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8562638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80" d="100"/>
          <a:sy n="180" d="100"/>
        </p:scale>
        <p:origin x="-7332" y="-15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8" y="2992968"/>
            <a:ext cx="15778242" cy="6366933"/>
          </a:xfrm>
        </p:spPr>
        <p:txBody>
          <a:bodyPr anchor="b"/>
          <a:lstStyle>
            <a:lvl1pPr algn="ctr">
              <a:defRPr sz="121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330" y="9605435"/>
            <a:ext cx="13921979" cy="4415365"/>
          </a:xfrm>
        </p:spPr>
        <p:txBody>
          <a:bodyPr/>
          <a:lstStyle>
            <a:lvl1pPr marL="0" indent="0" algn="ctr">
              <a:buNone/>
              <a:defRPr sz="4872"/>
            </a:lvl1pPr>
            <a:lvl2pPr marL="928116" indent="0" algn="ctr">
              <a:buNone/>
              <a:defRPr sz="4060"/>
            </a:lvl2pPr>
            <a:lvl3pPr marL="1856232" indent="0" algn="ctr">
              <a:buNone/>
              <a:defRPr sz="3654"/>
            </a:lvl3pPr>
            <a:lvl4pPr marL="2784348" indent="0" algn="ctr">
              <a:buNone/>
              <a:defRPr sz="3248"/>
            </a:lvl4pPr>
            <a:lvl5pPr marL="3712464" indent="0" algn="ctr">
              <a:buNone/>
              <a:defRPr sz="3248"/>
            </a:lvl5pPr>
            <a:lvl6pPr marL="4640580" indent="0" algn="ctr">
              <a:buNone/>
              <a:defRPr sz="3248"/>
            </a:lvl6pPr>
            <a:lvl7pPr marL="5568696" indent="0" algn="ctr">
              <a:buNone/>
              <a:defRPr sz="3248"/>
            </a:lvl7pPr>
            <a:lvl8pPr marL="6496812" indent="0" algn="ctr">
              <a:buNone/>
              <a:defRPr sz="3248"/>
            </a:lvl8pPr>
            <a:lvl9pPr marL="7424928" indent="0" algn="ctr">
              <a:buNone/>
              <a:defRPr sz="32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3889" y="973667"/>
            <a:ext cx="4002569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183" y="973667"/>
            <a:ext cx="11775673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14" y="4559305"/>
            <a:ext cx="16010275" cy="7607299"/>
          </a:xfrm>
        </p:spPr>
        <p:txBody>
          <a:bodyPr anchor="b"/>
          <a:lstStyle>
            <a:lvl1pPr>
              <a:defRPr sz="121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514" y="12238572"/>
            <a:ext cx="16010275" cy="4000499"/>
          </a:xfrm>
        </p:spPr>
        <p:txBody>
          <a:bodyPr/>
          <a:lstStyle>
            <a:lvl1pPr marL="0" indent="0">
              <a:buNone/>
              <a:defRPr sz="4872">
                <a:solidFill>
                  <a:schemeClr val="tx1"/>
                </a:solidFill>
              </a:defRPr>
            </a:lvl1pPr>
            <a:lvl2pPr marL="928116" indent="0">
              <a:buNone/>
              <a:defRPr sz="4060">
                <a:solidFill>
                  <a:schemeClr val="tx1">
                    <a:tint val="75000"/>
                  </a:schemeClr>
                </a:solidFill>
              </a:defRPr>
            </a:lvl2pPr>
            <a:lvl3pPr marL="1856232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3pPr>
            <a:lvl4pPr marL="278434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4pPr>
            <a:lvl5pPr marL="3712464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5pPr>
            <a:lvl6pPr marL="4640580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6pPr>
            <a:lvl7pPr marL="5568696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7pPr>
            <a:lvl8pPr marL="6496812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8pPr>
            <a:lvl9pPr marL="742492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181" y="4868333"/>
            <a:ext cx="7889121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7336" y="4868333"/>
            <a:ext cx="7889121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973671"/>
            <a:ext cx="16010275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601" y="4483101"/>
            <a:ext cx="7852865" cy="2197099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601" y="6680200"/>
            <a:ext cx="7852865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97336" y="4483101"/>
            <a:ext cx="7891539" cy="2197099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97336" y="6680200"/>
            <a:ext cx="7891539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5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8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9200"/>
            <a:ext cx="5986934" cy="42672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539" y="2633138"/>
            <a:ext cx="9397335" cy="12996333"/>
          </a:xfrm>
        </p:spPr>
        <p:txBody>
          <a:bodyPr/>
          <a:lstStyle>
            <a:lvl1pPr>
              <a:defRPr sz="6496"/>
            </a:lvl1pPr>
            <a:lvl2pPr>
              <a:defRPr sz="5684"/>
            </a:lvl2pPr>
            <a:lvl3pPr>
              <a:defRPr sz="4872"/>
            </a:lvl3pPr>
            <a:lvl4pPr>
              <a:defRPr sz="4060"/>
            </a:lvl4pPr>
            <a:lvl5pPr>
              <a:defRPr sz="4060"/>
            </a:lvl5pPr>
            <a:lvl6pPr>
              <a:defRPr sz="4060"/>
            </a:lvl6pPr>
            <a:lvl7pPr>
              <a:defRPr sz="4060"/>
            </a:lvl7pPr>
            <a:lvl8pPr>
              <a:defRPr sz="4060"/>
            </a:lvl8pPr>
            <a:lvl9pPr>
              <a:defRPr sz="40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5486400"/>
            <a:ext cx="5986934" cy="10164235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9200"/>
            <a:ext cx="5986934" cy="42672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91539" y="2633138"/>
            <a:ext cx="9397335" cy="12996333"/>
          </a:xfrm>
        </p:spPr>
        <p:txBody>
          <a:bodyPr anchor="t"/>
          <a:lstStyle>
            <a:lvl1pPr marL="0" indent="0">
              <a:buNone/>
              <a:defRPr sz="6496"/>
            </a:lvl1pPr>
            <a:lvl2pPr marL="928116" indent="0">
              <a:buNone/>
              <a:defRPr sz="5684"/>
            </a:lvl2pPr>
            <a:lvl3pPr marL="1856232" indent="0">
              <a:buNone/>
              <a:defRPr sz="4872"/>
            </a:lvl3pPr>
            <a:lvl4pPr marL="2784348" indent="0">
              <a:buNone/>
              <a:defRPr sz="4060"/>
            </a:lvl4pPr>
            <a:lvl5pPr marL="3712464" indent="0">
              <a:buNone/>
              <a:defRPr sz="4060"/>
            </a:lvl5pPr>
            <a:lvl6pPr marL="4640580" indent="0">
              <a:buNone/>
              <a:defRPr sz="4060"/>
            </a:lvl6pPr>
            <a:lvl7pPr marL="5568696" indent="0">
              <a:buNone/>
              <a:defRPr sz="4060"/>
            </a:lvl7pPr>
            <a:lvl8pPr marL="6496812" indent="0">
              <a:buNone/>
              <a:defRPr sz="4060"/>
            </a:lvl8pPr>
            <a:lvl9pPr marL="7424928" indent="0">
              <a:buNone/>
              <a:defRPr sz="40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5486400"/>
            <a:ext cx="5986934" cy="10164235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182" y="973671"/>
            <a:ext cx="1601027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182" y="4868333"/>
            <a:ext cx="1601027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181" y="16950271"/>
            <a:ext cx="417659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C5D0-C7EC-4BDF-A7D4-9223B534923B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8874" y="16950271"/>
            <a:ext cx="62648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863" y="16950271"/>
            <a:ext cx="417659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56232" rtl="0" eaLnBrk="1" latinLnBrk="0" hangingPunct="1">
        <a:lnSpc>
          <a:spcPct val="90000"/>
        </a:lnSpc>
        <a:spcBef>
          <a:spcPct val="0"/>
        </a:spcBef>
        <a:buNone/>
        <a:defRPr sz="8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058" indent="-464058" algn="l" defTabSz="1856232" rtl="0" eaLnBrk="1" latinLnBrk="0" hangingPunct="1">
        <a:lnSpc>
          <a:spcPct val="90000"/>
        </a:lnSpc>
        <a:spcBef>
          <a:spcPts val="2030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1pPr>
      <a:lvl2pPr marL="139217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2pPr>
      <a:lvl3pPr marL="232029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3pPr>
      <a:lvl4pPr marL="324840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4176522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5104638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603275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96087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88898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1pPr>
      <a:lvl2pPr marL="92811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2pPr>
      <a:lvl3pPr marL="185623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3pPr>
      <a:lvl4pPr marL="278434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3712464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464058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556869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49681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42492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296357" y="4647012"/>
            <a:ext cx="2760395" cy="16002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Berkas musik yang akan dikelompokan</a:t>
            </a:r>
            <a:endParaRPr lang="en-US" sz="2400"/>
          </a:p>
        </p:txBody>
      </p:sp>
      <p:sp>
        <p:nvSpPr>
          <p:cNvPr id="5" name="Flowchart: Process 4"/>
          <p:cNvSpPr/>
          <p:nvPr/>
        </p:nvSpPr>
        <p:spPr>
          <a:xfrm>
            <a:off x="1785015" y="8199120"/>
            <a:ext cx="1783080" cy="701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Mengklaster data awal</a:t>
            </a:r>
            <a:endParaRPr lang="en-US" sz="2400" i="1"/>
          </a:p>
        </p:txBody>
      </p:sp>
      <p:sp>
        <p:nvSpPr>
          <p:cNvPr id="6" name="Flowchart: Process 5"/>
          <p:cNvSpPr/>
          <p:nvPr/>
        </p:nvSpPr>
        <p:spPr>
          <a:xfrm>
            <a:off x="4579801" y="7955280"/>
            <a:ext cx="1783080" cy="11887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Membuat </a:t>
            </a:r>
            <a:r>
              <a:rPr lang="en-US" sz="2400" i="1"/>
              <a:t>searching </a:t>
            </a:r>
            <a:r>
              <a:rPr lang="en-US" sz="2400" i="1"/>
              <a:t>tree root</a:t>
            </a:r>
            <a:endParaRPr lang="en-US" sz="2400" i="1"/>
          </a:p>
        </p:txBody>
      </p:sp>
      <p:sp>
        <p:nvSpPr>
          <p:cNvPr id="7" name="Flowchart: Process 6"/>
          <p:cNvSpPr/>
          <p:nvPr/>
        </p:nvSpPr>
        <p:spPr>
          <a:xfrm>
            <a:off x="8010014" y="7719060"/>
            <a:ext cx="2029335" cy="16611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Menentukan</a:t>
            </a:r>
            <a:r>
              <a:rPr lang="en-US" sz="2400"/>
              <a:t> </a:t>
            </a:r>
            <a:r>
              <a:rPr lang="en-US" sz="2400" err="1"/>
              <a:t>titik-titik</a:t>
            </a:r>
            <a:r>
              <a:rPr lang="en-US" sz="2400"/>
              <a:t> </a:t>
            </a:r>
            <a:r>
              <a:rPr lang="en-US" sz="2400" err="1"/>
              <a:t>representatif</a:t>
            </a:r>
            <a:endParaRPr lang="en-US" sz="2400"/>
          </a:p>
        </p:txBody>
      </p:sp>
      <p:sp>
        <p:nvSpPr>
          <p:cNvPr id="8" name="Flowchart: Process 7"/>
          <p:cNvSpPr/>
          <p:nvPr/>
        </p:nvSpPr>
        <p:spPr>
          <a:xfrm>
            <a:off x="7515351" y="10203346"/>
            <a:ext cx="3002280" cy="20383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Mencari</a:t>
            </a:r>
            <a:r>
              <a:rPr lang="en-US" sz="2400"/>
              <a:t> </a:t>
            </a:r>
            <a:r>
              <a:rPr lang="en-US" sz="2400" i="1"/>
              <a:t>n</a:t>
            </a:r>
            <a:r>
              <a:rPr lang="en-US" sz="2400" i="1"/>
              <a:t>eighbors </a:t>
            </a:r>
            <a:r>
              <a:rPr lang="en-US" sz="2400" err="1"/>
              <a:t>pada</a:t>
            </a:r>
            <a:r>
              <a:rPr lang="en-US" sz="2400"/>
              <a:t> </a:t>
            </a:r>
            <a:r>
              <a:rPr lang="en-US" sz="2400" err="1"/>
              <a:t>titik-titik</a:t>
            </a:r>
            <a:r>
              <a:rPr lang="en-US" sz="2400"/>
              <a:t> representative </a:t>
            </a:r>
            <a:r>
              <a:rPr lang="en-US" sz="2400" err="1"/>
              <a:t>untuk</a:t>
            </a:r>
            <a:r>
              <a:rPr lang="en-US" sz="2400"/>
              <a:t> </a:t>
            </a:r>
            <a:r>
              <a:rPr lang="en-US" sz="2400" err="1"/>
              <a:t>mencari</a:t>
            </a:r>
            <a:r>
              <a:rPr lang="en-US" sz="2400"/>
              <a:t> </a:t>
            </a:r>
            <a:r>
              <a:rPr lang="en-US" sz="2400" err="1"/>
              <a:t>dan</a:t>
            </a:r>
            <a:r>
              <a:rPr lang="en-US" sz="2400"/>
              <a:t> </a:t>
            </a:r>
            <a:r>
              <a:rPr lang="en-US" sz="2400" err="1"/>
              <a:t>memperbaharui</a:t>
            </a:r>
            <a:r>
              <a:rPr lang="en-US" sz="2400"/>
              <a:t> </a:t>
            </a:r>
            <a:r>
              <a:rPr lang="en-US" sz="2400" i="1"/>
              <a:t>graph</a:t>
            </a:r>
            <a:endParaRPr lang="en-US" sz="2400" i="1"/>
          </a:p>
        </p:txBody>
      </p:sp>
      <p:sp>
        <p:nvSpPr>
          <p:cNvPr id="9" name="Flowchart: Magnetic Disk 8"/>
          <p:cNvSpPr/>
          <p:nvPr/>
        </p:nvSpPr>
        <p:spPr>
          <a:xfrm>
            <a:off x="6925494" y="4195437"/>
            <a:ext cx="3711787" cy="16306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Berkas </a:t>
            </a:r>
            <a:r>
              <a:rPr lang="en-US" sz="2400"/>
              <a:t>musik </a:t>
            </a:r>
            <a:r>
              <a:rPr lang="en-US" sz="2400" smtClean="0"/>
              <a:t>tambahan yang </a:t>
            </a:r>
            <a:r>
              <a:rPr lang="en-US" sz="2400"/>
              <a:t>akan dikelompokan</a:t>
            </a:r>
            <a:endParaRPr lang="en-US" sz="2400"/>
          </a:p>
        </p:txBody>
      </p: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3568095" y="8549640"/>
            <a:ext cx="1011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6362881" y="8549640"/>
            <a:ext cx="16471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 flipH="1">
            <a:off x="9016491" y="9380220"/>
            <a:ext cx="8191" cy="82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1431600" y="12677156"/>
            <a:ext cx="49312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/>
              <a:t>Overlapping clustering the static data</a:t>
            </a:r>
            <a:endParaRPr lang="en-US" sz="2000" i="1"/>
          </a:p>
        </p:txBody>
      </p:sp>
      <p:sp>
        <p:nvSpPr>
          <p:cNvPr id="41" name="TextBox 40"/>
          <p:cNvSpPr txBox="1"/>
          <p:nvPr/>
        </p:nvSpPr>
        <p:spPr>
          <a:xfrm>
            <a:off x="7687216" y="12677156"/>
            <a:ext cx="49312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/>
              <a:t>Overlapping clustering the incremental data</a:t>
            </a:r>
            <a:endParaRPr lang="en-US" sz="2000" i="1"/>
          </a:p>
        </p:txBody>
      </p:sp>
      <p:cxnSp>
        <p:nvCxnSpPr>
          <p:cNvPr id="43" name="Straight Connector 42"/>
          <p:cNvCxnSpPr/>
          <p:nvPr/>
        </p:nvCxnSpPr>
        <p:spPr>
          <a:xfrm>
            <a:off x="6724650" y="3943350"/>
            <a:ext cx="15341" cy="958215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3749447" y="8187933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Cluster</a:t>
            </a:r>
            <a:endParaRPr lang="en-US" b="1" i="1"/>
          </a:p>
        </p:txBody>
      </p:sp>
      <p:sp>
        <p:nvSpPr>
          <p:cNvPr id="28" name="TextBox 27"/>
          <p:cNvSpPr txBox="1"/>
          <p:nvPr/>
        </p:nvSpPr>
        <p:spPr>
          <a:xfrm>
            <a:off x="3749450" y="854202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Graph</a:t>
            </a:r>
            <a:endParaRPr lang="en-US" b="1" i="1"/>
          </a:p>
        </p:txBody>
      </p:sp>
      <p:sp>
        <p:nvSpPr>
          <p:cNvPr id="29" name="Flowchart: Process 28"/>
          <p:cNvSpPr/>
          <p:nvPr/>
        </p:nvSpPr>
        <p:spPr>
          <a:xfrm>
            <a:off x="1785015" y="6730208"/>
            <a:ext cx="1783080" cy="701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Ekstraksi fitur</a:t>
            </a:r>
            <a:endParaRPr lang="en-US" sz="2400" i="1"/>
          </a:p>
        </p:txBody>
      </p:sp>
      <p:cxnSp>
        <p:nvCxnSpPr>
          <p:cNvPr id="14" name="Straight Arrow Connector 13"/>
          <p:cNvCxnSpPr>
            <a:stCxn id="29" idx="2"/>
            <a:endCxn id="5" idx="0"/>
          </p:cNvCxnSpPr>
          <p:nvPr/>
        </p:nvCxnSpPr>
        <p:spPr>
          <a:xfrm>
            <a:off x="2676555" y="7431248"/>
            <a:ext cx="0" cy="76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29" idx="0"/>
          </p:cNvCxnSpPr>
          <p:nvPr/>
        </p:nvCxnSpPr>
        <p:spPr>
          <a:xfrm>
            <a:off x="2676555" y="6247212"/>
            <a:ext cx="0" cy="48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7889848" y="6343016"/>
            <a:ext cx="1783080" cy="701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Ekstraksi fitur</a:t>
            </a:r>
            <a:endParaRPr lang="en-US" sz="2400" i="1"/>
          </a:p>
        </p:txBody>
      </p:sp>
      <p:cxnSp>
        <p:nvCxnSpPr>
          <p:cNvPr id="24" name="Straight Arrow Connector 23"/>
          <p:cNvCxnSpPr>
            <a:stCxn id="9" idx="3"/>
            <a:endCxn id="35" idx="0"/>
          </p:cNvCxnSpPr>
          <p:nvPr/>
        </p:nvCxnSpPr>
        <p:spPr>
          <a:xfrm>
            <a:off x="8781388" y="5826117"/>
            <a:ext cx="0" cy="51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5" idx="2"/>
          </p:cNvCxnSpPr>
          <p:nvPr/>
        </p:nvCxnSpPr>
        <p:spPr>
          <a:xfrm rot="5400000">
            <a:off x="7485317" y="7245955"/>
            <a:ext cx="1497971" cy="1094172"/>
          </a:xfrm>
          <a:prstGeom prst="bentConnector3">
            <a:avLst>
              <a:gd name="adj1" fmla="val 296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Data 54"/>
          <p:cNvSpPr/>
          <p:nvPr/>
        </p:nvSpPr>
        <p:spPr>
          <a:xfrm>
            <a:off x="12515237" y="10420850"/>
            <a:ext cx="2838450" cy="161039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Hasil pengelompokan berkas musik</a:t>
            </a:r>
            <a:endParaRPr lang="en-US" sz="2000"/>
          </a:p>
        </p:txBody>
      </p:sp>
      <p:cxnSp>
        <p:nvCxnSpPr>
          <p:cNvPr id="61" name="Straight Arrow Connector 60"/>
          <p:cNvCxnSpPr>
            <a:stCxn id="8" idx="3"/>
            <a:endCxn id="55" idx="2"/>
          </p:cNvCxnSpPr>
          <p:nvPr/>
        </p:nvCxnSpPr>
        <p:spPr>
          <a:xfrm>
            <a:off x="10517631" y="11222521"/>
            <a:ext cx="2281451" cy="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063116" y="10868427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Cluster</a:t>
            </a:r>
            <a:endParaRPr lang="en-US" b="1" i="1"/>
          </a:p>
        </p:txBody>
      </p:sp>
      <p:sp>
        <p:nvSpPr>
          <p:cNvPr id="65" name="TextBox 64"/>
          <p:cNvSpPr txBox="1"/>
          <p:nvPr/>
        </p:nvSpPr>
        <p:spPr>
          <a:xfrm>
            <a:off x="11063119" y="1122252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Graph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8914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49" y="8713787"/>
            <a:ext cx="1545590" cy="73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1796" y="10256515"/>
            <a:ext cx="291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N</a:t>
            </a:r>
            <a:r>
              <a:rPr lang="en-US" sz="700" i="1" smtClean="0"/>
              <a:t>         </a:t>
            </a:r>
            <a:r>
              <a:rPr lang="en-US" sz="700" smtClean="0"/>
              <a:t>=</a:t>
            </a:r>
            <a:r>
              <a:rPr lang="en-US" sz="700" i="1" smtClean="0"/>
              <a:t> </a:t>
            </a:r>
            <a:r>
              <a:rPr lang="en-US" sz="700" smtClean="0"/>
              <a:t>Jumlah pita frekuensi pada spektrum</a:t>
            </a:r>
          </a:p>
          <a:p>
            <a:r>
              <a:rPr lang="en-US" sz="700" smtClean="0"/>
              <a:t>Mt[n]  = </a:t>
            </a:r>
            <a:r>
              <a:rPr lang="en-US" sz="700" i="1" smtClean="0"/>
              <a:t>Magnitude </a:t>
            </a:r>
            <a:r>
              <a:rPr lang="en-US" sz="700" smtClean="0"/>
              <a:t>dari spektrum pada </a:t>
            </a:r>
            <a:r>
              <a:rPr lang="en-US" sz="700" i="1" smtClean="0"/>
              <a:t>frame </a:t>
            </a:r>
            <a:r>
              <a:rPr lang="en-US" sz="700" smtClean="0"/>
              <a:t>indeks t dan pita indeks n.</a:t>
            </a:r>
          </a:p>
          <a:p>
            <a:r>
              <a:rPr lang="en-US" sz="700"/>
              <a:t>n</a:t>
            </a:r>
            <a:r>
              <a:rPr lang="en-US" sz="700" smtClean="0"/>
              <a:t>         = Indeks waktu</a:t>
            </a:r>
            <a:endParaRPr lang="en-US" sz="80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69" y="9393456"/>
            <a:ext cx="3028950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49" y="10710169"/>
            <a:ext cx="1695450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4977" y="13500466"/>
            <a:ext cx="335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SFt         = Nilai </a:t>
            </a:r>
            <a:r>
              <a:rPr lang="en-US" sz="700" i="1" smtClean="0"/>
              <a:t>spectral flux</a:t>
            </a:r>
          </a:p>
          <a:p>
            <a:r>
              <a:rPr lang="en-US" sz="700" smtClean="0"/>
              <a:t>N</a:t>
            </a:r>
            <a:r>
              <a:rPr lang="en-US" sz="700" i="1" smtClean="0"/>
              <a:t>            </a:t>
            </a:r>
            <a:r>
              <a:rPr lang="en-US" sz="700" smtClean="0"/>
              <a:t>= Jumlah pita frekuensi pada spektrum</a:t>
            </a:r>
          </a:p>
          <a:p>
            <a:r>
              <a:rPr lang="en-US" sz="700" smtClean="0"/>
              <a:t>Mt[n]     = </a:t>
            </a:r>
            <a:r>
              <a:rPr lang="en-US" sz="700" i="1" smtClean="0"/>
              <a:t>Magnitude </a:t>
            </a:r>
            <a:r>
              <a:rPr lang="en-US" sz="700" smtClean="0"/>
              <a:t>dari </a:t>
            </a:r>
            <a:r>
              <a:rPr lang="en-US" sz="700" i="1" smtClean="0"/>
              <a:t>fourier transform</a:t>
            </a:r>
            <a:r>
              <a:rPr lang="en-US" sz="700" smtClean="0"/>
              <a:t> pada </a:t>
            </a:r>
            <a:r>
              <a:rPr lang="en-US" sz="700" i="1" smtClean="0"/>
              <a:t>frame </a:t>
            </a:r>
            <a:r>
              <a:rPr lang="en-US" sz="700" smtClean="0"/>
              <a:t>indeks t dan pita indeks n.</a:t>
            </a:r>
          </a:p>
          <a:p>
            <a:r>
              <a:rPr lang="en-US" sz="700"/>
              <a:t>Mt-1[n</a:t>
            </a:r>
            <a:r>
              <a:rPr lang="en-US" sz="700"/>
              <a:t>] </a:t>
            </a:r>
            <a:r>
              <a:rPr lang="en-US" sz="700" smtClean="0"/>
              <a:t> = </a:t>
            </a:r>
            <a:r>
              <a:rPr lang="en-US" sz="700" i="1"/>
              <a:t>Magnitude </a:t>
            </a:r>
            <a:r>
              <a:rPr lang="en-US" sz="700"/>
              <a:t>dari </a:t>
            </a:r>
            <a:r>
              <a:rPr lang="en-US" sz="700" i="1"/>
              <a:t>fourier transform</a:t>
            </a:r>
            <a:r>
              <a:rPr lang="en-US" sz="700"/>
              <a:t> pada </a:t>
            </a:r>
            <a:r>
              <a:rPr lang="en-US" sz="700" i="1"/>
              <a:t>frame </a:t>
            </a:r>
            <a:r>
              <a:rPr lang="en-US" sz="700"/>
              <a:t>indeks </a:t>
            </a:r>
            <a:r>
              <a:rPr lang="en-US" sz="700"/>
              <a:t>t </a:t>
            </a:r>
            <a:r>
              <a:rPr lang="en-US" sz="700" smtClean="0"/>
              <a:t>-1 dan </a:t>
            </a:r>
            <a:r>
              <a:rPr lang="en-US" sz="700"/>
              <a:t>pita indeks n.</a:t>
            </a:r>
          </a:p>
        </p:txBody>
      </p:sp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77" y="12572731"/>
            <a:ext cx="2790825" cy="9277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7708106" y="14172403"/>
            <a:ext cx="3146425" cy="723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08106" y="14783410"/>
            <a:ext cx="335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Zt           = Nilai dari </a:t>
            </a:r>
            <a:r>
              <a:rPr lang="en-US" sz="700" i="1" smtClean="0"/>
              <a:t>time domain zero crossing</a:t>
            </a:r>
          </a:p>
          <a:p>
            <a:r>
              <a:rPr lang="en-US" sz="700" smtClean="0"/>
              <a:t>N</a:t>
            </a:r>
            <a:r>
              <a:rPr lang="en-US" sz="700" i="1" smtClean="0"/>
              <a:t>            </a:t>
            </a:r>
            <a:r>
              <a:rPr lang="en-US" sz="700" smtClean="0"/>
              <a:t>= Jumlah pita frekuensi pada spektrum</a:t>
            </a:r>
          </a:p>
          <a:p>
            <a:r>
              <a:rPr lang="en-US" sz="700" smtClean="0"/>
              <a:t>Sign()     = Merupakan fungsi yang bernilai 1 ketika argument bernilai positif, dan 0 ketika argument bernilai negatif.</a:t>
            </a:r>
          </a:p>
          <a:p>
            <a:r>
              <a:rPr lang="en-US" sz="700" smtClean="0"/>
              <a:t>x[n</a:t>
            </a:r>
            <a:r>
              <a:rPr lang="en-US" sz="700"/>
              <a:t>] </a:t>
            </a:r>
            <a:r>
              <a:rPr lang="en-US" sz="700" smtClean="0"/>
              <a:t>        = </a:t>
            </a:r>
            <a:r>
              <a:rPr lang="en-US" sz="700" i="1" smtClean="0"/>
              <a:t>time domain signal </a:t>
            </a:r>
            <a:r>
              <a:rPr lang="en-US" sz="700" smtClean="0"/>
              <a:t>untuk frame indeks ke t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703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8175158" y="955887"/>
            <a:ext cx="1718110" cy="79408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60"/>
              <a:t>START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7567909" y="3489737"/>
            <a:ext cx="2916455" cy="13427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60"/>
              <a:t>Proses ekstraksi fitur untuk setiap berkas musik yang akan diolah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7567909" y="5294478"/>
            <a:ext cx="2916455" cy="86627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60"/>
              <a:t>Proses </a:t>
            </a:r>
            <a:r>
              <a:rPr lang="en-US" sz="2160" i="1"/>
              <a:t>initial clustering (</a:t>
            </a:r>
            <a:r>
              <a:rPr lang="en-US" sz="2160"/>
              <a:t>pengelompokan awal)</a:t>
            </a:r>
            <a:endParaRPr lang="en-US" sz="2160" i="1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9026133" y="4832465"/>
            <a:ext cx="0" cy="46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893108" y="9988038"/>
            <a:ext cx="6266051" cy="9384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60"/>
              <a:t>Proses </a:t>
            </a:r>
            <a:r>
              <a:rPr lang="en-US" sz="2160" i="1"/>
              <a:t>incremental clustering </a:t>
            </a:r>
          </a:p>
          <a:p>
            <a:pPr algn="ctr"/>
            <a:r>
              <a:rPr lang="en-US" sz="2160" i="1"/>
              <a:t>(</a:t>
            </a:r>
            <a:r>
              <a:rPr lang="en-US" sz="2160"/>
              <a:t>pengelompokan pada saat data tambahan di terima)</a:t>
            </a:r>
            <a:endParaRPr lang="en-US" sz="2160" i="1"/>
          </a:p>
        </p:txBody>
      </p:sp>
      <p:sp>
        <p:nvSpPr>
          <p:cNvPr id="29" name="Flowchart: Process 28"/>
          <p:cNvSpPr/>
          <p:nvPr/>
        </p:nvSpPr>
        <p:spPr>
          <a:xfrm>
            <a:off x="5784377" y="11453941"/>
            <a:ext cx="6483510" cy="9384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60"/>
              <a:t>Proses evaluasi</a:t>
            </a:r>
            <a:r>
              <a:rPr lang="en-US" sz="2160" i="1"/>
              <a:t> </a:t>
            </a:r>
          </a:p>
          <a:p>
            <a:pPr algn="ctr"/>
            <a:r>
              <a:rPr lang="en-US" sz="2160" i="1"/>
              <a:t>(</a:t>
            </a:r>
            <a:r>
              <a:rPr lang="en-US" sz="2160"/>
              <a:t>pengukuran terhadap kualitas </a:t>
            </a:r>
            <a:r>
              <a:rPr lang="en-US" sz="2160" i="1"/>
              <a:t>cluster</a:t>
            </a:r>
            <a:r>
              <a:rPr lang="en-US" sz="2160"/>
              <a:t> yang dihasilkan menggunakan metode </a:t>
            </a:r>
            <a:r>
              <a:rPr lang="en-US" sz="2160" i="1"/>
              <a:t>silhoutte</a:t>
            </a:r>
            <a:r>
              <a:rPr lang="en-US" sz="2160"/>
              <a:t>)</a:t>
            </a:r>
            <a:endParaRPr lang="en-US" sz="2160" i="1"/>
          </a:p>
        </p:txBody>
      </p:sp>
      <p:sp>
        <p:nvSpPr>
          <p:cNvPr id="31" name="Flowchart: Data 30"/>
          <p:cNvSpPr/>
          <p:nvPr/>
        </p:nvSpPr>
        <p:spPr>
          <a:xfrm>
            <a:off x="7493160" y="2204764"/>
            <a:ext cx="3082106" cy="82296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60"/>
              <a:t>Berkas musik bertipe .wav</a:t>
            </a:r>
          </a:p>
        </p:txBody>
      </p:sp>
      <p:cxnSp>
        <p:nvCxnSpPr>
          <p:cNvPr id="35" name="Straight Arrow Connector 34"/>
          <p:cNvCxnSpPr>
            <a:stCxn id="5" idx="2"/>
            <a:endCxn id="31" idx="1"/>
          </p:cNvCxnSpPr>
          <p:nvPr/>
        </p:nvCxnSpPr>
        <p:spPr>
          <a:xfrm>
            <a:off x="9034213" y="1749973"/>
            <a:ext cx="0" cy="45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4"/>
            <a:endCxn id="6" idx="0"/>
          </p:cNvCxnSpPr>
          <p:nvPr/>
        </p:nvCxnSpPr>
        <p:spPr>
          <a:xfrm flipH="1">
            <a:off x="9026135" y="3027726"/>
            <a:ext cx="8078" cy="46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Terminator 42"/>
          <p:cNvSpPr/>
          <p:nvPr/>
        </p:nvSpPr>
        <p:spPr>
          <a:xfrm>
            <a:off x="8175158" y="12919844"/>
            <a:ext cx="1718110" cy="79408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60"/>
              <a:t>END</a:t>
            </a:r>
          </a:p>
        </p:txBody>
      </p:sp>
      <p:cxnSp>
        <p:nvCxnSpPr>
          <p:cNvPr id="45" name="Straight Arrow Connector 44"/>
          <p:cNvCxnSpPr>
            <a:stCxn id="18" idx="2"/>
            <a:endCxn id="29" idx="0"/>
          </p:cNvCxnSpPr>
          <p:nvPr/>
        </p:nvCxnSpPr>
        <p:spPr>
          <a:xfrm>
            <a:off x="9026132" y="10926502"/>
            <a:ext cx="0" cy="52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2"/>
            <a:endCxn id="43" idx="0"/>
          </p:cNvCxnSpPr>
          <p:nvPr/>
        </p:nvCxnSpPr>
        <p:spPr>
          <a:xfrm>
            <a:off x="9026134" y="12392405"/>
            <a:ext cx="8081" cy="52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Data 52"/>
          <p:cNvSpPr/>
          <p:nvPr/>
        </p:nvSpPr>
        <p:spPr>
          <a:xfrm>
            <a:off x="7061524" y="6685368"/>
            <a:ext cx="3929218" cy="98186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60"/>
              <a:t>Berkas musik tambahan bertipe .wav</a:t>
            </a:r>
          </a:p>
        </p:txBody>
      </p:sp>
      <p:cxnSp>
        <p:nvCxnSpPr>
          <p:cNvPr id="61" name="Straight Arrow Connector 60"/>
          <p:cNvCxnSpPr>
            <a:stCxn id="7" idx="2"/>
            <a:endCxn id="53" idx="1"/>
          </p:cNvCxnSpPr>
          <p:nvPr/>
        </p:nvCxnSpPr>
        <p:spPr>
          <a:xfrm flipH="1">
            <a:off x="9026133" y="6160751"/>
            <a:ext cx="2" cy="52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Process 63"/>
          <p:cNvSpPr/>
          <p:nvPr/>
        </p:nvSpPr>
        <p:spPr>
          <a:xfrm>
            <a:off x="7575986" y="8191847"/>
            <a:ext cx="2916455" cy="13427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60"/>
              <a:t>Proses ekstraksi fitur untuk setiap berkas musik yang akan diolah</a:t>
            </a:r>
          </a:p>
        </p:txBody>
      </p:sp>
      <p:cxnSp>
        <p:nvCxnSpPr>
          <p:cNvPr id="66" name="Straight Arrow Connector 65"/>
          <p:cNvCxnSpPr>
            <a:stCxn id="53" idx="4"/>
            <a:endCxn id="64" idx="0"/>
          </p:cNvCxnSpPr>
          <p:nvPr/>
        </p:nvCxnSpPr>
        <p:spPr>
          <a:xfrm>
            <a:off x="9026135" y="7667230"/>
            <a:ext cx="8079" cy="52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18" idx="0"/>
          </p:cNvCxnSpPr>
          <p:nvPr/>
        </p:nvCxnSpPr>
        <p:spPr>
          <a:xfrm flipH="1">
            <a:off x="9026132" y="9534573"/>
            <a:ext cx="8080" cy="45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236</Words>
  <Application>Microsoft Office PowerPoint</Application>
  <PresentationFormat>Custom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dtk1</dc:creator>
  <cp:lastModifiedBy>Ramadhan Rosihadi Perdana</cp:lastModifiedBy>
  <cp:revision>38</cp:revision>
  <dcterms:created xsi:type="dcterms:W3CDTF">2015-10-19T08:44:33Z</dcterms:created>
  <dcterms:modified xsi:type="dcterms:W3CDTF">2015-12-19T01:57:50Z</dcterms:modified>
</cp:coreProperties>
</file>