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70" r:id="rId6"/>
    <p:sldId id="271" r:id="rId7"/>
    <p:sldId id="261" r:id="rId8"/>
    <p:sldId id="263" r:id="rId9"/>
    <p:sldId id="262" r:id="rId10"/>
    <p:sldId id="259" r:id="rId11"/>
    <p:sldId id="258" r:id="rId12"/>
    <p:sldId id="272" r:id="rId13"/>
    <p:sldId id="264" r:id="rId14"/>
    <p:sldId id="265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22"/>
    <p:restoredTop sz="94674"/>
  </p:normalViewPr>
  <p:slideViewPr>
    <p:cSldViewPr snapToGrid="0" snapToObjects="1">
      <p:cViewPr varScale="1">
        <p:scale>
          <a:sx n="113" d="100"/>
          <a:sy n="113" d="100"/>
        </p:scale>
        <p:origin x="1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B0AF-B3C7-8B4C-8F9B-D998565F8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inteligencia</a:t>
            </a:r>
            <a:r>
              <a:rPr lang="en-US" dirty="0"/>
              <a:t> artificial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F8988-AA0F-D547-9680-8EF0F0E20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Grupo</a:t>
            </a:r>
            <a:r>
              <a:rPr lang="en-US" dirty="0"/>
              <a:t> 12</a:t>
            </a:r>
          </a:p>
        </p:txBody>
      </p:sp>
    </p:spTree>
    <p:extLst>
      <p:ext uri="{BB962C8B-B14F-4D97-AF65-F5344CB8AC3E}">
        <p14:creationId xmlns:p14="http://schemas.microsoft.com/office/powerpoint/2010/main" val="1243632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58DE-1ED1-8E44-A45A-D3EB1E48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 </a:t>
            </a:r>
            <a:r>
              <a:rPr lang="en-US" dirty="0" err="1"/>
              <a:t>adaptativo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899A-C361-9A4C-913C-06F41F43D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Muy</a:t>
            </a:r>
            <a:r>
              <a:rPr lang="en-US" dirty="0"/>
              <a:t> lento</a:t>
            </a:r>
          </a:p>
          <a:p>
            <a:r>
              <a:rPr lang="en-US" dirty="0"/>
              <a:t>No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efectivo</a:t>
            </a:r>
            <a:endParaRPr lang="en-US" dirty="0"/>
          </a:p>
          <a:p>
            <a:r>
              <a:rPr lang="en-US" dirty="0" err="1"/>
              <a:t>Mejora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empieza</a:t>
            </a:r>
            <a:r>
              <a:rPr lang="en-US" dirty="0"/>
              <a:t> con un eta alto</a:t>
            </a:r>
          </a:p>
        </p:txBody>
      </p:sp>
    </p:spTree>
    <p:extLst>
      <p:ext uri="{BB962C8B-B14F-4D97-AF65-F5344CB8AC3E}">
        <p14:creationId xmlns:p14="http://schemas.microsoft.com/office/powerpoint/2010/main" val="62900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5710-4497-E248-88C9-A353AD79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E28D0-F7F7-8042-9501-67D11D4BD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Mejora notable con alfa = 0.9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53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9">
            <a:extLst>
              <a:ext uri="{FF2B5EF4-FFF2-40B4-BE49-F238E27FC236}">
                <a16:creationId xmlns:a16="http://schemas.microsoft.com/office/drawing/2014/main" id="{65CD016E-5031-49BE-9253-598979EEA7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88642"/>
          </a:xfrm>
          <a:custGeom>
            <a:avLst/>
            <a:gdLst>
              <a:gd name="connsiteX0" fmla="*/ 0 w 12192000"/>
              <a:gd name="connsiteY0" fmla="*/ 0 h 1188642"/>
              <a:gd name="connsiteX1" fmla="*/ 12192000 w 12192000"/>
              <a:gd name="connsiteY1" fmla="*/ 0 h 1188642"/>
              <a:gd name="connsiteX2" fmla="*/ 12192000 w 12192000"/>
              <a:gd name="connsiteY2" fmla="*/ 839697 h 1188642"/>
              <a:gd name="connsiteX3" fmla="*/ 12113803 w 12192000"/>
              <a:gd name="connsiteY3" fmla="*/ 847980 h 1188642"/>
              <a:gd name="connsiteX4" fmla="*/ 6753597 w 12192000"/>
              <a:gd name="connsiteY4" fmla="*/ 1171537 h 1188642"/>
              <a:gd name="connsiteX5" fmla="*/ 400746 w 12192000"/>
              <a:gd name="connsiteY5" fmla="*/ 1000194 h 1188642"/>
              <a:gd name="connsiteX6" fmla="*/ 0 w 12192000"/>
              <a:gd name="connsiteY6" fmla="*/ 963218 h 118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188642">
                <a:moveTo>
                  <a:pt x="0" y="0"/>
                </a:moveTo>
                <a:lnTo>
                  <a:pt x="12192000" y="0"/>
                </a:lnTo>
                <a:lnTo>
                  <a:pt x="12192000" y="839697"/>
                </a:lnTo>
                <a:lnTo>
                  <a:pt x="12113803" y="847980"/>
                </a:lnTo>
                <a:cubicBezTo>
                  <a:pt x="10139508" y="1045929"/>
                  <a:pt x="8237152" y="1138932"/>
                  <a:pt x="6753597" y="1171537"/>
                </a:cubicBezTo>
                <a:cubicBezTo>
                  <a:pt x="4940363" y="1211386"/>
                  <a:pt x="2657278" y="1192056"/>
                  <a:pt x="400746" y="1000194"/>
                </a:cubicBezTo>
                <a:lnTo>
                  <a:pt x="0" y="963218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8" name="Group 11">
            <a:extLst>
              <a:ext uri="{FF2B5EF4-FFF2-40B4-BE49-F238E27FC236}">
                <a16:creationId xmlns:a16="http://schemas.microsoft.com/office/drawing/2014/main" id="{503631E2-1718-4F37-AF4F-56ED9E0F52E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6E43AAA-0A9C-4A11-B5E4-76598F43EC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DAF0EFB-E124-47F9-A92D-5ACF35117B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37653B8-17BA-4001-BEE1-4E6991EABB5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467AAAF-9A62-48E9-A977-E1E17201687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FF402E9-42A2-4489-8A1C-33D431C82D4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46F500E-5E65-412F-9151-128D8A8A103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ED6AF5D-CDAA-4496-B382-BC011CD7D48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B83CA955-24B2-49CA-AD12-346DC89C14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6A25F8E2-F649-499C-9F8E-63D9C7D69D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2C3541D-E273-4F5F-B0C9-58EB62CAD7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DAADE8A-1FC9-4E7A-A73D-E361E88A6FD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080E18A-9973-41CF-A8C2-A23444BA55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747E375-DB87-4737-971E-BE07BEF298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DD91999-92A7-46A7-A2A4-E610DD63A76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59C638-9FC3-4C07-A488-7CC46DABB01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DDAD8E32-C8C2-4CB6-A1DD-57773D26B9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2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992C2CA5-FC63-4CD4-9E9D-E508AB0F3C3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7BC83671-DBAB-4D1A-9130-A1C91C37C92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4915-0ECE-472C-88DC-CCA9C37ED0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E7B8714-14C0-4959-A678-4FC94E8227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9855E83E-3C8F-415E-B3AC-1BAC260DCA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838603-A3D5-764F-A24B-64059559B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002" y="1798332"/>
            <a:ext cx="10913997" cy="4120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B6FDB-4672-3C46-8690-DDE92A7772B9}"/>
              </a:ext>
            </a:extLst>
          </p:cNvPr>
          <p:cNvSpPr txBox="1"/>
          <p:nvPr/>
        </p:nvSpPr>
        <p:spPr>
          <a:xfrm>
            <a:off x="8853917" y="1343568"/>
            <a:ext cx="2811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Azul: Sin momentum</a:t>
            </a:r>
          </a:p>
          <a:p>
            <a:r>
              <a:rPr lang="en-US" dirty="0" err="1"/>
              <a:t>Naranja</a:t>
            </a:r>
            <a:r>
              <a:rPr lang="en-US" dirty="0"/>
              <a:t>: Con momentum</a:t>
            </a:r>
          </a:p>
        </p:txBody>
      </p:sp>
    </p:spTree>
    <p:extLst>
      <p:ext uri="{BB962C8B-B14F-4D97-AF65-F5344CB8AC3E}">
        <p14:creationId xmlns:p14="http://schemas.microsoft.com/office/powerpoint/2010/main" val="219754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D6E56CF3-26B9-4D5A-96C0-31E3E53BB5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E61D94F-EA5C-4330-8A35-483A7E58937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8BF6168A-9E65-4524-A92C-534967CC9BC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03494CE7-F2DE-46D5-AC7D-30071BCCB59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91F5A2CE-439D-4922-961F-6A986BDF2C5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DC9BAAB3-1FB8-4A81-863E-A05ED782885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FA50AFC3-F23E-4058-8D71-9BD07AEA283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182B2B33-19FD-402E-8E35-A8E867FB926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0FA38FB1-0238-4631-84CC-766DC76EE8F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4516460F-0122-450D-8257-E27F8E553B4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95CF39E3-8AA8-482D-9C7E-B472D289F4A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297A3F66-FF49-4C69-91A4-018DFDCA4D8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EF2CA154-6FAF-4F24-833A-C327B10303A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45E949B0-6D59-4E0C-A2F6-6D988420492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AE77593D-3B3D-4BEC-9B83-C7556559CFF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FB8550CF-4B41-4509-9CBF-E0EEFEB94D4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50DA9124-2618-4DA7-AE4A-B228BD9CFAC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6741AAD5-45BA-4FDA-AEDF-3337296BC55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BB56D020-0FBC-4705-9EF0-009EE9E7BD6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5DD03962-6BCE-4284-B97A-851C4BC6921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BFC97152-3801-4E0D-B746-0F7DFBC6DCB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19FFD9BF-F64C-425B-8E0B-CA0F1B466A5C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C6ED711B-36ED-4173-AB44-8C86ADF0F64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D8E6E23-45CE-445A-904E-62F785DA43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557" y="0"/>
            <a:ext cx="4640799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9" name="Picture 4" descr="https://lh4.googleusercontent.com/W1WU7MMu6CnEPUOWgQZeKnFSqljf4UWe7TXy3Cqy4jeO-DIBprqOgFkdPvQKEkUoBusXPvVauZ9NJ9aERsk8wRLTNA52s9j2q1yzhwdZ-Rg1uWfpESFs-vaBsU-vSaGBoi0daJ-M">
            <a:extLst>
              <a:ext uri="{FF2B5EF4-FFF2-40B4-BE49-F238E27FC236}">
                <a16:creationId xmlns:a16="http://schemas.microsoft.com/office/drawing/2014/main" id="{CDBD513D-7AB4-724B-916A-CA7B75E02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617" y="3587191"/>
            <a:ext cx="3367383" cy="295487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lh5.googleusercontent.com/s3ezr_bXLfNMyYWaEqvOP-_7FP-dSawbK9pKdluflYrx9LyNsonxJKuahG4JVk19L1ZbG2qlQTBltzvSw91QaEAJ-xP6jHFHXNXKLFzsncI7pduhsatLrdCt_SdXE8p8u4pe8bRv">
            <a:extLst>
              <a:ext uri="{FF2B5EF4-FFF2-40B4-BE49-F238E27FC236}">
                <a16:creationId xmlns:a16="http://schemas.microsoft.com/office/drawing/2014/main" id="{BDC06891-6611-3C4E-A7B4-6BFCD3ACE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658" y="448540"/>
            <a:ext cx="4005608" cy="269377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256F45B4-234D-4F59-AF8D-9A8AFB94D7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22">
            <a:extLst>
              <a:ext uri="{FF2B5EF4-FFF2-40B4-BE49-F238E27FC236}">
                <a16:creationId xmlns:a16="http://schemas.microsoft.com/office/drawing/2014/main" id="{E5FE8003-E652-491E-9169-0097F83C8F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DC66091-68FA-4006-8A27-6401681461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40E8D-E513-3C48-9680-FF1D8FE9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/>
          </a:bodyPr>
          <a:lstStyle/>
          <a:p>
            <a:r>
              <a:rPr lang="es-ES" sz="3600" dirty="0"/>
              <a:t>Aprendizaje</a:t>
            </a:r>
            <a:endParaRPr lang="en-US" sz="3600" dirty="0"/>
          </a:p>
        </p:txBody>
      </p:sp>
      <p:sp>
        <p:nvSpPr>
          <p:cNvPr id="3081" name="Content Placeholder 3080">
            <a:extLst>
              <a:ext uri="{FF2B5EF4-FFF2-40B4-BE49-F238E27FC236}">
                <a16:creationId xmlns:a16="http://schemas.microsoft.com/office/drawing/2014/main" id="{08173759-2E9D-4215-A6F5-1E267D429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E"/>
                </a:solidFill>
              </a:rPr>
              <a:t>El g</a:t>
            </a:r>
            <a:r>
              <a:rPr lang="es-ES" sz="2000" dirty="0" err="1">
                <a:solidFill>
                  <a:srgbClr val="FFFFFE"/>
                </a:solidFill>
              </a:rPr>
              <a:t>ráfico</a:t>
            </a:r>
            <a:r>
              <a:rPr lang="es-ES" sz="2000" dirty="0">
                <a:solidFill>
                  <a:srgbClr val="FFFFFE"/>
                </a:solidFill>
              </a:rPr>
              <a:t> rosa fue alimentado con puntos equidistantes del plano </a:t>
            </a:r>
            <a:r>
              <a:rPr lang="en-US" sz="2000" dirty="0">
                <a:solidFill>
                  <a:srgbClr val="FFFFFE"/>
                </a:solidFill>
              </a:rPr>
              <a:t>[-1; 1] x [-1; 1].</a:t>
            </a:r>
          </a:p>
          <a:p>
            <a:r>
              <a:rPr lang="en-US" sz="2000" dirty="0">
                <a:solidFill>
                  <a:srgbClr val="FFFFFE"/>
                </a:solidFill>
              </a:rPr>
              <a:t>El </a:t>
            </a:r>
            <a:r>
              <a:rPr lang="en-US" sz="2000" dirty="0" err="1">
                <a:solidFill>
                  <a:srgbClr val="FFFFFE"/>
                </a:solidFill>
              </a:rPr>
              <a:t>azul</a:t>
            </a:r>
            <a:r>
              <a:rPr lang="en-US" sz="2000" dirty="0">
                <a:solidFill>
                  <a:srgbClr val="FFFFFE"/>
                </a:solidFill>
              </a:rPr>
              <a:t> </a:t>
            </a:r>
            <a:r>
              <a:rPr lang="en-US" sz="2000" dirty="0" err="1">
                <a:solidFill>
                  <a:srgbClr val="FFFFFE"/>
                </a:solidFill>
              </a:rPr>
              <a:t>es</a:t>
            </a:r>
            <a:r>
              <a:rPr lang="en-US" sz="2000" dirty="0">
                <a:solidFill>
                  <a:srgbClr val="FFFFFE"/>
                </a:solidFill>
              </a:rPr>
              <a:t> el </a:t>
            </a:r>
            <a:r>
              <a:rPr lang="en-US" sz="2000" dirty="0" err="1">
                <a:solidFill>
                  <a:srgbClr val="FFFFFE"/>
                </a:solidFill>
              </a:rPr>
              <a:t>gráfico</a:t>
            </a:r>
            <a:r>
              <a:rPr lang="en-US" sz="2000" dirty="0">
                <a:solidFill>
                  <a:srgbClr val="FFFFFE"/>
                </a:solidFill>
              </a:rPr>
              <a:t> de </a:t>
            </a:r>
            <a:r>
              <a:rPr lang="en-US" sz="2000" dirty="0" err="1">
                <a:solidFill>
                  <a:srgbClr val="FFFFFE"/>
                </a:solidFill>
              </a:rPr>
              <a:t>los</a:t>
            </a:r>
            <a:r>
              <a:rPr lang="en-US" sz="2000" dirty="0">
                <a:solidFill>
                  <a:srgbClr val="FFFFFE"/>
                </a:solidFill>
              </a:rPr>
              <a:t> </a:t>
            </a:r>
            <a:r>
              <a:rPr lang="en-US" sz="2000" dirty="0" err="1">
                <a:solidFill>
                  <a:srgbClr val="FFFFFE"/>
                </a:solidFill>
              </a:rPr>
              <a:t>valores</a:t>
            </a:r>
            <a:r>
              <a:rPr lang="en-US" sz="2000" dirty="0">
                <a:solidFill>
                  <a:srgbClr val="FFFFFE"/>
                </a:solidFill>
              </a:rPr>
              <a:t> del </a:t>
            </a:r>
            <a:r>
              <a:rPr lang="en-US" sz="2000" dirty="0" err="1">
                <a:solidFill>
                  <a:srgbClr val="FFFFFE"/>
                </a:solidFill>
              </a:rPr>
              <a:t>terreno</a:t>
            </a:r>
            <a:r>
              <a:rPr lang="en-US" sz="2000" dirty="0">
                <a:solidFill>
                  <a:srgbClr val="FFFFFE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78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85FA-C852-5942-B26A-59D647E8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9121-86D6-6942-A43D-76145A64F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Utilizando</a:t>
            </a:r>
            <a:r>
              <a:rPr lang="en-US" dirty="0"/>
              <a:t> un test set </a:t>
            </a:r>
            <a:r>
              <a:rPr lang="en-US" dirty="0" err="1"/>
              <a:t>randomizado</a:t>
            </a:r>
            <a:r>
              <a:rPr lang="en-US" dirty="0"/>
              <a:t> del 20% del </a:t>
            </a:r>
            <a:r>
              <a:rPr lang="en-US" dirty="0" err="1"/>
              <a:t>muestreo</a:t>
            </a:r>
            <a:r>
              <a:rPr lang="en-US" dirty="0"/>
              <a:t> total se </a:t>
            </a:r>
            <a:r>
              <a:rPr lang="en-US" dirty="0" err="1"/>
              <a:t>alcanzó</a:t>
            </a:r>
            <a:r>
              <a:rPr lang="en-US" dirty="0"/>
              <a:t> un error </a:t>
            </a:r>
            <a:r>
              <a:rPr lang="en-US" dirty="0" err="1"/>
              <a:t>cuadrático</a:t>
            </a:r>
            <a:r>
              <a:rPr lang="en-US" dirty="0"/>
              <a:t> </a:t>
            </a:r>
            <a:r>
              <a:rPr lang="en-US" dirty="0" err="1"/>
              <a:t>medio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al 1.1 *10^-3 con la major </a:t>
            </a:r>
            <a:r>
              <a:rPr lang="en-US" dirty="0" err="1"/>
              <a:t>arquitectura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0293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85FA-C852-5942-B26A-59D647E8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Próximos</a:t>
            </a:r>
            <a:r>
              <a:rPr lang="en-US" dirty="0"/>
              <a:t> </a:t>
            </a:r>
            <a:r>
              <a:rPr lang="en-US" dirty="0" err="1"/>
              <a:t>pasos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9121-86D6-6942-A43D-76145A64F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Agregar</a:t>
            </a:r>
            <a:r>
              <a:rPr lang="en-US" dirty="0"/>
              <a:t> al </a:t>
            </a:r>
            <a:r>
              <a:rPr lang="en-US" dirty="0" err="1"/>
              <a:t>archivo</a:t>
            </a:r>
            <a:r>
              <a:rPr lang="en-US" dirty="0"/>
              <a:t> de </a:t>
            </a:r>
            <a:r>
              <a:rPr lang="en-US" dirty="0" err="1"/>
              <a:t>configuración</a:t>
            </a:r>
            <a:r>
              <a:rPr lang="en-US" dirty="0"/>
              <a:t> un </a:t>
            </a:r>
            <a:r>
              <a:rPr lang="en-US" dirty="0" err="1"/>
              <a:t>parámetro</a:t>
            </a:r>
            <a:r>
              <a:rPr lang="en-US" dirty="0"/>
              <a:t> que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dirty="0" err="1"/>
              <a:t>inicializar</a:t>
            </a:r>
            <a:r>
              <a:rPr lang="en-US" dirty="0"/>
              <a:t> la red con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predeterminados</a:t>
            </a:r>
            <a:r>
              <a:rPr lang="en-US" dirty="0"/>
              <a:t>.</a:t>
            </a:r>
          </a:p>
          <a:p>
            <a:r>
              <a:rPr lang="en-US" dirty="0" err="1"/>
              <a:t>Parametrizar</a:t>
            </a:r>
            <a:r>
              <a:rPr lang="en-US" dirty="0"/>
              <a:t> el </a:t>
            </a:r>
            <a:r>
              <a:rPr lang="en-US" dirty="0" err="1"/>
              <a:t>modo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r>
              <a:rPr lang="en-US" dirty="0"/>
              <a:t>, </a:t>
            </a:r>
            <a:r>
              <a:rPr lang="en-US" dirty="0" err="1"/>
              <a:t>permitiendo</a:t>
            </a:r>
            <a:r>
              <a:rPr lang="en-US" dirty="0"/>
              <a:t> no solo </a:t>
            </a:r>
            <a:r>
              <a:rPr lang="en-US" dirty="0" err="1"/>
              <a:t>entrenamientos</a:t>
            </a:r>
            <a:r>
              <a:rPr lang="en-US" dirty="0"/>
              <a:t> </a:t>
            </a:r>
            <a:r>
              <a:rPr lang="en-US" dirty="0" err="1"/>
              <a:t>incrementales</a:t>
            </a:r>
            <a:r>
              <a:rPr lang="en-US" dirty="0"/>
              <a:t>, </a:t>
            </a:r>
            <a:r>
              <a:rPr lang="en-US" dirty="0" err="1"/>
              <a:t>sino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batch y mini-batch.</a:t>
            </a:r>
          </a:p>
          <a:p>
            <a:r>
              <a:rPr lang="en-US" dirty="0" err="1"/>
              <a:t>Mejoras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optimización</a:t>
            </a:r>
            <a:r>
              <a:rPr lang="en-US" dirty="0"/>
              <a:t> de 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401840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B1EC-3521-224B-99B9-A41B0296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7A1C7-1142-6246-A09C-651DF740C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3699" y="562916"/>
            <a:ext cx="6281873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72909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FB882-D538-CD44-A992-151E98D4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1BFC7-20A3-FA4C-B7D6-D7EAD547B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Desarrollar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arquitectura</a:t>
            </a:r>
            <a:r>
              <a:rPr lang="en-US" sz="2800" dirty="0"/>
              <a:t> de </a:t>
            </a:r>
            <a:r>
              <a:rPr lang="en-US" sz="2800" dirty="0" err="1"/>
              <a:t>perceptrones</a:t>
            </a:r>
            <a:r>
              <a:rPr lang="en-US" sz="2800" dirty="0"/>
              <a:t> </a:t>
            </a:r>
            <a:r>
              <a:rPr lang="en-US" sz="2800" dirty="0" err="1"/>
              <a:t>multicapa</a:t>
            </a:r>
            <a:r>
              <a:rPr lang="en-US" sz="2800" dirty="0"/>
              <a:t> que </a:t>
            </a:r>
            <a:r>
              <a:rPr lang="en-US" sz="2800" dirty="0" err="1"/>
              <a:t>permita</a:t>
            </a:r>
            <a:r>
              <a:rPr lang="en-US" sz="2800" dirty="0"/>
              <a:t> </a:t>
            </a:r>
            <a:r>
              <a:rPr lang="en-US" sz="2800" dirty="0" err="1"/>
              <a:t>aproximar</a:t>
            </a:r>
            <a:r>
              <a:rPr lang="en-US" sz="2800" dirty="0"/>
              <a:t> un </a:t>
            </a:r>
            <a:r>
              <a:rPr lang="en-US" sz="2800" dirty="0" err="1"/>
              <a:t>terreno</a:t>
            </a:r>
            <a:r>
              <a:rPr lang="en-US" sz="2800" dirty="0"/>
              <a:t> </a:t>
            </a:r>
            <a:r>
              <a:rPr lang="en-US" sz="2800" dirty="0" err="1"/>
              <a:t>minimizando</a:t>
            </a:r>
            <a:r>
              <a:rPr lang="en-US" sz="2800" dirty="0"/>
              <a:t> el error</a:t>
            </a:r>
          </a:p>
        </p:txBody>
      </p:sp>
    </p:spTree>
    <p:extLst>
      <p:ext uri="{BB962C8B-B14F-4D97-AF65-F5344CB8AC3E}">
        <p14:creationId xmlns:p14="http://schemas.microsoft.com/office/powerpoint/2010/main" val="139771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5710-4497-E248-88C9-A353AD79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neuronas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E28D0-F7F7-8042-9501-67D11D4BD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513305"/>
            <a:ext cx="6281873" cy="5248622"/>
          </a:xfrm>
        </p:spPr>
        <p:txBody>
          <a:bodyPr/>
          <a:lstStyle/>
          <a:p>
            <a:r>
              <a:rPr lang="es-ES" sz="2400" dirty="0"/>
              <a:t>Se probaron 5, 10 y 20 neuronas en capas ocultas. El desempeño óptimo fue con 20 neuronas.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A5FAA-81E2-2E49-B2D7-8CCD948E3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/>
          <a:lstStyle/>
          <a:p>
            <a:endParaRPr lang="en-US"/>
          </a:p>
        </p:txBody>
      </p:sp>
      <p:pic>
        <p:nvPicPr>
          <p:cNvPr id="6146" name="Picture 2" descr="https://lh6.googleusercontent.com/qCgogLcioZ3E3YCr5Jw1QU8GSeILOoUIHxQ7x2uKl8gDOLj3ky4VHdzyDmhvsPYqpCAGYtUVyvZbudNSFxtjCEzzhwZJa9tMC3QyKfsVsx9No3p_39TxHRe9b8pJWpA_pGi_-Hb-">
            <a:extLst>
              <a:ext uri="{FF2B5EF4-FFF2-40B4-BE49-F238E27FC236}">
                <a16:creationId xmlns:a16="http://schemas.microsoft.com/office/drawing/2014/main" id="{D5F8E538-8916-B44E-9B43-01BFCF1DE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85" y="79359"/>
            <a:ext cx="11226030" cy="231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4.googleusercontent.com/dS5kqpIMbfihbFTA0ZgLoPNsEm-Adp8f6kYRxL-j_nbvKe3CFVo7i6BaqRW4SxRjVI4N1FLoCqUzdGk6LSrL_RzqQFPff3Zlhj2tqxcUUkTOsnDmOJ8catcNKh8pvJ-NhLXH8yv5">
            <a:extLst>
              <a:ext uri="{FF2B5EF4-FFF2-40B4-BE49-F238E27FC236}">
                <a16:creationId xmlns:a16="http://schemas.microsoft.com/office/drawing/2014/main" id="{6537429E-4D64-FB48-A661-86F30558B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8" y="2391697"/>
            <a:ext cx="11023233" cy="227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h4.googleusercontent.com/kaocUyz95PdS7ULBJiME6IifzYR3j9n2TZAAq-19cavXhGGzRaqxALGOBTK5hPKJ1Xs1rEaUEYIT7gp80CMPLA4ujPnXVkGzDUHgc4BgiulK9WEkkdWfmqe77EcHe8kL_8B9fEtT">
            <a:extLst>
              <a:ext uri="{FF2B5EF4-FFF2-40B4-BE49-F238E27FC236}">
                <a16:creationId xmlns:a16="http://schemas.microsoft.com/office/drawing/2014/main" id="{757DCF47-4EC0-B546-9115-EB67D2F65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57" y="4568107"/>
            <a:ext cx="10928673" cy="217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5FB2CF-C029-F544-A8E2-8F7E4CC5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010" y="-157683"/>
            <a:ext cx="3498979" cy="245644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err="1">
                <a:solidFill>
                  <a:schemeClr val="tx1"/>
                </a:solidFill>
              </a:rPr>
              <a:t>neuronas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9CB7BA5D-54F0-9449-994E-B4418AB648D4}"/>
              </a:ext>
            </a:extLst>
          </p:cNvPr>
          <p:cNvSpPr txBox="1">
            <a:spLocks/>
          </p:cNvSpPr>
          <p:nvPr/>
        </p:nvSpPr>
        <p:spPr>
          <a:xfrm>
            <a:off x="4622965" y="2251681"/>
            <a:ext cx="3498979" cy="24564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10 </a:t>
            </a:r>
            <a:r>
              <a:rPr lang="en-US" dirty="0" err="1">
                <a:solidFill>
                  <a:schemeClr val="tx1"/>
                </a:solidFill>
              </a:rPr>
              <a:t>neuronas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0FF2B333-CEFF-F94E-B88D-E7B6B32348B9}"/>
              </a:ext>
            </a:extLst>
          </p:cNvPr>
          <p:cNvSpPr txBox="1">
            <a:spLocks/>
          </p:cNvSpPr>
          <p:nvPr/>
        </p:nvSpPr>
        <p:spPr>
          <a:xfrm>
            <a:off x="4710758" y="4290138"/>
            <a:ext cx="3498979" cy="24564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20 </a:t>
            </a:r>
            <a:r>
              <a:rPr lang="en-US" dirty="0" err="1">
                <a:solidFill>
                  <a:schemeClr val="tx1"/>
                </a:solidFill>
              </a:rPr>
              <a:t>neuronas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26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5710-4497-E248-88C9-A353AD79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capas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E28D0-F7F7-8042-9501-67D11D4BD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513305"/>
            <a:ext cx="6281873" cy="5248622"/>
          </a:xfrm>
        </p:spPr>
        <p:txBody>
          <a:bodyPr/>
          <a:lstStyle/>
          <a:p>
            <a:r>
              <a:rPr lang="es-ES" sz="2400" dirty="0"/>
              <a:t>Se probaron hasta 2 capas ocultas, pero </a:t>
            </a:r>
            <a:r>
              <a:rPr lang="es-ES" sz="2400" dirty="0" err="1"/>
              <a:t>disminuia</a:t>
            </a:r>
            <a:r>
              <a:rPr lang="es-ES" sz="2400" dirty="0"/>
              <a:t> la eficiencia, aumentando el </a:t>
            </a:r>
            <a:r>
              <a:rPr lang="es-ES" sz="2400" dirty="0" err="1"/>
              <a:t>overfitting</a:t>
            </a:r>
            <a:r>
              <a:rPr lang="es-ES" sz="2400" dirty="0"/>
              <a:t>.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8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CD016E-5031-49BE-9253-598979EEA71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88642"/>
          </a:xfrm>
          <a:custGeom>
            <a:avLst/>
            <a:gdLst>
              <a:gd name="connsiteX0" fmla="*/ 0 w 12192000"/>
              <a:gd name="connsiteY0" fmla="*/ 0 h 1188642"/>
              <a:gd name="connsiteX1" fmla="*/ 12192000 w 12192000"/>
              <a:gd name="connsiteY1" fmla="*/ 0 h 1188642"/>
              <a:gd name="connsiteX2" fmla="*/ 12192000 w 12192000"/>
              <a:gd name="connsiteY2" fmla="*/ 839697 h 1188642"/>
              <a:gd name="connsiteX3" fmla="*/ 12113803 w 12192000"/>
              <a:gd name="connsiteY3" fmla="*/ 847980 h 1188642"/>
              <a:gd name="connsiteX4" fmla="*/ 6753597 w 12192000"/>
              <a:gd name="connsiteY4" fmla="*/ 1171537 h 1188642"/>
              <a:gd name="connsiteX5" fmla="*/ 400746 w 12192000"/>
              <a:gd name="connsiteY5" fmla="*/ 1000194 h 1188642"/>
              <a:gd name="connsiteX6" fmla="*/ 0 w 12192000"/>
              <a:gd name="connsiteY6" fmla="*/ 963218 h 118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188642">
                <a:moveTo>
                  <a:pt x="0" y="0"/>
                </a:moveTo>
                <a:lnTo>
                  <a:pt x="12192000" y="0"/>
                </a:lnTo>
                <a:lnTo>
                  <a:pt x="12192000" y="839697"/>
                </a:lnTo>
                <a:lnTo>
                  <a:pt x="12113803" y="847980"/>
                </a:lnTo>
                <a:cubicBezTo>
                  <a:pt x="10139508" y="1045929"/>
                  <a:pt x="8237152" y="1138932"/>
                  <a:pt x="6753597" y="1171537"/>
                </a:cubicBezTo>
                <a:cubicBezTo>
                  <a:pt x="4940363" y="1211386"/>
                  <a:pt x="2657278" y="1192056"/>
                  <a:pt x="400746" y="1000194"/>
                </a:cubicBezTo>
                <a:lnTo>
                  <a:pt x="0" y="963218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3631E2-1718-4F37-AF4F-56ED9E0F52E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6E43AAA-0A9C-4A11-B5E4-76598F43EC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DAF0EFB-E124-47F9-A92D-5ACF35117B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37653B8-17BA-4001-BEE1-4E6991EABB5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467AAAF-9A62-48E9-A977-E1E17201687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FF402E9-42A2-4489-8A1C-33D431C82D4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46F500E-5E65-412F-9151-128D8A8A103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ED6AF5D-CDAA-4496-B382-BC011CD7D48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B83CA955-24B2-49CA-AD12-346DC89C14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6A25F8E2-F649-499C-9F8E-63D9C7D69D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2C3541D-E273-4F5F-B0C9-58EB62CAD7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DAADE8A-1FC9-4E7A-A73D-E361E88A6FD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080E18A-9973-41CF-A8C2-A23444BA55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747E375-DB87-4737-971E-BE07BEF298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DD91999-92A7-46A7-A2A4-E610DD63A76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59C638-9FC3-4C07-A488-7CC46DABB01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DDAD8E32-C8C2-4CB6-A1DD-57773D26B9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2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992C2CA5-FC63-4CD4-9E9D-E508AB0F3C3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7BC83671-DBAB-4D1A-9130-A1C91C37C92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4915-0ECE-472C-88DC-CCA9C37ED0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E7B8714-14C0-4959-A678-4FC94E8227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9855E83E-3C8F-415E-B3AC-1BAC260DCA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2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878B98-6E79-9148-9EA2-383B1D9F0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486" y="1462549"/>
            <a:ext cx="10543876" cy="471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4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5710-4497-E248-88C9-A353AD79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</a:t>
            </a:r>
            <a:r>
              <a:rPr lang="es-ES" dirty="0" err="1"/>
              <a:t>ón</a:t>
            </a:r>
            <a:r>
              <a:rPr lang="es-ES" dirty="0"/>
              <a:t> de activación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E28D0-F7F7-8042-9501-67D11D4BD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513305"/>
            <a:ext cx="6281873" cy="5248622"/>
          </a:xfrm>
        </p:spPr>
        <p:txBody>
          <a:bodyPr/>
          <a:lstStyle/>
          <a:p>
            <a:r>
              <a:rPr lang="es-ES" sz="2400" dirty="0"/>
              <a:t>Exponencial vs. Tangente Hiperbólica</a:t>
            </a:r>
          </a:p>
          <a:p>
            <a:r>
              <a:rPr lang="es-ES" sz="2400" dirty="0"/>
              <a:t>Varía la efectividad de acuerdo al valor de eta</a:t>
            </a:r>
          </a:p>
          <a:p>
            <a:r>
              <a:rPr lang="es-ES" sz="2400" dirty="0"/>
              <a:t>Para un eta de 0.01 la tangente hiperbólica es mejor si se acompaña con 200 iteraciones.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6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5196D0-95AD-4497-84D1-430C6EBB25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DA3D29-E716-4F33-AB4C-8ED10BB364B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D79944B-9254-4463-AD5B-36257D494A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DDA31B6-BB0C-47FB-B78E-A35B59D8B0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460420D-1A32-4F29-8E6A-0BF0E3A59D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5744D7E2-E0C1-445D-81C0-6C9E382D52F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CE3C75D-E7AA-450E-AE72-A8F8660AC1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E82641D-7380-4EBC-A0B4-A21F9B7032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6D3136D-2941-41F5-9CA6-0CD6378DBC9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59DAFD1-A8B5-4AF5-BBC4-82DBC67B68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3B5597B-C549-4923-9582-01359B7ED1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84FB59A-C29A-4BC3-AED4-5CBDEEBF886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E875A1F-55ED-4D78-BFCD-DEAB4B1F27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AF6A9C4-B5C0-45CF-BEA4-E5E138FB57E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B7A35A07-8906-46C9-A385-386C890B42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DC56392-B772-4465-9844-E65545FE37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4E1EB07B-37CA-4168-8167-98F2E181CE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79CCCC1-44E4-40E6-BEC7-4D67883CA6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A2BCCEB-7B0D-4604-A0D9-C979853942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E9BE4C6-A966-4993-B450-34D205DCEC7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D6D0BD97-50C4-4381-B670-2D0ADD5883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A367D7-D8FE-4C9E-B6C6-5285FC7B52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3"/>
            <a:ext cx="12192000" cy="6014522"/>
          </a:xfrm>
          <a:custGeom>
            <a:avLst/>
            <a:gdLst>
              <a:gd name="connsiteX0" fmla="*/ 0 w 12192000"/>
              <a:gd name="connsiteY0" fmla="*/ 0 h 6014522"/>
              <a:gd name="connsiteX1" fmla="*/ 12192000 w 12192000"/>
              <a:gd name="connsiteY1" fmla="*/ 0 h 6014522"/>
              <a:gd name="connsiteX2" fmla="*/ 12192000 w 12192000"/>
              <a:gd name="connsiteY2" fmla="*/ 5663459 h 6014522"/>
              <a:gd name="connsiteX3" fmla="*/ 6299617 w 12192000"/>
              <a:gd name="connsiteY3" fmla="*/ 5663459 h 6014522"/>
              <a:gd name="connsiteX4" fmla="*/ 6096000 w 12192000"/>
              <a:gd name="connsiteY4" fmla="*/ 6014522 h 6014522"/>
              <a:gd name="connsiteX5" fmla="*/ 5892384 w 12192000"/>
              <a:gd name="connsiteY5" fmla="*/ 5663459 h 6014522"/>
              <a:gd name="connsiteX6" fmla="*/ 0 w 12192000"/>
              <a:gd name="connsiteY6" fmla="*/ 5663459 h 601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14522">
                <a:moveTo>
                  <a:pt x="0" y="0"/>
                </a:moveTo>
                <a:lnTo>
                  <a:pt x="12192000" y="0"/>
                </a:lnTo>
                <a:lnTo>
                  <a:pt x="12192000" y="5663459"/>
                </a:lnTo>
                <a:lnTo>
                  <a:pt x="6299617" y="5663459"/>
                </a:lnTo>
                <a:lnTo>
                  <a:pt x="6096000" y="6014522"/>
                </a:lnTo>
                <a:lnTo>
                  <a:pt x="5892384" y="5663459"/>
                </a:lnTo>
                <a:lnTo>
                  <a:pt x="0" y="56634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4" descr="https://lh3.googleusercontent.com/HpBZIo4mL3Tbr9s1ck4EF8EOx0zLNZydmoPkQpo5h832PWshwj6FjCreckCARpMoi07pGHqEX-Wh5qut6nRCXIxzrILZ8p1AJOt-AA5K3QB8rps2DubmHLq3tDorViSXoW2HmX1j">
            <a:extLst>
              <a:ext uri="{FF2B5EF4-FFF2-40B4-BE49-F238E27FC236}">
                <a16:creationId xmlns:a16="http://schemas.microsoft.com/office/drawing/2014/main" id="{17781ABD-595D-884C-8EE7-C8AABFAD33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91" y="1704926"/>
            <a:ext cx="11230555" cy="224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5386A6-F8B4-4B42-A82E-78F2A662865E}"/>
              </a:ext>
            </a:extLst>
          </p:cNvPr>
          <p:cNvSpPr txBox="1"/>
          <p:nvPr/>
        </p:nvSpPr>
        <p:spPr>
          <a:xfrm>
            <a:off x="599014" y="851586"/>
            <a:ext cx="3024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Naranja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Exponencial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Azul: </a:t>
            </a:r>
            <a:r>
              <a:rPr lang="en-US" dirty="0" err="1">
                <a:solidFill>
                  <a:schemeClr val="bg1"/>
                </a:solidFill>
              </a:rPr>
              <a:t>Tangente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hiperbolica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060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55196D0-95AD-4497-84D1-430C6EBB25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DDA3D29-E716-4F33-AB4C-8ED10BB364B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5D79944B-9254-4463-AD5B-36257D494A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8DDA31B6-BB0C-47FB-B78E-A35B59D8B0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B460420D-1A32-4F29-8E6A-0BF0E3A59D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5744D7E2-E0C1-445D-81C0-6C9E382D52F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5CE3C75D-E7AA-450E-AE72-A8F8660AC1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4E82641D-7380-4EBC-A0B4-A21F9B7032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6D3136D-2941-41F5-9CA6-0CD6378DBC9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459DAFD1-A8B5-4AF5-BBC4-82DBC67B68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73B5597B-C549-4923-9582-01359B7ED1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484FB59A-C29A-4BC3-AED4-5CBDEEBF886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3E875A1F-55ED-4D78-BFCD-DEAB4B1F27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1AF6A9C4-B5C0-45CF-BEA4-E5E138FB57E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B7A35A07-8906-46C9-A385-386C890B42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DC56392-B772-4465-9844-E65545FE37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4E1EB07B-37CA-4168-8167-98F2E181CE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F79CCCC1-44E4-40E6-BEC7-4D67883CA6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BA2BCCEB-7B0D-4604-A0D9-C979853942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3E9BE4C6-A966-4993-B450-34D205DCEC7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D6D0BD97-50C4-4381-B670-2D0ADD5883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EA367D7-D8FE-4C9E-B6C6-5285FC7B52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3"/>
            <a:ext cx="12192000" cy="6014522"/>
          </a:xfrm>
          <a:custGeom>
            <a:avLst/>
            <a:gdLst>
              <a:gd name="connsiteX0" fmla="*/ 0 w 12192000"/>
              <a:gd name="connsiteY0" fmla="*/ 0 h 6014522"/>
              <a:gd name="connsiteX1" fmla="*/ 12192000 w 12192000"/>
              <a:gd name="connsiteY1" fmla="*/ 0 h 6014522"/>
              <a:gd name="connsiteX2" fmla="*/ 12192000 w 12192000"/>
              <a:gd name="connsiteY2" fmla="*/ 5663459 h 6014522"/>
              <a:gd name="connsiteX3" fmla="*/ 6299617 w 12192000"/>
              <a:gd name="connsiteY3" fmla="*/ 5663459 h 6014522"/>
              <a:gd name="connsiteX4" fmla="*/ 6096000 w 12192000"/>
              <a:gd name="connsiteY4" fmla="*/ 6014522 h 6014522"/>
              <a:gd name="connsiteX5" fmla="*/ 5892384 w 12192000"/>
              <a:gd name="connsiteY5" fmla="*/ 5663459 h 6014522"/>
              <a:gd name="connsiteX6" fmla="*/ 0 w 12192000"/>
              <a:gd name="connsiteY6" fmla="*/ 5663459 h 601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14522">
                <a:moveTo>
                  <a:pt x="0" y="0"/>
                </a:moveTo>
                <a:lnTo>
                  <a:pt x="12192000" y="0"/>
                </a:lnTo>
                <a:lnTo>
                  <a:pt x="12192000" y="5663459"/>
                </a:lnTo>
                <a:lnTo>
                  <a:pt x="6299617" y="5663459"/>
                </a:lnTo>
                <a:lnTo>
                  <a:pt x="6096000" y="6014522"/>
                </a:lnTo>
                <a:lnTo>
                  <a:pt x="5892384" y="5663459"/>
                </a:lnTo>
                <a:lnTo>
                  <a:pt x="0" y="56634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https://lh5.googleusercontent.com/8GFqrLbsy_Wx2jQThRP06cSv-UJOIXV7ndomCtA64fH6f1L1NHwpxh68dfT7ZUuig4U9slv0ZV0TS2q3pMoFTabszGqwNVbWjDSNfCzD0_wthizpKrG5jA4B5jTJVzxpXiKW8cJi">
            <a:extLst>
              <a:ext uri="{FF2B5EF4-FFF2-40B4-BE49-F238E27FC236}">
                <a16:creationId xmlns:a16="http://schemas.microsoft.com/office/drawing/2014/main" id="{5509C1CE-5658-D14F-813D-8077380C5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91" y="1690888"/>
            <a:ext cx="11230555" cy="227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160B464-1BA9-FC49-A1ED-F5D77F2944A0}"/>
              </a:ext>
            </a:extLst>
          </p:cNvPr>
          <p:cNvSpPr txBox="1"/>
          <p:nvPr/>
        </p:nvSpPr>
        <p:spPr>
          <a:xfrm>
            <a:off x="599014" y="851586"/>
            <a:ext cx="193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Naranja</a:t>
            </a:r>
            <a:r>
              <a:rPr lang="en-US" dirty="0">
                <a:solidFill>
                  <a:schemeClr val="bg1"/>
                </a:solidFill>
              </a:rPr>
              <a:t>: eta 0.01</a:t>
            </a:r>
          </a:p>
          <a:p>
            <a:r>
              <a:rPr lang="en-US" dirty="0">
                <a:solidFill>
                  <a:schemeClr val="bg1"/>
                </a:solidFill>
              </a:rPr>
              <a:t>Azul: eta 0.1</a:t>
            </a:r>
          </a:p>
        </p:txBody>
      </p:sp>
    </p:spTree>
    <p:extLst>
      <p:ext uri="{BB962C8B-B14F-4D97-AF65-F5344CB8AC3E}">
        <p14:creationId xmlns:p14="http://schemas.microsoft.com/office/powerpoint/2010/main" val="354884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45</TotalTime>
  <Words>256</Words>
  <Application>Microsoft Macintosh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 Light</vt:lpstr>
      <vt:lpstr>Rockwell</vt:lpstr>
      <vt:lpstr>Wingdings</vt:lpstr>
      <vt:lpstr>Atlas</vt:lpstr>
      <vt:lpstr>Sistemas de inteligencia artificial</vt:lpstr>
      <vt:lpstr>Objetivo</vt:lpstr>
      <vt:lpstr>Cantidad de neuronas</vt:lpstr>
      <vt:lpstr>5 neuronas</vt:lpstr>
      <vt:lpstr>Cantidad de capas</vt:lpstr>
      <vt:lpstr>PowerPoint Presentation</vt:lpstr>
      <vt:lpstr>Función de activación</vt:lpstr>
      <vt:lpstr>PowerPoint Presentation</vt:lpstr>
      <vt:lpstr>PowerPoint Presentation</vt:lpstr>
      <vt:lpstr>Eta adaptativo</vt:lpstr>
      <vt:lpstr>Momentum</vt:lpstr>
      <vt:lpstr>PowerPoint Presentation</vt:lpstr>
      <vt:lpstr>Aprendizaje</vt:lpstr>
      <vt:lpstr>Fitting</vt:lpstr>
      <vt:lpstr>Próximos pasos</vt:lpstr>
      <vt:lpstr>Gracias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inteligencia artificial</dc:title>
  <dc:creator>Ramiro Olivera</dc:creator>
  <cp:lastModifiedBy>Ramiro Olivera</cp:lastModifiedBy>
  <cp:revision>6</cp:revision>
  <dcterms:created xsi:type="dcterms:W3CDTF">2018-03-26T07:39:24Z</dcterms:created>
  <dcterms:modified xsi:type="dcterms:W3CDTF">2018-03-26T08:24:34Z</dcterms:modified>
</cp:coreProperties>
</file>