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57" r:id="rId4"/>
    <p:sldId id="258" r:id="rId5"/>
    <p:sldId id="259" r:id="rId6"/>
    <p:sldId id="260" r:id="rId7"/>
    <p:sldId id="261" r:id="rId8"/>
    <p:sldId id="263" r:id="rId9"/>
    <p:sldId id="264" r:id="rId10"/>
    <p:sldId id="265" r:id="rId11"/>
    <p:sldId id="298" r:id="rId12"/>
    <p:sldId id="299" r:id="rId13"/>
    <p:sldId id="302" r:id="rId14"/>
    <p:sldId id="301" r:id="rId15"/>
    <p:sldId id="278" r:id="rId16"/>
    <p:sldId id="279" r:id="rId17"/>
    <p:sldId id="266" r:id="rId18"/>
    <p:sldId id="267" r:id="rId19"/>
    <p:sldId id="268" r:id="rId20"/>
    <p:sldId id="269" r:id="rId21"/>
    <p:sldId id="270" r:id="rId22"/>
    <p:sldId id="271" r:id="rId23"/>
    <p:sldId id="272" r:id="rId24"/>
    <p:sldId id="303" r:id="rId25"/>
    <p:sldId id="273" r:id="rId26"/>
    <p:sldId id="274" r:id="rId27"/>
    <p:sldId id="275" r:id="rId28"/>
    <p:sldId id="276" r:id="rId29"/>
    <p:sldId id="277" r:id="rId30"/>
    <p:sldId id="304"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33766" units="1/cm"/>
          <inkml:channelProperty channel="Y" name="resolution" value="62.42775" units="1/cm"/>
          <inkml:channelProperty channel="T" name="resolution" value="1" units="1/dev"/>
        </inkml:channelProperties>
      </inkml:inkSource>
      <inkml:timestamp xml:id="ts0" timeString="2023-09-11T16:02:55.314"/>
    </inkml:context>
    <inkml:brush xml:id="br0">
      <inkml:brushProperty name="width" value="0.05292" units="cm"/>
      <inkml:brushProperty name="height" value="0.05292" units="cm"/>
      <inkml:brushProperty name="color" value="#FF0000"/>
    </inkml:brush>
  </inkml:definitions>
  <inkml:trace contextRef="#ctx0" brushRef="#br0">19632 15363 0</inkml:trace>
  <inkml:trace contextRef="#ctx0" brushRef="#br0" timeOffset="360.79">19861 15275 0</inkml:trace>
  <inkml:trace contextRef="#ctx0" brushRef="#br0" timeOffset="14986.55">19879 15258 0</inkml:trace>
  <inkml:trace contextRef="#ctx0" brushRef="#br0" timeOffset="21990.14">19385 13317 0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85B398-A468-4332-A4D7-03F5086B48D2}"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35520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5B398-A468-4332-A4D7-03F5086B48D2}"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136839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5B398-A468-4332-A4D7-03F5086B48D2}"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200192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5B398-A468-4332-A4D7-03F5086B48D2}"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246475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85B398-A468-4332-A4D7-03F5086B48D2}"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139295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85B398-A468-4332-A4D7-03F5086B48D2}"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282271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85B398-A468-4332-A4D7-03F5086B48D2}"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33907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85B398-A468-4332-A4D7-03F5086B48D2}"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410330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5B398-A468-4332-A4D7-03F5086B48D2}"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395116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5B398-A468-4332-A4D7-03F5086B48D2}"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57768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5B398-A468-4332-A4D7-03F5086B48D2}"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F2C68-273B-4790-8757-028C78B0078E}" type="slidenum">
              <a:rPr lang="en-US" smtClean="0"/>
              <a:t>‹#›</a:t>
            </a:fld>
            <a:endParaRPr lang="en-US"/>
          </a:p>
        </p:txBody>
      </p:sp>
    </p:spTree>
    <p:extLst>
      <p:ext uri="{BB962C8B-B14F-4D97-AF65-F5344CB8AC3E}">
        <p14:creationId xmlns:p14="http://schemas.microsoft.com/office/powerpoint/2010/main" val="174723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5B398-A468-4332-A4D7-03F5086B48D2}" type="datetimeFigureOut">
              <a:rPr lang="en-US" smtClean="0"/>
              <a:t>7/19/2025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F2C68-273B-4790-8757-028C78B0078E}" type="slidenum">
              <a:rPr lang="en-US" smtClean="0"/>
              <a:t>‹#›</a:t>
            </a:fld>
            <a:endParaRPr lang="en-US"/>
          </a:p>
        </p:txBody>
      </p:sp>
    </p:spTree>
    <p:extLst>
      <p:ext uri="{BB962C8B-B14F-4D97-AF65-F5344CB8AC3E}">
        <p14:creationId xmlns:p14="http://schemas.microsoft.com/office/powerpoint/2010/main" val="1302944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jpg"/><Relationship Id="rId7" Type="http://schemas.openxmlformats.org/officeDocument/2006/relationships/image" Target="../media/image4.jpe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3.png"/><Relationship Id="rId4" Type="http://schemas.openxmlformats.org/officeDocument/2006/relationships/image" Target="../media/image7.jpg"/><Relationship Id="rId9"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a:t>
            </a:r>
          </a:p>
        </p:txBody>
      </p:sp>
      <p:sp>
        <p:nvSpPr>
          <p:cNvPr id="3" name="Subtitle 2"/>
          <p:cNvSpPr>
            <a:spLocks noGrp="1"/>
          </p:cNvSpPr>
          <p:nvPr>
            <p:ph type="subTitle" idx="1"/>
          </p:nvPr>
        </p:nvSpPr>
        <p:spPr/>
        <p:txBody>
          <a:bodyPr/>
          <a:lstStyle/>
          <a:p>
            <a:r>
              <a:rPr lang="en-US" dirty="0"/>
              <a:t>Day 1 - Session 1</a:t>
            </a:r>
          </a:p>
        </p:txBody>
      </p:sp>
    </p:spTree>
    <p:extLst>
      <p:ext uri="{BB962C8B-B14F-4D97-AF65-F5344CB8AC3E}">
        <p14:creationId xmlns:p14="http://schemas.microsoft.com/office/powerpoint/2010/main" val="311900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600" b="1" dirty="0"/>
          </a:p>
          <a:p>
            <a:pPr marL="0" indent="0" algn="ctr">
              <a:buNone/>
            </a:pPr>
            <a:r>
              <a:rPr lang="en-US" sz="6600" b="1" dirty="0"/>
              <a:t>THAT WAS HARD</a:t>
            </a:r>
          </a:p>
          <a:p>
            <a:pPr marL="0" indent="0" algn="ctr">
              <a:buNone/>
            </a:pPr>
            <a:r>
              <a:rPr lang="en-US" sz="2000" dirty="0"/>
              <a:t>Don’t worry, We’ll come back to that.</a:t>
            </a:r>
          </a:p>
        </p:txBody>
      </p:sp>
    </p:spTree>
    <p:extLst>
      <p:ext uri="{BB962C8B-B14F-4D97-AF65-F5344CB8AC3E}">
        <p14:creationId xmlns:p14="http://schemas.microsoft.com/office/powerpoint/2010/main" val="226980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learn something new</a:t>
            </a:r>
          </a:p>
        </p:txBody>
      </p:sp>
      <p:sp>
        <p:nvSpPr>
          <p:cNvPr id="3" name="Content Placeholder 2"/>
          <p:cNvSpPr>
            <a:spLocks noGrp="1"/>
          </p:cNvSpPr>
          <p:nvPr>
            <p:ph idx="1"/>
          </p:nvPr>
        </p:nvSpPr>
        <p:spPr/>
        <p:txBody>
          <a:bodyPr/>
          <a:lstStyle/>
          <a:p>
            <a:r>
              <a:rPr lang="en-US" dirty="0"/>
              <a:t>Is a Horse </a:t>
            </a:r>
            <a:r>
              <a:rPr lang="en-US" dirty="0" err="1"/>
              <a:t>acerous</a:t>
            </a:r>
            <a:r>
              <a:rPr lang="en-US" dirty="0"/>
              <a:t> or non-</a:t>
            </a:r>
            <a:r>
              <a:rPr lang="en-US" dirty="0" err="1"/>
              <a:t>acerous</a:t>
            </a:r>
            <a:r>
              <a:rPr lang="en-US" dirty="0"/>
              <a:t>?</a:t>
            </a:r>
          </a:p>
          <a:p>
            <a:endParaRPr lang="en-US" dirty="0"/>
          </a:p>
          <a:p>
            <a:r>
              <a:rPr lang="en-US" dirty="0"/>
              <a:t>It’s natural if you don’t know what </a:t>
            </a:r>
            <a:r>
              <a:rPr lang="en-US" dirty="0" err="1"/>
              <a:t>acerous</a:t>
            </a:r>
            <a:r>
              <a:rPr lang="en-US" dirty="0"/>
              <a:t> means.</a:t>
            </a:r>
          </a:p>
          <a:p>
            <a:endParaRPr lang="en-US" dirty="0"/>
          </a:p>
          <a:p>
            <a:r>
              <a:rPr lang="en-US" dirty="0"/>
              <a:t>Let’s see if we can learn it by example</a:t>
            </a:r>
          </a:p>
        </p:txBody>
      </p:sp>
    </p:spTree>
    <p:extLst>
      <p:ext uri="{BB962C8B-B14F-4D97-AF65-F5344CB8AC3E}">
        <p14:creationId xmlns:p14="http://schemas.microsoft.com/office/powerpoint/2010/main" val="78971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002" y="4297426"/>
            <a:ext cx="2479431" cy="247943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575" y="2583530"/>
            <a:ext cx="1931199" cy="1761525"/>
          </a:xfrm>
          <a:prstGeom prst="rect">
            <a:avLst/>
          </a:prstGeom>
        </p:spPr>
      </p:pic>
      <p:pic>
        <p:nvPicPr>
          <p:cNvPr id="13" name="Picture 12"/>
          <p:cNvPicPr>
            <a:picLocks noChangeAspect="1"/>
          </p:cNvPicPr>
          <p:nvPr/>
        </p:nvPicPr>
        <p:blipFill>
          <a:blip r:embed="rId4"/>
          <a:stretch>
            <a:fillRect/>
          </a:stretch>
        </p:blipFill>
        <p:spPr>
          <a:xfrm>
            <a:off x="5458109" y="4514332"/>
            <a:ext cx="2428634" cy="2206748"/>
          </a:xfrm>
          <a:prstGeom prst="rect">
            <a:avLst/>
          </a:prstGeom>
        </p:spPr>
      </p:pic>
      <p:sp>
        <p:nvSpPr>
          <p:cNvPr id="14" name="TextBox 13"/>
          <p:cNvSpPr txBox="1"/>
          <p:nvPr/>
        </p:nvSpPr>
        <p:spPr>
          <a:xfrm>
            <a:off x="9832730" y="800100"/>
            <a:ext cx="2063261" cy="523220"/>
          </a:xfrm>
          <a:prstGeom prst="rect">
            <a:avLst/>
          </a:prstGeom>
          <a:noFill/>
        </p:spPr>
        <p:txBody>
          <a:bodyPr wrap="square" rtlCol="0">
            <a:spAutoFit/>
          </a:bodyPr>
          <a:lstStyle/>
          <a:p>
            <a:r>
              <a:rPr lang="en-US" sz="2800" b="1" dirty="0"/>
              <a:t>Non-</a:t>
            </a:r>
            <a:r>
              <a:rPr lang="en-US" sz="2800" b="1" dirty="0" err="1"/>
              <a:t>acerous</a:t>
            </a:r>
            <a:endParaRPr lang="en-US" b="1" dirty="0"/>
          </a:p>
        </p:txBody>
      </p:sp>
      <p:sp>
        <p:nvSpPr>
          <p:cNvPr id="15" name="TextBox 14"/>
          <p:cNvSpPr txBox="1"/>
          <p:nvPr/>
        </p:nvSpPr>
        <p:spPr>
          <a:xfrm>
            <a:off x="9969419" y="5275530"/>
            <a:ext cx="2097726" cy="523220"/>
          </a:xfrm>
          <a:prstGeom prst="rect">
            <a:avLst/>
          </a:prstGeom>
          <a:noFill/>
        </p:spPr>
        <p:txBody>
          <a:bodyPr wrap="square" rtlCol="0">
            <a:spAutoFit/>
          </a:bodyPr>
          <a:lstStyle/>
          <a:p>
            <a:r>
              <a:rPr lang="en-US" sz="2800" b="1" dirty="0" err="1"/>
              <a:t>acerous</a:t>
            </a:r>
            <a:endParaRPr lang="en-US" b="1" dirty="0"/>
          </a:p>
        </p:txBody>
      </p:sp>
      <p:sp>
        <p:nvSpPr>
          <p:cNvPr id="16" name="TextBox 15"/>
          <p:cNvSpPr txBox="1"/>
          <p:nvPr/>
        </p:nvSpPr>
        <p:spPr>
          <a:xfrm>
            <a:off x="5470144" y="3180007"/>
            <a:ext cx="1412630" cy="646331"/>
          </a:xfrm>
          <a:prstGeom prst="rect">
            <a:avLst/>
          </a:prstGeom>
          <a:noFill/>
        </p:spPr>
        <p:txBody>
          <a:bodyPr wrap="square" rtlCol="0">
            <a:spAutoFit/>
          </a:bodyPr>
          <a:lstStyle/>
          <a:p>
            <a:r>
              <a:rPr lang="en-US" sz="3600" b="1" dirty="0">
                <a:solidFill>
                  <a:schemeClr val="bg1"/>
                </a:solidFill>
              </a:rPr>
              <a:t>?</a:t>
            </a:r>
            <a:endParaRPr lang="en-US" sz="2400" b="1" dirty="0">
              <a:solidFill>
                <a:schemeClr val="bg1"/>
              </a:solidFill>
            </a:endParaRPr>
          </a:p>
        </p:txBody>
      </p:sp>
      <p:pic>
        <p:nvPicPr>
          <p:cNvPr id="11"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b="20592"/>
          <a:stretch/>
        </p:blipFill>
        <p:spPr>
          <a:xfrm>
            <a:off x="6882774" y="460284"/>
            <a:ext cx="1865376" cy="1481260"/>
          </a:xfrm>
          <a:prstGeom prst="rect">
            <a:avLst/>
          </a:prstGeom>
        </p:spPr>
      </p:pic>
      <p:pic>
        <p:nvPicPr>
          <p:cNvPr id="17" name="Picture 16"/>
          <p:cNvPicPr>
            <a:picLocks noChangeAspect="1"/>
          </p:cNvPicPr>
          <p:nvPr/>
        </p:nvPicPr>
        <p:blipFill rotWithShape="1">
          <a:blip r:embed="rId6">
            <a:extLst>
              <a:ext uri="{28A0092B-C50C-407E-A947-70E740481C1C}">
                <a14:useLocalDpi xmlns:a14="http://schemas.microsoft.com/office/drawing/2010/main" val="0"/>
              </a:ext>
            </a:extLst>
          </a:blip>
          <a:srcRect b="22833"/>
          <a:stretch/>
        </p:blipFill>
        <p:spPr>
          <a:xfrm>
            <a:off x="2480038" y="-12424"/>
            <a:ext cx="3144715" cy="2426677"/>
          </a:xfrm>
          <a:prstGeom prst="rect">
            <a:avLst/>
          </a:prstGeom>
        </p:spPr>
      </p:pic>
    </p:spTree>
    <p:extLst>
      <p:ext uri="{BB962C8B-B14F-4D97-AF65-F5344CB8AC3E}">
        <p14:creationId xmlns:p14="http://schemas.microsoft.com/office/powerpoint/2010/main" val="67589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good enough?</a:t>
            </a:r>
          </a:p>
        </p:txBody>
      </p:sp>
      <p:sp>
        <p:nvSpPr>
          <p:cNvPr id="3" name="Content Placeholder 2"/>
          <p:cNvSpPr>
            <a:spLocks noGrp="1"/>
          </p:cNvSpPr>
          <p:nvPr>
            <p:ph idx="1"/>
          </p:nvPr>
        </p:nvSpPr>
        <p:spPr/>
        <p:txBody>
          <a:bodyPr>
            <a:normAutofit/>
          </a:bodyPr>
          <a:lstStyle/>
          <a:p>
            <a:pPr marL="0" indent="0" algn="ctr">
              <a:buNone/>
            </a:pPr>
            <a:endParaRPr lang="en-US" sz="6000" b="1" dirty="0"/>
          </a:p>
          <a:p>
            <a:pPr marL="0" indent="0" algn="ctr">
              <a:buNone/>
            </a:pPr>
            <a:r>
              <a:rPr lang="en-US" sz="6000" b="1" dirty="0"/>
              <a:t>Let’s try with more data</a:t>
            </a:r>
          </a:p>
        </p:txBody>
      </p:sp>
    </p:spTree>
    <p:extLst>
      <p:ext uri="{BB962C8B-B14F-4D97-AF65-F5344CB8AC3E}">
        <p14:creationId xmlns:p14="http://schemas.microsoft.com/office/powerpoint/2010/main" val="238801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20592"/>
          <a:stretch/>
        </p:blipFill>
        <p:spPr>
          <a:xfrm>
            <a:off x="8226753" y="580485"/>
            <a:ext cx="1865376" cy="148126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2631"/>
          <a:stretch/>
        </p:blipFill>
        <p:spPr>
          <a:xfrm>
            <a:off x="5535922" y="689732"/>
            <a:ext cx="1535529" cy="159555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22833"/>
          <a:stretch/>
        </p:blipFill>
        <p:spPr>
          <a:xfrm>
            <a:off x="2317476" y="0"/>
            <a:ext cx="3144715" cy="242667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3212" y="4241649"/>
            <a:ext cx="2479431" cy="247943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626" y="4490124"/>
            <a:ext cx="1786847" cy="236787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1575" y="2583530"/>
            <a:ext cx="1931199" cy="1761525"/>
          </a:xfrm>
          <a:prstGeom prst="rect">
            <a:avLst/>
          </a:prstGeom>
        </p:spPr>
      </p:pic>
      <p:pic>
        <p:nvPicPr>
          <p:cNvPr id="13" name="Picture 12"/>
          <p:cNvPicPr>
            <a:picLocks noChangeAspect="1"/>
          </p:cNvPicPr>
          <p:nvPr/>
        </p:nvPicPr>
        <p:blipFill>
          <a:blip r:embed="rId8"/>
          <a:stretch>
            <a:fillRect/>
          </a:stretch>
        </p:blipFill>
        <p:spPr>
          <a:xfrm>
            <a:off x="6096000" y="4570688"/>
            <a:ext cx="2428634" cy="2206748"/>
          </a:xfrm>
          <a:prstGeom prst="rect">
            <a:avLst/>
          </a:prstGeom>
        </p:spPr>
      </p:pic>
      <p:sp>
        <p:nvSpPr>
          <p:cNvPr id="14" name="TextBox 13"/>
          <p:cNvSpPr txBox="1"/>
          <p:nvPr/>
        </p:nvSpPr>
        <p:spPr>
          <a:xfrm>
            <a:off x="10536116" y="844062"/>
            <a:ext cx="1412630" cy="954107"/>
          </a:xfrm>
          <a:prstGeom prst="rect">
            <a:avLst/>
          </a:prstGeom>
          <a:noFill/>
        </p:spPr>
        <p:txBody>
          <a:bodyPr wrap="square" rtlCol="0">
            <a:spAutoFit/>
          </a:bodyPr>
          <a:lstStyle/>
          <a:p>
            <a:r>
              <a:rPr lang="en-US" sz="2800" b="1" dirty="0"/>
              <a:t>Non-</a:t>
            </a:r>
            <a:r>
              <a:rPr lang="en-US" sz="2800" b="1" dirty="0" err="1"/>
              <a:t>acerous</a:t>
            </a:r>
            <a:endParaRPr lang="en-US" b="1" dirty="0"/>
          </a:p>
        </p:txBody>
      </p:sp>
      <p:sp>
        <p:nvSpPr>
          <p:cNvPr id="15" name="TextBox 14"/>
          <p:cNvSpPr txBox="1"/>
          <p:nvPr/>
        </p:nvSpPr>
        <p:spPr>
          <a:xfrm>
            <a:off x="10373865" y="5275530"/>
            <a:ext cx="1733143" cy="523220"/>
          </a:xfrm>
          <a:prstGeom prst="rect">
            <a:avLst/>
          </a:prstGeom>
          <a:noFill/>
        </p:spPr>
        <p:txBody>
          <a:bodyPr wrap="square" rtlCol="0">
            <a:spAutoFit/>
          </a:bodyPr>
          <a:lstStyle/>
          <a:p>
            <a:r>
              <a:rPr lang="en-US" sz="2800" b="1" dirty="0" err="1"/>
              <a:t>acerous</a:t>
            </a:r>
            <a:endParaRPr lang="en-US" b="1" dirty="0"/>
          </a:p>
        </p:txBody>
      </p:sp>
      <p:sp>
        <p:nvSpPr>
          <p:cNvPr id="16" name="TextBox 15"/>
          <p:cNvSpPr txBox="1"/>
          <p:nvPr/>
        </p:nvSpPr>
        <p:spPr>
          <a:xfrm>
            <a:off x="5470144" y="3180007"/>
            <a:ext cx="1412630" cy="646331"/>
          </a:xfrm>
          <a:prstGeom prst="rect">
            <a:avLst/>
          </a:prstGeom>
          <a:noFill/>
        </p:spPr>
        <p:txBody>
          <a:bodyPr wrap="square" rtlCol="0">
            <a:spAutoFit/>
          </a:bodyPr>
          <a:lstStyle/>
          <a:p>
            <a:r>
              <a:rPr lang="en-US" sz="3600" b="1" dirty="0">
                <a:solidFill>
                  <a:schemeClr val="bg1"/>
                </a:solidFill>
              </a:rPr>
              <a:t>?</a:t>
            </a:r>
            <a:endParaRPr lang="en-US" sz="2400" b="1" dirty="0">
              <a:solidFill>
                <a:schemeClr val="bg1"/>
              </a:solidFill>
            </a:endParaRPr>
          </a:p>
        </p:txBody>
      </p:sp>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4626" y="786036"/>
            <a:ext cx="1865376" cy="1469136"/>
          </a:xfrm>
          <a:prstGeom prst="rect">
            <a:avLst/>
          </a:prstGeom>
        </p:spPr>
      </p:pic>
    </p:spTree>
    <p:extLst>
      <p:ext uri="{BB962C8B-B14F-4D97-AF65-F5344CB8AC3E}">
        <p14:creationId xmlns:p14="http://schemas.microsoft.com/office/powerpoint/2010/main" val="231656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0969"/>
            <a:ext cx="10515600" cy="5455994"/>
          </a:xfrm>
        </p:spPr>
        <p:txBody>
          <a:bodyPr>
            <a:normAutofit/>
          </a:bodyPr>
          <a:lstStyle/>
          <a:p>
            <a:pPr marL="0" indent="0" algn="ctr">
              <a:buNone/>
            </a:pPr>
            <a:endParaRPr lang="en-US" sz="4400" b="1" dirty="0"/>
          </a:p>
          <a:p>
            <a:pPr marL="0" indent="0" algn="ctr">
              <a:buNone/>
            </a:pPr>
            <a:endParaRPr lang="en-US" sz="4400" b="1" dirty="0"/>
          </a:p>
          <a:p>
            <a:pPr marL="0" indent="0" algn="ctr">
              <a:buNone/>
            </a:pPr>
            <a:endParaRPr lang="en-US" sz="4400" b="1" dirty="0"/>
          </a:p>
          <a:p>
            <a:pPr marL="0" indent="0" algn="ctr">
              <a:buNone/>
            </a:pPr>
            <a:r>
              <a:rPr lang="en-US" sz="4800" b="1" dirty="0"/>
              <a:t>Now</a:t>
            </a:r>
            <a:r>
              <a:rPr lang="en-US" sz="4400" b="1" dirty="0"/>
              <a:t> What was Machine Learning?</a:t>
            </a:r>
          </a:p>
        </p:txBody>
      </p:sp>
    </p:spTree>
    <p:extLst>
      <p:ext uri="{BB962C8B-B14F-4D97-AF65-F5344CB8AC3E}">
        <p14:creationId xmlns:p14="http://schemas.microsoft.com/office/powerpoint/2010/main" val="407994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362808"/>
            <a:ext cx="10515600" cy="5319346"/>
          </a:xfrm>
        </p:spPr>
        <p:txBody>
          <a:bodyPr>
            <a:normAutofit lnSpcReduction="10000"/>
          </a:bodyPr>
          <a:lstStyle/>
          <a:p>
            <a:pPr marL="0" indent="0">
              <a:buNone/>
            </a:pPr>
            <a:endParaRPr lang="en-US" sz="2000" dirty="0"/>
          </a:p>
          <a:p>
            <a:pPr marL="0" indent="0">
              <a:buNone/>
            </a:pPr>
            <a:r>
              <a:rPr lang="en-US" dirty="0"/>
              <a:t>“A computer program is said to learn from </a:t>
            </a:r>
            <a:r>
              <a:rPr lang="en-US" b="1" i="1" u="sng" dirty="0"/>
              <a:t>experience E</a:t>
            </a:r>
            <a:r>
              <a:rPr lang="en-US" dirty="0"/>
              <a:t> with respect to some </a:t>
            </a:r>
            <a:r>
              <a:rPr lang="en-US" b="1" i="1" u="sng" dirty="0"/>
              <a:t>task T</a:t>
            </a:r>
            <a:r>
              <a:rPr lang="en-US" b="1" dirty="0"/>
              <a:t> </a:t>
            </a:r>
            <a:r>
              <a:rPr lang="en-US" dirty="0"/>
              <a:t>and some performance </a:t>
            </a:r>
            <a:r>
              <a:rPr lang="en-US" b="1" i="1" u="sng" dirty="0"/>
              <a:t>measure P</a:t>
            </a:r>
            <a:r>
              <a:rPr lang="en-US" dirty="0"/>
              <a:t>, if its performance on </a:t>
            </a:r>
            <a:r>
              <a:rPr lang="en-US" b="1" dirty="0"/>
              <a:t>T</a:t>
            </a:r>
            <a:r>
              <a:rPr lang="en-US" dirty="0"/>
              <a:t>, as measured by </a:t>
            </a:r>
            <a:r>
              <a:rPr lang="en-US" b="1" dirty="0"/>
              <a:t>P</a:t>
            </a:r>
            <a:r>
              <a:rPr lang="en-US" dirty="0"/>
              <a:t>, improves with experience </a:t>
            </a:r>
            <a:r>
              <a:rPr lang="en-US" b="1" dirty="0"/>
              <a:t>E</a:t>
            </a:r>
            <a:r>
              <a:rPr lang="en-US" dirty="0"/>
              <a:t>.” </a:t>
            </a:r>
            <a:r>
              <a:rPr lang="en-US" sz="2000" dirty="0"/>
              <a:t>—Tom Mitchell, 1997</a:t>
            </a:r>
          </a:p>
          <a:p>
            <a:endParaRPr lang="en-US" dirty="0"/>
          </a:p>
          <a:p>
            <a:r>
              <a:rPr lang="en-US" dirty="0"/>
              <a:t>the </a:t>
            </a:r>
            <a:r>
              <a:rPr lang="en-US" b="1" i="1" u="sng" dirty="0"/>
              <a:t>task T</a:t>
            </a:r>
            <a:r>
              <a:rPr lang="en-US" dirty="0"/>
              <a:t>: is </a:t>
            </a:r>
            <a:r>
              <a:rPr lang="en-US" b="1" dirty="0"/>
              <a:t>to flag spam </a:t>
            </a:r>
            <a:r>
              <a:rPr lang="en-US" dirty="0"/>
              <a:t>for new emails, </a:t>
            </a:r>
          </a:p>
          <a:p>
            <a:r>
              <a:rPr lang="en-US" dirty="0"/>
              <a:t>the </a:t>
            </a:r>
            <a:r>
              <a:rPr lang="en-US" b="1" i="1" u="sng" dirty="0"/>
              <a:t>experience E</a:t>
            </a:r>
            <a:r>
              <a:rPr lang="en-US" dirty="0"/>
              <a:t>: is the </a:t>
            </a:r>
            <a:r>
              <a:rPr lang="en-US" b="1" dirty="0"/>
              <a:t>training data</a:t>
            </a:r>
            <a:r>
              <a:rPr lang="en-US" dirty="0"/>
              <a:t>, </a:t>
            </a:r>
          </a:p>
          <a:p>
            <a:r>
              <a:rPr lang="en-US" dirty="0"/>
              <a:t>and the performance </a:t>
            </a:r>
            <a:r>
              <a:rPr lang="en-US" b="1" i="1" u="sng" dirty="0"/>
              <a:t>measure P</a:t>
            </a:r>
            <a:r>
              <a:rPr lang="en-US" dirty="0"/>
              <a:t>: for example, you can use the ratio of correctly classified emails (</a:t>
            </a:r>
            <a:r>
              <a:rPr lang="en-US" b="1" dirty="0"/>
              <a:t>accuracy</a:t>
            </a:r>
            <a:r>
              <a:rPr lang="en-US" dirty="0"/>
              <a:t>).</a:t>
            </a:r>
          </a:p>
          <a:p>
            <a:endParaRPr lang="en-US" dirty="0"/>
          </a:p>
          <a:p>
            <a:pPr marL="0" indent="0">
              <a:buNone/>
            </a:pPr>
            <a:r>
              <a:rPr lang="en-US" sz="2400" dirty="0"/>
              <a:t>If you just download a copy of Wikipedia, your computer has a lot more data, but it is not suddenly better at any task. Thus, it is not Machine Learning.</a:t>
            </a:r>
          </a:p>
        </p:txBody>
      </p:sp>
    </p:spTree>
    <p:extLst>
      <p:ext uri="{BB962C8B-B14F-4D97-AF65-F5344CB8AC3E}">
        <p14:creationId xmlns:p14="http://schemas.microsoft.com/office/powerpoint/2010/main" val="231709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485" y="439616"/>
            <a:ext cx="10515600" cy="5473578"/>
          </a:xfrm>
        </p:spPr>
        <p:txBody>
          <a:bodyPr/>
          <a:lstStyle/>
          <a:p>
            <a:endParaRPr lang="en-US" dirty="0"/>
          </a:p>
          <a:p>
            <a:pPr marL="0" indent="0" algn="ctr">
              <a:buNone/>
            </a:pPr>
            <a:endParaRPr lang="en-US" sz="6600" b="1" dirty="0"/>
          </a:p>
          <a:p>
            <a:pPr marL="0" indent="0" algn="ctr">
              <a:buNone/>
            </a:pPr>
            <a:endParaRPr lang="en-US" sz="6600" b="1" dirty="0"/>
          </a:p>
          <a:p>
            <a:pPr marL="0" indent="0" algn="ctr">
              <a:buNone/>
            </a:pPr>
            <a:r>
              <a:rPr lang="en-US" sz="6600" b="1" dirty="0"/>
              <a:t>Why Machine Learning?</a:t>
            </a:r>
          </a:p>
          <a:p>
            <a:pPr marL="0" indent="0">
              <a:buNone/>
            </a:pPr>
            <a:endParaRPr lang="en-US" dirty="0"/>
          </a:p>
        </p:txBody>
      </p:sp>
    </p:spTree>
    <p:extLst>
      <p:ext uri="{BB962C8B-B14F-4D97-AF65-F5344CB8AC3E}">
        <p14:creationId xmlns:p14="http://schemas.microsoft.com/office/powerpoint/2010/main" val="4097097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a:t>
            </a:r>
          </a:p>
        </p:txBody>
      </p:sp>
      <p:sp>
        <p:nvSpPr>
          <p:cNvPr id="3" name="Content Placeholder 2"/>
          <p:cNvSpPr>
            <a:spLocks noGrp="1"/>
          </p:cNvSpPr>
          <p:nvPr>
            <p:ph idx="1"/>
          </p:nvPr>
        </p:nvSpPr>
        <p:spPr/>
        <p:txBody>
          <a:bodyPr/>
          <a:lstStyle/>
          <a:p>
            <a:endParaRPr lang="en-US" dirty="0"/>
          </a:p>
          <a:p>
            <a:endParaRPr lang="en-US" dirty="0"/>
          </a:p>
          <a:p>
            <a:r>
              <a:rPr lang="en-US" dirty="0"/>
              <a:t>Short answer: </a:t>
            </a:r>
            <a:r>
              <a:rPr lang="en-US" b="1" dirty="0"/>
              <a:t>Complexity</a:t>
            </a:r>
            <a:r>
              <a:rPr lang="en-US" dirty="0"/>
              <a:t> and </a:t>
            </a:r>
            <a:r>
              <a:rPr lang="en-US" b="1" dirty="0"/>
              <a:t>adaptivity.</a:t>
            </a:r>
            <a:endParaRPr lang="en-US" sz="1200" b="1" dirty="0"/>
          </a:p>
          <a:p>
            <a:endParaRPr lang="en-US" dirty="0"/>
          </a:p>
          <a:p>
            <a:endParaRPr lang="en-US" dirty="0"/>
          </a:p>
          <a:p>
            <a:r>
              <a:rPr lang="en-US" dirty="0"/>
              <a:t>Long answer: We can answer that with an example</a:t>
            </a:r>
          </a:p>
          <a:p>
            <a:endParaRPr lang="en-US" dirty="0"/>
          </a:p>
        </p:txBody>
      </p:sp>
    </p:spTree>
    <p:extLst>
      <p:ext uri="{BB962C8B-B14F-4D97-AF65-F5344CB8AC3E}">
        <p14:creationId xmlns:p14="http://schemas.microsoft.com/office/powerpoint/2010/main" val="2052447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a:t>
            </a:r>
          </a:p>
        </p:txBody>
      </p:sp>
      <p:sp>
        <p:nvSpPr>
          <p:cNvPr id="3" name="Content Placeholder 2"/>
          <p:cNvSpPr>
            <a:spLocks noGrp="1"/>
          </p:cNvSpPr>
          <p:nvPr>
            <p:ph idx="1"/>
          </p:nvPr>
        </p:nvSpPr>
        <p:spPr/>
        <p:txBody>
          <a:bodyPr/>
          <a:lstStyle/>
          <a:p>
            <a:endParaRPr lang="en-US" dirty="0"/>
          </a:p>
          <a:p>
            <a:r>
              <a:rPr lang="en-US" dirty="0"/>
              <a:t>Emails filtering (Spam/Ham filtering):</a:t>
            </a:r>
          </a:p>
          <a:p>
            <a:pPr marL="0" indent="0">
              <a:buNone/>
            </a:pPr>
            <a:endParaRPr lang="en-US" dirty="0"/>
          </a:p>
          <a:p>
            <a:r>
              <a:rPr lang="en-US" dirty="0"/>
              <a:t>As the name suggests It’s filtering you emails for spam emails.</a:t>
            </a:r>
          </a:p>
          <a:p>
            <a:endParaRPr lang="en-US" dirty="0"/>
          </a:p>
          <a:p>
            <a:r>
              <a:rPr lang="en-US" dirty="0"/>
              <a:t>Spam emails: also referred to as </a:t>
            </a:r>
            <a:r>
              <a:rPr lang="en-US" b="1" dirty="0"/>
              <a:t>junk email</a:t>
            </a:r>
            <a:r>
              <a:rPr lang="en-US" dirty="0"/>
              <a:t> or simply spam, is unsolicited messages sent in bulk by email (spamming)</a:t>
            </a:r>
          </a:p>
        </p:txBody>
      </p:sp>
    </p:spTree>
    <p:extLst>
      <p:ext uri="{BB962C8B-B14F-4D97-AF65-F5344CB8AC3E}">
        <p14:creationId xmlns:p14="http://schemas.microsoft.com/office/powerpoint/2010/main" val="421997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Content Placeholder 2"/>
          <p:cNvSpPr>
            <a:spLocks noGrp="1"/>
          </p:cNvSpPr>
          <p:nvPr>
            <p:ph idx="1"/>
          </p:nvPr>
        </p:nvSpPr>
        <p:spPr/>
        <p:txBody>
          <a:bodyPr/>
          <a:lstStyle/>
          <a:p>
            <a:r>
              <a:rPr lang="en-US" dirty="0"/>
              <a:t>What is Machine Learning</a:t>
            </a:r>
          </a:p>
          <a:p>
            <a:endParaRPr lang="en-US" dirty="0"/>
          </a:p>
          <a:p>
            <a:r>
              <a:rPr lang="en-US" dirty="0"/>
              <a:t>Conventional Programing vs Machine Learning</a:t>
            </a:r>
          </a:p>
          <a:p>
            <a:endParaRPr lang="en-US" dirty="0"/>
          </a:p>
          <a:p>
            <a:r>
              <a:rPr lang="en-US" dirty="0"/>
              <a:t>Types of machine Learning</a:t>
            </a:r>
          </a:p>
          <a:p>
            <a:endParaRPr lang="en-US" dirty="0"/>
          </a:p>
          <a:p>
            <a:r>
              <a:rPr lang="en-US" dirty="0"/>
              <a:t>Building a Machine Learning Model</a:t>
            </a:r>
          </a:p>
          <a:p>
            <a:endParaRPr lang="en-US" dirty="0"/>
          </a:p>
        </p:txBody>
      </p:sp>
    </p:spTree>
    <p:extLst>
      <p:ext uri="{BB962C8B-B14F-4D97-AF65-F5344CB8AC3E}">
        <p14:creationId xmlns:p14="http://schemas.microsoft.com/office/powerpoint/2010/main" val="388020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Programming</a:t>
            </a:r>
          </a:p>
        </p:txBody>
      </p:sp>
      <p:sp>
        <p:nvSpPr>
          <p:cNvPr id="3" name="Content Placeholder 2"/>
          <p:cNvSpPr>
            <a:spLocks noGrp="1"/>
          </p:cNvSpPr>
          <p:nvPr>
            <p:ph idx="1"/>
          </p:nvPr>
        </p:nvSpPr>
        <p:spPr>
          <a:xfrm>
            <a:off x="838199" y="1494692"/>
            <a:ext cx="11242431" cy="5205046"/>
          </a:xfrm>
        </p:spPr>
        <p:txBody>
          <a:bodyPr>
            <a:normAutofit/>
          </a:bodyPr>
          <a:lstStyle/>
          <a:p>
            <a:pPr marL="0" indent="0">
              <a:buNone/>
            </a:pPr>
            <a:r>
              <a:rPr lang="en-US" dirty="0"/>
              <a:t>using traditional programming techniques:</a:t>
            </a:r>
          </a:p>
          <a:p>
            <a:pPr marL="457200" indent="-457200">
              <a:buFont typeface="+mj-lt"/>
              <a:buAutoNum type="arabicPeriod"/>
            </a:pPr>
            <a:r>
              <a:rPr lang="en-US" sz="2400" dirty="0"/>
              <a:t>First you would look at what spam typically looks like. You might notice that some words or phrases (such as “</a:t>
            </a:r>
            <a:r>
              <a:rPr lang="en-US" sz="2400" b="1" dirty="0"/>
              <a:t>4U</a:t>
            </a:r>
            <a:r>
              <a:rPr lang="en-US" sz="2400" dirty="0"/>
              <a:t>,” “</a:t>
            </a:r>
            <a:r>
              <a:rPr lang="en-US" sz="2400" b="1" dirty="0"/>
              <a:t>credit card</a:t>
            </a:r>
            <a:r>
              <a:rPr lang="en-US" sz="2400" dirty="0"/>
              <a:t>,” “</a:t>
            </a:r>
            <a:r>
              <a:rPr lang="en-US" sz="2400" b="1" dirty="0"/>
              <a:t>free</a:t>
            </a:r>
            <a:r>
              <a:rPr lang="en-US" sz="2400" dirty="0"/>
              <a:t>,” and “</a:t>
            </a:r>
            <a:r>
              <a:rPr lang="en-US" sz="2400" b="1" dirty="0"/>
              <a:t>amazing</a:t>
            </a:r>
            <a:r>
              <a:rPr lang="en-US" sz="2400" dirty="0"/>
              <a:t>”) tend to come up a lot in the subject. a few other patterns in the sender’s name, the email’s body, and so on. </a:t>
            </a:r>
            <a:r>
              <a:rPr lang="en-US" sz="2000" b="1" u="sng" dirty="0"/>
              <a:t>(This sounds tedious since you will be looking at hundreds if not thousands of emails.)</a:t>
            </a:r>
            <a:endParaRPr lang="en-US" sz="2400" b="1" u="sng" dirty="0"/>
          </a:p>
          <a:p>
            <a:pPr marL="457200" indent="-457200">
              <a:buFont typeface="+mj-lt"/>
              <a:buAutoNum type="arabicPeriod"/>
            </a:pPr>
            <a:endParaRPr lang="en-US" sz="2400" dirty="0"/>
          </a:p>
          <a:p>
            <a:pPr marL="457200" indent="-457200">
              <a:buFont typeface="+mj-lt"/>
              <a:buAutoNum type="arabicPeriod"/>
            </a:pPr>
            <a:r>
              <a:rPr lang="en-US" sz="2400" dirty="0"/>
              <a:t>You will come up with patterns and write an algorithm for detecting these patterns</a:t>
            </a:r>
            <a:r>
              <a:rPr lang="en-US" sz="2000" dirty="0"/>
              <a:t>.</a:t>
            </a:r>
            <a:r>
              <a:rPr lang="en-US" sz="2000" b="1" u="sng" dirty="0"/>
              <a:t>(Your program will be hundreds of lines to account for hundreds of patterns.)</a:t>
            </a:r>
          </a:p>
          <a:p>
            <a:pPr marL="457200" indent="-457200">
              <a:buFont typeface="+mj-lt"/>
              <a:buAutoNum type="arabicPeriod"/>
            </a:pPr>
            <a:endParaRPr lang="en-US" sz="2400" b="1" u="sng" dirty="0"/>
          </a:p>
          <a:p>
            <a:pPr marL="457200" indent="-457200">
              <a:buFont typeface="+mj-lt"/>
              <a:buAutoNum type="arabicPeriod"/>
            </a:pPr>
            <a:r>
              <a:rPr lang="en-US" sz="2400" dirty="0"/>
              <a:t>You will test your program and repeat steps 1 and 2 until its good enough.</a:t>
            </a:r>
          </a:p>
        </p:txBody>
      </p:sp>
    </p:spTree>
    <p:extLst>
      <p:ext uri="{BB962C8B-B14F-4D97-AF65-F5344CB8AC3E}">
        <p14:creationId xmlns:p14="http://schemas.microsoft.com/office/powerpoint/2010/main" val="2655514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37869" y="1749669"/>
            <a:ext cx="9847008" cy="4383392"/>
          </a:xfrm>
          <a:prstGeom prst="rect">
            <a:avLst/>
          </a:prstGeom>
        </p:spPr>
      </p:pic>
      <p:sp>
        <p:nvSpPr>
          <p:cNvPr id="5" name="Title 1"/>
          <p:cNvSpPr>
            <a:spLocks noGrp="1"/>
          </p:cNvSpPr>
          <p:nvPr>
            <p:ph type="title"/>
          </p:nvPr>
        </p:nvSpPr>
        <p:spPr>
          <a:xfrm>
            <a:off x="838200" y="365125"/>
            <a:ext cx="10515600" cy="1325563"/>
          </a:xfrm>
        </p:spPr>
        <p:txBody>
          <a:bodyPr/>
          <a:lstStyle/>
          <a:p>
            <a:r>
              <a:rPr lang="en-US" dirty="0"/>
              <a:t>Conventional Programming</a:t>
            </a:r>
          </a:p>
        </p:txBody>
      </p:sp>
    </p:spTree>
    <p:extLst>
      <p:ext uri="{BB962C8B-B14F-4D97-AF65-F5344CB8AC3E}">
        <p14:creationId xmlns:p14="http://schemas.microsoft.com/office/powerpoint/2010/main" val="2038611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b="1" u="sng" dirty="0"/>
          </a:p>
          <a:p>
            <a:pPr marL="0" indent="0" algn="ctr">
              <a:buNone/>
            </a:pPr>
            <a:r>
              <a:rPr lang="en-US" sz="5400" b="1" u="sng" dirty="0"/>
              <a:t>But is that good enough?</a:t>
            </a:r>
          </a:p>
        </p:txBody>
      </p:sp>
    </p:spTree>
    <p:extLst>
      <p:ext uri="{BB962C8B-B14F-4D97-AF65-F5344CB8AC3E}">
        <p14:creationId xmlns:p14="http://schemas.microsoft.com/office/powerpoint/2010/main" val="285708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Programming</a:t>
            </a:r>
          </a:p>
        </p:txBody>
      </p:sp>
      <p:sp>
        <p:nvSpPr>
          <p:cNvPr id="3" name="Content Placeholder 2"/>
          <p:cNvSpPr>
            <a:spLocks noGrp="1"/>
          </p:cNvSpPr>
          <p:nvPr>
            <p:ph idx="1"/>
          </p:nvPr>
        </p:nvSpPr>
        <p:spPr/>
        <p:txBody>
          <a:bodyPr>
            <a:normAutofit/>
          </a:bodyPr>
          <a:lstStyle/>
          <a:p>
            <a:pPr marL="0" indent="0">
              <a:buNone/>
            </a:pPr>
            <a:r>
              <a:rPr lang="en-US" dirty="0"/>
              <a:t>what if spammers knew about these patterns and changed their ways?</a:t>
            </a:r>
          </a:p>
          <a:p>
            <a:pPr marL="0" indent="0">
              <a:buNone/>
            </a:pPr>
            <a:r>
              <a:rPr lang="en-US" dirty="0"/>
              <a:t>For example:</a:t>
            </a:r>
          </a:p>
          <a:p>
            <a:r>
              <a:rPr lang="en-US" dirty="0"/>
              <a:t>if spammers notice that all their emails containing “4U” are blocked, they might start writing “For U” instead.</a:t>
            </a:r>
          </a:p>
          <a:p>
            <a:r>
              <a:rPr lang="en-US" dirty="0"/>
              <a:t>using traditional programming techniques would need to be updated to flag “For U” emails. If spammers keep working around your spam filter, you will need to keep writing new rules forever.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203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5F5-8AA1-E3AC-5404-D76ED59E55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E58D0B-EA7E-35AA-F361-F4D4A00AA4C4}"/>
              </a:ext>
            </a:extLst>
          </p:cNvPr>
          <p:cNvSpPr>
            <a:spLocks noGrp="1"/>
          </p:cNvSpPr>
          <p:nvPr>
            <p:ph idx="1"/>
          </p:nvPr>
        </p:nvSpPr>
        <p:spPr/>
        <p:txBody>
          <a:bodyPr/>
          <a:lstStyle/>
          <a:p>
            <a:pPr marL="0" indent="0">
              <a:buNone/>
            </a:pPr>
            <a:r>
              <a:rPr lang="en-US" dirty="0"/>
              <a:t>Good </a:t>
            </a:r>
          </a:p>
          <a:p>
            <a:pPr marL="0" indent="0">
              <a:buNone/>
            </a:pPr>
            <a:r>
              <a:rPr lang="en-US" dirty="0"/>
              <a:t>G00d </a:t>
            </a:r>
          </a:p>
          <a:p>
            <a:pPr marL="0" indent="0">
              <a:buNone/>
            </a:pPr>
            <a:r>
              <a:rPr lang="en-US" dirty="0"/>
              <a:t>Go0od </a:t>
            </a:r>
          </a:p>
          <a:p>
            <a:pPr marL="0" indent="0">
              <a:buNone/>
            </a:pPr>
            <a:r>
              <a:rPr lang="en-US" dirty="0" err="1"/>
              <a:t>Goooooooooooooood</a:t>
            </a:r>
            <a:r>
              <a:rPr lang="en-US" dirty="0"/>
              <a:t> </a:t>
            </a:r>
          </a:p>
          <a:p>
            <a:pPr marL="0" indent="0">
              <a:buNone/>
            </a:pPr>
            <a:r>
              <a:rPr lang="en-US" dirty="0"/>
              <a:t>Very good </a:t>
            </a:r>
          </a:p>
          <a:p>
            <a:pPr marL="0" indent="0">
              <a:buNone/>
            </a:pPr>
            <a:r>
              <a:rPr lang="en-US" dirty="0"/>
              <a:t>It is not </a:t>
            </a:r>
            <a:r>
              <a:rPr lang="en-US"/>
              <a:t>baaad </a:t>
            </a:r>
            <a:endParaRPr lang="en-US" dirty="0"/>
          </a:p>
          <a:p>
            <a:pPr marL="0" indent="0">
              <a:buNone/>
            </a:pPr>
            <a:endParaRPr lang="en-US" dirty="0"/>
          </a:p>
        </p:txBody>
      </p:sp>
    </p:spTree>
    <p:extLst>
      <p:ext uri="{BB962C8B-B14F-4D97-AF65-F5344CB8AC3E}">
        <p14:creationId xmlns:p14="http://schemas.microsoft.com/office/powerpoint/2010/main" val="4115856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sp>
        <p:nvSpPr>
          <p:cNvPr id="3" name="Content Placeholder 2"/>
          <p:cNvSpPr>
            <a:spLocks noGrp="1"/>
          </p:cNvSpPr>
          <p:nvPr>
            <p:ph idx="1"/>
          </p:nvPr>
        </p:nvSpPr>
        <p:spPr/>
        <p:txBody>
          <a:bodyPr/>
          <a:lstStyle/>
          <a:p>
            <a:pPr marL="0" indent="0">
              <a:buNone/>
            </a:pPr>
            <a:r>
              <a:rPr lang="en-US" dirty="0"/>
              <a:t>In contrast, a spam filter based on Machine Learning techniques:</a:t>
            </a:r>
          </a:p>
          <a:p>
            <a:r>
              <a:rPr lang="en-US" dirty="0"/>
              <a:t>learns which words and phrases are good predictors of spam by detecting unusually frequent patterns of words in the spam examples compared to the ham examples.</a:t>
            </a:r>
          </a:p>
          <a:p>
            <a:endParaRPr lang="en-US" dirty="0"/>
          </a:p>
          <a:p>
            <a:endParaRPr lang="en-US" dirty="0"/>
          </a:p>
          <a:p>
            <a:endParaRPr lang="en-US" dirty="0"/>
          </a:p>
          <a:p>
            <a:r>
              <a:rPr lang="en-US" dirty="0"/>
              <a:t>The program is much shorter, easier to maintain, and most likely more accurate.</a:t>
            </a:r>
          </a:p>
        </p:txBody>
      </p:sp>
      <p:pic>
        <p:nvPicPr>
          <p:cNvPr id="4" name="Picture 3"/>
          <p:cNvPicPr>
            <a:picLocks noChangeAspect="1"/>
          </p:cNvPicPr>
          <p:nvPr/>
        </p:nvPicPr>
        <p:blipFill>
          <a:blip r:embed="rId2"/>
          <a:stretch>
            <a:fillRect/>
          </a:stretch>
        </p:blipFill>
        <p:spPr>
          <a:xfrm>
            <a:off x="4063056" y="3601879"/>
            <a:ext cx="3749365" cy="1265030"/>
          </a:xfrm>
          <a:prstGeom prst="rect">
            <a:avLst/>
          </a:prstGeom>
        </p:spPr>
      </p:pic>
    </p:spTree>
    <p:extLst>
      <p:ext uri="{BB962C8B-B14F-4D97-AF65-F5344CB8AC3E}">
        <p14:creationId xmlns:p14="http://schemas.microsoft.com/office/powerpoint/2010/main" val="3176036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pic>
        <p:nvPicPr>
          <p:cNvPr id="4" name="Content Placeholder 3"/>
          <p:cNvPicPr>
            <a:picLocks noGrp="1" noChangeAspect="1"/>
          </p:cNvPicPr>
          <p:nvPr>
            <p:ph idx="1"/>
          </p:nvPr>
        </p:nvPicPr>
        <p:blipFill>
          <a:blip r:embed="rId2"/>
          <a:stretch>
            <a:fillRect/>
          </a:stretch>
        </p:blipFill>
        <p:spPr>
          <a:xfrm>
            <a:off x="1301261" y="1781122"/>
            <a:ext cx="9522069" cy="4409131"/>
          </a:xfrm>
          <a:prstGeom prst="rect">
            <a:avLst/>
          </a:prstGeom>
        </p:spPr>
      </p:pic>
    </p:spTree>
    <p:extLst>
      <p:ext uri="{BB962C8B-B14F-4D97-AF65-F5344CB8AC3E}">
        <p14:creationId xmlns:p14="http://schemas.microsoft.com/office/powerpoint/2010/main" val="3870633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sp>
        <p:nvSpPr>
          <p:cNvPr id="3" name="Content Placeholder 2"/>
          <p:cNvSpPr>
            <a:spLocks noGrp="1"/>
          </p:cNvSpPr>
          <p:nvPr>
            <p:ph idx="1"/>
          </p:nvPr>
        </p:nvSpPr>
        <p:spPr/>
        <p:txBody>
          <a:bodyPr>
            <a:normAutofit/>
          </a:bodyPr>
          <a:lstStyle/>
          <a:p>
            <a:pPr marL="0" indent="0">
              <a:buNone/>
            </a:pPr>
            <a:r>
              <a:rPr lang="en-US" dirty="0"/>
              <a:t>Not only that</a:t>
            </a:r>
          </a:p>
          <a:p>
            <a:r>
              <a:rPr lang="en-US" dirty="0"/>
              <a:t>One of the best strengths of machine learning is </a:t>
            </a:r>
            <a:r>
              <a:rPr lang="en-US" dirty="0" err="1"/>
              <a:t>adabtivity</a:t>
            </a:r>
            <a:r>
              <a:rPr lang="en-US" dirty="0"/>
              <a:t> to data changing.</a:t>
            </a:r>
          </a:p>
          <a:p>
            <a:r>
              <a:rPr lang="en-US" dirty="0"/>
              <a:t>a spam filter based on Machine Learning techniques automatically notices that “For U” has become unusually frequent in spam flagged by users, and it starts flagging them </a:t>
            </a:r>
            <a:r>
              <a:rPr lang="en-US" b="1" u="sng" dirty="0"/>
              <a:t>without your intervention</a:t>
            </a:r>
          </a:p>
        </p:txBody>
      </p:sp>
    </p:spTree>
    <p:extLst>
      <p:ext uri="{BB962C8B-B14F-4D97-AF65-F5344CB8AC3E}">
        <p14:creationId xmlns:p14="http://schemas.microsoft.com/office/powerpoint/2010/main" val="1777965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a:r>
          </a:p>
        </p:txBody>
      </p:sp>
      <p:pic>
        <p:nvPicPr>
          <p:cNvPr id="4" name="Content Placeholder 3"/>
          <p:cNvPicPr>
            <a:picLocks noGrp="1" noChangeAspect="1"/>
          </p:cNvPicPr>
          <p:nvPr>
            <p:ph idx="1"/>
          </p:nvPr>
        </p:nvPicPr>
        <p:blipFill>
          <a:blip r:embed="rId2"/>
          <a:stretch>
            <a:fillRect/>
          </a:stretch>
        </p:blipFill>
        <p:spPr>
          <a:xfrm>
            <a:off x="1339502" y="2171701"/>
            <a:ext cx="9730028" cy="3710354"/>
          </a:xfrm>
          <a:prstGeom prst="rect">
            <a:avLst/>
          </a:prstGeom>
        </p:spPr>
      </p:pic>
    </p:spTree>
    <p:extLst>
      <p:ext uri="{BB962C8B-B14F-4D97-AF65-F5344CB8AC3E}">
        <p14:creationId xmlns:p14="http://schemas.microsoft.com/office/powerpoint/2010/main" val="74860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Conventional Programming Vs Machine Learning </a:t>
            </a:r>
          </a:p>
        </p:txBody>
      </p:sp>
      <p:sp>
        <p:nvSpPr>
          <p:cNvPr id="3" name="Content Placeholder 2"/>
          <p:cNvSpPr>
            <a:spLocks noGrp="1"/>
          </p:cNvSpPr>
          <p:nvPr>
            <p:ph idx="1"/>
          </p:nvPr>
        </p:nvSpPr>
        <p:spPr/>
        <p:txBody>
          <a:bodyPr>
            <a:normAutofit/>
          </a:bodyPr>
          <a:lstStyle/>
          <a:p>
            <a:pPr marL="0" indent="0">
              <a:buNone/>
            </a:pPr>
            <a:r>
              <a:rPr lang="en-US" dirty="0"/>
              <a:t>So in short:</a:t>
            </a:r>
          </a:p>
          <a:p>
            <a:r>
              <a:rPr lang="en-US" dirty="0"/>
              <a:t>In Conventional programing, I will detect the pattern and write the code that will find these patterns in an email.</a:t>
            </a:r>
          </a:p>
          <a:p>
            <a:endParaRPr lang="en-US" dirty="0"/>
          </a:p>
          <a:p>
            <a:r>
              <a:rPr lang="en-US" dirty="0"/>
              <a:t>In Machine Learning, I only need to provide a good set of labeled data and leave the pattern detection and finding to the machine learning algorithm.</a:t>
            </a:r>
          </a:p>
          <a:p>
            <a:r>
              <a:rPr lang="en-US" dirty="0"/>
              <a:t>So machine learning solves both </a:t>
            </a:r>
            <a:r>
              <a:rPr lang="en-US" b="1" u="sng" dirty="0"/>
              <a:t>complexity</a:t>
            </a:r>
            <a:r>
              <a:rPr lang="en-US" dirty="0"/>
              <a:t> and </a:t>
            </a:r>
            <a:r>
              <a:rPr lang="en-US" b="1" u="sng" dirty="0" err="1"/>
              <a:t>adaptivity</a:t>
            </a:r>
            <a:r>
              <a:rPr lang="en-US" dirty="0"/>
              <a:t> problems.</a:t>
            </a:r>
          </a:p>
          <a:p>
            <a:pPr marL="0" indent="0">
              <a:buNone/>
            </a:pPr>
            <a:endParaRPr lang="en-US" dirty="0"/>
          </a:p>
        </p:txBody>
      </p:sp>
    </p:spTree>
    <p:extLst>
      <p:ext uri="{BB962C8B-B14F-4D97-AF65-F5344CB8AC3E}">
        <p14:creationId xmlns:p14="http://schemas.microsoft.com/office/powerpoint/2010/main" val="101141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a:t>
            </a:r>
          </a:p>
        </p:txBody>
      </p:sp>
      <p:sp>
        <p:nvSpPr>
          <p:cNvPr id="3" name="Content Placeholder 2"/>
          <p:cNvSpPr>
            <a:spLocks noGrp="1"/>
          </p:cNvSpPr>
          <p:nvPr>
            <p:ph idx="1"/>
          </p:nvPr>
        </p:nvSpPr>
        <p:spPr/>
        <p:txBody>
          <a:bodyPr/>
          <a:lstStyle/>
          <a:p>
            <a:r>
              <a:rPr lang="en-US" dirty="0"/>
              <a:t>Computer’s ability to mimic human (Natural) Intelligence</a:t>
            </a:r>
          </a:p>
        </p:txBody>
      </p:sp>
      <p:sp>
        <p:nvSpPr>
          <p:cNvPr id="4" name="Oval 3"/>
          <p:cNvSpPr/>
          <p:nvPr/>
        </p:nvSpPr>
        <p:spPr>
          <a:xfrm>
            <a:off x="2668991" y="2762250"/>
            <a:ext cx="4121131" cy="395970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4221183" y="3452856"/>
            <a:ext cx="2554973" cy="2631445"/>
          </a:xfrm>
          <a:prstGeom prst="ellipse">
            <a:avLst/>
          </a:prstGeom>
          <a:noFill/>
          <a:ln w="28575">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600134" y="4362819"/>
            <a:ext cx="1752602" cy="830997"/>
          </a:xfrm>
          <a:prstGeom prst="rect">
            <a:avLst/>
          </a:prstGeom>
          <a:noFill/>
          <a:ln>
            <a:noFill/>
          </a:ln>
        </p:spPr>
        <p:txBody>
          <a:bodyPr wrap="square" rtlCol="0">
            <a:spAutoFit/>
          </a:bodyPr>
          <a:lstStyle/>
          <a:p>
            <a:pPr algn="ctr"/>
            <a:r>
              <a:rPr lang="en-US" sz="2400" b="1" dirty="0">
                <a:solidFill>
                  <a:srgbClr val="0070C0"/>
                </a:solidFill>
              </a:rPr>
              <a:t>Artificial Intelligence</a:t>
            </a:r>
          </a:p>
        </p:txBody>
      </p:sp>
      <p:sp>
        <p:nvSpPr>
          <p:cNvPr id="8" name="TextBox 7"/>
          <p:cNvSpPr txBox="1"/>
          <p:nvPr/>
        </p:nvSpPr>
        <p:spPr>
          <a:xfrm>
            <a:off x="5330470" y="4326602"/>
            <a:ext cx="1444871" cy="830997"/>
          </a:xfrm>
          <a:prstGeom prst="rect">
            <a:avLst/>
          </a:prstGeom>
          <a:noFill/>
        </p:spPr>
        <p:txBody>
          <a:bodyPr wrap="square" rtlCol="0">
            <a:spAutoFit/>
          </a:bodyPr>
          <a:lstStyle/>
          <a:p>
            <a:pPr algn="ctr"/>
            <a:r>
              <a:rPr lang="en-US" sz="2400" b="1" dirty="0">
                <a:solidFill>
                  <a:srgbClr val="43BB8D"/>
                </a:solidFill>
              </a:rPr>
              <a:t>Machine Learning</a:t>
            </a:r>
          </a:p>
        </p:txBody>
      </p:sp>
      <p:sp>
        <p:nvSpPr>
          <p:cNvPr id="10" name="Oval 9"/>
          <p:cNvSpPr/>
          <p:nvPr/>
        </p:nvSpPr>
        <p:spPr>
          <a:xfrm>
            <a:off x="5256861" y="2844314"/>
            <a:ext cx="4121131" cy="39597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029110" y="4320071"/>
            <a:ext cx="1752602" cy="830997"/>
          </a:xfrm>
          <a:prstGeom prst="rect">
            <a:avLst/>
          </a:prstGeom>
          <a:noFill/>
          <a:ln>
            <a:noFill/>
          </a:ln>
        </p:spPr>
        <p:txBody>
          <a:bodyPr wrap="square" rtlCol="0">
            <a:spAutoFit/>
          </a:bodyPr>
          <a:lstStyle/>
          <a:p>
            <a:pPr algn="ctr"/>
            <a:r>
              <a:rPr lang="en-US" sz="2400" b="1" dirty="0">
                <a:solidFill>
                  <a:srgbClr val="FF0000"/>
                </a:solidFill>
              </a:rPr>
              <a:t>Data Science</a:t>
            </a:r>
          </a:p>
        </p:txBody>
      </p:sp>
    </p:spTree>
    <p:extLst>
      <p:ext uri="{BB962C8B-B14F-4D97-AF65-F5344CB8AC3E}">
        <p14:creationId xmlns:p14="http://schemas.microsoft.com/office/powerpoint/2010/main" val="184840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CC21-FB70-D0F7-DE89-56673B0DD3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01611D-ECFF-CBB9-DA6E-B61907FEEE19}"/>
              </a:ext>
            </a:extLst>
          </p:cNvPr>
          <p:cNvSpPr>
            <a:spLocks noGrp="1"/>
          </p:cNvSpPr>
          <p:nvPr>
            <p:ph idx="1"/>
          </p:nvPr>
        </p:nvSpPr>
        <p:spPr/>
        <p:txBody>
          <a:bodyPr/>
          <a:lstStyle/>
          <a:p>
            <a:r>
              <a:rPr lang="en-US" dirty="0"/>
              <a:t>ML  </a:t>
            </a:r>
          </a:p>
          <a:p>
            <a:r>
              <a:rPr lang="en-US" dirty="0"/>
              <a:t>Data + result </a:t>
            </a:r>
            <a:r>
              <a:rPr lang="en-US" dirty="0">
                <a:sym typeface="Wingdings" panose="05000000000000000000" pitchFamily="2" charset="2"/>
              </a:rPr>
              <a:t>rule </a:t>
            </a:r>
            <a:endParaRPr lang="en-US" dirty="0"/>
          </a:p>
          <a:p>
            <a:pPr marL="0" indent="0">
              <a:buNone/>
            </a:pPr>
            <a:endParaRPr lang="en-US" dirty="0"/>
          </a:p>
          <a:p>
            <a:pPr marL="0" indent="0">
              <a:buNone/>
            </a:pPr>
            <a:endParaRPr lang="en-US" dirty="0"/>
          </a:p>
          <a:p>
            <a:r>
              <a:rPr lang="en-US" dirty="0"/>
              <a:t>Traditional </a:t>
            </a:r>
          </a:p>
          <a:p>
            <a:r>
              <a:rPr lang="en-US" dirty="0"/>
              <a:t>Data + rule </a:t>
            </a:r>
            <a:r>
              <a:rPr lang="en-US" dirty="0">
                <a:sym typeface="Wingdings" panose="05000000000000000000" pitchFamily="2" charset="2"/>
              </a:rPr>
              <a:t> result </a:t>
            </a:r>
            <a:endParaRPr lang="en-US" dirty="0"/>
          </a:p>
        </p:txBody>
      </p:sp>
    </p:spTree>
    <p:extLst>
      <p:ext uri="{BB962C8B-B14F-4D97-AF65-F5344CB8AC3E}">
        <p14:creationId xmlns:p14="http://schemas.microsoft.com/office/powerpoint/2010/main" val="706014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a:t>machine learning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5466"/>
          <a:stretch/>
        </p:blipFill>
        <p:spPr>
          <a:xfrm>
            <a:off x="1661747" y="1863970"/>
            <a:ext cx="8329554" cy="4198124"/>
          </a:xfrm>
        </p:spPr>
      </p:pic>
    </p:spTree>
    <p:extLst>
      <p:ext uri="{BB962C8B-B14F-4D97-AF65-F5344CB8AC3E}">
        <p14:creationId xmlns:p14="http://schemas.microsoft.com/office/powerpoint/2010/main" val="873026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p:txBody>
          <a:bodyPr/>
          <a:lstStyle/>
          <a:p>
            <a:r>
              <a:rPr lang="en-US" dirty="0"/>
              <a:t>Much like the Emails example.</a:t>
            </a:r>
          </a:p>
          <a:p>
            <a:pPr marL="0" indent="0">
              <a:buNone/>
            </a:pPr>
            <a:endParaRPr lang="en-US" dirty="0"/>
          </a:p>
          <a:p>
            <a:r>
              <a:rPr lang="en-US" dirty="0"/>
              <a:t>Works on Labeled data where</a:t>
            </a:r>
          </a:p>
          <a:p>
            <a:pPr marL="0" indent="0">
              <a:buNone/>
            </a:pPr>
            <a:r>
              <a:rPr lang="en-US" dirty="0"/>
              <a:t>    you know the correct output.</a:t>
            </a:r>
          </a:p>
          <a:p>
            <a:endParaRPr lang="en-US" dirty="0"/>
          </a:p>
          <a:p>
            <a:r>
              <a:rPr lang="en-US" dirty="0"/>
              <a:t>Our Focus on this course</a:t>
            </a:r>
          </a:p>
        </p:txBody>
      </p:sp>
      <p:pic>
        <p:nvPicPr>
          <p:cNvPr id="4" name="Picture 3"/>
          <p:cNvPicPr>
            <a:picLocks noChangeAspect="1"/>
          </p:cNvPicPr>
          <p:nvPr/>
        </p:nvPicPr>
        <p:blipFill rotWithShape="1">
          <a:blip r:embed="rId2"/>
          <a:srcRect r="1456" b="1660"/>
          <a:stretch/>
        </p:blipFill>
        <p:spPr>
          <a:xfrm>
            <a:off x="6057900" y="1276124"/>
            <a:ext cx="5503984" cy="4983317"/>
          </a:xfrm>
          <a:prstGeom prst="rect">
            <a:avLst/>
          </a:prstGeom>
        </p:spPr>
      </p:pic>
    </p:spTree>
    <p:extLst>
      <p:ext uri="{BB962C8B-B14F-4D97-AF65-F5344CB8AC3E}">
        <p14:creationId xmlns:p14="http://schemas.microsoft.com/office/powerpoint/2010/main" val="3043756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Explore the dataset</a:t>
            </a:r>
          </a:p>
          <a:p>
            <a:pPr marL="0" indent="0">
              <a:buNone/>
            </a:pPr>
            <a:r>
              <a:rPr lang="en-US" dirty="0"/>
              <a:t>• </a:t>
            </a:r>
            <a:r>
              <a:rPr lang="en-US" b="1" u="sng" dirty="0"/>
              <a:t>No labels/ desired outcome</a:t>
            </a:r>
          </a:p>
          <a:p>
            <a:pPr marL="0" indent="0">
              <a:buNone/>
            </a:pPr>
            <a:r>
              <a:rPr lang="en-US" dirty="0"/>
              <a:t>• Discover regularities and hidden</a:t>
            </a:r>
          </a:p>
          <a:p>
            <a:pPr marL="0" indent="0">
              <a:buNone/>
            </a:pPr>
            <a:r>
              <a:rPr lang="en-US" dirty="0"/>
              <a:t>structures in data.</a:t>
            </a:r>
          </a:p>
          <a:p>
            <a:pPr marL="0" indent="0">
              <a:buNone/>
            </a:pPr>
            <a:r>
              <a:rPr lang="en-US" dirty="0"/>
              <a:t>• </a:t>
            </a:r>
            <a:r>
              <a:rPr lang="en-US" b="1" u="sng" dirty="0"/>
              <a:t>Correct output is not known.</a:t>
            </a:r>
          </a:p>
          <a:p>
            <a:pPr marL="0" indent="0">
              <a:buNone/>
            </a:pPr>
            <a:endParaRPr lang="en-US" dirty="0"/>
          </a:p>
          <a:p>
            <a:pPr marL="0" indent="0">
              <a:buNone/>
            </a:pPr>
            <a:r>
              <a:rPr lang="en-US" dirty="0"/>
              <a:t>• Example applications</a:t>
            </a:r>
          </a:p>
          <a:p>
            <a:pPr marL="0" indent="0">
              <a:buNone/>
            </a:pPr>
            <a:r>
              <a:rPr lang="en-US" dirty="0"/>
              <a:t>	</a:t>
            </a:r>
            <a:r>
              <a:rPr lang="en-US" b="1" dirty="0"/>
              <a:t>• Clustering: </a:t>
            </a:r>
            <a:r>
              <a:rPr lang="en-US" dirty="0"/>
              <a:t>organize instances into</a:t>
            </a:r>
          </a:p>
          <a:p>
            <a:pPr marL="0" indent="0">
              <a:buNone/>
            </a:pPr>
            <a:r>
              <a:rPr lang="en-US" dirty="0"/>
              <a:t>	subgroups or clusters without any</a:t>
            </a:r>
          </a:p>
          <a:p>
            <a:pPr marL="0" indent="0">
              <a:buNone/>
            </a:pPr>
            <a:r>
              <a:rPr lang="en-US" dirty="0"/>
              <a:t>	upfront knowledge.</a:t>
            </a:r>
          </a:p>
          <a:p>
            <a:pPr marL="0" indent="0">
              <a:buNone/>
            </a:pPr>
            <a:r>
              <a:rPr lang="en-US" dirty="0"/>
              <a:t>	</a:t>
            </a:r>
            <a:r>
              <a:rPr lang="en-US" b="1" dirty="0"/>
              <a:t>• Dimensionality reduction: </a:t>
            </a:r>
            <a:r>
              <a:rPr lang="en-US" dirty="0"/>
              <a:t>extract</a:t>
            </a:r>
          </a:p>
          <a:p>
            <a:pPr marL="0" indent="0">
              <a:buNone/>
            </a:pPr>
            <a:r>
              <a:rPr lang="en-US" dirty="0"/>
              <a:t>	the most relevant</a:t>
            </a:r>
          </a:p>
          <a:p>
            <a:pPr marL="0" indent="0">
              <a:buNone/>
            </a:pPr>
            <a:r>
              <a:rPr lang="en-US" dirty="0"/>
              <a:t>	information/features.</a:t>
            </a:r>
          </a:p>
        </p:txBody>
      </p:sp>
      <p:pic>
        <p:nvPicPr>
          <p:cNvPr id="4" name="Picture 3"/>
          <p:cNvPicPr>
            <a:picLocks noChangeAspect="1"/>
          </p:cNvPicPr>
          <p:nvPr/>
        </p:nvPicPr>
        <p:blipFill>
          <a:blip r:embed="rId2"/>
          <a:stretch>
            <a:fillRect/>
          </a:stretch>
        </p:blipFill>
        <p:spPr>
          <a:xfrm>
            <a:off x="5372400" y="2263886"/>
            <a:ext cx="6599492" cy="3086367"/>
          </a:xfrm>
          <a:prstGeom prst="rect">
            <a:avLst/>
          </a:prstGeom>
        </p:spPr>
      </p:pic>
    </p:spTree>
    <p:extLst>
      <p:ext uri="{BB962C8B-B14F-4D97-AF65-F5344CB8AC3E}">
        <p14:creationId xmlns:p14="http://schemas.microsoft.com/office/powerpoint/2010/main" val="2097177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3" name="Content Placeholder 2"/>
          <p:cNvSpPr>
            <a:spLocks noGrp="1"/>
          </p:cNvSpPr>
          <p:nvPr>
            <p:ph idx="1"/>
          </p:nvPr>
        </p:nvSpPr>
        <p:spPr/>
        <p:txBody>
          <a:bodyPr>
            <a:normAutofit lnSpcReduction="10000"/>
          </a:bodyPr>
          <a:lstStyle/>
          <a:p>
            <a:pPr marL="0" indent="0">
              <a:buNone/>
            </a:pPr>
            <a:r>
              <a:rPr lang="en-US" dirty="0"/>
              <a:t>• Learn by practice</a:t>
            </a:r>
          </a:p>
          <a:p>
            <a:pPr marL="0" indent="0">
              <a:buNone/>
            </a:pPr>
            <a:r>
              <a:rPr lang="en-US" dirty="0"/>
              <a:t>• An intermediate setting between</a:t>
            </a:r>
          </a:p>
          <a:p>
            <a:pPr marL="0" indent="0">
              <a:buNone/>
            </a:pPr>
            <a:r>
              <a:rPr lang="en-US" dirty="0"/>
              <a:t>supervised and unsupervised learning</a:t>
            </a:r>
          </a:p>
          <a:p>
            <a:pPr marL="0" indent="0">
              <a:buNone/>
            </a:pPr>
            <a:r>
              <a:rPr lang="en-US" dirty="0"/>
              <a:t>• The goal is to learn through actions. A</a:t>
            </a:r>
          </a:p>
          <a:p>
            <a:pPr marL="0" indent="0">
              <a:buNone/>
            </a:pPr>
            <a:r>
              <a:rPr lang="en-US" dirty="0"/>
              <a:t>reward signal indicates if the action is</a:t>
            </a:r>
          </a:p>
          <a:p>
            <a:pPr marL="0" indent="0">
              <a:buNone/>
            </a:pPr>
            <a:r>
              <a:rPr lang="en-US" dirty="0"/>
              <a:t>good or bad.</a:t>
            </a:r>
          </a:p>
          <a:p>
            <a:pPr marL="0" indent="0">
              <a:buNone/>
            </a:pPr>
            <a:r>
              <a:rPr lang="en-US" dirty="0"/>
              <a:t>• By interacting with the environment,</a:t>
            </a:r>
          </a:p>
          <a:p>
            <a:pPr marL="0" indent="0">
              <a:buNone/>
            </a:pPr>
            <a:r>
              <a:rPr lang="en-US" dirty="0"/>
              <a:t>the agent learns how to maximize the</a:t>
            </a:r>
          </a:p>
          <a:p>
            <a:pPr marL="0" indent="0">
              <a:buNone/>
            </a:pPr>
            <a:r>
              <a:rPr lang="en-US" dirty="0"/>
              <a:t>reward function.</a:t>
            </a:r>
          </a:p>
        </p:txBody>
      </p:sp>
      <p:pic>
        <p:nvPicPr>
          <p:cNvPr id="1026" name="Picture 2" descr="How to implement Q Learning algorithm in C# with source code - CODE-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275" y="2701131"/>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023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4" name="Content Placeholder 3"/>
          <p:cNvPicPr>
            <a:picLocks noGrp="1" noChangeAspect="1"/>
          </p:cNvPicPr>
          <p:nvPr>
            <p:ph idx="1"/>
          </p:nvPr>
        </p:nvPicPr>
        <p:blipFill>
          <a:blip r:embed="rId2"/>
          <a:stretch>
            <a:fillRect/>
          </a:stretch>
        </p:blipFill>
        <p:spPr>
          <a:xfrm>
            <a:off x="1352271" y="1854724"/>
            <a:ext cx="9066613" cy="4502114"/>
          </a:xfrm>
          <a:prstGeom prst="rect">
            <a:avLst/>
          </a:prstGeom>
        </p:spPr>
      </p:pic>
    </p:spTree>
    <p:extLst>
      <p:ext uri="{BB962C8B-B14F-4D97-AF65-F5344CB8AC3E}">
        <p14:creationId xmlns:p14="http://schemas.microsoft.com/office/powerpoint/2010/main" val="3579617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838200" y="1873616"/>
            <a:ext cx="10515600" cy="4351338"/>
          </a:xfrm>
        </p:spPr>
        <p:txBody>
          <a:bodyPr/>
          <a:lstStyle/>
          <a:p>
            <a:r>
              <a:rPr lang="en-US" dirty="0"/>
              <a:t>Where the output is discrete and have fixed number of possibilities.</a:t>
            </a:r>
          </a:p>
          <a:p>
            <a:pPr lvl="1"/>
            <a:r>
              <a:rPr lang="en-US" dirty="0"/>
              <a:t>Classify species of flowers</a:t>
            </a:r>
          </a:p>
          <a:p>
            <a:pPr lvl="1"/>
            <a:r>
              <a:rPr lang="en-US" dirty="0"/>
              <a:t>Classify emails spam/ham</a:t>
            </a:r>
          </a:p>
          <a:p>
            <a:endParaRPr lang="en-US" dirty="0"/>
          </a:p>
          <a:p>
            <a:r>
              <a:rPr lang="en-US" dirty="0"/>
              <a:t>We can have 2 classes or more.</a:t>
            </a:r>
          </a:p>
          <a:p>
            <a:endParaRPr lang="en-US" dirty="0"/>
          </a:p>
          <a:p>
            <a:r>
              <a:rPr lang="en-US" dirty="0"/>
              <a:t>Our goal is to draw a decision boundary to classify new example.</a:t>
            </a:r>
          </a:p>
        </p:txBody>
      </p:sp>
    </p:spTree>
    <p:extLst>
      <p:ext uri="{BB962C8B-B14F-4D97-AF65-F5344CB8AC3E}">
        <p14:creationId xmlns:p14="http://schemas.microsoft.com/office/powerpoint/2010/main" val="1056682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a:xfrm>
            <a:off x="838200" y="1447556"/>
            <a:ext cx="10515600" cy="4351338"/>
          </a:xfrm>
        </p:spPr>
        <p:txBody>
          <a:bodyPr/>
          <a:lstStyle/>
          <a:p>
            <a:r>
              <a:rPr lang="en-US" dirty="0"/>
              <a:t>Every axis(dimension) is a feature</a:t>
            </a:r>
          </a:p>
          <a:p>
            <a:r>
              <a:rPr lang="en-US" dirty="0"/>
              <a:t>in case of 2 or 3 features we can visualize the decision boundary.</a:t>
            </a:r>
          </a:p>
          <a:p>
            <a:r>
              <a:rPr lang="en-US" dirty="0"/>
              <a:t>But after 3 features it becomes hard to visualize so we have to trust in math.</a:t>
            </a:r>
          </a:p>
        </p:txBody>
      </p:sp>
      <p:pic>
        <p:nvPicPr>
          <p:cNvPr id="4" name="Picture 3"/>
          <p:cNvPicPr>
            <a:picLocks noChangeAspect="1"/>
          </p:cNvPicPr>
          <p:nvPr/>
        </p:nvPicPr>
        <p:blipFill rotWithShape="1">
          <a:blip r:embed="rId2"/>
          <a:srcRect b="5276"/>
          <a:stretch/>
        </p:blipFill>
        <p:spPr>
          <a:xfrm>
            <a:off x="211099" y="3264035"/>
            <a:ext cx="4823878" cy="3558792"/>
          </a:xfrm>
          <a:prstGeom prst="rect">
            <a:avLst/>
          </a:prstGeom>
        </p:spPr>
      </p:pic>
      <p:pic>
        <p:nvPicPr>
          <p:cNvPr id="5" name="Picture 4"/>
          <p:cNvPicPr>
            <a:picLocks noChangeAspect="1"/>
          </p:cNvPicPr>
          <p:nvPr/>
        </p:nvPicPr>
        <p:blipFill rotWithShape="1">
          <a:blip r:embed="rId2"/>
          <a:srcRect b="5276"/>
          <a:stretch/>
        </p:blipFill>
        <p:spPr>
          <a:xfrm>
            <a:off x="6324684" y="3264038"/>
            <a:ext cx="4823878" cy="3558792"/>
          </a:xfrm>
          <a:prstGeom prst="rect">
            <a:avLst/>
          </a:prstGeom>
        </p:spPr>
      </p:pic>
      <p:cxnSp>
        <p:nvCxnSpPr>
          <p:cNvPr id="6" name="Straight Connector 5"/>
          <p:cNvCxnSpPr/>
          <p:nvPr/>
        </p:nvCxnSpPr>
        <p:spPr>
          <a:xfrm>
            <a:off x="7570177" y="3938948"/>
            <a:ext cx="2655277" cy="2180493"/>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942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p:txBody>
          <a:bodyPr/>
          <a:lstStyle/>
          <a:p>
            <a:r>
              <a:rPr lang="en-US" dirty="0"/>
              <a:t>Where the output is continuous.</a:t>
            </a:r>
          </a:p>
          <a:p>
            <a:pPr lvl="1"/>
            <a:r>
              <a:rPr lang="en-US" dirty="0"/>
              <a:t>Predict the price of a house</a:t>
            </a:r>
          </a:p>
          <a:p>
            <a:endParaRPr lang="en-US" dirty="0"/>
          </a:p>
          <a:p>
            <a:r>
              <a:rPr lang="en-US" dirty="0"/>
              <a:t>Our goal is to fit a curve/line through the data points.</a:t>
            </a:r>
          </a:p>
          <a:p>
            <a:endParaRPr lang="en-US" dirty="0"/>
          </a:p>
          <a:p>
            <a:r>
              <a:rPr lang="en-US" dirty="0"/>
              <a:t>The distance between each point and the line is minimized to achieve the best fit curve/line.</a:t>
            </a:r>
          </a:p>
        </p:txBody>
      </p:sp>
    </p:spTree>
    <p:extLst>
      <p:ext uri="{BB962C8B-B14F-4D97-AF65-F5344CB8AC3E}">
        <p14:creationId xmlns:p14="http://schemas.microsoft.com/office/powerpoint/2010/main" val="162226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p:txBody>
          <a:bodyPr/>
          <a:lstStyle/>
          <a:p>
            <a:r>
              <a:rPr lang="en-US" dirty="0"/>
              <a:t>In this example we have only 1 feature (House Size) and we use it to predict the output (House Price).</a:t>
            </a:r>
          </a:p>
          <a:p>
            <a:r>
              <a:rPr lang="en-US" dirty="0"/>
              <a:t>We can visualize up to 2 features but more than that we again have to trust in math.</a:t>
            </a:r>
          </a:p>
        </p:txBody>
      </p:sp>
      <p:pic>
        <p:nvPicPr>
          <p:cNvPr id="4" name="Picture 3"/>
          <p:cNvPicPr>
            <a:picLocks noChangeAspect="1"/>
          </p:cNvPicPr>
          <p:nvPr/>
        </p:nvPicPr>
        <p:blipFill>
          <a:blip r:embed="rId2"/>
          <a:stretch>
            <a:fillRect/>
          </a:stretch>
        </p:blipFill>
        <p:spPr>
          <a:xfrm>
            <a:off x="4927048" y="3261048"/>
            <a:ext cx="7071973" cy="359695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BBB8C88-748E-0A69-0745-1BB42B657194}"/>
                  </a:ext>
                </a:extLst>
              </p14:cNvPr>
              <p14:cNvContentPartPr/>
              <p14:nvPr/>
            </p14:nvContentPartPr>
            <p14:xfrm>
              <a:off x="6978600" y="4794120"/>
              <a:ext cx="178200" cy="736920"/>
            </p14:xfrm>
          </p:contentPart>
        </mc:Choice>
        <mc:Fallback xmlns="">
          <p:pic>
            <p:nvPicPr>
              <p:cNvPr id="5" name="Ink 4">
                <a:extLst>
                  <a:ext uri="{FF2B5EF4-FFF2-40B4-BE49-F238E27FC236}">
                    <a16:creationId xmlns:a16="http://schemas.microsoft.com/office/drawing/2014/main" id="{EBBB8C88-748E-0A69-0745-1BB42B657194}"/>
                  </a:ext>
                </a:extLst>
              </p:cNvPr>
              <p:cNvPicPr/>
              <p:nvPr/>
            </p:nvPicPr>
            <p:blipFill>
              <a:blip r:embed="rId4"/>
              <a:stretch>
                <a:fillRect/>
              </a:stretch>
            </p:blipFill>
            <p:spPr>
              <a:xfrm>
                <a:off x="6969240" y="4784760"/>
                <a:ext cx="196920" cy="755640"/>
              </a:xfrm>
              <a:prstGeom prst="rect">
                <a:avLst/>
              </a:prstGeom>
            </p:spPr>
          </p:pic>
        </mc:Fallback>
      </mc:AlternateContent>
    </p:spTree>
    <p:extLst>
      <p:ext uri="{BB962C8B-B14F-4D97-AF65-F5344CB8AC3E}">
        <p14:creationId xmlns:p14="http://schemas.microsoft.com/office/powerpoint/2010/main" val="179043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485" y="439616"/>
            <a:ext cx="10515600" cy="5473578"/>
          </a:xfrm>
        </p:spPr>
        <p:txBody>
          <a:bodyPr/>
          <a:lstStyle/>
          <a:p>
            <a:endParaRPr lang="en-US" dirty="0"/>
          </a:p>
          <a:p>
            <a:pPr marL="0" indent="0" algn="ctr">
              <a:buNone/>
            </a:pPr>
            <a:endParaRPr lang="en-US" sz="6600" b="1" dirty="0"/>
          </a:p>
          <a:p>
            <a:pPr marL="0" indent="0" algn="ctr">
              <a:buNone/>
            </a:pPr>
            <a:endParaRPr lang="en-US" sz="6600" b="1" dirty="0"/>
          </a:p>
          <a:p>
            <a:pPr marL="0" indent="0" algn="ctr">
              <a:buNone/>
            </a:pPr>
            <a:r>
              <a:rPr lang="en-US" sz="6600" b="1" dirty="0"/>
              <a:t>What is Machine Learning?</a:t>
            </a:r>
          </a:p>
          <a:p>
            <a:pPr marL="0" indent="0">
              <a:buNone/>
            </a:pPr>
            <a:endParaRPr lang="en-US" dirty="0"/>
          </a:p>
        </p:txBody>
      </p:sp>
    </p:spTree>
    <p:extLst>
      <p:ext uri="{BB962C8B-B14F-4D97-AF65-F5344CB8AC3E}">
        <p14:creationId xmlns:p14="http://schemas.microsoft.com/office/powerpoint/2010/main" val="1075126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b="1" dirty="0"/>
          </a:p>
          <a:p>
            <a:pPr marL="0" indent="0" algn="ctr">
              <a:buNone/>
            </a:pPr>
            <a:r>
              <a:rPr lang="en-US" sz="5400" b="1" dirty="0"/>
              <a:t>What Do we need to build a machine learning model?</a:t>
            </a:r>
          </a:p>
        </p:txBody>
      </p:sp>
    </p:spTree>
    <p:extLst>
      <p:ext uri="{BB962C8B-B14F-4D97-AF65-F5344CB8AC3E}">
        <p14:creationId xmlns:p14="http://schemas.microsoft.com/office/powerpoint/2010/main" val="1991832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Machine Learning model</a:t>
            </a:r>
          </a:p>
        </p:txBody>
      </p:sp>
      <p:sp>
        <p:nvSpPr>
          <p:cNvPr id="3" name="Content Placeholder 2"/>
          <p:cNvSpPr>
            <a:spLocks noGrp="1"/>
          </p:cNvSpPr>
          <p:nvPr>
            <p:ph idx="1"/>
          </p:nvPr>
        </p:nvSpPr>
        <p:spPr/>
        <p:txBody>
          <a:bodyPr/>
          <a:lstStyle/>
          <a:p>
            <a:r>
              <a:rPr lang="en-US" dirty="0"/>
              <a:t>To Build a Machine Learning Model we Need:</a:t>
            </a:r>
          </a:p>
          <a:p>
            <a:pPr marL="0" indent="0">
              <a:buNone/>
            </a:pPr>
            <a:endParaRPr lang="en-US" dirty="0"/>
          </a:p>
          <a:p>
            <a:pPr marL="0" indent="0">
              <a:buNone/>
            </a:pPr>
            <a:r>
              <a:rPr lang="en-US" dirty="0"/>
              <a:t>1- Task 					not hard</a:t>
            </a:r>
          </a:p>
          <a:p>
            <a:pPr marL="0" indent="0">
              <a:buNone/>
            </a:pPr>
            <a:endParaRPr lang="en-US" dirty="0"/>
          </a:p>
          <a:p>
            <a:pPr marL="0" indent="0">
              <a:buNone/>
            </a:pPr>
            <a:r>
              <a:rPr lang="en-US" dirty="0"/>
              <a:t>2- Experience (Data)			not always easy</a:t>
            </a:r>
          </a:p>
          <a:p>
            <a:pPr marL="0" indent="0">
              <a:buNone/>
            </a:pPr>
            <a:endParaRPr lang="en-US" dirty="0"/>
          </a:p>
          <a:p>
            <a:pPr marL="0" indent="0">
              <a:buNone/>
            </a:pPr>
            <a:r>
              <a:rPr lang="en-US" dirty="0"/>
              <a:t>3- Performance measure			not hard</a:t>
            </a:r>
          </a:p>
        </p:txBody>
      </p:sp>
    </p:spTree>
    <p:extLst>
      <p:ext uri="{BB962C8B-B14F-4D97-AF65-F5344CB8AC3E}">
        <p14:creationId xmlns:p14="http://schemas.microsoft.com/office/powerpoint/2010/main" val="129937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Machine Learning model</a:t>
            </a:r>
          </a:p>
        </p:txBody>
      </p:sp>
      <p:pic>
        <p:nvPicPr>
          <p:cNvPr id="1028" name="Picture 4" descr="https://cdn-images-1.medium.com/max/1600/1*KzmIUYPmxgEHhXX7SlbP4w.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3809" y="1825625"/>
            <a:ext cx="94443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50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lstStyle/>
          <a:p>
            <a:r>
              <a:rPr lang="en-US" dirty="0"/>
              <a:t>For an innovative project:</a:t>
            </a:r>
          </a:p>
          <a:p>
            <a:r>
              <a:rPr lang="en-US" dirty="0"/>
              <a:t>you need to be innovative ☺ --</a:t>
            </a:r>
          </a:p>
          <a:p>
            <a:endParaRPr lang="en-US" dirty="0"/>
          </a:p>
          <a:p>
            <a:r>
              <a:rPr lang="en-US" dirty="0"/>
              <a:t>Collect data yourself, simulations, use existing data in a different way, .. find a way</a:t>
            </a:r>
          </a:p>
          <a:p>
            <a:endParaRPr lang="en-US" dirty="0"/>
          </a:p>
          <a:p>
            <a:r>
              <a:rPr lang="en-US" dirty="0"/>
              <a:t>In many cases, you may deal with legacy systems and extract data from them</a:t>
            </a:r>
          </a:p>
        </p:txBody>
      </p:sp>
    </p:spTree>
    <p:extLst>
      <p:ext uri="{BB962C8B-B14F-4D97-AF65-F5344CB8AC3E}">
        <p14:creationId xmlns:p14="http://schemas.microsoft.com/office/powerpoint/2010/main" val="1201884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a:bodyPr>
          <a:lstStyle/>
          <a:p>
            <a:r>
              <a:rPr lang="en-US" dirty="0"/>
              <a:t>Data needs to be in the form of:</a:t>
            </a:r>
          </a:p>
          <a:p>
            <a:pPr lvl="1"/>
            <a:r>
              <a:rPr lang="en-US" dirty="0"/>
              <a:t>Features</a:t>
            </a:r>
          </a:p>
          <a:p>
            <a:pPr lvl="2"/>
            <a:r>
              <a:rPr lang="en-US" dirty="0"/>
              <a:t>Numerical (Quantitative)</a:t>
            </a:r>
          </a:p>
          <a:p>
            <a:pPr lvl="2"/>
            <a:r>
              <a:rPr lang="en-US" dirty="0"/>
              <a:t>Categorical (Qualitative)</a:t>
            </a:r>
          </a:p>
          <a:p>
            <a:pPr lvl="3"/>
            <a:r>
              <a:rPr lang="en-US" dirty="0"/>
              <a:t>Ordinal    : categories has relative order like grades (A , B+ , C, </a:t>
            </a:r>
            <a:r>
              <a:rPr lang="en-US" dirty="0" err="1"/>
              <a:t>etc</a:t>
            </a:r>
            <a:r>
              <a:rPr lang="en-US" dirty="0"/>
              <a:t>) </a:t>
            </a:r>
          </a:p>
          <a:p>
            <a:pPr lvl="3"/>
            <a:r>
              <a:rPr lang="en-US" dirty="0"/>
              <a:t>Nominal  : categories has no relative order like gender (Male, Female)</a:t>
            </a:r>
          </a:p>
          <a:p>
            <a:pPr lvl="2"/>
            <a:endParaRPr lang="en-US" dirty="0"/>
          </a:p>
          <a:p>
            <a:pPr lvl="1"/>
            <a:endParaRPr lang="en-US" dirty="0"/>
          </a:p>
          <a:p>
            <a:pPr lvl="1"/>
            <a:r>
              <a:rPr lang="en-US" dirty="0"/>
              <a:t>Labels</a:t>
            </a:r>
          </a:p>
          <a:p>
            <a:pPr lvl="2"/>
            <a:r>
              <a:rPr lang="en-US" dirty="0"/>
              <a:t>Continues : in regression</a:t>
            </a:r>
          </a:p>
          <a:p>
            <a:pPr lvl="2"/>
            <a:r>
              <a:rPr lang="en-US" dirty="0"/>
              <a:t>Discrete : in classification</a:t>
            </a:r>
          </a:p>
          <a:p>
            <a:endParaRPr lang="en-US" dirty="0"/>
          </a:p>
          <a:p>
            <a:endParaRPr lang="en-US" dirty="0"/>
          </a:p>
          <a:p>
            <a:endParaRPr lang="en-US" dirty="0"/>
          </a:p>
        </p:txBody>
      </p:sp>
    </p:spTree>
    <p:extLst>
      <p:ext uri="{BB962C8B-B14F-4D97-AF65-F5344CB8AC3E}">
        <p14:creationId xmlns:p14="http://schemas.microsoft.com/office/powerpoint/2010/main" val="888861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a:t>Now I have the data, can I build the model?</a:t>
            </a:r>
          </a:p>
          <a:p>
            <a:pPr marL="0" indent="0" algn="ctr">
              <a:buNone/>
            </a:pPr>
            <a:endParaRPr lang="en-US" sz="4800" b="1" dirty="0"/>
          </a:p>
          <a:p>
            <a:pPr marL="0" indent="0" algn="ctr">
              <a:buNone/>
            </a:pPr>
            <a:r>
              <a:rPr lang="en-US" sz="4800" b="1" dirty="0"/>
              <a:t>Not yet, you have to prepare the data</a:t>
            </a:r>
          </a:p>
        </p:txBody>
      </p:sp>
    </p:spTree>
    <p:extLst>
      <p:ext uri="{BB962C8B-B14F-4D97-AF65-F5344CB8AC3E}">
        <p14:creationId xmlns:p14="http://schemas.microsoft.com/office/powerpoint/2010/main" val="1517683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normAutofit fontScale="92500" lnSpcReduction="10000"/>
          </a:bodyPr>
          <a:lstStyle/>
          <a:p>
            <a:r>
              <a:rPr lang="en-US" dirty="0"/>
              <a:t>Combine data from various sources</a:t>
            </a:r>
          </a:p>
          <a:p>
            <a:r>
              <a:rPr lang="en-US" dirty="0"/>
              <a:t>Check data schema:</a:t>
            </a:r>
          </a:p>
          <a:p>
            <a:pPr lvl="1"/>
            <a:r>
              <a:rPr lang="en-US" dirty="0"/>
              <a:t>Usually the source of the data has schema describing the data</a:t>
            </a:r>
          </a:p>
          <a:p>
            <a:r>
              <a:rPr lang="en-US" dirty="0"/>
              <a:t>Clean your Data: identify and handle errors in your data.</a:t>
            </a:r>
          </a:p>
          <a:p>
            <a:pPr lvl="1"/>
            <a:r>
              <a:rPr lang="en-US" dirty="0"/>
              <a:t>Handle Missing data</a:t>
            </a:r>
          </a:p>
          <a:p>
            <a:pPr lvl="1"/>
            <a:r>
              <a:rPr lang="en-US" dirty="0"/>
              <a:t>Handle outliers</a:t>
            </a:r>
          </a:p>
          <a:p>
            <a:r>
              <a:rPr lang="en-US" dirty="0"/>
              <a:t>Data Transformation: change the scale of some/all variables. Why?? We will discuss it later.</a:t>
            </a:r>
          </a:p>
          <a:p>
            <a:r>
              <a:rPr lang="en-US" dirty="0"/>
              <a:t>Feature Selection: select these features that are most relevant to your task.</a:t>
            </a:r>
          </a:p>
          <a:p>
            <a:r>
              <a:rPr lang="en-US" dirty="0"/>
              <a:t>Feature Engineering: combine features, derive new variables, dimensionality reduction, etc.</a:t>
            </a:r>
          </a:p>
          <a:p>
            <a:pPr marL="0" indent="0">
              <a:buNone/>
            </a:pPr>
            <a:endParaRPr lang="en-US" dirty="0"/>
          </a:p>
          <a:p>
            <a:pPr lvl="1"/>
            <a:endParaRPr lang="en-US" dirty="0"/>
          </a:p>
        </p:txBody>
      </p:sp>
    </p:spTree>
    <p:extLst>
      <p:ext uri="{BB962C8B-B14F-4D97-AF65-F5344CB8AC3E}">
        <p14:creationId xmlns:p14="http://schemas.microsoft.com/office/powerpoint/2010/main" val="4209591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normAutofit lnSpcReduction="10000"/>
          </a:bodyPr>
          <a:lstStyle/>
          <a:p>
            <a:pPr marL="0" indent="0">
              <a:buNone/>
            </a:pPr>
            <a:r>
              <a:rPr lang="en-US" dirty="0"/>
              <a:t>We can’t prepare the data without first exploring the data.</a:t>
            </a:r>
          </a:p>
          <a:p>
            <a:r>
              <a:rPr lang="en-US" dirty="0"/>
              <a:t>Quantify missing data</a:t>
            </a:r>
          </a:p>
          <a:p>
            <a:r>
              <a:rPr lang="en-US" dirty="0"/>
              <a:t>Identify numerical and categorical variables</a:t>
            </a:r>
          </a:p>
          <a:p>
            <a:r>
              <a:rPr lang="en-US" dirty="0"/>
              <a:t>Determine unique values (cardinality) in categorical features </a:t>
            </a:r>
          </a:p>
          <a:p>
            <a:r>
              <a:rPr lang="en-US" dirty="0"/>
              <a:t>Check rare/ dominant categories in categorical features</a:t>
            </a:r>
          </a:p>
          <a:p>
            <a:r>
              <a:rPr lang="en-US" dirty="0"/>
              <a:t>Highlight outliers</a:t>
            </a:r>
          </a:p>
          <a:p>
            <a:r>
              <a:rPr lang="en-US" dirty="0"/>
              <a:t>Identify linear relationships</a:t>
            </a:r>
          </a:p>
          <a:p>
            <a:r>
              <a:rPr lang="en-US" dirty="0"/>
              <a:t>Identify a normal distribution</a:t>
            </a:r>
          </a:p>
          <a:p>
            <a:r>
              <a:rPr lang="en-US" dirty="0"/>
              <a:t>Check histograms</a:t>
            </a:r>
          </a:p>
        </p:txBody>
      </p:sp>
    </p:spTree>
    <p:extLst>
      <p:ext uri="{BB962C8B-B14F-4D97-AF65-F5344CB8AC3E}">
        <p14:creationId xmlns:p14="http://schemas.microsoft.com/office/powerpoint/2010/main" val="124225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485" y="439616"/>
            <a:ext cx="10515600" cy="5473578"/>
          </a:xfrm>
        </p:spPr>
        <p:txBody>
          <a:bodyPr/>
          <a:lstStyle/>
          <a:p>
            <a:endParaRPr lang="en-US" dirty="0"/>
          </a:p>
          <a:p>
            <a:pPr marL="0" indent="0" algn="ctr">
              <a:buNone/>
            </a:pPr>
            <a:endParaRPr lang="en-US" sz="6600" b="1" dirty="0"/>
          </a:p>
          <a:p>
            <a:pPr marL="0" indent="0" algn="ctr">
              <a:buNone/>
            </a:pPr>
            <a:endParaRPr lang="en-US" sz="6600" b="1" dirty="0"/>
          </a:p>
          <a:p>
            <a:pPr marL="0" indent="0" algn="ctr">
              <a:buNone/>
            </a:pPr>
            <a:r>
              <a:rPr lang="en-US" sz="6600" b="1" dirty="0"/>
              <a:t>What is Machine Learning?</a:t>
            </a:r>
          </a:p>
          <a:p>
            <a:pPr marL="0" indent="0">
              <a:buNone/>
            </a:pPr>
            <a:endParaRPr lang="en-US" dirty="0"/>
          </a:p>
        </p:txBody>
      </p:sp>
      <p:sp>
        <p:nvSpPr>
          <p:cNvPr id="2" name="Multiply 1"/>
          <p:cNvSpPr/>
          <p:nvPr/>
        </p:nvSpPr>
        <p:spPr>
          <a:xfrm>
            <a:off x="4009293" y="2145323"/>
            <a:ext cx="3086100" cy="28575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00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learning?</a:t>
            </a:r>
          </a:p>
        </p:txBody>
      </p:sp>
      <p:sp>
        <p:nvSpPr>
          <p:cNvPr id="3" name="Content Placeholder 2"/>
          <p:cNvSpPr>
            <a:spLocks noGrp="1"/>
          </p:cNvSpPr>
          <p:nvPr>
            <p:ph idx="1"/>
          </p:nvPr>
        </p:nvSpPr>
        <p:spPr>
          <a:xfrm>
            <a:off x="838200" y="1825624"/>
            <a:ext cx="10515600" cy="4759813"/>
          </a:xfrm>
        </p:spPr>
        <p:txBody>
          <a:bodyPr/>
          <a:lstStyle/>
          <a:p>
            <a:pPr marL="0" indent="0">
              <a:buNone/>
            </a:pPr>
            <a:endParaRPr lang="en-US" dirty="0"/>
          </a:p>
          <a:p>
            <a:pPr marL="0" indent="0">
              <a:buNone/>
            </a:pPr>
            <a:endParaRPr lang="en-US" dirty="0"/>
          </a:p>
          <a:p>
            <a:pPr marL="0" indent="0">
              <a:buNone/>
            </a:pPr>
            <a:r>
              <a:rPr lang="en-US" dirty="0"/>
              <a:t>Learning </a:t>
            </a:r>
            <a:r>
              <a:rPr lang="en-US" sz="2000" i="1" dirty="0"/>
              <a:t>(Noun) : </a:t>
            </a:r>
            <a:r>
              <a:rPr lang="en-US" sz="2400" dirty="0"/>
              <a:t>The </a:t>
            </a:r>
            <a:r>
              <a:rPr lang="en-US" sz="2400" b="1" u="sng" dirty="0"/>
              <a:t>acquisition of knowledge or skills</a:t>
            </a:r>
            <a:r>
              <a:rPr lang="en-US" sz="2400" dirty="0"/>
              <a:t> through </a:t>
            </a:r>
            <a:r>
              <a:rPr lang="en-US" sz="2400" b="1" dirty="0"/>
              <a:t>study</a:t>
            </a:r>
            <a:r>
              <a:rPr lang="en-US" sz="2400" dirty="0"/>
              <a:t>, </a:t>
            </a:r>
            <a:r>
              <a:rPr lang="en-US" sz="2400" b="1" dirty="0"/>
              <a:t>experience</a:t>
            </a:r>
            <a:r>
              <a:rPr lang="en-US" sz="2400" dirty="0"/>
              <a:t>, or </a:t>
            </a:r>
            <a:r>
              <a:rPr lang="en-US" sz="2400" b="1" dirty="0"/>
              <a:t>being taught</a:t>
            </a:r>
            <a:r>
              <a:rPr lang="en-US" dirty="0"/>
              <a:t>.</a:t>
            </a:r>
          </a:p>
          <a:p>
            <a:pPr marL="0" indent="0">
              <a:buNone/>
            </a:pPr>
            <a:endParaRPr lang="en-US" sz="2000" b="1" i="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2734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ysics and psychology of cats – an (improbable) conver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977" y="1516430"/>
            <a:ext cx="4561985" cy="3350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Dog Breeds.jp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4975" y="1516429"/>
            <a:ext cx="4466492" cy="334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81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solve this?</a:t>
            </a:r>
          </a:p>
        </p:txBody>
      </p:sp>
      <p:sp>
        <p:nvSpPr>
          <p:cNvPr id="3" name="Content Placeholder 2"/>
          <p:cNvSpPr>
            <a:spLocks noGrp="1"/>
          </p:cNvSpPr>
          <p:nvPr>
            <p:ph idx="1"/>
          </p:nvPr>
        </p:nvSpPr>
        <p:spPr>
          <a:xfrm>
            <a:off x="3398816" y="1690688"/>
            <a:ext cx="6984023" cy="4351338"/>
          </a:xfrm>
        </p:spPr>
        <p:txBody>
          <a:bodyPr/>
          <a:lstStyle/>
          <a:p>
            <a:pPr marL="0" indent="0" algn="ctr">
              <a:buNone/>
            </a:pPr>
            <a:endParaRPr lang="en-US" dirty="0"/>
          </a:p>
          <a:p>
            <a:pPr marL="0" indent="0" algn="ctr">
              <a:buNone/>
            </a:pPr>
            <a:endParaRPr lang="en-US" dirty="0"/>
          </a:p>
          <a:p>
            <a:pPr marL="0" indent="0">
              <a:buNone/>
            </a:pPr>
            <a:r>
              <a:rPr lang="en-US" sz="4400" b="1" dirty="0"/>
              <a:t>1 + 4   =  5</a:t>
            </a:r>
          </a:p>
          <a:p>
            <a:pPr marL="0" indent="0">
              <a:buNone/>
            </a:pPr>
            <a:r>
              <a:rPr lang="en-US" sz="4400" b="1" dirty="0"/>
              <a:t>2 + 5   =  12</a:t>
            </a:r>
          </a:p>
          <a:p>
            <a:pPr marL="0" indent="0">
              <a:buNone/>
            </a:pPr>
            <a:r>
              <a:rPr lang="en-US" sz="4400" b="1" dirty="0"/>
              <a:t>3 + 6   =  21</a:t>
            </a:r>
          </a:p>
          <a:p>
            <a:pPr marL="0" indent="0">
              <a:buNone/>
            </a:pPr>
            <a:r>
              <a:rPr lang="en-US" sz="4400" b="1" dirty="0"/>
              <a:t>8 + 11 =  ?</a:t>
            </a:r>
          </a:p>
        </p:txBody>
      </p:sp>
    </p:spTree>
    <p:extLst>
      <p:ext uri="{BB962C8B-B14F-4D97-AF65-F5344CB8AC3E}">
        <p14:creationId xmlns:p14="http://schemas.microsoft.com/office/powerpoint/2010/main" val="341592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838200" y="1573823"/>
            <a:ext cx="10515600" cy="4603140"/>
          </a:xfrm>
        </p:spPr>
        <p:txBody>
          <a:bodyPr/>
          <a:lstStyle/>
          <a:p>
            <a:r>
              <a:rPr lang="en-US" dirty="0"/>
              <a:t>general definition:</a:t>
            </a:r>
          </a:p>
          <a:p>
            <a:pPr marL="0" indent="0">
              <a:buNone/>
            </a:pPr>
            <a:r>
              <a:rPr lang="en-US" dirty="0"/>
              <a:t>“the field of study that gives computers the ability to learn without being explicitly programmed.” </a:t>
            </a:r>
            <a:r>
              <a:rPr lang="en-US" sz="2000" dirty="0"/>
              <a:t>—Arthur Samuel, 1959</a:t>
            </a:r>
          </a:p>
          <a:p>
            <a:pPr marL="0" indent="0">
              <a:buNone/>
            </a:pPr>
            <a:endParaRPr lang="en-US" sz="2000" dirty="0"/>
          </a:p>
          <a:p>
            <a:pPr marL="0" indent="0">
              <a:buNone/>
            </a:pPr>
            <a:endParaRPr lang="en-US" sz="2000" dirty="0"/>
          </a:p>
          <a:p>
            <a:r>
              <a:rPr lang="en-US" dirty="0"/>
              <a:t>more engineering-oriented one:</a:t>
            </a:r>
          </a:p>
          <a:p>
            <a:pPr marL="0" indent="0">
              <a:buNone/>
            </a:pPr>
            <a:r>
              <a:rPr lang="en-US" dirty="0"/>
              <a:t>“A computer program is said to learn from </a:t>
            </a:r>
            <a:r>
              <a:rPr lang="en-US" b="1" i="1" u="sng" dirty="0"/>
              <a:t>experience E</a:t>
            </a:r>
            <a:r>
              <a:rPr lang="en-US" dirty="0"/>
              <a:t> with respect to some </a:t>
            </a:r>
            <a:r>
              <a:rPr lang="en-US" b="1" i="1" u="sng" dirty="0"/>
              <a:t>task T</a:t>
            </a:r>
            <a:r>
              <a:rPr lang="en-US" b="1" dirty="0"/>
              <a:t> </a:t>
            </a:r>
            <a:r>
              <a:rPr lang="en-US" dirty="0"/>
              <a:t>and some performance </a:t>
            </a:r>
            <a:r>
              <a:rPr lang="en-US" b="1" i="1" u="sng" dirty="0"/>
              <a:t>measure P</a:t>
            </a:r>
            <a:r>
              <a:rPr lang="en-US" dirty="0"/>
              <a:t>, if its performance on </a:t>
            </a:r>
            <a:r>
              <a:rPr lang="en-US" b="1" dirty="0"/>
              <a:t>T</a:t>
            </a:r>
            <a:r>
              <a:rPr lang="en-US" dirty="0"/>
              <a:t>, as measured by </a:t>
            </a:r>
            <a:r>
              <a:rPr lang="en-US" b="1" dirty="0"/>
              <a:t>P</a:t>
            </a:r>
            <a:r>
              <a:rPr lang="en-US" dirty="0"/>
              <a:t>, improves with experience </a:t>
            </a:r>
            <a:r>
              <a:rPr lang="en-US" b="1" dirty="0"/>
              <a:t>E</a:t>
            </a:r>
            <a:r>
              <a:rPr lang="en-US" dirty="0"/>
              <a:t>.” </a:t>
            </a:r>
            <a:r>
              <a:rPr lang="en-US" sz="2000" dirty="0"/>
              <a:t>—Tom Mitchell, 1997</a:t>
            </a:r>
          </a:p>
          <a:p>
            <a:endParaRPr lang="en-US" sz="2000" dirty="0"/>
          </a:p>
        </p:txBody>
      </p:sp>
    </p:spTree>
    <p:extLst>
      <p:ext uri="{BB962C8B-B14F-4D97-AF65-F5344CB8AC3E}">
        <p14:creationId xmlns:p14="http://schemas.microsoft.com/office/powerpoint/2010/main" val="1718609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1507</Words>
  <Application>Microsoft Office PowerPoint</Application>
  <PresentationFormat>Widescreen</PresentationFormat>
  <Paragraphs>246</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Machine Learning</vt:lpstr>
      <vt:lpstr>outlines</vt:lpstr>
      <vt:lpstr>Artificial intelligence</vt:lpstr>
      <vt:lpstr>PowerPoint Presentation</vt:lpstr>
      <vt:lpstr>PowerPoint Presentation</vt:lpstr>
      <vt:lpstr>What is learning?</vt:lpstr>
      <vt:lpstr>PowerPoint Presentation</vt:lpstr>
      <vt:lpstr>How do we solve this?</vt:lpstr>
      <vt:lpstr>What is Machine Learning?</vt:lpstr>
      <vt:lpstr>PowerPoint Presentation</vt:lpstr>
      <vt:lpstr>Let’s learn something new</vt:lpstr>
      <vt:lpstr>PowerPoint Presentation</vt:lpstr>
      <vt:lpstr>Not good enough?</vt:lpstr>
      <vt:lpstr>PowerPoint Presentation</vt:lpstr>
      <vt:lpstr>PowerPoint Presentation</vt:lpstr>
      <vt:lpstr>What is Machine Learning?</vt:lpstr>
      <vt:lpstr>PowerPoint Presentation</vt:lpstr>
      <vt:lpstr>Why Machine Learning?</vt:lpstr>
      <vt:lpstr>Why Machine Learning?</vt:lpstr>
      <vt:lpstr>Conventional Programming</vt:lpstr>
      <vt:lpstr>Conventional Programming</vt:lpstr>
      <vt:lpstr>PowerPoint Presentation</vt:lpstr>
      <vt:lpstr>Conventional Programming</vt:lpstr>
      <vt:lpstr>PowerPoint Presentation</vt:lpstr>
      <vt:lpstr>Machine Learning </vt:lpstr>
      <vt:lpstr>Machine Learning </vt:lpstr>
      <vt:lpstr>Machine Learning </vt:lpstr>
      <vt:lpstr>Machine Learning </vt:lpstr>
      <vt:lpstr>Conventional Programming Vs Machine Learning </vt:lpstr>
      <vt:lpstr>PowerPoint Presentation</vt:lpstr>
      <vt:lpstr>Types of machine learning </vt:lpstr>
      <vt:lpstr>Supervised Learning</vt:lpstr>
      <vt:lpstr>Unsupervised Learning</vt:lpstr>
      <vt:lpstr>Reinforcement Learning</vt:lpstr>
      <vt:lpstr>Supervised Learning</vt:lpstr>
      <vt:lpstr>Classification</vt:lpstr>
      <vt:lpstr>Classification</vt:lpstr>
      <vt:lpstr>Regression</vt:lpstr>
      <vt:lpstr>Regression</vt:lpstr>
      <vt:lpstr>PowerPoint Presentation</vt:lpstr>
      <vt:lpstr>Building a Machine Learning model</vt:lpstr>
      <vt:lpstr>Building a Machine Learning model</vt:lpstr>
      <vt:lpstr>Data Collection</vt:lpstr>
      <vt:lpstr>Data</vt:lpstr>
      <vt:lpstr>PowerPoint Presentation</vt:lpstr>
      <vt:lpstr>Data Preparation</vt:lpstr>
      <vt:lpstr>Exploratory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DELL</dc:creator>
  <cp:lastModifiedBy>Elkhouly Abdelrahman</cp:lastModifiedBy>
  <cp:revision>11</cp:revision>
  <dcterms:created xsi:type="dcterms:W3CDTF">2022-06-23T14:58:03Z</dcterms:created>
  <dcterms:modified xsi:type="dcterms:W3CDTF">2025-07-19T16:49:49Z</dcterms:modified>
</cp:coreProperties>
</file>