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4"/>
    <p:sldMasterId id="2147483801" r:id="rId5"/>
    <p:sldMasterId id="2147483814" r:id="rId6"/>
    <p:sldMasterId id="2147483825" r:id="rId7"/>
    <p:sldMasterId id="2147483836" r:id="rId8"/>
  </p:sldMasterIdLst>
  <p:notesMasterIdLst>
    <p:notesMasterId r:id="rId52"/>
  </p:notesMasterIdLst>
  <p:sldIdLst>
    <p:sldId id="485" r:id="rId9"/>
    <p:sldId id="487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526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518" r:id="rId41"/>
    <p:sldId id="527" r:id="rId42"/>
    <p:sldId id="528" r:id="rId43"/>
    <p:sldId id="519" r:id="rId44"/>
    <p:sldId id="520" r:id="rId45"/>
    <p:sldId id="521" r:id="rId46"/>
    <p:sldId id="522" r:id="rId47"/>
    <p:sldId id="523" r:id="rId48"/>
    <p:sldId id="524" r:id="rId49"/>
    <p:sldId id="525" r:id="rId50"/>
    <p:sldId id="51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BD3"/>
    <a:srgbClr val="990000"/>
    <a:srgbClr val="660033"/>
    <a:srgbClr val="005250"/>
    <a:srgbClr val="333300"/>
    <a:srgbClr val="ABFFFF"/>
    <a:srgbClr val="66FFFF"/>
    <a:srgbClr val="FF99CC"/>
    <a:srgbClr val="65D965"/>
    <a:srgbClr val="8A3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677" autoAdjust="0"/>
  </p:normalViewPr>
  <p:slideViewPr>
    <p:cSldViewPr snapToGrid="0">
      <p:cViewPr varScale="1">
        <p:scale>
          <a:sx n="104" d="100"/>
          <a:sy n="104" d="100"/>
        </p:scale>
        <p:origin x="210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9-12T21:11:43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17127 13300 0,'36'0'172,"69"0"-141,1 0 0,-53 0-15,35 0-1,-52 0 1,140 0 0,-52 0-1,-72 0-15,1 0 16,0 0-16,53 0 16,-88 0-16,35 0 15,0 0-15,17 0 16,-35 0-1,18 0-15,300 0 32,-265 0-1,36 0-15,-89 0-1,106 17 16,-35-17-15,-35 53 0,-36-53-1,-17 0-15,17 0 16,-18 0-16,19 0 16,34 36-1,89-19 1,-36-17-1,-17 0 1,124 0 0,-125 0 15,89 0-15,-52 35-1,-54-17 1,35-18-1,-52 0-15,-36 0 16,18 0-16,370 0 31,-246 0-15,-54 0 0,-88 0-1,1 0 1,34 0-1,54-53 1,-107 53 0,36 0-1,159-53 17,-159 53-32,17-35 15,107 0 1,-124 35-16,0 0 31,17-18 0,-34 18 188,16 0-203,54 0-1,0-35 1,-88 35 0,35-18-1,-36 18-15,36 0 16,-53-17-1,18-1-15,35 18 94,35-18-78,-70 1-16,70-1 15,-35 0 1,0 1 0,-53-1 31,70 18 62,-17 0-93,88 0-1,18 0 1,-106 0-16,-18 0 15,36 0-15,-1 0 16,71 0 0,-105 0-16,-19 0 15,-17 18 1,18-1 31,0-17 93,17 0-124,-17 0 15,34 0-15,37 0 0,-72 0 30,1 0-30,0-17 62</inkml:trace>
  <inkml:trace contextRef="#ctx0" brushRef="#br0" timeOffset="1780.74">24659 13282 0,'35'0'47,"1"124"-31,-36-72-1,0 72 1,0-53 0,0-1-16,0-17 15,0 35 1,0 18 0,0-53-16,70 282 31,-70-211-16,0 122 1,0-104 0,0-37-1,0 54 1,18-35 0,35 17-1,-53-106-15,0 18 16,17 18-16,-17-1 15,53 54 1,-53-89 0,36 88 15,-19-70-15,-17-18-1,36 1 1,-36 34 15,0-34-15,0 17-1,0 52 1,0-52-16,0-35 16,0 17-1,0 0-15,0-17 16,0 35-1,0-18 1,17 1 78,1-36-63</inkml:trace>
  <inkml:trace contextRef="#ctx0" brushRef="#br0" timeOffset="27379.41">23248 13300 0,'18'0'125,"-1"35"-94,36 36-15,18 228 0,-18-87-1,-53-18 1,17-106 0,-17 18-1,0 18 16,0-71-31,0 105 32,0-17-17,0-88-15,0 0 16,0 194 0,0-194-1,53 159 1,-53-159-1,0 53 1,0-1 0,0 1-1,0-35 1,0 158 0,0-141-1,0 0 16,0-35-31,0 0 16,0 71 0,0-71-16,-17 88 15,17 18 1,0-18 0,0-36-1,0-34 1,17-18-1,-17-18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2CA90-6FBD-456F-BDA2-20DD2C8B48C1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7DBAA-4746-4661-854A-3137C08C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6032F-99CF-4F62-B271-4B43912795D3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6C855D-FD94-4DC5-9418-9CE462E7D139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2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6172-76D0-4879-90EC-773C56EA39A0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A7D5-5A06-4C51-B72A-3DB4C450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F3F4-6D30-46DE-8FF2-4F7CB0BA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1AF5-71DD-4FDE-8BF2-213B1CB3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CE52-B5C8-4897-A16E-1EE0B1101C96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7BAD-921B-422A-B4AE-AB81625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1D0F-688F-4F1D-B42D-817780B9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6032F-99CF-4F62-B271-4B43912795D3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22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E0658-4713-49EC-8AA3-A0D838FAB2BC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6282638"/>
            <a:ext cx="12192000" cy="6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2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AE739A-AE28-4F52-9C93-A681C30788A1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6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73D61B-D5F7-423A-A355-A85FFA261382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A12F-D6DC-48CD-B863-BBC503595C7D}" type="datetime1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06F7-1B71-4AE9-9143-9F1A062B586B}" type="datetime1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88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E1A90-4047-463E-918D-7D782E822628}" type="datetime1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E0658-4713-49EC-8AA3-A0D838FAB2BC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6282638"/>
            <a:ext cx="12192000" cy="6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22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5ED4B-99B7-409F-9518-6835036E0533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FC942-D2D5-44EF-9CD6-0DDF953B3CDF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17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6C855D-FD94-4DC5-9418-9CE462E7D139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15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6172-76D0-4879-90EC-773C56EA39A0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7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A7D5-5A06-4C51-B72A-3DB4C450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F3F4-6D30-46DE-8FF2-4F7CB0BA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1AF5-71DD-4FDE-8BF2-213B1CB3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CE52-B5C8-4897-A16E-1EE0B1101C96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7BAD-921B-422A-B4AE-AB81625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1D0F-688F-4F1D-B42D-817780B9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0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6032F-99CF-4F62-B271-4B43912795D3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93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E0658-4713-49EC-8AA3-A0D838FAB2BC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80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AE739A-AE28-4F52-9C93-A681C30788A1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5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73D61B-D5F7-423A-A355-A85FFA261382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14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A12F-D6DC-48CD-B863-BBC503595C7D}" type="datetime1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AE739A-AE28-4F52-9C93-A681C30788A1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3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0838"/>
            <a:ext cx="9022976" cy="88321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06F7-1B71-4AE9-9143-9F1A062B586B}" type="datetime1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08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E1A90-4047-463E-918D-7D782E822628}" type="datetime1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0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5ED4B-99B7-409F-9518-6835036E0533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420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FC942-D2D5-44EF-9CD6-0DDF953B3CDF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7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A7D5-5A06-4C51-B72A-3DB4C450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F3F4-6D30-46DE-8FF2-4F7CB0BA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1AF5-71DD-4FDE-8BF2-213B1CB3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CE52-B5C8-4897-A16E-1EE0B1101C96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7BAD-921B-422A-B4AE-AB81625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1D0F-688F-4F1D-B42D-817780B9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70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6032F-99CF-4F62-B271-4B43912795D3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7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E0658-4713-49EC-8AA3-A0D838FAB2BC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8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AE739A-AE28-4F52-9C93-A681C30788A1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64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73D61B-D5F7-423A-A355-A85FFA261382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4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A12F-D6DC-48CD-B863-BBC503595C7D}" type="datetime1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73D61B-D5F7-423A-A355-A85FFA261382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67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0838"/>
            <a:ext cx="9022976" cy="88321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073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E1A90-4047-463E-918D-7D782E822628}" type="datetime1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49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5ED4B-99B7-409F-9518-6835036E0533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18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FC942-D2D5-44EF-9CD6-0DDF953B3CDF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73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A7D5-5A06-4C51-B72A-3DB4C450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F3F4-6D30-46DE-8FF2-4F7CB0BA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1AF5-71DD-4FDE-8BF2-213B1CB3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CE52-B5C8-4897-A16E-1EE0B1101C96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7BAD-921B-422A-B4AE-AB81625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1D0F-688F-4F1D-B42D-817780B9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537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6032F-99CF-4F62-B271-4B43912795D3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966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E0658-4713-49EC-8AA3-A0D838FAB2BC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8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AE739A-AE28-4F52-9C93-A681C30788A1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514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73D61B-D5F7-423A-A355-A85FFA261382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160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A12F-D6DC-48CD-B863-BBC503595C7D}" type="datetime1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2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A12F-D6DC-48CD-B863-BBC503595C7D}" type="datetime1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8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0838"/>
            <a:ext cx="9022976" cy="88321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9976" y="1158857"/>
            <a:ext cx="11703424" cy="5018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796258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E1A90-4047-463E-918D-7D782E822628}" type="datetime1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86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5ED4B-99B7-409F-9518-6835036E0533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207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FC942-D2D5-44EF-9CD6-0DDF953B3CDF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77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6921-7084-45F0-A753-1A803575444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36F6-3F30-4CD4-8404-B75DB41A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06F7-1B71-4AE9-9143-9F1A062B586B}" type="datetime1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E1A90-4047-463E-918D-7D782E822628}" type="datetime1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5ED4B-99B7-409F-9518-6835036E0533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FC942-D2D5-44EF-9CD6-0DDF953B3CDF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76" y="1158857"/>
            <a:ext cx="11703424" cy="501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63681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i="0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00" y="6390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10170"/>
            <a:ext cx="9502879" cy="942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V="1">
            <a:off x="120072" y="4416893"/>
            <a:ext cx="12192000" cy="60307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7424" y="110170"/>
            <a:ext cx="8388626" cy="86868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02879" y="216082"/>
            <a:ext cx="2689121" cy="6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0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8">
          <p15:clr>
            <a:srgbClr val="F26B43"/>
          </p15:clr>
        </p15:guide>
        <p15:guide id="4" pos="7632">
          <p15:clr>
            <a:srgbClr val="F26B43"/>
          </p15:clr>
        </p15:guide>
        <p15:guide id="5" orient="horz" pos="4248">
          <p15:clr>
            <a:srgbClr val="F26B43"/>
          </p15:clr>
        </p15:guide>
        <p15:guide id="6" orient="horz" pos="72">
          <p15:clr>
            <a:srgbClr val="F26B43"/>
          </p15:clr>
        </p15:guide>
        <p15:guide id="7" pos="144">
          <p15:clr>
            <a:srgbClr val="F26B43"/>
          </p15:clr>
        </p15:guide>
        <p15:guide id="8" pos="753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76" y="1158857"/>
            <a:ext cx="11703424" cy="501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63681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i="0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00" y="6390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92241"/>
            <a:ext cx="9502879" cy="942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V="1">
            <a:off x="120072" y="4416893"/>
            <a:ext cx="12192000" cy="60307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7424" y="110170"/>
            <a:ext cx="8388626" cy="86868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02879" y="216082"/>
            <a:ext cx="2689121" cy="6568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115874"/>
            <a:ext cx="899608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Header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5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8">
          <p15:clr>
            <a:srgbClr val="F26B43"/>
          </p15:clr>
        </p15:guide>
        <p15:guide id="4" pos="7632">
          <p15:clr>
            <a:srgbClr val="F26B43"/>
          </p15:clr>
        </p15:guide>
        <p15:guide id="5" orient="horz" pos="4248">
          <p15:clr>
            <a:srgbClr val="F26B43"/>
          </p15:clr>
        </p15:guide>
        <p15:guide id="6" orient="horz" pos="72">
          <p15:clr>
            <a:srgbClr val="F26B43"/>
          </p15:clr>
        </p15:guide>
        <p15:guide id="7" pos="144">
          <p15:clr>
            <a:srgbClr val="F26B43"/>
          </p15:clr>
        </p15:guide>
        <p15:guide id="8" pos="753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76" y="1158857"/>
            <a:ext cx="11703424" cy="501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63681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i="0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00" y="6390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92241"/>
            <a:ext cx="9502879" cy="942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V="1">
            <a:off x="0" y="6249138"/>
            <a:ext cx="12192000" cy="60307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7424" y="110170"/>
            <a:ext cx="8388626" cy="86868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02879" y="216082"/>
            <a:ext cx="2689121" cy="6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0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8">
          <p15:clr>
            <a:srgbClr val="F26B43"/>
          </p15:clr>
        </p15:guide>
        <p15:guide id="4" pos="7632">
          <p15:clr>
            <a:srgbClr val="F26B43"/>
          </p15:clr>
        </p15:guide>
        <p15:guide id="5" orient="horz" pos="4248">
          <p15:clr>
            <a:srgbClr val="F26B43"/>
          </p15:clr>
        </p15:guide>
        <p15:guide id="6" orient="horz" pos="72">
          <p15:clr>
            <a:srgbClr val="F26B43"/>
          </p15:clr>
        </p15:guide>
        <p15:guide id="7" pos="144">
          <p15:clr>
            <a:srgbClr val="F26B43"/>
          </p15:clr>
        </p15:guide>
        <p15:guide id="8" pos="753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76" y="1158857"/>
            <a:ext cx="11703424" cy="501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63681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i="0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00" y="6390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92241"/>
            <a:ext cx="9502879" cy="942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V="1">
            <a:off x="0" y="6249138"/>
            <a:ext cx="12192000" cy="60307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7424" y="110170"/>
            <a:ext cx="8388626" cy="86868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02879" y="216082"/>
            <a:ext cx="2689121" cy="6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8">
          <p15:clr>
            <a:srgbClr val="F26B43"/>
          </p15:clr>
        </p15:guide>
        <p15:guide id="4" pos="7632">
          <p15:clr>
            <a:srgbClr val="F26B43"/>
          </p15:clr>
        </p15:guide>
        <p15:guide id="5" orient="horz" pos="4248">
          <p15:clr>
            <a:srgbClr val="F26B43"/>
          </p15:clr>
        </p15:guide>
        <p15:guide id="6" orient="horz" pos="72">
          <p15:clr>
            <a:srgbClr val="F26B43"/>
          </p15:clr>
        </p15:guide>
        <p15:guide id="7" pos="144">
          <p15:clr>
            <a:srgbClr val="F26B43"/>
          </p15:clr>
        </p15:guide>
        <p15:guide id="8" pos="753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76" y="1158857"/>
            <a:ext cx="11703424" cy="501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63681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i="0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AI and ML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00" y="6390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05D5B8AD-83F5-4BFD-AB6C-D3E8671130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92241"/>
            <a:ext cx="9502879" cy="942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V="1">
            <a:off x="0" y="6249138"/>
            <a:ext cx="12192000" cy="60307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7424" y="110170"/>
            <a:ext cx="8388626" cy="86868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02879" y="216082"/>
            <a:ext cx="2689121" cy="6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8">
          <p15:clr>
            <a:srgbClr val="F26B43"/>
          </p15:clr>
        </p15:guide>
        <p15:guide id="4" pos="7632">
          <p15:clr>
            <a:srgbClr val="F26B43"/>
          </p15:clr>
        </p15:guide>
        <p15:guide id="5" orient="horz" pos="4248">
          <p15:clr>
            <a:srgbClr val="F26B43"/>
          </p15:clr>
        </p15:guide>
        <p15:guide id="6" orient="horz" pos="72">
          <p15:clr>
            <a:srgbClr val="F26B43"/>
          </p15:clr>
        </p15:guide>
        <p15:guide id="7" pos="144">
          <p15:clr>
            <a:srgbClr val="F26B43"/>
          </p15:clr>
        </p15:guide>
        <p15:guide id="8" pos="75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827" y="-121395"/>
            <a:ext cx="12623655" cy="7100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2110733"/>
            <a:ext cx="10413626" cy="223266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Machine Learning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Day 2 - Session 2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990975" y="4099972"/>
            <a:ext cx="3924300" cy="485776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By AI and ML Track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686" y="844000"/>
            <a:ext cx="2144628" cy="12667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7577" y="5664506"/>
            <a:ext cx="12407155" cy="90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5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Non-parametric model</a:t>
            </a:r>
          </a:p>
          <a:p>
            <a:endParaRPr lang="en-US" dirty="0"/>
          </a:p>
          <a:p>
            <a:r>
              <a:rPr lang="en-US" dirty="0"/>
              <a:t>One of the simplest and yet most successful forms of machine learning.</a:t>
            </a:r>
          </a:p>
          <a:p>
            <a:endParaRPr lang="en-US" dirty="0"/>
          </a:p>
          <a:p>
            <a:r>
              <a:rPr lang="en-US" dirty="0"/>
              <a:t>Can be applied to both regression and classification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348063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find the decision boundary</a:t>
            </a:r>
          </a:p>
          <a:p>
            <a:r>
              <a:rPr lang="en-US" dirty="0"/>
              <a:t>Even though the data is not linearly</a:t>
            </a:r>
            <a:br>
              <a:rPr lang="en-US" dirty="0"/>
            </a:br>
            <a:r>
              <a:rPr lang="en-US" dirty="0"/>
              <a:t>separable.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56" r="1937"/>
          <a:stretch/>
        </p:blipFill>
        <p:spPr>
          <a:xfrm>
            <a:off x="5714999" y="2927838"/>
            <a:ext cx="5310555" cy="3599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0631" t="58475" r="62713" b="32205"/>
          <a:stretch/>
        </p:blipFill>
        <p:spPr>
          <a:xfrm>
            <a:off x="7722578" y="4826977"/>
            <a:ext cx="360484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0631" t="58475" r="62713" b="32205"/>
          <a:stretch/>
        </p:blipFill>
        <p:spPr>
          <a:xfrm>
            <a:off x="7214090" y="4727756"/>
            <a:ext cx="360484" cy="342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85F912-5731-3486-88EF-D0BA37E7B347}"/>
                  </a:ext>
                </a:extLst>
              </p14:cNvPr>
              <p14:cNvContentPartPr/>
              <p14:nvPr/>
            </p14:nvContentPartPr>
            <p14:xfrm>
              <a:off x="6165720" y="4711680"/>
              <a:ext cx="2858040" cy="149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85F912-5731-3486-88EF-D0BA37E7B3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6360" y="4702320"/>
                <a:ext cx="2876760" cy="15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860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Split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949" y="1284763"/>
            <a:ext cx="2606266" cy="112023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346921" y="2405000"/>
            <a:ext cx="1573823" cy="462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46921" y="2544356"/>
            <a:ext cx="174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100%, Blue 0%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68797" y="2425516"/>
            <a:ext cx="1573823" cy="462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449133" y="2564872"/>
            <a:ext cx="17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33%, Blue 66%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952375" y="3027394"/>
            <a:ext cx="263771" cy="1928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68798" y="5110171"/>
            <a:ext cx="140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Impure Node</a:t>
            </a:r>
          </a:p>
        </p:txBody>
      </p:sp>
      <p:pic>
        <p:nvPicPr>
          <p:cNvPr id="2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1666310" y="1525527"/>
            <a:ext cx="6393734" cy="434377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4636286" y="2321627"/>
            <a:ext cx="8792" cy="342153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30631" t="58475" r="62713" b="32205"/>
          <a:stretch/>
        </p:blipFill>
        <p:spPr>
          <a:xfrm>
            <a:off x="4089744" y="3906413"/>
            <a:ext cx="360484" cy="342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30583" t="60300" r="62715" b="32205"/>
          <a:stretch/>
        </p:blipFill>
        <p:spPr>
          <a:xfrm>
            <a:off x="3362507" y="3903848"/>
            <a:ext cx="362926" cy="2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6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Split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89" y="1245434"/>
            <a:ext cx="2606266" cy="112023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598061" y="2365671"/>
            <a:ext cx="1573823" cy="462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98061" y="2505027"/>
            <a:ext cx="163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02353" y="2386187"/>
            <a:ext cx="1573823" cy="462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19940" y="2507959"/>
            <a:ext cx="163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X2&gt;2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03317" y="3581941"/>
            <a:ext cx="1573823" cy="462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03317" y="3721297"/>
            <a:ext cx="168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100%, Blue 0%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49351" y="3584873"/>
            <a:ext cx="1573823" cy="462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549351" y="3724229"/>
            <a:ext cx="171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0%, Blue 100%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11505" y="2881878"/>
            <a:ext cx="498226" cy="61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775018" y="2876454"/>
            <a:ext cx="457202" cy="647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Content Placeholder 12"/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987882" y="1525527"/>
            <a:ext cx="6393734" cy="4343776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3957858" y="2321627"/>
            <a:ext cx="8792" cy="342153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347017" y="3816715"/>
            <a:ext cx="2610842" cy="27698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/>
          <a:srcRect l="30631" t="58475" r="62713" b="32205"/>
          <a:stretch/>
        </p:blipFill>
        <p:spPr>
          <a:xfrm>
            <a:off x="3411316" y="3906413"/>
            <a:ext cx="360484" cy="3429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30583" t="60300" r="62715" b="32205"/>
          <a:stretch/>
        </p:blipFill>
        <p:spPr>
          <a:xfrm>
            <a:off x="2684079" y="3903848"/>
            <a:ext cx="362926" cy="2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1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666310" y="1525527"/>
            <a:ext cx="6393734" cy="4343776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636286" y="2321627"/>
            <a:ext cx="8792" cy="342153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15" y="940633"/>
            <a:ext cx="2606266" cy="112023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666887" y="2060870"/>
            <a:ext cx="1573823" cy="462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66887" y="2200226"/>
            <a:ext cx="163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71179" y="2081386"/>
            <a:ext cx="1573823" cy="462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88766" y="2203158"/>
            <a:ext cx="163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X2&gt;2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025445" y="3816715"/>
            <a:ext cx="2610842" cy="27698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672143" y="3277140"/>
            <a:ext cx="1573823" cy="462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72143" y="3416496"/>
            <a:ext cx="163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18177" y="3280072"/>
            <a:ext cx="1573823" cy="462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18177" y="3419428"/>
            <a:ext cx="163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Blue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80331" y="2577077"/>
            <a:ext cx="498226" cy="61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843844" y="2571653"/>
            <a:ext cx="457202" cy="647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84673" y="2739781"/>
            <a:ext cx="81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9181" y="2726226"/>
            <a:ext cx="81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l="30631" t="58475" r="62713" b="32205"/>
          <a:stretch/>
        </p:blipFill>
        <p:spPr>
          <a:xfrm>
            <a:off x="4089744" y="3906413"/>
            <a:ext cx="360484" cy="342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30583" t="60300" r="62715" b="32205"/>
          <a:stretch/>
        </p:blipFill>
        <p:spPr>
          <a:xfrm>
            <a:off x="3362507" y="3903848"/>
            <a:ext cx="362926" cy="2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5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components</a:t>
            </a:r>
          </a:p>
        </p:txBody>
      </p:sp>
      <p:pic>
        <p:nvPicPr>
          <p:cNvPr id="1026" name="Picture 2" descr="Python Decision Tree Classification Tutorial: Scikit-Learn  DecisionTreeClassifier | DataCa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8435" y="1880444"/>
            <a:ext cx="6304417" cy="350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519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choose a feature and try to divide the space into regions based on that feature</a:t>
            </a:r>
          </a:p>
          <a:p>
            <a:r>
              <a:rPr lang="en-US" dirty="0"/>
              <a:t>And continue to divide these regions into smaller regions until we successfully separate the classes.</a:t>
            </a:r>
          </a:p>
          <a:p>
            <a:endParaRPr lang="en-US" dirty="0"/>
          </a:p>
          <a:p>
            <a:r>
              <a:rPr lang="en-US" dirty="0"/>
              <a:t>But how to choose which feature is best to split first?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9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Impurity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way to quantify the quality of each split</a:t>
            </a:r>
          </a:p>
          <a:p>
            <a:r>
              <a:rPr lang="en-US" dirty="0"/>
              <a:t>Gini Index quantifies the quality of Impure Nodes</a:t>
            </a:r>
          </a:p>
          <a:p>
            <a:r>
              <a:rPr lang="en-US" dirty="0"/>
              <a:t>small value indicates that a node contains predominant observations from a single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Gini Index for Decision = Weighted average of Leaf impurities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668" b="16757"/>
          <a:stretch/>
        </p:blipFill>
        <p:spPr>
          <a:xfrm>
            <a:off x="1054933" y="4044462"/>
            <a:ext cx="10082134" cy="5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CB64F9-2371-47D7-B975-AEBE0D5A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3DF08D-D986-CE90-39E2-6CC1A774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19050-04A2-59A7-E417-E84B1162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11520-92E7-4BE8-0A96-69D60D98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Imputity</a:t>
            </a:r>
            <a:r>
              <a:rPr lang="en-US" dirty="0"/>
              <a:t> index </a:t>
            </a:r>
          </a:p>
          <a:p>
            <a:r>
              <a:rPr lang="en-US" dirty="0"/>
              <a:t>High impurity </a:t>
            </a:r>
            <a:r>
              <a:rPr lang="en-US" dirty="0">
                <a:sym typeface="Wingdings" panose="05000000000000000000" pitchFamily="2" charset="2"/>
              </a:rPr>
              <a:t> bad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20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an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364" y="1656064"/>
            <a:ext cx="3475021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3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 vs Non-parametric models</a:t>
            </a:r>
          </a:p>
          <a:p>
            <a:endParaRPr lang="en-US" dirty="0"/>
          </a:p>
          <a:p>
            <a:r>
              <a:rPr lang="en-US" dirty="0"/>
              <a:t>Classification</a:t>
            </a:r>
          </a:p>
          <a:p>
            <a:endParaRPr lang="en-US" dirty="0"/>
          </a:p>
          <a:p>
            <a:r>
              <a:rPr lang="en-US" dirty="0"/>
              <a:t>Decision Tree</a:t>
            </a:r>
          </a:p>
          <a:p>
            <a:endParaRPr lang="en-US" dirty="0"/>
          </a:p>
          <a:p>
            <a:r>
              <a:rPr lang="en-US" dirty="0"/>
              <a:t>Assessment of classification models</a:t>
            </a:r>
          </a:p>
          <a:p>
            <a:endParaRPr lang="en-US" dirty="0"/>
          </a:p>
          <a:p>
            <a:r>
              <a:rPr lang="en-US" dirty="0"/>
              <a:t>Decision Tree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29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First Split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people “love Popcorn” Feature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1+3</m:t>
                              </m:r>
                            </m:den>
                          </m:f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1+3</m:t>
                              </m:r>
                            </m:den>
                          </m:f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0.444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Gini for Love Popcorn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0.375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0.444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=0.405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1360"/>
              </a:xfrm>
              <a:blipFill>
                <a:blip r:embed="rId2"/>
                <a:stretch>
                  <a:fillRect l="-1217" t="-2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46" y="2146710"/>
            <a:ext cx="3909399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7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First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people “love Soda” Feature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Gini for Love Soda = 0.214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89" t="6279"/>
          <a:stretch/>
        </p:blipFill>
        <p:spPr>
          <a:xfrm>
            <a:off x="7610614" y="2016382"/>
            <a:ext cx="4074538" cy="20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3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First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about Age?</a:t>
            </a:r>
          </a:p>
          <a:p>
            <a:r>
              <a:rPr lang="en-US" dirty="0"/>
              <a:t>First we sort the rows by age.</a:t>
            </a:r>
          </a:p>
          <a:p>
            <a:r>
              <a:rPr lang="en-US" dirty="0"/>
              <a:t>We calculate the average of </a:t>
            </a:r>
            <a:br>
              <a:rPr lang="en-US" dirty="0"/>
            </a:br>
            <a:r>
              <a:rPr lang="en-US" dirty="0"/>
              <a:t>each 2 adjacent ages.</a:t>
            </a:r>
          </a:p>
          <a:p>
            <a:r>
              <a:rPr lang="en-US" dirty="0"/>
              <a:t>We calculate impurity for </a:t>
            </a:r>
            <a:br>
              <a:rPr lang="en-US" dirty="0"/>
            </a:br>
            <a:r>
              <a:rPr lang="en-US" dirty="0"/>
              <a:t>each average.</a:t>
            </a:r>
          </a:p>
          <a:p>
            <a:r>
              <a:rPr lang="en-US" dirty="0"/>
              <a:t>We choose the lowest Impurity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7753"/>
          <a:stretch/>
        </p:blipFill>
        <p:spPr>
          <a:xfrm>
            <a:off x="6849468" y="2229490"/>
            <a:ext cx="4677248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4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First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that “love Soda” is the best </a:t>
            </a:r>
            <a:br>
              <a:rPr lang="en-US" dirty="0"/>
            </a:br>
            <a:r>
              <a:rPr lang="en-US" dirty="0"/>
              <a:t>for the first split.</a:t>
            </a:r>
          </a:p>
          <a:p>
            <a:endParaRPr lang="en-US" dirty="0"/>
          </a:p>
          <a:p>
            <a:r>
              <a:rPr lang="en-US" dirty="0"/>
              <a:t>We can see that the left node is impure</a:t>
            </a:r>
          </a:p>
          <a:p>
            <a:endParaRPr lang="en-US" dirty="0"/>
          </a:p>
          <a:p>
            <a:r>
              <a:rPr lang="en-US" dirty="0"/>
              <a:t>So we need to split it further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151" y="2777261"/>
            <a:ext cx="3946066" cy="17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59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Next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 to be considered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54" y="2034389"/>
            <a:ext cx="3736561" cy="427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Next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Impurity for this split is 0.25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1759" r="2054"/>
          <a:stretch/>
        </p:blipFill>
        <p:spPr>
          <a:xfrm>
            <a:off x="7636848" y="2004645"/>
            <a:ext cx="3388706" cy="25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73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Next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the same for age</a:t>
            </a:r>
          </a:p>
          <a:p>
            <a:r>
              <a:rPr lang="en-US" dirty="0"/>
              <a:t>Finding the right age split</a:t>
            </a:r>
          </a:p>
          <a:p>
            <a:r>
              <a:rPr lang="en-US" dirty="0"/>
              <a:t>Gini Impurity for this split is 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156" y="1825625"/>
            <a:ext cx="2819644" cy="2530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28" t="2824"/>
          <a:stretch/>
        </p:blipFill>
        <p:spPr>
          <a:xfrm>
            <a:off x="8344586" y="4791808"/>
            <a:ext cx="3198783" cy="16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Next Split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40"/>
          <a:stretch/>
        </p:blipFill>
        <p:spPr>
          <a:xfrm>
            <a:off x="3665643" y="2265718"/>
            <a:ext cx="4892464" cy="26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3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Decision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53" y="2399079"/>
            <a:ext cx="4884843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4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Predict Based on this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0622" y="3126852"/>
            <a:ext cx="2842506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7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/>
              <a:t>Parametric and non-parametric models</a:t>
            </a:r>
          </a:p>
        </p:txBody>
      </p:sp>
    </p:spTree>
    <p:extLst>
      <p:ext uri="{BB962C8B-B14F-4D97-AF65-F5344CB8AC3E}">
        <p14:creationId xmlns:p14="http://schemas.microsoft.com/office/powerpoint/2010/main" val="33764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approach of choosing splits </a:t>
            </a:r>
            <a:br>
              <a:rPr lang="en-US" dirty="0"/>
            </a:br>
            <a:r>
              <a:rPr lang="en-US" dirty="0"/>
              <a:t>don’t yield the global optimum tree structure.</a:t>
            </a:r>
          </a:p>
          <a:p>
            <a:r>
              <a:rPr lang="en-US" dirty="0"/>
              <a:t>As the branching goes deeper, </a:t>
            </a:r>
            <a:br>
              <a:rPr lang="en-US" dirty="0"/>
            </a:br>
            <a:r>
              <a:rPr lang="en-US" dirty="0"/>
              <a:t>you get exponentially less data.</a:t>
            </a:r>
          </a:p>
          <a:p>
            <a:r>
              <a:rPr lang="en-US" dirty="0"/>
              <a:t>Can over fit easily</a:t>
            </a:r>
          </a:p>
          <a:p>
            <a:pPr lvl="1"/>
            <a:r>
              <a:rPr lang="en-US" dirty="0"/>
              <a:t>Look at the tree we just made</a:t>
            </a:r>
          </a:p>
          <a:p>
            <a:pPr lvl="1"/>
            <a:r>
              <a:rPr lang="en-US" dirty="0"/>
              <a:t>In the very left leaf node</a:t>
            </a:r>
          </a:p>
          <a:p>
            <a:pPr lvl="1"/>
            <a:r>
              <a:rPr lang="en-US" dirty="0"/>
              <a:t>Only 1 observation made it to this</a:t>
            </a:r>
            <a:br>
              <a:rPr lang="en-US" dirty="0"/>
            </a:br>
            <a:r>
              <a:rPr lang="en-US" dirty="0"/>
              <a:t>node.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455" y="3529535"/>
            <a:ext cx="4699644" cy="26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60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</a:t>
            </a:r>
            <a:r>
              <a:rPr lang="en-US" dirty="0" err="1"/>
              <a:t>Overfiting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a maximum tree depth.</a:t>
            </a:r>
          </a:p>
          <a:p>
            <a:r>
              <a:rPr lang="en-US" dirty="0"/>
              <a:t>Pruning: cutting sections of the tree</a:t>
            </a:r>
          </a:p>
          <a:p>
            <a:r>
              <a:rPr lang="en-US" dirty="0"/>
              <a:t>Minimum number of observation per leaf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this tree is more realistic</a:t>
            </a:r>
          </a:p>
          <a:p>
            <a:r>
              <a:rPr lang="en-US" dirty="0"/>
              <a:t>The predictions will be probabilities of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89" t="6279"/>
          <a:stretch/>
        </p:blipFill>
        <p:spPr>
          <a:xfrm>
            <a:off x="7839215" y="4141450"/>
            <a:ext cx="4074538" cy="20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61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are very easy to explain to people. In fact, they are even easier to explain than linear regression.</a:t>
            </a:r>
          </a:p>
          <a:p>
            <a:r>
              <a:rPr lang="en-US" dirty="0"/>
              <a:t>Some people believe that decision trees more closely mirror human decision-making than do the regression and classification approaches seen in previous chapters.</a:t>
            </a:r>
          </a:p>
          <a:p>
            <a:r>
              <a:rPr lang="en-US" dirty="0"/>
              <a:t>Trees can be displayed graphically and are easily interpreted even by a non-expert (especially if they are small).</a:t>
            </a:r>
          </a:p>
        </p:txBody>
      </p:sp>
    </p:spTree>
    <p:extLst>
      <p:ext uri="{BB962C8B-B14F-4D97-AF65-F5344CB8AC3E}">
        <p14:creationId xmlns:p14="http://schemas.microsoft.com/office/powerpoint/2010/main" val="3541358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/>
          </a:p>
          <a:p>
            <a:pPr marL="0" indent="0" algn="ctr">
              <a:buNone/>
            </a:pPr>
            <a:r>
              <a:rPr lang="en-US" sz="6600" b="1" dirty="0"/>
              <a:t>Assessment of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4147978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1C0388-0AC7-2CAB-B0ED-920A428C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28BA93-1FDC-853C-2ED9-5694286C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9136-BE2B-3F46-B1F4-5B01A353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880D82-A8DC-4478-0353-23039328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  <a:p>
            <a:r>
              <a:rPr lang="en-US" dirty="0"/>
              <a:t>Test data = 100 example </a:t>
            </a:r>
            <a:r>
              <a:rPr lang="en-US" dirty="0">
                <a:sym typeface="Wingdings" panose="05000000000000000000" pitchFamily="2" charset="2"/>
              </a:rPr>
              <a:t>class_0 = 98 , class_1 = 2(imbalanced data)</a:t>
            </a:r>
            <a:r>
              <a:rPr lang="en-US" dirty="0"/>
              <a:t> </a:t>
            </a:r>
          </a:p>
          <a:p>
            <a:r>
              <a:rPr lang="en-US" dirty="0"/>
              <a:t>Acc = 98%</a:t>
            </a:r>
          </a:p>
          <a:p>
            <a:r>
              <a:rPr lang="en-US" dirty="0"/>
              <a:t>Test data = 1000 </a:t>
            </a:r>
            <a:r>
              <a:rPr lang="en-US" dirty="0">
                <a:sym typeface="Wingdings" panose="05000000000000000000" pitchFamily="2" charset="2"/>
              </a:rPr>
              <a:t> 990 , 10 </a:t>
            </a:r>
            <a:endParaRPr lang="ar-EG" dirty="0">
              <a:sym typeface="Wingdings" panose="05000000000000000000" pitchFamily="2" charset="2"/>
            </a:endParaRPr>
          </a:p>
          <a:p>
            <a:r>
              <a:rPr lang="en-US" dirty="0"/>
              <a:t>----------------------------------------------------------------------------------------------</a:t>
            </a:r>
            <a:endParaRPr lang="ar-EG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Recall =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من كل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كل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المصابين الموديل جاب كام واحد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من كل الى الموديل قال عليه مصاب في كام واحد فعليا مصاب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22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117348-FEA2-B559-96B0-0E36043B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and ML Track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D32E54-D2F6-AA4B-A9E2-8E2923BB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242A1-D567-52CA-CE80-0F488B5D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B8AD-83F5-4BFD-AB6C-D3E8671130E5}" type="slidenum">
              <a:rPr lang="en-US" smtClean="0"/>
              <a:t>35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48799F-D5FC-8F5B-B6E3-12889FC5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2" y="1121912"/>
            <a:ext cx="7372350" cy="300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5F97B5-65AA-445D-0C4C-3E88F70ABE67}"/>
              </a:ext>
            </a:extLst>
          </p:cNvPr>
          <p:cNvSpPr txBox="1"/>
          <p:nvPr/>
        </p:nvSpPr>
        <p:spPr>
          <a:xfrm>
            <a:off x="7823200" y="1625600"/>
            <a:ext cx="38515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green is 12 true is 9</a:t>
            </a:r>
          </a:p>
          <a:p>
            <a:r>
              <a:rPr lang="en-US" dirty="0"/>
              <a:t>All blue is 15 true is 13 </a:t>
            </a:r>
          </a:p>
          <a:p>
            <a:r>
              <a:rPr lang="en-US" dirty="0"/>
              <a:t>Acc =  (9+13)/(15+12)</a:t>
            </a:r>
          </a:p>
          <a:p>
            <a:r>
              <a:rPr lang="en-US" dirty="0" err="1"/>
              <a:t>Prec</a:t>
            </a:r>
            <a:r>
              <a:rPr lang="en-US" dirty="0"/>
              <a:t>  (green) = 9/11</a:t>
            </a:r>
          </a:p>
          <a:p>
            <a:r>
              <a:rPr lang="en-US" dirty="0"/>
              <a:t>Rec (green) = 9/12</a:t>
            </a:r>
          </a:p>
          <a:p>
            <a:r>
              <a:rPr lang="en-US" dirty="0"/>
              <a:t>--------------------------------------------</a:t>
            </a:r>
          </a:p>
          <a:p>
            <a:r>
              <a:rPr lang="en-US" dirty="0" err="1"/>
              <a:t>Prec</a:t>
            </a:r>
            <a:r>
              <a:rPr lang="en-US" dirty="0"/>
              <a:t>(blue) = 13/16</a:t>
            </a:r>
          </a:p>
          <a:p>
            <a:r>
              <a:rPr lang="en-US" dirty="0"/>
              <a:t>Rec (blue) = 13/15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80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/>
              <a:t>Assessment of 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talked about accuracy: percentage of examples that are classified correctly by your model.</a:t>
            </a:r>
          </a:p>
          <a:p>
            <a:r>
              <a:rPr lang="en-US" dirty="0"/>
              <a:t>Sometimes, accuracy is not sufficient to describe the model.</a:t>
            </a:r>
          </a:p>
          <a:p>
            <a:r>
              <a:rPr lang="en-US" dirty="0"/>
              <a:t>Consider a diagnostic tool that uses a machine learning model to tell that person X has a disease Y.</a:t>
            </a:r>
          </a:p>
          <a:p>
            <a:r>
              <a:rPr lang="en-US" dirty="0"/>
              <a:t>In this scenario, we are interested in two types of errors:</a:t>
            </a:r>
          </a:p>
          <a:p>
            <a:pPr lvl="1"/>
            <a:r>
              <a:rPr lang="en-US" dirty="0"/>
              <a:t>If X has the disease, what is the probability that the device say that X does not have it.</a:t>
            </a:r>
          </a:p>
          <a:p>
            <a:pPr lvl="1"/>
            <a:r>
              <a:rPr lang="en-US" dirty="0"/>
              <a:t>If X does not have this disease, what is the probability that the device will say that he has it.</a:t>
            </a:r>
          </a:p>
          <a:p>
            <a:endParaRPr lang="en-US" dirty="0"/>
          </a:p>
          <a:p>
            <a:r>
              <a:rPr lang="en-US" dirty="0"/>
              <a:t>Consider an accident detection alarm</a:t>
            </a:r>
          </a:p>
          <a:p>
            <a:pPr lvl="1"/>
            <a:r>
              <a:rPr lang="en-US" dirty="0"/>
              <a:t>If the alarm is on, what is the probability that there’s an accident</a:t>
            </a:r>
          </a:p>
          <a:p>
            <a:pPr lvl="1"/>
            <a:r>
              <a:rPr lang="en-US" dirty="0"/>
              <a:t>If there’s an accident, what is the probability that the device will not detect it.</a:t>
            </a:r>
          </a:p>
        </p:txBody>
      </p:sp>
    </p:spTree>
    <p:extLst>
      <p:ext uri="{BB962C8B-B14F-4D97-AF65-F5344CB8AC3E}">
        <p14:creationId xmlns:p14="http://schemas.microsoft.com/office/powerpoint/2010/main" val="4054661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281" y="1659875"/>
            <a:ext cx="5159187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91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55" y="1711111"/>
            <a:ext cx="4664538" cy="4580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68" y="3314896"/>
            <a:ext cx="6081287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64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Recall, Precision and F1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(other names sensitivity and probability of detection and true positive rate)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Precision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F1 score: harmonic mean of precision and recall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70" y="2308513"/>
            <a:ext cx="5213452" cy="70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828735"/>
            <a:ext cx="5680072" cy="666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485" y="5409929"/>
            <a:ext cx="1715433" cy="7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Linear Regression</a:t>
            </a:r>
          </a:p>
          <a:p>
            <a:r>
              <a:rPr lang="en-US" dirty="0"/>
              <a:t>Parametric methods involve a two-step model-based approach:</a:t>
            </a:r>
          </a:p>
          <a:p>
            <a:r>
              <a:rPr lang="en-US" dirty="0"/>
              <a:t>First, we make an assumption about the functional form, or shape, of f.</a:t>
            </a:r>
          </a:p>
          <a:p>
            <a:r>
              <a:rPr lang="en-US" dirty="0"/>
              <a:t>For example, one very simple assumption is that f is linear in X:</a:t>
            </a:r>
          </a:p>
          <a:p>
            <a:endParaRPr lang="en-US" dirty="0"/>
          </a:p>
          <a:p>
            <a:r>
              <a:rPr lang="en-US" dirty="0"/>
              <a:t>f (X) = θ</a:t>
            </a:r>
            <a:r>
              <a:rPr lang="en-US" i="1" baseline="-25000" dirty="0"/>
              <a:t> 0</a:t>
            </a:r>
            <a:r>
              <a:rPr lang="en-US" dirty="0"/>
              <a:t> + θ</a:t>
            </a:r>
            <a:r>
              <a:rPr lang="en-US" i="1" baseline="-25000" dirty="0"/>
              <a:t> 1 </a:t>
            </a:r>
            <a:r>
              <a:rPr lang="en-US" dirty="0"/>
              <a:t>X</a:t>
            </a:r>
            <a:r>
              <a:rPr lang="en-US" i="1" baseline="-25000" dirty="0"/>
              <a:t> 1</a:t>
            </a:r>
            <a:r>
              <a:rPr lang="en-US" dirty="0"/>
              <a:t> + θ</a:t>
            </a:r>
            <a:r>
              <a:rPr lang="en-US" i="1" baseline="-25000" dirty="0"/>
              <a:t> 2 </a:t>
            </a:r>
            <a:r>
              <a:rPr lang="en-US" dirty="0"/>
              <a:t>X</a:t>
            </a:r>
            <a:r>
              <a:rPr lang="en-US" i="1" baseline="-25000" dirty="0"/>
              <a:t> 2</a:t>
            </a:r>
            <a:r>
              <a:rPr lang="en-US" dirty="0"/>
              <a:t> + ⋯ + θ</a:t>
            </a:r>
            <a:r>
              <a:rPr lang="en-US" i="1" baseline="-25000" dirty="0"/>
              <a:t> p </a:t>
            </a:r>
            <a:r>
              <a:rPr lang="en-US" dirty="0"/>
              <a:t>X</a:t>
            </a:r>
            <a:r>
              <a:rPr lang="en-US" i="1" baseline="-25000" dirty="0"/>
              <a:t> p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After the model is selected, we use a certain procedure to estimate the parameters </a:t>
            </a:r>
            <a:r>
              <a:rPr lang="el-GR" dirty="0"/>
              <a:t>θ</a:t>
            </a:r>
            <a:r>
              <a:rPr lang="en-US" i="1" baseline="-25000" dirty="0"/>
              <a:t>0</a:t>
            </a:r>
            <a:r>
              <a:rPr lang="en-US" i="1" dirty="0"/>
              <a:t>, </a:t>
            </a:r>
            <a:r>
              <a:rPr lang="el-GR" dirty="0"/>
              <a:t>θ</a:t>
            </a:r>
            <a:r>
              <a:rPr lang="en-US" i="1" baseline="-25000" dirty="0"/>
              <a:t>1</a:t>
            </a:r>
            <a:r>
              <a:rPr lang="en-US" i="1" dirty="0"/>
              <a:t>, ... , </a:t>
            </a:r>
            <a:r>
              <a:rPr lang="el-GR" dirty="0"/>
              <a:t>θ</a:t>
            </a:r>
            <a:r>
              <a:rPr lang="en-US" i="1" baseline="-25000" dirty="0"/>
              <a:t>p</a:t>
            </a:r>
            <a:r>
              <a:rPr lang="en-US" dirty="0"/>
              <a:t>. (In linear regression, we estimated these parameters such that a pre-defined loss function J is minimized)</a:t>
            </a:r>
          </a:p>
        </p:txBody>
      </p:sp>
    </p:spTree>
    <p:extLst>
      <p:ext uri="{BB962C8B-B14F-4D97-AF65-F5344CB8AC3E}">
        <p14:creationId xmlns:p14="http://schemas.microsoft.com/office/powerpoint/2010/main" val="294107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we try to classify apples and oranges</a:t>
            </a:r>
          </a:p>
          <a:p>
            <a:endParaRPr lang="en-US" dirty="0"/>
          </a:p>
          <a:p>
            <a:r>
              <a:rPr lang="en-US" dirty="0"/>
              <a:t>In case of in </a:t>
            </a:r>
            <a:r>
              <a:rPr lang="en-US" b="1" u="sng" dirty="0"/>
              <a:t>balanced data </a:t>
            </a:r>
          </a:p>
          <a:p>
            <a:pPr lvl="1"/>
            <a:r>
              <a:rPr lang="en-US" dirty="0"/>
              <a:t>Accuracy: how many apples and not apples correctly classified from total. </a:t>
            </a:r>
          </a:p>
          <a:p>
            <a:endParaRPr lang="en-US" dirty="0"/>
          </a:p>
          <a:p>
            <a:r>
              <a:rPr lang="en-US" dirty="0"/>
              <a:t>In case of in </a:t>
            </a:r>
            <a:r>
              <a:rPr lang="en-US" b="1" u="sng" dirty="0"/>
              <a:t>imbalanced data</a:t>
            </a:r>
            <a:r>
              <a:rPr lang="en-US" dirty="0"/>
              <a:t> we should use either </a:t>
            </a:r>
          </a:p>
          <a:p>
            <a:pPr lvl="1"/>
            <a:r>
              <a:rPr lang="en-US" dirty="0"/>
              <a:t>Precision: of all observations classified as apples how many are correct.</a:t>
            </a:r>
          </a:p>
          <a:p>
            <a:pPr lvl="1"/>
            <a:r>
              <a:rPr lang="en-US" dirty="0"/>
              <a:t>Recall: of all observations truly apples how many are correct.</a:t>
            </a:r>
          </a:p>
          <a:p>
            <a:pPr lvl="1"/>
            <a:r>
              <a:rPr lang="en-US" dirty="0"/>
              <a:t>F1 score: balance between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3622908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In case we want to reduce False negatives</a:t>
            </a:r>
          </a:p>
          <a:p>
            <a:pPr lvl="1"/>
            <a:r>
              <a:rPr lang="en-US" dirty="0"/>
              <a:t>If we want to detect poisonous apples we don’t want to miss any poisonous apples.</a:t>
            </a:r>
          </a:p>
          <a:p>
            <a:r>
              <a:rPr lang="en-US" dirty="0"/>
              <a:t>Precision: In case we want to reduce False positives</a:t>
            </a:r>
          </a:p>
          <a:p>
            <a:pPr lvl="1"/>
            <a:r>
              <a:rPr lang="en-US" dirty="0"/>
              <a:t>If we want to determine if a stock is a good investment or not, it’s ok to miss a few good investments but we don’t want to falsely classify a good investment.</a:t>
            </a:r>
          </a:p>
          <a:p>
            <a:r>
              <a:rPr lang="en-US" dirty="0"/>
              <a:t>F1 score: In case we want to optimize both metrics without prioritizing one over the other. </a:t>
            </a:r>
          </a:p>
        </p:txBody>
      </p:sp>
    </p:spTree>
    <p:extLst>
      <p:ext uri="{BB962C8B-B14F-4D97-AF65-F5344CB8AC3E}">
        <p14:creationId xmlns:p14="http://schemas.microsoft.com/office/powerpoint/2010/main" val="1359747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metrics in biology</a:t>
            </a:r>
          </a:p>
          <a:p>
            <a:pPr lvl="1"/>
            <a:r>
              <a:rPr lang="en-US" dirty="0"/>
              <a:t>Sensitivity (same as recall)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Specificity (True negative rate)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65" t="18534"/>
          <a:stretch/>
        </p:blipFill>
        <p:spPr>
          <a:xfrm>
            <a:off x="3314698" y="2866293"/>
            <a:ext cx="2322447" cy="546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18" y="2848709"/>
            <a:ext cx="3551228" cy="662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698" y="4569958"/>
            <a:ext cx="2209992" cy="624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294" y="4596334"/>
            <a:ext cx="4084674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6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for Regression</a:t>
            </a:r>
          </a:p>
          <a:p>
            <a:r>
              <a:rPr lang="en-US" dirty="0"/>
              <a:t>Instead of Gini Impurity we use Residuals</a:t>
            </a:r>
          </a:p>
          <a:p>
            <a:r>
              <a:rPr lang="en-US" dirty="0"/>
              <a:t>Predictions are the average of Regions in leaf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4" y="3392205"/>
            <a:ext cx="3933584" cy="3272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533" y="3950063"/>
            <a:ext cx="4016088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Assuming a parametric form for f simplifies the problem. It is generally easier to estimate a bounded set of parameters, than it is to fit an entirely arbitrary function f.</a:t>
            </a:r>
          </a:p>
          <a:p>
            <a:endParaRPr lang="en-US" dirty="0"/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the model we choose will usually not match the true unknown form of f.</a:t>
            </a:r>
          </a:p>
          <a:p>
            <a:pPr lvl="1"/>
            <a:r>
              <a:rPr lang="en-US" dirty="0"/>
              <a:t>If the chosen model is too far from the true f, then our estimate will be poor.</a:t>
            </a:r>
          </a:p>
        </p:txBody>
      </p:sp>
    </p:spTree>
    <p:extLst>
      <p:ext uri="{BB962C8B-B14F-4D97-AF65-F5344CB8AC3E}">
        <p14:creationId xmlns:p14="http://schemas.microsoft.com/office/powerpoint/2010/main" val="317697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Non-Parametric models are not characterized by a bounded set of parameters.</a:t>
            </a:r>
          </a:p>
          <a:p>
            <a:r>
              <a:rPr lang="en-US" dirty="0"/>
              <a:t>Non-parametric methods do not make explicit assumptions about the functional form of f.</a:t>
            </a:r>
          </a:p>
          <a:p>
            <a:r>
              <a:rPr lang="en-US" dirty="0"/>
              <a:t>Instead, they seek an estimate of f that gets as close to the data points as possible without being too rough or wiggly (let the data speak for themselves rather than forcing them to speak through a tiny vector of parameters).</a:t>
            </a:r>
          </a:p>
        </p:txBody>
      </p:sp>
    </p:spTree>
    <p:extLst>
      <p:ext uri="{BB962C8B-B14F-4D97-AF65-F5344CB8AC3E}">
        <p14:creationId xmlns:p14="http://schemas.microsoft.com/office/powerpoint/2010/main" val="38709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These approaches have the potential to accurately fit a wider range of possible shapes for f</a:t>
            </a:r>
          </a:p>
          <a:p>
            <a:pPr lvl="1"/>
            <a:r>
              <a:rPr lang="en-US" dirty="0"/>
              <a:t>Good when you have sufficient number of examples and you don’t want to worry about selecting the right features (no prior knowledge).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a very large number of observations (typically far more than is typically needed for a parametric approach) is required in order to obtain an accurate estimate for f</a:t>
            </a:r>
          </a:p>
        </p:txBody>
      </p:sp>
    </p:spTree>
    <p:extLst>
      <p:ext uri="{BB962C8B-B14F-4D97-AF65-F5344CB8AC3E}">
        <p14:creationId xmlns:p14="http://schemas.microsoft.com/office/powerpoint/2010/main" val="6938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tend to refer to problems with a quantitative response as regression problems, while those involving a qualitative response are often referred to as classification problems</a:t>
            </a:r>
          </a:p>
          <a:p>
            <a:r>
              <a:rPr lang="en-US" dirty="0"/>
              <a:t>Classification problems occur often, examples: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emergency room service that classifies possible medical condition based on a set of symptoms.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online banking service that classifies if a transaction being is fraudulent based on some user data such as IP address and past transaction history.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email service that indicates if a received email is spam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which DNA mutations that may cause a give disease and which of these mutations don’t based on DNA sequence data for several patients with and without that disease.</a:t>
            </a:r>
          </a:p>
        </p:txBody>
      </p:sp>
    </p:spTree>
    <p:extLst>
      <p:ext uri="{BB962C8B-B14F-4D97-AF65-F5344CB8AC3E}">
        <p14:creationId xmlns:p14="http://schemas.microsoft.com/office/powerpoint/2010/main" val="41625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212" y="1355048"/>
            <a:ext cx="4915326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9819"/>
      </p:ext>
    </p:extLst>
  </p:cSld>
  <p:clrMapOvr>
    <a:masterClrMapping/>
  </p:clrMapOvr>
</p:sld>
</file>

<file path=ppt/theme/theme1.xml><?xml version="1.0" encoding="utf-8"?>
<a:theme xmlns:a="http://schemas.openxmlformats.org/drawingml/2006/main" name="ITI PPT template (1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 PPT template (1).potx" id="{AC4672C7-0E21-4144-AE93-726D0EE28A8E}" vid="{C83F69E7-5C85-474A-B9BD-1607242FC1AF}"/>
    </a:ext>
  </a:extLst>
</a:theme>
</file>

<file path=ppt/theme/theme2.xml><?xml version="1.0" encoding="utf-8"?>
<a:theme xmlns:a="http://schemas.openxmlformats.org/drawingml/2006/main" name="1_ITI PPT template (1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I">
      <a:majorFont>
        <a:latin typeface="Times New Roman"/>
        <a:ea typeface=""/>
        <a:cs typeface="Andalus"/>
      </a:majorFont>
      <a:minorFont>
        <a:latin typeface="Times New Roman"/>
        <a:ea typeface=""/>
        <a:cs typeface="Andal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 PPT template (1).potx" id="{749D4C1F-D2B9-4D2D-A2D5-AA84F05A7ECD}" vid="{610D4FAF-A22B-43F7-8B17-734AAC1EE8C1}"/>
    </a:ext>
  </a:extLst>
</a:theme>
</file>

<file path=ppt/theme/theme3.xml><?xml version="1.0" encoding="utf-8"?>
<a:theme xmlns:a="http://schemas.openxmlformats.org/drawingml/2006/main" name="2_ITI PPT template (1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I">
      <a:majorFont>
        <a:latin typeface="Times New Roman"/>
        <a:ea typeface=""/>
        <a:cs typeface="Andalus"/>
      </a:majorFont>
      <a:minorFont>
        <a:latin typeface="Times New Roman"/>
        <a:ea typeface=""/>
        <a:cs typeface="Andal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 PPT template (1).potx" id="{00F67F8C-D1CF-4831-B3AF-9BBD04D22D00}" vid="{E818BF4C-A6CB-4778-9E9C-ECEA7EA2D424}"/>
    </a:ext>
  </a:extLst>
</a:theme>
</file>

<file path=ppt/theme/theme4.xml><?xml version="1.0" encoding="utf-8"?>
<a:theme xmlns:a="http://schemas.openxmlformats.org/drawingml/2006/main" name="3_ITI PPT template (1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I">
      <a:majorFont>
        <a:latin typeface="Times New Roman"/>
        <a:ea typeface=""/>
        <a:cs typeface="Andalus"/>
      </a:majorFont>
      <a:minorFont>
        <a:latin typeface="Times New Roman"/>
        <a:ea typeface=""/>
        <a:cs typeface="Andal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 PPT template (1).potx" id="{DA163686-B3C5-48DB-97CA-9E59D5B783D0}" vid="{9A7076E6-5C64-40EC-B7C4-5F79EB6AF33F}"/>
    </a:ext>
  </a:extLst>
</a:theme>
</file>

<file path=ppt/theme/theme5.xml><?xml version="1.0" encoding="utf-8"?>
<a:theme xmlns:a="http://schemas.openxmlformats.org/drawingml/2006/main" name="4_ITI PPT template (1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I">
      <a:majorFont>
        <a:latin typeface="Times New Roman"/>
        <a:ea typeface=""/>
        <a:cs typeface="Andalus"/>
      </a:majorFont>
      <a:minorFont>
        <a:latin typeface="Times New Roman"/>
        <a:ea typeface=""/>
        <a:cs typeface="Andal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 PPT template (1).potx" id="{2ACC21F7-65AF-4E6A-8C3D-A56C0F452444}" vid="{9D613A0B-ED72-4661-BE8D-0B7FD5DA2591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A047A093F5CE4F8E2581509A1A9419" ma:contentTypeVersion="10" ma:contentTypeDescription="Create a new document." ma:contentTypeScope="" ma:versionID="e56188f7a9af1ffd0e262a5825a1b4be">
  <xsd:schema xmlns:xsd="http://www.w3.org/2001/XMLSchema" xmlns:xs="http://www.w3.org/2001/XMLSchema" xmlns:p="http://schemas.microsoft.com/office/2006/metadata/properties" xmlns:ns3="606cbb33-7dc2-4ef6-9742-e9f979800b62" xmlns:ns4="03e8229a-83d1-4025-8d91-c250a2c2cb77" targetNamespace="http://schemas.microsoft.com/office/2006/metadata/properties" ma:root="true" ma:fieldsID="b2f61164157230f841527c574855c82c" ns3:_="" ns4:_="">
    <xsd:import namespace="606cbb33-7dc2-4ef6-9742-e9f979800b62"/>
    <xsd:import namespace="03e8229a-83d1-4025-8d91-c250a2c2cb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cbb33-7dc2-4ef6-9742-e9f979800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8229a-83d1-4025-8d91-c250a2c2cb7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715DFB-60EC-462D-9CD1-F2C7AE82DBE6}">
  <ds:schemaRefs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3e8229a-83d1-4025-8d91-c250a2c2cb77"/>
    <ds:schemaRef ds:uri="606cbb33-7dc2-4ef6-9742-e9f979800b62"/>
  </ds:schemaRefs>
</ds:datastoreItem>
</file>

<file path=customXml/itemProps2.xml><?xml version="1.0" encoding="utf-8"?>
<ds:datastoreItem xmlns:ds="http://schemas.openxmlformats.org/officeDocument/2006/customXml" ds:itemID="{FA1734D8-15A3-4FA0-9722-1D37B5DDC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6cbb33-7dc2-4ef6-9742-e9f979800b62"/>
    <ds:schemaRef ds:uri="03e8229a-83d1-4025-8d91-c250a2c2cb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E4F9D-B4DC-4C32-8AE3-FCE4CDFE5A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ITI PPT template (1)</Template>
  <TotalTime>80319</TotalTime>
  <Words>1545</Words>
  <Application>Microsoft Office PowerPoint</Application>
  <PresentationFormat>Widescreen</PresentationFormat>
  <Paragraphs>231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Calibri</vt:lpstr>
      <vt:lpstr>Cambria Math</vt:lpstr>
      <vt:lpstr>Century Gothic</vt:lpstr>
      <vt:lpstr>Roboto Condensed</vt:lpstr>
      <vt:lpstr>Times New Roman</vt:lpstr>
      <vt:lpstr>Wingdings</vt:lpstr>
      <vt:lpstr>ITI PPT template (1)</vt:lpstr>
      <vt:lpstr>1_ITI PPT template (1)</vt:lpstr>
      <vt:lpstr>2_ITI PPT template (1)</vt:lpstr>
      <vt:lpstr>3_ITI PPT template (1)</vt:lpstr>
      <vt:lpstr>4_ITI PPT template (1)</vt:lpstr>
      <vt:lpstr>Machine Learning Day 2 - Session 2</vt:lpstr>
      <vt:lpstr>outlines</vt:lpstr>
      <vt:lpstr>PowerPoint Presentation</vt:lpstr>
      <vt:lpstr>Parametric Models</vt:lpstr>
      <vt:lpstr>Parametric Models</vt:lpstr>
      <vt:lpstr>Non-parametric Models</vt:lpstr>
      <vt:lpstr>Non-parametric Models</vt:lpstr>
      <vt:lpstr>Classification</vt:lpstr>
      <vt:lpstr>Decision Boundary</vt:lpstr>
      <vt:lpstr>Decision Tree</vt:lpstr>
      <vt:lpstr>Decision Tree</vt:lpstr>
      <vt:lpstr>First Split</vt:lpstr>
      <vt:lpstr>Second Split</vt:lpstr>
      <vt:lpstr>Decision Boundary</vt:lpstr>
      <vt:lpstr>Decision Tree components</vt:lpstr>
      <vt:lpstr>Decision Tree</vt:lpstr>
      <vt:lpstr>Gini Impurity</vt:lpstr>
      <vt:lpstr>PowerPoint Presentation</vt:lpstr>
      <vt:lpstr>Let’s Try an Example</vt:lpstr>
      <vt:lpstr>Finding the First Split</vt:lpstr>
      <vt:lpstr>Finding the First Split</vt:lpstr>
      <vt:lpstr>Finding the First Split</vt:lpstr>
      <vt:lpstr>Finding the First Split</vt:lpstr>
      <vt:lpstr>Finding the Next Split</vt:lpstr>
      <vt:lpstr>Finding the Next Split</vt:lpstr>
      <vt:lpstr>Finding the Next Split</vt:lpstr>
      <vt:lpstr>Finding the Next Split</vt:lpstr>
      <vt:lpstr>Resulting Decision tree</vt:lpstr>
      <vt:lpstr>Let’s Predict Based on this Tree</vt:lpstr>
      <vt:lpstr>Disadvantages of Decision Tree</vt:lpstr>
      <vt:lpstr>How to prevent Overfiting </vt:lpstr>
      <vt:lpstr>Advantages</vt:lpstr>
      <vt:lpstr>PowerPoint Presentation</vt:lpstr>
      <vt:lpstr>PowerPoint Presentation</vt:lpstr>
      <vt:lpstr>PowerPoint Presentation</vt:lpstr>
      <vt:lpstr>Assessment of Classification Models</vt:lpstr>
      <vt:lpstr>Confusion Matrix</vt:lpstr>
      <vt:lpstr>Confusion Matrix</vt:lpstr>
      <vt:lpstr>Recall, Precision and F1 score</vt:lpstr>
      <vt:lpstr>When to use</vt:lpstr>
      <vt:lpstr>When to use</vt:lpstr>
      <vt:lpstr>Sensitivity and Specificity</vt:lpstr>
      <vt:lpstr>Decision Tree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Hatem Elattar</dc:creator>
  <cp:lastModifiedBy>abdelrhman elkhouly</cp:lastModifiedBy>
  <cp:revision>575</cp:revision>
  <dcterms:created xsi:type="dcterms:W3CDTF">2020-12-12T17:11:38Z</dcterms:created>
  <dcterms:modified xsi:type="dcterms:W3CDTF">2024-07-24T09:59:36Z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0x01010030A047A093F5CE4F8E2581509A1A9419</vt:lpwstr>
  </property>
</Properties>
</file>