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481" r:id="rId3"/>
    <p:sldId id="477" r:id="rId4"/>
    <p:sldId id="478" r:id="rId5"/>
    <p:sldId id="480" r:id="rId6"/>
    <p:sldId id="479" r:id="rId7"/>
    <p:sldId id="482" r:id="rId8"/>
    <p:sldId id="516" r:id="rId9"/>
    <p:sldId id="485" r:id="rId10"/>
    <p:sldId id="454" r:id="rId11"/>
    <p:sldId id="486" r:id="rId12"/>
    <p:sldId id="431" r:id="rId13"/>
    <p:sldId id="488" r:id="rId14"/>
    <p:sldId id="493" r:id="rId15"/>
    <p:sldId id="491" r:id="rId16"/>
    <p:sldId id="494" r:id="rId17"/>
    <p:sldId id="487" r:id="rId18"/>
    <p:sldId id="469" r:id="rId19"/>
    <p:sldId id="468" r:id="rId20"/>
    <p:sldId id="495" r:id="rId21"/>
    <p:sldId id="489" r:id="rId22"/>
    <p:sldId id="490" r:id="rId23"/>
    <p:sldId id="492" r:id="rId24"/>
    <p:sldId id="497" r:id="rId25"/>
    <p:sldId id="499" r:id="rId26"/>
    <p:sldId id="500" r:id="rId27"/>
    <p:sldId id="501" r:id="rId28"/>
    <p:sldId id="503" r:id="rId29"/>
    <p:sldId id="504" r:id="rId30"/>
    <p:sldId id="498" r:id="rId31"/>
    <p:sldId id="505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7" r:id="rId40"/>
    <p:sldId id="514" r:id="rId4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70" autoAdjust="0"/>
  </p:normalViewPr>
  <p:slideViewPr>
    <p:cSldViewPr snapToGrid="0">
      <p:cViewPr>
        <p:scale>
          <a:sx n="52" d="100"/>
          <a:sy n="52" d="100"/>
        </p:scale>
        <p:origin x="1192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EA41A63-7B47-4A6F-A5C2-455AA724337F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07A29A-64C8-40D2-8DAF-071E184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1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9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4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445-7827-485E-A07F-5F2DBE279DB7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F374-3F8C-4FFA-9983-A6A25C4F103E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D5A2-3B73-42CD-BC24-D6D55A75CD73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38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CDE4-9E16-495D-B246-D6614F624619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90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160F-99EA-46D1-883B-92FA4018FFDF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5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A95D-8C23-43E9-8B6C-4C1DC42927CA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02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FB62-5E5E-4028-BE74-E8180741060B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0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F04D-8336-4013-A848-3D006F35E6D8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5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D1ED-96A4-4121-8DC1-9DE9404FF22B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6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D353-5641-4A8D-A337-D9696F3514E2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4EDF-87C4-4B18-BA6D-F60FA908AFF7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FD-A8AA-4671-B443-2BA41C082882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1E63-D3AF-47CE-984C-5813DC5C2313}" type="datetime1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202-E861-4F8F-B12C-3CAE1B8DDBC1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8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7A27-1F60-40A1-AEB5-104F9B04DF77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1EE0-EF66-4C0F-9CED-3FD6567D9AA6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2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F11-A55B-4E9B-9C80-52813F7B67AC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9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66E254-AFBD-44AF-ABE7-62B6D7A18AF6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Learning: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835963"/>
            <a:ext cx="6831673" cy="1086237"/>
          </a:xfrm>
        </p:spPr>
        <p:txBody>
          <a:bodyPr/>
          <a:lstStyle/>
          <a:p>
            <a:pPr algn="l"/>
            <a:r>
              <a:rPr lang="en-US" dirty="0"/>
              <a:t>Ayal Gussow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34A2-720F-4F1A-BDA4-3B140E00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0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Machine-Learning Basic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10</a:t>
            </a:fld>
            <a:endParaRPr lang="en-US"/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C1B109ED-2185-4240-BF98-185CE71CB521}"/>
              </a:ext>
            </a:extLst>
          </p:cNvPr>
          <p:cNvSpPr/>
          <p:nvPr/>
        </p:nvSpPr>
        <p:spPr>
          <a:xfrm>
            <a:off x="506627" y="1604720"/>
            <a:ext cx="3422823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Training data</a:t>
            </a:r>
          </a:p>
          <a:p>
            <a:r>
              <a:rPr lang="en-US" dirty="0"/>
              <a:t>Features: </a:t>
            </a:r>
            <a:r>
              <a:rPr lang="en-US" dirty="0" err="1"/>
              <a:t>Sqr</a:t>
            </a:r>
            <a:r>
              <a:rPr lang="en-US" dirty="0"/>
              <a:t> feet 1, </a:t>
            </a:r>
            <a:r>
              <a:rPr lang="en-US" dirty="0" err="1"/>
              <a:t>Sqr</a:t>
            </a:r>
            <a:r>
              <a:rPr lang="en-US" dirty="0"/>
              <a:t> feet 2</a:t>
            </a:r>
          </a:p>
          <a:p>
            <a:r>
              <a:rPr lang="en-US" dirty="0"/>
              <a:t>Outcome: Housing price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653509-0F0C-4A6E-99F5-8D11DFC220CF}"/>
              </a:ext>
            </a:extLst>
          </p:cNvPr>
          <p:cNvCxnSpPr>
            <a:cxnSpLocks/>
          </p:cNvCxnSpPr>
          <p:nvPr/>
        </p:nvCxnSpPr>
        <p:spPr>
          <a:xfrm>
            <a:off x="3929450" y="2151956"/>
            <a:ext cx="10503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669C2EF4-71C8-4069-AFD7-0F0A3422100A}"/>
              </a:ext>
            </a:extLst>
          </p:cNvPr>
          <p:cNvSpPr/>
          <p:nvPr/>
        </p:nvSpPr>
        <p:spPr>
          <a:xfrm>
            <a:off x="4979773" y="1604720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Model</a:t>
            </a:r>
          </a:p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361B8030-E82E-4DA7-AE64-85984507FB1A}"/>
              </a:ext>
            </a:extLst>
          </p:cNvPr>
          <p:cNvSpPr/>
          <p:nvPr/>
        </p:nvSpPr>
        <p:spPr>
          <a:xfrm>
            <a:off x="4979773" y="2854839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C22980-2BE5-4314-B2D5-3247644DD3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305878" y="2481543"/>
            <a:ext cx="0" cy="37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1674E2E-26B2-4DB1-A16E-5069F8F5E842}"/>
              </a:ext>
            </a:extLst>
          </p:cNvPr>
          <p:cNvSpPr/>
          <p:nvPr/>
        </p:nvSpPr>
        <p:spPr>
          <a:xfrm>
            <a:off x="4979773" y="4104958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 House Price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45274A-5C34-4F6C-BF3F-11F8A4A464A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305878" y="3731662"/>
            <a:ext cx="0" cy="37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">
            <a:extLst>
              <a:ext uri="{FF2B5EF4-FFF2-40B4-BE49-F238E27FC236}">
                <a16:creationId xmlns:a16="http://schemas.microsoft.com/office/drawing/2014/main" id="{8B53AC27-B789-4663-9C29-D1E9C135B48D}"/>
              </a:ext>
            </a:extLst>
          </p:cNvPr>
          <p:cNvSpPr/>
          <p:nvPr/>
        </p:nvSpPr>
        <p:spPr>
          <a:xfrm>
            <a:off x="506627" y="4088458"/>
            <a:ext cx="3332315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Sqr</a:t>
            </a:r>
            <a:r>
              <a:rPr lang="en-US" dirty="0"/>
              <a:t> feet 1, </a:t>
            </a:r>
            <a:r>
              <a:rPr lang="en-US" dirty="0" err="1"/>
              <a:t>Sqr</a:t>
            </a:r>
            <a:r>
              <a:rPr lang="en-US" dirty="0"/>
              <a:t> feet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803FED-D107-40D3-A7AE-166CF2613F3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838942" y="4526870"/>
            <a:ext cx="1140831" cy="1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2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11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99B0C07-AB29-4EC5-A183-F00416B2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sz="2800" dirty="0"/>
              <a:t>Sum of squared residuals.</a:t>
            </a:r>
          </a:p>
          <a:p>
            <a:pPr marL="0" indent="0">
              <a:buSzPct val="100000"/>
              <a:buNone/>
            </a:pPr>
            <a:endParaRPr lang="en-US" sz="2800" dirty="0"/>
          </a:p>
          <a:p>
            <a:pPr marL="0" indent="0">
              <a:buSzPct val="100000"/>
              <a:buNone/>
            </a:pPr>
            <a:r>
              <a:rPr lang="en-US" sz="2800" dirty="0"/>
              <a:t>Sum of the difference between the model’s predictions and the true values.</a:t>
            </a:r>
            <a:endParaRPr lang="en-US" sz="3200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SzPct val="100000"/>
              <a:buAutoNum type="arabicParenR"/>
            </a:pPr>
            <a:r>
              <a:rPr lang="en-US" sz="2800" dirty="0"/>
              <a:t>Linear regression</a:t>
            </a:r>
          </a:p>
          <a:p>
            <a:pPr marL="457200" indent="-457200">
              <a:buSzPct val="100000"/>
              <a:buAutoNum type="arabicParenR"/>
            </a:pPr>
            <a:endParaRPr lang="en-US" sz="2800" dirty="0"/>
          </a:p>
          <a:p>
            <a:pPr marL="457200" indent="-457200">
              <a:buSzPct val="100000"/>
              <a:buFont typeface="Wingdings 2" charset="2"/>
              <a:buAutoNum type="arabicParenR"/>
            </a:pPr>
            <a:r>
              <a:rPr lang="en-US" sz="2800" dirty="0"/>
              <a:t>Decision Trees</a:t>
            </a:r>
          </a:p>
          <a:p>
            <a:pPr marL="457200" indent="-457200">
              <a:buSzPct val="100000"/>
              <a:buAutoNum type="arabicParenR"/>
            </a:pPr>
            <a:endParaRPr lang="en-US" sz="2800" dirty="0"/>
          </a:p>
          <a:p>
            <a:pPr marL="457200" indent="-457200">
              <a:buSzPct val="100000"/>
              <a:buAutoNum type="arabicParenR"/>
            </a:pPr>
            <a:r>
              <a:rPr lang="en-US" sz="2800" dirty="0"/>
              <a:t>Ensemble learning (Random Forest)</a:t>
            </a:r>
          </a:p>
          <a:p>
            <a:pPr marL="457200" indent="-457200">
              <a:buSzPct val="100000"/>
              <a:buAutoNum type="arabicParenR"/>
            </a:pPr>
            <a:endParaRPr lang="en-US" sz="2800" dirty="0"/>
          </a:p>
          <a:p>
            <a:pPr marL="457200" indent="-457200">
              <a:buSzPct val="100000"/>
              <a:buAutoNum type="arabicParenR"/>
            </a:pPr>
            <a:r>
              <a:rPr lang="en-US" sz="2800" dirty="0"/>
              <a:t>Homework</a:t>
            </a:r>
          </a:p>
          <a:p>
            <a:pPr marL="457200" indent="-457200">
              <a:buSzPct val="100000"/>
              <a:buAutoNum type="arabicParenR"/>
            </a:pPr>
            <a:endParaRPr lang="en-US" sz="3200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Dataset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sz="2800" dirty="0"/>
              <a:t>Training data is 1500 houses with the following features:</a:t>
            </a:r>
          </a:p>
          <a:p>
            <a:pPr marL="834300" lvl="1" indent="-457200">
              <a:buSzPct val="100000"/>
              <a:buFontTx/>
              <a:buChar char="-"/>
            </a:pPr>
            <a:r>
              <a:rPr lang="en-US" sz="2600" dirty="0"/>
              <a:t>Square footage for the first floor</a:t>
            </a:r>
          </a:p>
          <a:p>
            <a:pPr marL="834300" lvl="1" indent="-457200">
              <a:buSzPct val="100000"/>
              <a:buFontTx/>
              <a:buChar char="-"/>
            </a:pPr>
            <a:endParaRPr lang="en-US" sz="2800" dirty="0"/>
          </a:p>
          <a:p>
            <a:pPr marL="0" indent="0">
              <a:buSzPct val="100000"/>
              <a:buNone/>
            </a:pPr>
            <a:r>
              <a:rPr lang="en-US" sz="2800" dirty="0"/>
              <a:t>We want to predict: House Price</a:t>
            </a:r>
            <a:endParaRPr lang="en-US" sz="3200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first floor square footage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79824-76D4-4AC2-B0DD-8871F09A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610942"/>
            <a:ext cx="7464086" cy="45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6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721153-D34D-45F4-9410-AB9670950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sz="2800" dirty="0"/>
              <a:t>We want to predict: Sale Price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i="1" dirty="0"/>
              <a:t>y</a:t>
            </a:r>
            <a:r>
              <a:rPr lang="en-US" sz="2800" dirty="0"/>
              <a:t> – sale price</a:t>
            </a:r>
          </a:p>
          <a:p>
            <a:pPr marL="0" indent="0">
              <a:buNone/>
            </a:pPr>
            <a:r>
              <a:rPr lang="en-US" sz="2800" dirty="0"/>
              <a:t>x – square footage of 1</a:t>
            </a:r>
            <a:r>
              <a:rPr lang="en-US" sz="2800" baseline="30000" dirty="0"/>
              <a:t>st</a:t>
            </a:r>
            <a:r>
              <a:rPr lang="en-US" sz="2800" dirty="0"/>
              <a:t> floor.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by first floor square footage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FE9D7B-0701-42D3-A694-F5D8BFDBDAA4}"/>
                  </a:ext>
                </a:extLst>
              </p:cNvPr>
              <p:cNvSpPr/>
              <p:nvPr/>
            </p:nvSpPr>
            <p:spPr>
              <a:xfrm>
                <a:off x="913795" y="4100828"/>
                <a:ext cx="203106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pPr marL="36900" indent="0">
                  <a:buNone/>
                </a:pPr>
                <a:endParaRPr lang="en-US" sz="28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FE9D7B-0701-42D3-A694-F5D8BFDBD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4100828"/>
                <a:ext cx="203106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34F0E2B-EA0F-4541-9408-4B2653419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02"/>
          <a:stretch/>
        </p:blipFill>
        <p:spPr>
          <a:xfrm>
            <a:off x="6399595" y="1732449"/>
            <a:ext cx="4821509" cy="41508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36CD07C-F4C8-437C-9EAD-CB074F28C72E}"/>
                  </a:ext>
                </a:extLst>
              </p:cNvPr>
              <p:cNvSpPr/>
              <p:nvPr/>
            </p:nvSpPr>
            <p:spPr>
              <a:xfrm>
                <a:off x="913795" y="5054935"/>
                <a:ext cx="6096000" cy="954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6900"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DADADA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DADADA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=36173.4</m:t>
                      </m:r>
                    </m:oMath>
                  </m:oMathPara>
                </a14:m>
                <a:endParaRPr lang="en-US" sz="28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</a:endParaRPr>
              </a:p>
              <a:p>
                <a:pPr marL="36900" lvl="0"/>
                <a14:m>
                  <m:oMath xmlns:m="http://schemas.openxmlformats.org/officeDocument/2006/math">
                    <m:r>
                      <a:rPr lang="en-US" sz="280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</a:rPr>
                  <a:t> = 124.5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36CD07C-F4C8-437C-9EAD-CB074F28C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5054935"/>
                <a:ext cx="6096000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2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721153-D34D-45F4-9410-AB9670950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/>
              <a:t>y</a:t>
            </a:r>
            <a:r>
              <a:rPr lang="en-US" sz="2800" dirty="0"/>
              <a:t> – sale price</a:t>
            </a:r>
          </a:p>
          <a:p>
            <a:pPr marL="0" indent="0">
              <a:buNone/>
            </a:pPr>
            <a:r>
              <a:rPr lang="en-US" sz="2800" dirty="0"/>
              <a:t>x – square footage of 1</a:t>
            </a:r>
            <a:r>
              <a:rPr lang="en-US" sz="2800" baseline="30000" dirty="0"/>
              <a:t>st</a:t>
            </a:r>
            <a:r>
              <a:rPr lang="en-US" sz="2800" dirty="0"/>
              <a:t> floor.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by first floor square footage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FE9D7B-0701-42D3-A694-F5D8BFDBDAA4}"/>
                  </a:ext>
                </a:extLst>
              </p:cNvPr>
              <p:cNvSpPr/>
              <p:nvPr/>
            </p:nvSpPr>
            <p:spPr>
              <a:xfrm>
                <a:off x="913795" y="2791012"/>
                <a:ext cx="5147243" cy="35394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36173</m:t>
                      </m:r>
                      <m:r>
                        <a:rPr lang="en-US" sz="2800" b="0" i="1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.4+</m:t>
                      </m:r>
                      <m:r>
                        <m:rPr>
                          <m:nor/>
                        </m:rPr>
                        <a:rPr lang="en-US" sz="28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</a:rPr>
                        <m:t>124.5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pPr marL="36900" indent="0">
                  <a:buNone/>
                </a:pPr>
                <a:endParaRPr lang="en-US" sz="28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pPr marL="36900" indent="0">
                  <a:buNone/>
                </a:pPr>
                <a:r>
                  <a:rPr lang="en-US" sz="28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Example – 1,145:</a:t>
                </a:r>
              </a:p>
              <a:p>
                <a:pPr marL="369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36173.4+</m:t>
                      </m:r>
                      <m:r>
                        <m:rPr>
                          <m:nor/>
                        </m:rPr>
                        <a:rPr lang="en-US" sz="28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</a:rPr>
                        <m:t>124.5</m:t>
                      </m:r>
                      <m:r>
                        <a:rPr lang="en-US" sz="2800" b="0" i="0" dirty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∗1,145=</m:t>
                      </m:r>
                    </m:oMath>
                  </m:oMathPara>
                </a14:m>
                <a:endParaRPr lang="en-US" sz="2800" b="0" i="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6900"/>
                <a:r>
                  <a:rPr lang="en-US" sz="28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178,725.9</a:t>
                </a:r>
              </a:p>
              <a:p>
                <a:pPr marL="369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pPr marL="36900" indent="0">
                  <a:buNone/>
                </a:pPr>
                <a:r>
                  <a:rPr lang="en-US" sz="28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Actual price:</a:t>
                </a:r>
              </a:p>
              <a:p>
                <a:pPr marL="36900" indent="0">
                  <a:buNone/>
                </a:pPr>
                <a:r>
                  <a:rPr lang="en-US" sz="28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160,200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FE9D7B-0701-42D3-A694-F5D8BFDBD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2791012"/>
                <a:ext cx="5147243" cy="3539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34F0E2B-EA0F-4541-9408-4B26534190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02"/>
          <a:stretch/>
        </p:blipFill>
        <p:spPr>
          <a:xfrm>
            <a:off x="6399595" y="1732449"/>
            <a:ext cx="4821509" cy="41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first floor square footage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4B686-6ED9-4D76-B81B-9473DB39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32" y="1580050"/>
            <a:ext cx="7935043" cy="48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3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82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330319"/>
                <a:ext cx="10353762" cy="4058751"/>
              </a:xfrm>
            </p:spPr>
            <p:txBody>
              <a:bodyPr/>
              <a:lstStyle/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* 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* </a:t>
                </a:r>
                <a:r>
                  <a:rPr lang="en-US" dirty="0" err="1"/>
                  <a:t>square_feet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330319"/>
                <a:ext cx="10353762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D2A87A-BF3D-40F5-8856-FFE28D1B8726}"/>
                  </a:ext>
                </a:extLst>
              </p:cNvPr>
              <p:cNvSpPr/>
              <p:nvPr/>
            </p:nvSpPr>
            <p:spPr>
              <a:xfrm>
                <a:off x="6090675" y="1628200"/>
                <a:ext cx="245400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69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36173</m:t>
                      </m:r>
                      <m:r>
                        <a:rPr lang="en-US" i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.4+</m:t>
                      </m:r>
                      <m:r>
                        <m:rPr>
                          <m:nor/>
                        </m:rPr>
                        <a:rPr lang="en-US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</a:rPr>
                        <m:t>124.5</m:t>
                      </m:r>
                      <m:r>
                        <m:rPr>
                          <m:sty m:val="p"/>
                        </m:rPr>
                        <a:rPr lang="en-US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D2A87A-BF3D-40F5-8856-FFE28D1B8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675" y="1628200"/>
                <a:ext cx="24540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307B94-94FA-4813-A026-6A0DEF60D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3" y="2826787"/>
            <a:ext cx="2286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9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Module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514350" indent="-514350">
              <a:buSzPct val="100000"/>
              <a:buAutoNum type="arabicParenR"/>
            </a:pPr>
            <a:r>
              <a:rPr lang="en-US" sz="2800" dirty="0"/>
              <a:t>Supervised learning 1: Regression problems</a:t>
            </a:r>
          </a:p>
          <a:p>
            <a:pPr marL="514350" indent="-514350">
              <a:buSzPct val="100000"/>
              <a:buAutoNum type="arabicParenR"/>
            </a:pPr>
            <a:endParaRPr lang="en-US" sz="2800" dirty="0"/>
          </a:p>
          <a:p>
            <a:pPr marL="514350" indent="-514350">
              <a:buSzPct val="100000"/>
              <a:buAutoNum type="arabicParenR"/>
            </a:pPr>
            <a:r>
              <a:rPr lang="en-US" sz="2800" dirty="0"/>
              <a:t>Supervised learning 2: Overfitting, regularization, hyperparameter optimization, and cross-validation</a:t>
            </a:r>
          </a:p>
          <a:p>
            <a:pPr marL="514350" indent="-514350">
              <a:buSzPct val="100000"/>
              <a:buAutoNum type="arabicParenR"/>
            </a:pPr>
            <a:endParaRPr lang="en-US" sz="2800" dirty="0"/>
          </a:p>
          <a:p>
            <a:pPr marL="514350" indent="-514350">
              <a:buSzPct val="100000"/>
              <a:buAutoNum type="arabicParenR"/>
            </a:pPr>
            <a:r>
              <a:rPr lang="en-US" sz="2800" dirty="0"/>
              <a:t>Supervised learning 3: Classification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D7617-934F-4180-978C-E3071D70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330319"/>
                <a:ext cx="10353762" cy="4058751"/>
              </a:xfrm>
            </p:spPr>
            <p:txBody>
              <a:bodyPr/>
              <a:lstStyle/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* 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+</a:t>
                </a:r>
                <a:r>
                  <a:rPr lang="en-US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F601B78-F226-4AA0-B1F0-276C8290FE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330319"/>
                <a:ext cx="10353762" cy="4058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C3AAD-A1A6-4AAC-963B-1F9AB48BBB3F}"/>
                  </a:ext>
                </a:extLst>
              </p:cNvPr>
              <p:cNvSpPr txBox="1"/>
              <p:nvPr/>
            </p:nvSpPr>
            <p:spPr>
              <a:xfrm>
                <a:off x="924444" y="2988590"/>
                <a:ext cx="3528274" cy="22467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y = prices on house.</a:t>
                </a:r>
              </a:p>
              <a:p>
                <a:endParaRPr lang="en-US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X = features, such as </a:t>
                </a:r>
                <a:r>
                  <a:rPr lang="en-US" sz="2000" dirty="0" err="1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sqr</a:t>
                </a:r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 feet.</a:t>
                </a:r>
              </a:p>
              <a:p>
                <a:endParaRPr lang="en-US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Beta = coefficient, a multiplier.</a:t>
                </a:r>
              </a:p>
              <a:p>
                <a:endParaRPr lang="en-US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  <a:p>
                <a:r>
                  <a:rPr lang="en-US" sz="2000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</a:rPr>
                  <a:t>Intercept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>
                            <a:ln>
                              <a:solidFill>
                                <a:schemeClr val="bg1">
                                  <a:lumMod val="75000"/>
                                  <a:lumOff val="25000"/>
                                  <a:alpha val="1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effectLst>
                              <a:outerShdw blurRad="9525" dist="25400" dir="14640000" algn="tl" rotWithShape="0">
                                <a:schemeClr val="bg1">
                                  <a:alpha val="3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C3AAD-A1A6-4AAC-963B-1F9AB48BB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4" y="2988590"/>
                <a:ext cx="3528274" cy="2246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C730DD4-5327-4D11-ABE0-6BBD42C35C43}"/>
              </a:ext>
            </a:extLst>
          </p:cNvPr>
          <p:cNvSpPr txBox="1"/>
          <p:nvPr/>
        </p:nvSpPr>
        <p:spPr>
          <a:xfrm>
            <a:off x="6575859" y="1627097"/>
            <a:ext cx="3362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Extra reading: Least Squares.</a:t>
            </a:r>
          </a:p>
        </p:txBody>
      </p:sp>
    </p:spTree>
    <p:extLst>
      <p:ext uri="{BB962C8B-B14F-4D97-AF65-F5344CB8AC3E}">
        <p14:creationId xmlns:p14="http://schemas.microsoft.com/office/powerpoint/2010/main" val="21634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second floor square footage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CA3AF-9537-4814-AB5E-C615FDB4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473042"/>
            <a:ext cx="7994894" cy="486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1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of second floor square footage (no 0s)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E6313-24A7-46A4-9BBB-F134F729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580050"/>
            <a:ext cx="8293698" cy="50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0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Notebook</a:t>
            </a:r>
            <a:r>
              <a:rPr lang="en-US" dirty="0"/>
              <a:t>: Ames Dataset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sz="2800" dirty="0"/>
              <a:t>Training data is 1500 houses with the following features:</a:t>
            </a:r>
          </a:p>
          <a:p>
            <a:pPr marL="834300" lvl="1" indent="-457200">
              <a:buSzPct val="100000"/>
              <a:buFontTx/>
              <a:buChar char="-"/>
            </a:pPr>
            <a:r>
              <a:rPr lang="en-US" sz="2600" dirty="0"/>
              <a:t>Square footage for the first floor</a:t>
            </a:r>
          </a:p>
          <a:p>
            <a:pPr marL="834300" lvl="1" indent="-457200">
              <a:buSzPct val="100000"/>
              <a:buFontTx/>
              <a:buChar char="-"/>
            </a:pPr>
            <a:r>
              <a:rPr lang="en-US" sz="2600" dirty="0"/>
              <a:t>Square footage for the second floor</a:t>
            </a:r>
          </a:p>
          <a:p>
            <a:pPr marL="0" indent="0">
              <a:buSzPct val="100000"/>
              <a:buNone/>
            </a:pPr>
            <a:endParaRPr lang="en-US" sz="2800" dirty="0"/>
          </a:p>
          <a:p>
            <a:pPr marL="0" indent="0">
              <a:buSzPct val="100000"/>
              <a:buNone/>
            </a:pPr>
            <a:r>
              <a:rPr lang="en-US" sz="2800" dirty="0"/>
              <a:t>We want to predict: House Price</a:t>
            </a:r>
            <a:endParaRPr lang="en-US" sz="3200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9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Conceptually simple method that assigns values based on a series of splits in the data.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Can model non-linear relationships and interactions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14484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first floor square footage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79824-76D4-4AC2-B0DD-8871F09A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610942"/>
            <a:ext cx="7464086" cy="45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4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first floor square footage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79824-76D4-4AC2-B0DD-8871F09A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610942"/>
            <a:ext cx="7464086" cy="45429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198F55-1443-4CB3-9DC3-0D53F73E62F8}"/>
              </a:ext>
            </a:extLst>
          </p:cNvPr>
          <p:cNvCxnSpPr/>
          <p:nvPr/>
        </p:nvCxnSpPr>
        <p:spPr>
          <a:xfrm>
            <a:off x="3546389" y="1610942"/>
            <a:ext cx="0" cy="4085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92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first floor square footage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79824-76D4-4AC2-B0DD-8871F09A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610942"/>
            <a:ext cx="7464086" cy="45429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198F55-1443-4CB3-9DC3-0D53F73E62F8}"/>
              </a:ext>
            </a:extLst>
          </p:cNvPr>
          <p:cNvCxnSpPr/>
          <p:nvPr/>
        </p:nvCxnSpPr>
        <p:spPr>
          <a:xfrm>
            <a:off x="3546389" y="1610942"/>
            <a:ext cx="0" cy="4085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2A099F-B16E-41AF-AC36-67E63E4CCC3E}"/>
              </a:ext>
            </a:extLst>
          </p:cNvPr>
          <p:cNvCxnSpPr/>
          <p:nvPr/>
        </p:nvCxnSpPr>
        <p:spPr>
          <a:xfrm>
            <a:off x="4291912" y="1615058"/>
            <a:ext cx="0" cy="4085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905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first floor square footage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79824-76D4-4AC2-B0DD-8871F09A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610942"/>
            <a:ext cx="7464086" cy="45429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198F55-1443-4CB3-9DC3-0D53F73E62F8}"/>
              </a:ext>
            </a:extLst>
          </p:cNvPr>
          <p:cNvCxnSpPr/>
          <p:nvPr/>
        </p:nvCxnSpPr>
        <p:spPr>
          <a:xfrm>
            <a:off x="3546389" y="1610942"/>
            <a:ext cx="0" cy="4085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2A099F-B16E-41AF-AC36-67E63E4CCC3E}"/>
              </a:ext>
            </a:extLst>
          </p:cNvPr>
          <p:cNvCxnSpPr/>
          <p:nvPr/>
        </p:nvCxnSpPr>
        <p:spPr>
          <a:xfrm>
            <a:off x="4291912" y="1615058"/>
            <a:ext cx="0" cy="4085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B8D372-1188-486F-8D08-83453F0B4D3A}"/>
              </a:ext>
            </a:extLst>
          </p:cNvPr>
          <p:cNvCxnSpPr/>
          <p:nvPr/>
        </p:nvCxnSpPr>
        <p:spPr>
          <a:xfrm>
            <a:off x="2837930" y="1643888"/>
            <a:ext cx="0" cy="4085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53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of first floor square footage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79824-76D4-4AC2-B0DD-8871F09A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610942"/>
            <a:ext cx="7464086" cy="45429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198F55-1443-4CB3-9DC3-0D53F73E62F8}"/>
              </a:ext>
            </a:extLst>
          </p:cNvPr>
          <p:cNvCxnSpPr/>
          <p:nvPr/>
        </p:nvCxnSpPr>
        <p:spPr>
          <a:xfrm>
            <a:off x="3546389" y="1610942"/>
            <a:ext cx="0" cy="4085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2A099F-B16E-41AF-AC36-67E63E4CCC3E}"/>
              </a:ext>
            </a:extLst>
          </p:cNvPr>
          <p:cNvCxnSpPr/>
          <p:nvPr/>
        </p:nvCxnSpPr>
        <p:spPr>
          <a:xfrm>
            <a:off x="4291912" y="1615058"/>
            <a:ext cx="0" cy="4085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B8D372-1188-486F-8D08-83453F0B4D3A}"/>
              </a:ext>
            </a:extLst>
          </p:cNvPr>
          <p:cNvCxnSpPr/>
          <p:nvPr/>
        </p:nvCxnSpPr>
        <p:spPr>
          <a:xfrm>
            <a:off x="2837930" y="1643888"/>
            <a:ext cx="0" cy="4085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368937-E3DB-45F8-8279-A4A4A3B1A7F2}"/>
              </a:ext>
            </a:extLst>
          </p:cNvPr>
          <p:cNvSpPr txBox="1"/>
          <p:nvPr/>
        </p:nvSpPr>
        <p:spPr>
          <a:xfrm>
            <a:off x="2031172" y="1643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4AFE3-C621-4D61-B42E-D32483FC3C4D}"/>
              </a:ext>
            </a:extLst>
          </p:cNvPr>
          <p:cNvSpPr txBox="1"/>
          <p:nvPr/>
        </p:nvSpPr>
        <p:spPr>
          <a:xfrm>
            <a:off x="2986765" y="1660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A7596-FDD2-4444-BB7B-D4E21A1DA4D9}"/>
              </a:ext>
            </a:extLst>
          </p:cNvPr>
          <p:cNvSpPr txBox="1"/>
          <p:nvPr/>
        </p:nvSpPr>
        <p:spPr>
          <a:xfrm>
            <a:off x="3831145" y="1676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FE29A-F67D-484B-881C-41DBCECE0145}"/>
              </a:ext>
            </a:extLst>
          </p:cNvPr>
          <p:cNvSpPr txBox="1"/>
          <p:nvPr/>
        </p:nvSpPr>
        <p:spPr>
          <a:xfrm>
            <a:off x="5070943" y="1693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117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Machine-Learning Basic Process</a:t>
            </a: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C1B109ED-2185-4240-BF98-185CE71CB521}"/>
              </a:ext>
            </a:extLst>
          </p:cNvPr>
          <p:cNvSpPr/>
          <p:nvPr/>
        </p:nvSpPr>
        <p:spPr>
          <a:xfrm>
            <a:off x="1371600" y="1604720"/>
            <a:ext cx="255785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data:</a:t>
            </a:r>
          </a:p>
          <a:p>
            <a:pPr algn="ctr"/>
            <a:r>
              <a:rPr lang="en-US" dirty="0"/>
              <a:t>Features (Outcome)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653509-0F0C-4A6E-99F5-8D11DFC220CF}"/>
              </a:ext>
            </a:extLst>
          </p:cNvPr>
          <p:cNvCxnSpPr>
            <a:cxnSpLocks/>
          </p:cNvCxnSpPr>
          <p:nvPr/>
        </p:nvCxnSpPr>
        <p:spPr>
          <a:xfrm>
            <a:off x="3929450" y="2151956"/>
            <a:ext cx="10503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669C2EF4-71C8-4069-AFD7-0F0A3422100A}"/>
              </a:ext>
            </a:extLst>
          </p:cNvPr>
          <p:cNvSpPr/>
          <p:nvPr/>
        </p:nvSpPr>
        <p:spPr>
          <a:xfrm>
            <a:off x="4979773" y="1604720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361B8030-E82E-4DA7-AE64-85984507FB1A}"/>
              </a:ext>
            </a:extLst>
          </p:cNvPr>
          <p:cNvSpPr/>
          <p:nvPr/>
        </p:nvSpPr>
        <p:spPr>
          <a:xfrm>
            <a:off x="4979773" y="2854839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C22980-2BE5-4314-B2D5-3247644DD3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305878" y="2481543"/>
            <a:ext cx="0" cy="37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1674E2E-26B2-4DB1-A16E-5069F8F5E842}"/>
              </a:ext>
            </a:extLst>
          </p:cNvPr>
          <p:cNvSpPr/>
          <p:nvPr/>
        </p:nvSpPr>
        <p:spPr>
          <a:xfrm>
            <a:off x="4979773" y="4104958"/>
            <a:ext cx="465221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45274A-5C34-4F6C-BF3F-11F8A4A464A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7305878" y="3731662"/>
            <a:ext cx="0" cy="373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">
            <a:extLst>
              <a:ext uri="{FF2B5EF4-FFF2-40B4-BE49-F238E27FC236}">
                <a16:creationId xmlns:a16="http://schemas.microsoft.com/office/drawing/2014/main" id="{8B53AC27-B789-4663-9C29-D1E9C135B48D}"/>
              </a:ext>
            </a:extLst>
          </p:cNvPr>
          <p:cNvSpPr/>
          <p:nvPr/>
        </p:nvSpPr>
        <p:spPr>
          <a:xfrm>
            <a:off x="1281092" y="4104958"/>
            <a:ext cx="2557850" cy="876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</a:t>
            </a:r>
          </a:p>
          <a:p>
            <a:pPr algn="ctr"/>
            <a:r>
              <a:rPr lang="en-US" dirty="0"/>
              <a:t>Features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803FED-D107-40D3-A7AE-166CF2613F3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838942" y="4543370"/>
            <a:ext cx="1140831" cy="1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2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Sample Decision Tree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0A0007-3649-4C33-85F7-CEA008C7C052}"/>
              </a:ext>
            </a:extLst>
          </p:cNvPr>
          <p:cNvGrpSpPr/>
          <p:nvPr/>
        </p:nvGrpSpPr>
        <p:grpSpPr>
          <a:xfrm>
            <a:off x="8578462" y="209623"/>
            <a:ext cx="3463742" cy="3040204"/>
            <a:chOff x="3088589" y="1610942"/>
            <a:chExt cx="5264579" cy="454290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E9A6B3-08DA-405A-8AC3-B1B4288B6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9468"/>
            <a:stretch/>
          </p:blipFill>
          <p:spPr>
            <a:xfrm>
              <a:off x="3088589" y="1610942"/>
              <a:ext cx="5264579" cy="454290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28CF5B-E86A-489F-A018-F9105834BC6D}"/>
                </a:ext>
              </a:extLst>
            </p:cNvPr>
            <p:cNvCxnSpPr/>
            <p:nvPr/>
          </p:nvCxnSpPr>
          <p:spPr>
            <a:xfrm>
              <a:off x="5721183" y="1610942"/>
              <a:ext cx="0" cy="4085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6C2063-6E07-4A35-B6E3-7D7C7D90ECAB}"/>
                </a:ext>
              </a:extLst>
            </p:cNvPr>
            <p:cNvCxnSpPr/>
            <p:nvPr/>
          </p:nvCxnSpPr>
          <p:spPr>
            <a:xfrm>
              <a:off x="6466706" y="1615058"/>
              <a:ext cx="0" cy="4085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5D147B-6C08-470E-BDFA-1FDABC72677C}"/>
                </a:ext>
              </a:extLst>
            </p:cNvPr>
            <p:cNvCxnSpPr/>
            <p:nvPr/>
          </p:nvCxnSpPr>
          <p:spPr>
            <a:xfrm>
              <a:off x="5012724" y="1643888"/>
              <a:ext cx="0" cy="4085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C18BE8-FFA0-46E2-B03D-BE93350EBC63}"/>
              </a:ext>
            </a:extLst>
          </p:cNvPr>
          <p:cNvSpPr/>
          <p:nvPr/>
        </p:nvSpPr>
        <p:spPr>
          <a:xfrm>
            <a:off x="3356740" y="1580050"/>
            <a:ext cx="1549294" cy="474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&gt; 1500?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5CE289-FE36-4253-9A91-70C8219726C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668585" y="2054615"/>
            <a:ext cx="1462802" cy="1084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0E777F-4870-4F88-9D1C-C8FB1EC0CF9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131387" y="2054615"/>
            <a:ext cx="2170092" cy="10840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7F76CB8-AA22-45E0-9809-C5AA750399A6}"/>
              </a:ext>
            </a:extLst>
          </p:cNvPr>
          <p:cNvSpPr/>
          <p:nvPr/>
        </p:nvSpPr>
        <p:spPr>
          <a:xfrm>
            <a:off x="5585371" y="3166723"/>
            <a:ext cx="1549294" cy="474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&gt; 2000?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F7905F-9B92-41D3-A865-76D59FB0B5C7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>
          <a:xfrm flipH="1">
            <a:off x="5848201" y="3641288"/>
            <a:ext cx="511817" cy="2061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9DB3B3-2948-4E13-B3DD-68AACD636707}"/>
              </a:ext>
            </a:extLst>
          </p:cNvPr>
          <p:cNvCxnSpPr>
            <a:cxnSpLocks/>
          </p:cNvCxnSpPr>
          <p:nvPr/>
        </p:nvCxnSpPr>
        <p:spPr>
          <a:xfrm>
            <a:off x="6343800" y="3641288"/>
            <a:ext cx="1884281" cy="206123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63B3841-41E6-498C-9F18-A0CF6CF84841}"/>
              </a:ext>
            </a:extLst>
          </p:cNvPr>
          <p:cNvSpPr/>
          <p:nvPr/>
        </p:nvSpPr>
        <p:spPr>
          <a:xfrm>
            <a:off x="2056185" y="3138616"/>
            <a:ext cx="1549294" cy="474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&lt; 1000?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51053F-238D-4595-81CC-55BA80BB2E2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742303" y="3613181"/>
            <a:ext cx="1088529" cy="958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6E393B-BB9B-4803-A587-98BCBBD8358B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830832" y="3613181"/>
            <a:ext cx="942396" cy="10840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92924A4-C17A-4D29-A672-2553AEB7C373}"/>
              </a:ext>
            </a:extLst>
          </p:cNvPr>
          <p:cNvSpPr txBox="1"/>
          <p:nvPr/>
        </p:nvSpPr>
        <p:spPr>
          <a:xfrm>
            <a:off x="9409030" y="28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843D8A-95C0-4327-8E07-E72186F85CFC}"/>
              </a:ext>
            </a:extLst>
          </p:cNvPr>
          <p:cNvSpPr txBox="1"/>
          <p:nvPr/>
        </p:nvSpPr>
        <p:spPr>
          <a:xfrm>
            <a:off x="9956658" y="28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9D4F5-F618-434E-A139-589D37BB5F93}"/>
              </a:ext>
            </a:extLst>
          </p:cNvPr>
          <p:cNvSpPr txBox="1"/>
          <p:nvPr/>
        </p:nvSpPr>
        <p:spPr>
          <a:xfrm>
            <a:off x="10417861" y="28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F42D34-C0E9-46D4-8766-AF0FD5CF94A4}"/>
              </a:ext>
            </a:extLst>
          </p:cNvPr>
          <p:cNvSpPr txBox="1"/>
          <p:nvPr/>
        </p:nvSpPr>
        <p:spPr>
          <a:xfrm>
            <a:off x="10868692" y="28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F477A40-1692-48AE-B5DC-AD2CD85DDA9D}"/>
              </a:ext>
            </a:extLst>
          </p:cNvPr>
          <p:cNvSpPr/>
          <p:nvPr/>
        </p:nvSpPr>
        <p:spPr>
          <a:xfrm>
            <a:off x="358346" y="4614080"/>
            <a:ext cx="2186832" cy="4324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Region 1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BEA60F3-0819-49D7-8833-97B26F6CB0C5}"/>
              </a:ext>
            </a:extLst>
          </p:cNvPr>
          <p:cNvSpPr/>
          <p:nvPr/>
        </p:nvSpPr>
        <p:spPr>
          <a:xfrm>
            <a:off x="2679812" y="4689389"/>
            <a:ext cx="2186832" cy="4324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Region 2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AF67351-AC39-4DF9-8B06-3204948D2DFC}"/>
              </a:ext>
            </a:extLst>
          </p:cNvPr>
          <p:cNvSpPr/>
          <p:nvPr/>
        </p:nvSpPr>
        <p:spPr>
          <a:xfrm>
            <a:off x="4754785" y="5702526"/>
            <a:ext cx="2186832" cy="4324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Region 3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8D8FA77-0DEE-4856-8A9F-A9C978C062CD}"/>
              </a:ext>
            </a:extLst>
          </p:cNvPr>
          <p:cNvSpPr/>
          <p:nvPr/>
        </p:nvSpPr>
        <p:spPr>
          <a:xfrm>
            <a:off x="7119048" y="5669573"/>
            <a:ext cx="2186832" cy="4324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Region 4</a:t>
            </a:r>
          </a:p>
        </p:txBody>
      </p:sp>
    </p:spTree>
    <p:extLst>
      <p:ext uri="{BB962C8B-B14F-4D97-AF65-F5344CB8AC3E}">
        <p14:creationId xmlns:p14="http://schemas.microsoft.com/office/powerpoint/2010/main" val="97982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4" grpId="0" animBg="1"/>
      <p:bldP spid="48" grpId="0" animBg="1"/>
      <p:bldP spid="49" grpId="0" animBg="1"/>
      <p:bldP spid="50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DB1AF06-3471-4F8B-831F-CA09BF47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416" y="2139014"/>
            <a:ext cx="2888645" cy="17581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Sample Decision Tree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0A0007-3649-4C33-85F7-CEA008C7C052}"/>
              </a:ext>
            </a:extLst>
          </p:cNvPr>
          <p:cNvGrpSpPr/>
          <p:nvPr/>
        </p:nvGrpSpPr>
        <p:grpSpPr>
          <a:xfrm>
            <a:off x="9218140" y="209623"/>
            <a:ext cx="2824063" cy="3431665"/>
            <a:chOff x="3088589" y="1610942"/>
            <a:chExt cx="5264579" cy="84497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E9A6B3-08DA-405A-8AC3-B1B4288B6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9468"/>
            <a:stretch/>
          </p:blipFill>
          <p:spPr>
            <a:xfrm>
              <a:off x="3088589" y="1610942"/>
              <a:ext cx="5264579" cy="454290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28CF5B-E86A-489F-A018-F9105834BC6D}"/>
                </a:ext>
              </a:extLst>
            </p:cNvPr>
            <p:cNvCxnSpPr/>
            <p:nvPr/>
          </p:nvCxnSpPr>
          <p:spPr>
            <a:xfrm>
              <a:off x="5721183" y="1610942"/>
              <a:ext cx="0" cy="4085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6C2063-6E07-4A35-B6E3-7D7C7D90ECAB}"/>
                </a:ext>
              </a:extLst>
            </p:cNvPr>
            <p:cNvCxnSpPr/>
            <p:nvPr/>
          </p:nvCxnSpPr>
          <p:spPr>
            <a:xfrm>
              <a:off x="6466706" y="1615058"/>
              <a:ext cx="0" cy="4085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5D147B-6C08-470E-BDFA-1FDABC72677C}"/>
                </a:ext>
              </a:extLst>
            </p:cNvPr>
            <p:cNvCxnSpPr/>
            <p:nvPr/>
          </p:nvCxnSpPr>
          <p:spPr>
            <a:xfrm>
              <a:off x="5012724" y="1643888"/>
              <a:ext cx="0" cy="4085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4BC84D-A165-427C-B289-E8E6B4B901EE}"/>
                </a:ext>
              </a:extLst>
            </p:cNvPr>
            <p:cNvCxnSpPr>
              <a:cxnSpLocks/>
            </p:cNvCxnSpPr>
            <p:nvPr/>
          </p:nvCxnSpPr>
          <p:spPr>
            <a:xfrm>
              <a:off x="5848211" y="6443593"/>
              <a:ext cx="0" cy="3617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1C7FE1-199A-4D2C-AD37-1A00279AD938}"/>
              </a:ext>
            </a:extLst>
          </p:cNvPr>
          <p:cNvSpPr/>
          <p:nvPr/>
        </p:nvSpPr>
        <p:spPr>
          <a:xfrm>
            <a:off x="3356740" y="1580050"/>
            <a:ext cx="1549294" cy="474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 &gt; 1500?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269950-170E-4194-97E1-CA2FE34EF2AC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668585" y="2054615"/>
            <a:ext cx="1462802" cy="1084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8F1913-D6D7-4EEA-9825-5DEBBF95844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131387" y="2054615"/>
            <a:ext cx="2170092" cy="10840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673EED5-D062-4079-AB3F-53DB841E4D7D}"/>
              </a:ext>
            </a:extLst>
          </p:cNvPr>
          <p:cNvSpPr/>
          <p:nvPr/>
        </p:nvSpPr>
        <p:spPr>
          <a:xfrm>
            <a:off x="2056185" y="3138616"/>
            <a:ext cx="1549294" cy="474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 &lt; 1000?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5B6F82-258A-430C-863C-D333D7D3CE17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742303" y="3613181"/>
            <a:ext cx="1088529" cy="958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B67CA1-EE8E-4E93-AE93-C03F8A330DB0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830832" y="3613181"/>
            <a:ext cx="942396" cy="10840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9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model non-linear relationships and interactions between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need for scaling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Internal feature selection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Prone to overfitting.</a:t>
            </a:r>
          </a:p>
        </p:txBody>
      </p:sp>
    </p:spTree>
    <p:extLst>
      <p:ext uri="{BB962C8B-B14F-4D97-AF65-F5344CB8AC3E}">
        <p14:creationId xmlns:p14="http://schemas.microsoft.com/office/powerpoint/2010/main" val="13448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collection of decision trees. Each tree votes and the average is taken.</a:t>
            </a:r>
          </a:p>
        </p:txBody>
      </p:sp>
    </p:spTree>
    <p:extLst>
      <p:ext uri="{BB962C8B-B14F-4D97-AF65-F5344CB8AC3E}">
        <p14:creationId xmlns:p14="http://schemas.microsoft.com/office/powerpoint/2010/main" val="3147724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37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collection of decision trees. Each tree votes and the average is taken.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FBE26-AEA6-414A-A261-D671F79B02E4}"/>
              </a:ext>
            </a:extLst>
          </p:cNvPr>
          <p:cNvGrpSpPr/>
          <p:nvPr/>
        </p:nvGrpSpPr>
        <p:grpSpPr>
          <a:xfrm>
            <a:off x="924443" y="3106232"/>
            <a:ext cx="9376897" cy="3566421"/>
            <a:chOff x="924443" y="2303038"/>
            <a:chExt cx="9376897" cy="35664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D0207C-D44A-4173-B9D4-034E182B1339}"/>
                </a:ext>
              </a:extLst>
            </p:cNvPr>
            <p:cNvSpPr/>
            <p:nvPr/>
          </p:nvSpPr>
          <p:spPr>
            <a:xfrm>
              <a:off x="3922837" y="2303038"/>
              <a:ext cx="1549294" cy="4745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X1 &gt; 1500?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F9D99FA-4814-493C-82C6-420A58D20CC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234682" y="2777603"/>
              <a:ext cx="1462802" cy="108400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459EACA-8E96-4C6F-8EBF-FFC26BEBE49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4697484" y="2777603"/>
              <a:ext cx="2170092" cy="108400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1D70B6-6101-427E-9C89-B9044FFF0326}"/>
                </a:ext>
              </a:extLst>
            </p:cNvPr>
            <p:cNvSpPr/>
            <p:nvPr/>
          </p:nvSpPr>
          <p:spPr>
            <a:xfrm>
              <a:off x="6151468" y="3889711"/>
              <a:ext cx="1549294" cy="4745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X3 &gt; 2000?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32830C4-445D-47B7-B6B4-3B0E0BB362EC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 flipH="1">
              <a:off x="6759261" y="4364276"/>
              <a:ext cx="166854" cy="10726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7CA4DC-0B39-4FB1-BA7E-DCD9830C8CA2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909897" y="4364276"/>
              <a:ext cx="2298027" cy="107269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E6227A8-2CA2-416B-9600-06FF19112AA0}"/>
                </a:ext>
              </a:extLst>
            </p:cNvPr>
            <p:cNvSpPr/>
            <p:nvPr/>
          </p:nvSpPr>
          <p:spPr>
            <a:xfrm>
              <a:off x="2622282" y="3861604"/>
              <a:ext cx="1549294" cy="4745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X2 &lt; 1000?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EED1FA-AD6A-4E1D-88AD-41484A576B25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2308400" y="4336169"/>
              <a:ext cx="1088529" cy="9588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59ECE1-3973-40EF-AD20-F8ED5FC49BF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396929" y="4336169"/>
              <a:ext cx="942396" cy="108400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6246B16-23ED-4437-8E34-F41103FE1D8C}"/>
                </a:ext>
              </a:extLst>
            </p:cNvPr>
            <p:cNvSpPr/>
            <p:nvPr/>
          </p:nvSpPr>
          <p:spPr>
            <a:xfrm>
              <a:off x="924443" y="5337068"/>
              <a:ext cx="2186832" cy="43248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Region 1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58B9C08-069D-49A8-B23D-10904044B29D}"/>
                </a:ext>
              </a:extLst>
            </p:cNvPr>
            <p:cNvSpPr/>
            <p:nvPr/>
          </p:nvSpPr>
          <p:spPr>
            <a:xfrm>
              <a:off x="3245909" y="5412377"/>
              <a:ext cx="2186832" cy="43248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Region 2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6C3F94C-C8B7-4E3C-98C2-DA9D754D5B26}"/>
                </a:ext>
              </a:extLst>
            </p:cNvPr>
            <p:cNvSpPr/>
            <p:nvPr/>
          </p:nvSpPr>
          <p:spPr>
            <a:xfrm>
              <a:off x="5665845" y="5436973"/>
              <a:ext cx="2186832" cy="43248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Region 3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4A7C048-1C97-4231-92A0-003426D1A6E5}"/>
                </a:ext>
              </a:extLst>
            </p:cNvPr>
            <p:cNvSpPr/>
            <p:nvPr/>
          </p:nvSpPr>
          <p:spPr>
            <a:xfrm>
              <a:off x="8114508" y="5436973"/>
              <a:ext cx="2186832" cy="43248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Region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8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37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collection of decision trees. Each tree votes and the average is taken.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284A87B-E532-40BA-94D8-09275AA3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95" y="3724754"/>
            <a:ext cx="2152610" cy="26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31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37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collection of decision trees. Each tree votes and the average is taken.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284A87B-E532-40BA-94D8-09275AA3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95" y="3724754"/>
            <a:ext cx="2152610" cy="260727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E6638AA-35AE-4C62-B029-9A281750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6405" y="3724754"/>
            <a:ext cx="2152610" cy="26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84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37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collection of decision trees. Each tree votes and the average is taken.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284A87B-E532-40BA-94D8-09275AA3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95" y="3724754"/>
            <a:ext cx="2152610" cy="260727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E6638AA-35AE-4C62-B029-9A281750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6405" y="3724754"/>
            <a:ext cx="2152610" cy="26072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DAE086D-4E1D-4152-A90C-C91F8A2A5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7097" y="3724754"/>
            <a:ext cx="2152610" cy="26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25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37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collection of decision trees. Each tree votes and the average is taken.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284A87B-E532-40BA-94D8-09275AA3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443" y="2932669"/>
            <a:ext cx="1307916" cy="158416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B19394E-AA9D-4746-B5C7-242BB1800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3007" y="2932669"/>
            <a:ext cx="1307916" cy="158416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BF1D2F3-2A28-4407-81AE-9EE2660CF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1571" y="2932669"/>
            <a:ext cx="1307916" cy="158416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59CE59A-51BF-4A0E-A25F-4B46A5766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135" y="2932669"/>
            <a:ext cx="1307916" cy="158416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BFDB9FE-220F-4A3E-86FF-89E51E82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8699" y="2932669"/>
            <a:ext cx="1307916" cy="158416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EF4C68-8D52-4A75-B232-5BC0F3F1D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263" y="2932669"/>
            <a:ext cx="1307916" cy="158416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BC465BB-BBD4-465E-9C9B-21D086122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5827" y="2932669"/>
            <a:ext cx="1307916" cy="158416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129CF5-F43D-4188-A7E0-B5367B5DB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391" y="2932669"/>
            <a:ext cx="1307916" cy="158416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8C8D2C1-C4E5-4C12-96D1-7617E44EF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391" y="4664231"/>
            <a:ext cx="1307916" cy="158416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6F6160F-8065-45F5-80C5-0BB5C329C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5179" y="4664231"/>
            <a:ext cx="1307916" cy="158416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E7B15B4-626D-469F-B687-C81984E7C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5967" y="4664231"/>
            <a:ext cx="1307916" cy="158416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272D237-E13D-4092-81B2-0139837DA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6755" y="4664231"/>
            <a:ext cx="1307916" cy="158416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E33F0F1-C4D0-4F8D-9871-3E521E35A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7543" y="4664231"/>
            <a:ext cx="1307916" cy="158416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9003FB6-D4EB-4964-9ED0-926E141F9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8331" y="4664231"/>
            <a:ext cx="1307916" cy="158416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B50E621-DE3C-44AD-A49C-A8F67132D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9119" y="4664231"/>
            <a:ext cx="1307916" cy="158416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703E7A5-1342-46CB-AC9D-1F7ADC85D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907" y="4664231"/>
            <a:ext cx="1307916" cy="15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25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37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collection of decision trees. Each tree votes and the average is taken.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is subset for each tree.</a:t>
            </a:r>
          </a:p>
          <a:p>
            <a:pPr marL="0" indent="0">
              <a:buNone/>
            </a:pPr>
            <a:r>
              <a:rPr lang="en-US" sz="2800" dirty="0"/>
              <a:t>Features to split by are selected randomly.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284A87B-E532-40BA-94D8-09275AA3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443" y="4847969"/>
            <a:ext cx="1307916" cy="158416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B19394E-AA9D-4746-B5C7-242BB1800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3007" y="4847969"/>
            <a:ext cx="1307916" cy="158416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BF1D2F3-2A28-4407-81AE-9EE2660CF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1571" y="4847969"/>
            <a:ext cx="1307916" cy="158416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59CE59A-51BF-4A0E-A25F-4B46A5766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135" y="4847969"/>
            <a:ext cx="1307916" cy="158416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BFDB9FE-220F-4A3E-86FF-89E51E82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8699" y="4847969"/>
            <a:ext cx="1307916" cy="158416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EF4C68-8D52-4A75-B232-5BC0F3F1D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263" y="4847969"/>
            <a:ext cx="1307916" cy="158416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BC465BB-BBD4-465E-9C9B-21D086122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5827" y="4847969"/>
            <a:ext cx="1307916" cy="158416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129CF5-F43D-4188-A7E0-B5367B5DB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4391" y="4847969"/>
            <a:ext cx="1307916" cy="15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Module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644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Training samples are provided with the desired output.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Predicting the price of a house based on its attributes.</a:t>
            </a:r>
          </a:p>
        </p:txBody>
      </p:sp>
    </p:spTree>
    <p:extLst>
      <p:ext uri="{BB962C8B-B14F-4D97-AF65-F5344CB8AC3E}">
        <p14:creationId xmlns:p14="http://schemas.microsoft.com/office/powerpoint/2010/main" val="326489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379"/>
            <a:ext cx="10353762" cy="40587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A collection of decision trees. Each tree votes and the average is taken.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helps reduce overfitting, but we lose interpretability.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Easiest method to use OOTB.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Parameters: </a:t>
            </a:r>
            <a:r>
              <a:rPr lang="en-US" sz="2800" dirty="0" err="1"/>
              <a:t>n_trees</a:t>
            </a:r>
            <a:r>
              <a:rPr lang="en-US" sz="2800" dirty="0"/>
              <a:t>, criterion for splits, </a:t>
            </a:r>
            <a:r>
              <a:rPr lang="en-US" sz="2800" dirty="0" err="1"/>
              <a:t>max_depth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943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Module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961" y="2340436"/>
            <a:ext cx="3422823" cy="26443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Square feet</a:t>
            </a:r>
          </a:p>
          <a:p>
            <a:pPr marL="0" indent="0">
              <a:buNone/>
            </a:pPr>
            <a:r>
              <a:rPr lang="en-US" sz="2800" dirty="0"/>
              <a:t>Number of bedrooms</a:t>
            </a:r>
          </a:p>
          <a:p>
            <a:pPr marL="0" indent="0">
              <a:buNone/>
            </a:pPr>
            <a:r>
              <a:rPr lang="en-US" sz="2800" dirty="0"/>
              <a:t>Size of backyard</a:t>
            </a:r>
          </a:p>
          <a:p>
            <a:pPr marL="0" indent="0">
              <a:buNone/>
            </a:pPr>
            <a:r>
              <a:rPr lang="en-US" sz="2800" dirty="0" err="1"/>
              <a:t>etc</a:t>
            </a:r>
            <a:endParaRPr lang="en-US" sz="2800" dirty="0"/>
          </a:p>
        </p:txBody>
      </p:sp>
      <p:pic>
        <p:nvPicPr>
          <p:cNvPr id="1026" name="Picture 2" descr="Image result for house cartoon">
            <a:extLst>
              <a:ext uri="{FF2B5EF4-FFF2-40B4-BE49-F238E27FC236}">
                <a16:creationId xmlns:a16="http://schemas.microsoft.com/office/drawing/2014/main" id="{D7A08E0A-4D0B-4672-AB4A-7F25A51A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2300863"/>
            <a:ext cx="2469549" cy="26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25F72FED-6D97-4DCB-9D15-50CDE3AEC7C5}"/>
              </a:ext>
            </a:extLst>
          </p:cNvPr>
          <p:cNvSpPr/>
          <p:nvPr/>
        </p:nvSpPr>
        <p:spPr>
          <a:xfrm>
            <a:off x="6919784" y="2300863"/>
            <a:ext cx="753762" cy="3074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055070-ACD3-4481-AE40-0E303A58B882}"/>
              </a:ext>
            </a:extLst>
          </p:cNvPr>
          <p:cNvSpPr txBox="1">
            <a:spLocks/>
          </p:cNvSpPr>
          <p:nvPr/>
        </p:nvSpPr>
        <p:spPr>
          <a:xfrm>
            <a:off x="7673546" y="3582257"/>
            <a:ext cx="1787612" cy="5115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800" dirty="0"/>
              <a:t>$800,000</a:t>
            </a:r>
          </a:p>
        </p:txBody>
      </p:sp>
    </p:spTree>
    <p:extLst>
      <p:ext uri="{BB962C8B-B14F-4D97-AF65-F5344CB8AC3E}">
        <p14:creationId xmlns:p14="http://schemas.microsoft.com/office/powerpoint/2010/main" val="222866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3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Learning: Regression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sz="2800" b="1" dirty="0"/>
              <a:t>Regression</a:t>
            </a:r>
            <a:r>
              <a:rPr lang="en-US" sz="2800" dirty="0"/>
              <a:t>: The predicted variable takes continuous values (IE house prices).</a:t>
            </a:r>
          </a:p>
          <a:p>
            <a:pPr marL="0" indent="0">
              <a:buSzPct val="100000"/>
              <a:buNone/>
            </a:pPr>
            <a:endParaRPr lang="en-US" sz="2800" b="1" dirty="0"/>
          </a:p>
          <a:p>
            <a:pPr marL="0" indent="0">
              <a:buSzPct val="100000"/>
              <a:buNone/>
            </a:pPr>
            <a:r>
              <a:rPr lang="en-US" sz="2800" b="1" dirty="0"/>
              <a:t>Classification</a:t>
            </a:r>
            <a:r>
              <a:rPr lang="en-US" sz="2800" dirty="0"/>
              <a:t>: The predicted variable takes labels (IE color).</a:t>
            </a:r>
            <a:endParaRPr lang="en-US" sz="2800" b="1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Dataset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 fontScale="92500"/>
          </a:bodyPr>
          <a:lstStyle/>
          <a:p>
            <a:pPr marL="0" indent="0">
              <a:buSzPct val="100000"/>
              <a:buNone/>
            </a:pPr>
            <a:r>
              <a:rPr lang="en-US" sz="2800" dirty="0"/>
              <a:t>Dataset of houses in Ames, Iowa with 79 features per house, including:</a:t>
            </a:r>
          </a:p>
          <a:p>
            <a:pPr marL="457200" indent="-457200">
              <a:buSzPct val="100000"/>
              <a:buFontTx/>
              <a:buChar char="-"/>
            </a:pPr>
            <a:r>
              <a:rPr lang="en-US" sz="2800" dirty="0"/>
              <a:t>Square footage</a:t>
            </a:r>
          </a:p>
          <a:p>
            <a:pPr marL="457200" indent="-457200">
              <a:buSzPct val="100000"/>
              <a:buFontTx/>
              <a:buChar char="-"/>
            </a:pPr>
            <a:r>
              <a:rPr lang="en-US" sz="2800" dirty="0"/>
              <a:t>Number of bathrooms</a:t>
            </a:r>
          </a:p>
          <a:p>
            <a:pPr marL="457200" indent="-457200">
              <a:buSzPct val="100000"/>
              <a:buFontTx/>
              <a:buChar char="-"/>
            </a:pPr>
            <a:r>
              <a:rPr lang="en-US" sz="2800" dirty="0"/>
              <a:t>Number of fireplaces</a:t>
            </a:r>
          </a:p>
          <a:p>
            <a:pPr marL="457200" indent="-457200">
              <a:buSzPct val="100000"/>
              <a:buFontTx/>
              <a:buChar char="-"/>
            </a:pPr>
            <a:r>
              <a:rPr lang="en-US" sz="2800" dirty="0" err="1"/>
              <a:t>etc</a:t>
            </a:r>
            <a:endParaRPr lang="en-US" sz="2800" dirty="0"/>
          </a:p>
          <a:p>
            <a:pPr marL="0" indent="0">
              <a:buSzPct val="100000"/>
              <a:buNone/>
            </a:pPr>
            <a:endParaRPr lang="en-US" sz="2800" dirty="0"/>
          </a:p>
          <a:p>
            <a:pPr marL="0" indent="0">
              <a:buSzPct val="100000"/>
              <a:buNone/>
            </a:pPr>
            <a:r>
              <a:rPr lang="en-US" sz="2800" dirty="0"/>
              <a:t>Price</a:t>
            </a:r>
            <a:endParaRPr lang="en-US" sz="3200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Dataset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sz="2800" dirty="0"/>
              <a:t>Dataset of houses in Ames, Iowa.</a:t>
            </a:r>
          </a:p>
          <a:p>
            <a:pPr marL="0" indent="0">
              <a:buSzPct val="100000"/>
              <a:buNone/>
            </a:pPr>
            <a:endParaRPr lang="en-US" sz="2800" dirty="0"/>
          </a:p>
          <a:p>
            <a:pPr marL="0" indent="0">
              <a:buSzPct val="100000"/>
              <a:buNone/>
            </a:pPr>
            <a:r>
              <a:rPr lang="en-US" sz="2800" dirty="0"/>
              <a:t>Features:</a:t>
            </a:r>
          </a:p>
          <a:p>
            <a:pPr marL="834300" lvl="1" indent="-457200">
              <a:buSzPct val="100000"/>
              <a:buFontTx/>
              <a:buChar char="-"/>
            </a:pPr>
            <a:r>
              <a:rPr lang="en-US" sz="2600" dirty="0"/>
              <a:t>Square footage of first floor</a:t>
            </a:r>
          </a:p>
          <a:p>
            <a:pPr marL="834300" lvl="1" indent="-457200">
              <a:buSzPct val="100000"/>
              <a:buFontTx/>
              <a:buChar char="-"/>
            </a:pPr>
            <a:r>
              <a:rPr lang="en-US" sz="2600" dirty="0"/>
              <a:t>Square footage of second floor</a:t>
            </a:r>
          </a:p>
          <a:p>
            <a:pPr marL="0" indent="0">
              <a:buSzPct val="100000"/>
              <a:buNone/>
            </a:pPr>
            <a:endParaRPr lang="en-US" sz="2800" dirty="0"/>
          </a:p>
          <a:p>
            <a:pPr marL="0" indent="0">
              <a:buSzPct val="100000"/>
              <a:buNone/>
            </a:pPr>
            <a:r>
              <a:rPr lang="en-US" sz="2800" dirty="0"/>
              <a:t>Predict: Price</a:t>
            </a:r>
            <a:endParaRPr lang="en-US" sz="3200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sz="2800" dirty="0"/>
              <a:t>Given the first and second floor square footage of a house in Ames, Iowa, can you predict the house’s price?</a:t>
            </a:r>
          </a:p>
        </p:txBody>
      </p:sp>
    </p:spTree>
    <p:extLst>
      <p:ext uri="{BB962C8B-B14F-4D97-AF65-F5344CB8AC3E}">
        <p14:creationId xmlns:p14="http://schemas.microsoft.com/office/powerpoint/2010/main" val="4041262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4156</TotalTime>
  <Words>848</Words>
  <Application>Microsoft Office PowerPoint</Application>
  <PresentationFormat>Widescreen</PresentationFormat>
  <Paragraphs>210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Calisto MT</vt:lpstr>
      <vt:lpstr>Cambria Math</vt:lpstr>
      <vt:lpstr>Trebuchet MS</vt:lpstr>
      <vt:lpstr>Wingdings 2</vt:lpstr>
      <vt:lpstr>Slate</vt:lpstr>
      <vt:lpstr>Supervised Learning: Regression</vt:lpstr>
      <vt:lpstr>Supervised Learning Module</vt:lpstr>
      <vt:lpstr>Machine-Learning Basic Process</vt:lpstr>
      <vt:lpstr>Supervised Learning Module</vt:lpstr>
      <vt:lpstr>Supervised Learning Module</vt:lpstr>
      <vt:lpstr>Supervised Learning: Regression</vt:lpstr>
      <vt:lpstr>Ames Dataset</vt:lpstr>
      <vt:lpstr>Ames Dataset</vt:lpstr>
      <vt:lpstr>Sample Problem</vt:lpstr>
      <vt:lpstr>Machine-Learning Basic Process</vt:lpstr>
      <vt:lpstr>Evaluation</vt:lpstr>
      <vt:lpstr>Today’s Outline</vt:lpstr>
      <vt:lpstr>Ames Dataset</vt:lpstr>
      <vt:lpstr>Plot of first floor square footage</vt:lpstr>
      <vt:lpstr>Predict by first floor square footage</vt:lpstr>
      <vt:lpstr>Predict by first floor square footage</vt:lpstr>
      <vt:lpstr>Plot of first floor square footage</vt:lpstr>
      <vt:lpstr>Linear Regression</vt:lpstr>
      <vt:lpstr>Linear Regression</vt:lpstr>
      <vt:lpstr>Linear Regression</vt:lpstr>
      <vt:lpstr>Plot of second floor square footage</vt:lpstr>
      <vt:lpstr>Plot of second floor square footage (no 0s)</vt:lpstr>
      <vt:lpstr>Notebook: Ames Dataset</vt:lpstr>
      <vt:lpstr>Decision Trees</vt:lpstr>
      <vt:lpstr>Plot of first floor square footage</vt:lpstr>
      <vt:lpstr>Plot of first floor square footage</vt:lpstr>
      <vt:lpstr>Plot of first floor square footage</vt:lpstr>
      <vt:lpstr>Plot of first floor square footage</vt:lpstr>
      <vt:lpstr>Plot of first floor square footage</vt:lpstr>
      <vt:lpstr>Sample Decision Tree</vt:lpstr>
      <vt:lpstr>Sample Decision Tree</vt:lpstr>
      <vt:lpstr>Decision Trees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Gussow, Ayal (NIH/NLM/NCBI) [F]</dc:creator>
  <cp:lastModifiedBy>Ayal Gussow</cp:lastModifiedBy>
  <cp:revision>1126</cp:revision>
  <cp:lastPrinted>2017-12-26T21:30:57Z</cp:lastPrinted>
  <dcterms:created xsi:type="dcterms:W3CDTF">2017-08-07T16:24:36Z</dcterms:created>
  <dcterms:modified xsi:type="dcterms:W3CDTF">2018-10-04T19:31:26Z</dcterms:modified>
</cp:coreProperties>
</file>