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29"/>
  </p:notesMasterIdLst>
  <p:sldIdLst>
    <p:sldId id="256" r:id="rId7"/>
    <p:sldId id="257" r:id="rId8"/>
    <p:sldId id="258" r:id="rId9"/>
    <p:sldId id="259" r:id="rId10"/>
    <p:sldId id="260" r:id="rId11"/>
    <p:sldId id="261" r:id="rId12"/>
    <p:sldId id="276" r:id="rId13"/>
    <p:sldId id="262" r:id="rId14"/>
    <p:sldId id="263" r:id="rId15"/>
    <p:sldId id="264" r:id="rId16"/>
    <p:sldId id="265" r:id="rId17"/>
    <p:sldId id="266" r:id="rId18"/>
    <p:sldId id="267" r:id="rId19"/>
    <p:sldId id="268" r:id="rId20"/>
    <p:sldId id="277" r:id="rId21"/>
    <p:sldId id="278" r:id="rId22"/>
    <p:sldId id="269" r:id="rId23"/>
    <p:sldId id="270" r:id="rId24"/>
    <p:sldId id="271" r:id="rId25"/>
    <p:sldId id="272" r:id="rId26"/>
    <p:sldId id="273" r:id="rId27"/>
    <p:sldId id="274" r:id="rId28"/>
  </p:sldIdLst>
  <p:sldSz cx="10080625" cy="567055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81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slideMaster" Target="slideMasters/slideMaster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008E1420-39B4-4C05-B6E0-D439F380780C}" type="datetimeFigureOut">
              <a:rPr lang="en-GB" smtClean="0"/>
              <a:t>22/09/2021</a:t>
            </a:fld>
            <a:endParaRPr lang="en-GB"/>
          </a:p>
        </p:txBody>
      </p:sp>
      <p:sp>
        <p:nvSpPr>
          <p:cNvPr id="4" name="Slide Image Placeholder 3"/>
          <p:cNvSpPr>
            <a:spLocks noGrp="1" noRot="1" noChangeAspect="1"/>
          </p:cNvSpPr>
          <p:nvPr>
            <p:ph type="sldImg" idx="2"/>
          </p:nvPr>
        </p:nvSpPr>
        <p:spPr>
          <a:xfrm>
            <a:off x="869950" y="1257300"/>
            <a:ext cx="6032500" cy="33940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6E02A826-FD08-4E0F-891D-31D0F94CBA6C}" type="slidenum">
              <a:rPr lang="en-GB" smtClean="0"/>
              <a:t>‹#›</a:t>
            </a:fld>
            <a:endParaRPr lang="en-GB"/>
          </a:p>
        </p:txBody>
      </p:sp>
    </p:spTree>
    <p:extLst>
      <p:ext uri="{BB962C8B-B14F-4D97-AF65-F5344CB8AC3E}">
        <p14:creationId xmlns:p14="http://schemas.microsoft.com/office/powerpoint/2010/main" val="3021308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https://towardsdatascience.com/10-gradient-descent-optimisation-algorithms-86989510b5e9</a:t>
            </a:r>
          </a:p>
        </p:txBody>
      </p:sp>
      <p:sp>
        <p:nvSpPr>
          <p:cNvPr id="4" name="Slide Number Placeholder 3"/>
          <p:cNvSpPr>
            <a:spLocks noGrp="1"/>
          </p:cNvSpPr>
          <p:nvPr>
            <p:ph type="sldNum" sz="quarter" idx="5"/>
          </p:nvPr>
        </p:nvSpPr>
        <p:spPr/>
        <p:txBody>
          <a:bodyPr/>
          <a:lstStyle/>
          <a:p>
            <a:fld id="{6E02A826-FD08-4E0F-891D-31D0F94CBA6C}" type="slidenum">
              <a:rPr lang="en-GB" smtClean="0"/>
              <a:t>15</a:t>
            </a:fld>
            <a:endParaRPr lang="en-GB"/>
          </a:p>
        </p:txBody>
      </p:sp>
    </p:spTree>
    <p:extLst>
      <p:ext uri="{BB962C8B-B14F-4D97-AF65-F5344CB8AC3E}">
        <p14:creationId xmlns:p14="http://schemas.microsoft.com/office/powerpoint/2010/main" val="3383119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8"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29"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3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3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3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34"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36"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37"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38"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39"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40"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41"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49"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51"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53"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5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5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6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7"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62"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6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4"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6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6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68"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70"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71"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7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74"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7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76"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78"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79"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80"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81"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82"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83"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92"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94"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96"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9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9"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9"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0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03"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05"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0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07"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09"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10"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11"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13"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114"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1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17"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1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119"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21"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122"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123"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124"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125"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126"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34"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36"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2"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38"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39"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4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44"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45"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47"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48"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49"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51"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5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53"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55"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156"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58"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59"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60"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161"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63"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164"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165"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166"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167"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168"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76"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78"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80"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81"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3"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8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86"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87"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89"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190"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91"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93"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94"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195"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97"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198"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00"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0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02"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203"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05"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206"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207"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208"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209"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210"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17"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18" name="PlaceHolder 2"/>
          <p:cNvSpPr>
            <a:spLocks noGrp="1"/>
          </p:cNvSpPr>
          <p:nvPr>
            <p:ph type="subTitle"/>
          </p:nvPr>
        </p:nvSpPr>
        <p:spPr>
          <a:xfrm>
            <a:off x="504000" y="1326600"/>
            <a:ext cx="9072000" cy="32886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20" name="PlaceHolder 2"/>
          <p:cNvSpPr>
            <a:spLocks noGrp="1"/>
          </p:cNvSpPr>
          <p:nvPr>
            <p:ph type="body"/>
          </p:nvPr>
        </p:nvSpPr>
        <p:spPr>
          <a:xfrm>
            <a:off x="504000" y="1326600"/>
            <a:ext cx="907200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22"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223"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2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25" name="PlaceHolder 1"/>
          <p:cNvSpPr>
            <a:spLocks noGrp="1"/>
          </p:cNvSpPr>
          <p:nvPr>
            <p:ph type="subTitle"/>
          </p:nvPr>
        </p:nvSpPr>
        <p:spPr>
          <a:xfrm>
            <a:off x="504000" y="226080"/>
            <a:ext cx="9072000" cy="438840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27"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28"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229"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31"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232"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33"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4"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35"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36"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37"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16"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17" name="PlaceHolder 3"/>
          <p:cNvSpPr>
            <a:spLocks noGrp="1"/>
          </p:cNvSpPr>
          <p:nvPr>
            <p:ph type="body"/>
          </p:nvPr>
        </p:nvSpPr>
        <p:spPr>
          <a:xfrm>
            <a:off x="5152680" y="1326600"/>
            <a:ext cx="4426920" cy="3288600"/>
          </a:xfrm>
          <a:prstGeom prst="rect">
            <a:avLst/>
          </a:prstGeom>
        </p:spPr>
        <p:txBody>
          <a:bodyPr lIns="0" tIns="0" rIns="0" bIns="0">
            <a:normAutofit/>
          </a:bodyPr>
          <a:lstStyle/>
          <a:p>
            <a:endParaRPr lang="en-US" sz="3200" b="0" strike="noStrike" spc="-1">
              <a:latin typeface="Arial"/>
            </a:endParaRPr>
          </a:p>
        </p:txBody>
      </p:sp>
      <p:sp>
        <p:nvSpPr>
          <p:cNvPr id="18"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39" name="PlaceHolder 2"/>
          <p:cNvSpPr>
            <a:spLocks noGrp="1"/>
          </p:cNvSpPr>
          <p:nvPr>
            <p:ph type="body"/>
          </p:nvPr>
        </p:nvSpPr>
        <p:spPr>
          <a:xfrm>
            <a:off x="504000" y="1326600"/>
            <a:ext cx="9072000" cy="1568520"/>
          </a:xfrm>
          <a:prstGeom prst="rect">
            <a:avLst/>
          </a:prstGeom>
        </p:spPr>
        <p:txBody>
          <a:bodyPr lIns="0" tIns="0" rIns="0" bIns="0">
            <a:normAutofit/>
          </a:bodyPr>
          <a:lstStyle/>
          <a:p>
            <a:endParaRPr lang="en-US" sz="3200" b="0" strike="noStrike" spc="-1">
              <a:latin typeface="Arial"/>
            </a:endParaRPr>
          </a:p>
        </p:txBody>
      </p:sp>
      <p:sp>
        <p:nvSpPr>
          <p:cNvPr id="240" name="PlaceHolder 3"/>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41"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42"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43"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44" name="PlaceHolder 4"/>
          <p:cNvSpPr>
            <a:spLocks noGrp="1"/>
          </p:cNvSpPr>
          <p:nvPr>
            <p:ph type="body"/>
          </p:nvPr>
        </p:nvSpPr>
        <p:spPr>
          <a:xfrm>
            <a:off x="504000" y="3044520"/>
            <a:ext cx="4426920" cy="1568520"/>
          </a:xfrm>
          <a:prstGeom prst="rect">
            <a:avLst/>
          </a:prstGeom>
        </p:spPr>
        <p:txBody>
          <a:bodyPr lIns="0" tIns="0" rIns="0" bIns="0">
            <a:normAutofit/>
          </a:bodyPr>
          <a:lstStyle/>
          <a:p>
            <a:endParaRPr lang="en-US" sz="3200" b="0" strike="noStrike" spc="-1">
              <a:latin typeface="Arial"/>
            </a:endParaRPr>
          </a:p>
        </p:txBody>
      </p:sp>
      <p:sp>
        <p:nvSpPr>
          <p:cNvPr id="245" name="PlaceHolder 5"/>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46"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47" name="PlaceHolder 2"/>
          <p:cNvSpPr>
            <a:spLocks noGrp="1"/>
          </p:cNvSpPr>
          <p:nvPr>
            <p:ph type="body"/>
          </p:nvPr>
        </p:nvSpPr>
        <p:spPr>
          <a:xfrm>
            <a:off x="504000" y="1326600"/>
            <a:ext cx="2921040" cy="1568520"/>
          </a:xfrm>
          <a:prstGeom prst="rect">
            <a:avLst/>
          </a:prstGeom>
        </p:spPr>
        <p:txBody>
          <a:bodyPr lIns="0" tIns="0" rIns="0" bIns="0">
            <a:normAutofit/>
          </a:bodyPr>
          <a:lstStyle/>
          <a:p>
            <a:endParaRPr lang="en-US" sz="3200" b="0" strike="noStrike" spc="-1">
              <a:latin typeface="Arial"/>
            </a:endParaRPr>
          </a:p>
        </p:txBody>
      </p:sp>
      <p:sp>
        <p:nvSpPr>
          <p:cNvPr id="248" name="PlaceHolder 3"/>
          <p:cNvSpPr>
            <a:spLocks noGrp="1"/>
          </p:cNvSpPr>
          <p:nvPr>
            <p:ph type="body"/>
          </p:nvPr>
        </p:nvSpPr>
        <p:spPr>
          <a:xfrm>
            <a:off x="3571560" y="1326600"/>
            <a:ext cx="2921040" cy="1568520"/>
          </a:xfrm>
          <a:prstGeom prst="rect">
            <a:avLst/>
          </a:prstGeom>
        </p:spPr>
        <p:txBody>
          <a:bodyPr lIns="0" tIns="0" rIns="0" bIns="0">
            <a:normAutofit/>
          </a:bodyPr>
          <a:lstStyle/>
          <a:p>
            <a:endParaRPr lang="en-US" sz="3200" b="0" strike="noStrike" spc="-1">
              <a:latin typeface="Arial"/>
            </a:endParaRPr>
          </a:p>
        </p:txBody>
      </p:sp>
      <p:sp>
        <p:nvSpPr>
          <p:cNvPr id="249" name="PlaceHolder 4"/>
          <p:cNvSpPr>
            <a:spLocks noGrp="1"/>
          </p:cNvSpPr>
          <p:nvPr>
            <p:ph type="body"/>
          </p:nvPr>
        </p:nvSpPr>
        <p:spPr>
          <a:xfrm>
            <a:off x="6639120" y="1326600"/>
            <a:ext cx="2921040" cy="1568520"/>
          </a:xfrm>
          <a:prstGeom prst="rect">
            <a:avLst/>
          </a:prstGeom>
        </p:spPr>
        <p:txBody>
          <a:bodyPr lIns="0" tIns="0" rIns="0" bIns="0">
            <a:normAutofit/>
          </a:bodyPr>
          <a:lstStyle/>
          <a:p>
            <a:endParaRPr lang="en-US" sz="3200" b="0" strike="noStrike" spc="-1">
              <a:latin typeface="Arial"/>
            </a:endParaRPr>
          </a:p>
        </p:txBody>
      </p:sp>
      <p:sp>
        <p:nvSpPr>
          <p:cNvPr id="250" name="PlaceHolder 5"/>
          <p:cNvSpPr>
            <a:spLocks noGrp="1"/>
          </p:cNvSpPr>
          <p:nvPr>
            <p:ph type="body"/>
          </p:nvPr>
        </p:nvSpPr>
        <p:spPr>
          <a:xfrm>
            <a:off x="504000" y="3044520"/>
            <a:ext cx="2921040" cy="1568520"/>
          </a:xfrm>
          <a:prstGeom prst="rect">
            <a:avLst/>
          </a:prstGeom>
        </p:spPr>
        <p:txBody>
          <a:bodyPr lIns="0" tIns="0" rIns="0" bIns="0">
            <a:normAutofit/>
          </a:bodyPr>
          <a:lstStyle/>
          <a:p>
            <a:endParaRPr lang="en-US" sz="3200" b="0" strike="noStrike" spc="-1">
              <a:latin typeface="Arial"/>
            </a:endParaRPr>
          </a:p>
        </p:txBody>
      </p:sp>
      <p:sp>
        <p:nvSpPr>
          <p:cNvPr id="251" name="PlaceHolder 6"/>
          <p:cNvSpPr>
            <a:spLocks noGrp="1"/>
          </p:cNvSpPr>
          <p:nvPr>
            <p:ph type="body"/>
          </p:nvPr>
        </p:nvSpPr>
        <p:spPr>
          <a:xfrm>
            <a:off x="3571560" y="3044520"/>
            <a:ext cx="2921040" cy="1568520"/>
          </a:xfrm>
          <a:prstGeom prst="rect">
            <a:avLst/>
          </a:prstGeom>
        </p:spPr>
        <p:txBody>
          <a:bodyPr lIns="0" tIns="0" rIns="0" bIns="0">
            <a:normAutofit/>
          </a:bodyPr>
          <a:lstStyle/>
          <a:p>
            <a:endParaRPr lang="en-US" sz="3200" b="0" strike="noStrike" spc="-1">
              <a:latin typeface="Arial"/>
            </a:endParaRPr>
          </a:p>
        </p:txBody>
      </p:sp>
      <p:sp>
        <p:nvSpPr>
          <p:cNvPr id="252" name="PlaceHolder 7"/>
          <p:cNvSpPr>
            <a:spLocks noGrp="1"/>
          </p:cNvSpPr>
          <p:nvPr>
            <p:ph type="body"/>
          </p:nvPr>
        </p:nvSpPr>
        <p:spPr>
          <a:xfrm>
            <a:off x="6639120" y="3044520"/>
            <a:ext cx="292104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0" name="PlaceHolder 2"/>
          <p:cNvSpPr>
            <a:spLocks noGrp="1"/>
          </p:cNvSpPr>
          <p:nvPr>
            <p:ph type="body"/>
          </p:nvPr>
        </p:nvSpPr>
        <p:spPr>
          <a:xfrm>
            <a:off x="504000" y="1326600"/>
            <a:ext cx="4426920" cy="3288600"/>
          </a:xfrm>
          <a:prstGeom prst="rect">
            <a:avLst/>
          </a:prstGeom>
        </p:spPr>
        <p:txBody>
          <a:bodyPr lIns="0" tIns="0" rIns="0" bIns="0">
            <a:normAutofit/>
          </a:bodyPr>
          <a:lstStyle/>
          <a:p>
            <a:endParaRPr lang="en-US" sz="3200" b="0" strike="noStrike" spc="-1">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2" name="PlaceHolder 4"/>
          <p:cNvSpPr>
            <a:spLocks noGrp="1"/>
          </p:cNvSpPr>
          <p:nvPr>
            <p:ph type="body"/>
          </p:nvPr>
        </p:nvSpPr>
        <p:spPr>
          <a:xfrm>
            <a:off x="5152680" y="3044520"/>
            <a:ext cx="442692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tIns="0" rIns="0" bIns="0" anchor="ctr">
            <a:noAutofit/>
          </a:bodyPr>
          <a:lstStyle/>
          <a:p>
            <a:pPr algn="ctr"/>
            <a:endParaRPr lang="en-US" sz="4400" b="0" strike="noStrike" spc="-1">
              <a:latin typeface="Arial"/>
            </a:endParaRPr>
          </a:p>
        </p:txBody>
      </p:sp>
      <p:sp>
        <p:nvSpPr>
          <p:cNvPr id="24" name="PlaceHolder 2"/>
          <p:cNvSpPr>
            <a:spLocks noGrp="1"/>
          </p:cNvSpPr>
          <p:nvPr>
            <p:ph type="body"/>
          </p:nvPr>
        </p:nvSpPr>
        <p:spPr>
          <a:xfrm>
            <a:off x="504000" y="1326600"/>
            <a:ext cx="4426920" cy="1568520"/>
          </a:xfrm>
          <a:prstGeom prst="rect">
            <a:avLst/>
          </a:prstGeom>
        </p:spPr>
        <p:txBody>
          <a:bodyPr lIns="0" tIns="0" rIns="0" bIns="0">
            <a:normAutofit/>
          </a:bodyPr>
          <a:lstStyle/>
          <a:p>
            <a:endParaRPr lang="en-US" sz="3200" b="0" strike="noStrike" spc="-1">
              <a:latin typeface="Arial"/>
            </a:endParaRPr>
          </a:p>
        </p:txBody>
      </p:sp>
      <p:sp>
        <p:nvSpPr>
          <p:cNvPr id="25" name="PlaceHolder 3"/>
          <p:cNvSpPr>
            <a:spLocks noGrp="1"/>
          </p:cNvSpPr>
          <p:nvPr>
            <p:ph type="body"/>
          </p:nvPr>
        </p:nvSpPr>
        <p:spPr>
          <a:xfrm>
            <a:off x="5152680" y="1326600"/>
            <a:ext cx="4426920" cy="1568520"/>
          </a:xfrm>
          <a:prstGeom prst="rect">
            <a:avLst/>
          </a:prstGeom>
        </p:spPr>
        <p:txBody>
          <a:bodyPr lIns="0" tIns="0" rIns="0" bIns="0">
            <a:normAutofit/>
          </a:bodyPr>
          <a:lstStyle/>
          <a:p>
            <a:endParaRPr lang="en-US" sz="3200" b="0" strike="noStrike" spc="-1">
              <a:latin typeface="Arial"/>
            </a:endParaRPr>
          </a:p>
        </p:txBody>
      </p:sp>
      <p:sp>
        <p:nvSpPr>
          <p:cNvPr id="26" name="PlaceHolder 4"/>
          <p:cNvSpPr>
            <a:spLocks noGrp="1"/>
          </p:cNvSpPr>
          <p:nvPr>
            <p:ph type="body"/>
          </p:nvPr>
        </p:nvSpPr>
        <p:spPr>
          <a:xfrm>
            <a:off x="504000" y="3044520"/>
            <a:ext cx="9072000" cy="1568520"/>
          </a:xfrm>
          <a:prstGeom prst="rect">
            <a:avLst/>
          </a:prstGeom>
        </p:spPr>
        <p:txBody>
          <a:bodyPr lIns="0" tIns="0" rIns="0" bIns="0">
            <a:normAutofit/>
          </a:bodyPr>
          <a:lstStyle/>
          <a:p>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CustomShape 1"/>
          <p:cNvSpPr/>
          <p:nvPr/>
        </p:nvSpPr>
        <p:spPr>
          <a:xfrm>
            <a:off x="0" y="0"/>
            <a:ext cx="10079280" cy="5668920"/>
          </a:xfrm>
          <a:prstGeom prst="rect">
            <a:avLst/>
          </a:prstGeom>
          <a:solidFill>
            <a:srgbClr val="666666"/>
          </a:solidFill>
          <a:ln>
            <a:noFill/>
          </a:ln>
        </p:spPr>
        <p:style>
          <a:lnRef idx="0">
            <a:scrgbClr r="0" g="0" b="0"/>
          </a:lnRef>
          <a:fillRef idx="0">
            <a:scrgbClr r="0" g="0" b="0"/>
          </a:fillRef>
          <a:effectRef idx="0">
            <a:scrgbClr r="0" g="0" b="0"/>
          </a:effectRef>
          <a:fontRef idx="minor"/>
        </p:style>
      </p:sp>
      <p:sp>
        <p:nvSpPr>
          <p:cNvPr id="7" name="CustomShape 2"/>
          <p:cNvSpPr/>
          <p:nvPr/>
        </p:nvSpPr>
        <p:spPr>
          <a:xfrm>
            <a:off x="270000" y="180000"/>
            <a:ext cx="9539280" cy="48592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 name="CustomShape 3"/>
          <p:cNvSpPr/>
          <p:nvPr/>
        </p:nvSpPr>
        <p:spPr>
          <a:xfrm>
            <a:off x="7920000" y="90000"/>
            <a:ext cx="899280" cy="1169280"/>
          </a:xfrm>
          <a:prstGeom prst="rect">
            <a:avLst/>
          </a:prstGeom>
          <a:solidFill>
            <a:srgbClr val="7D8AE7"/>
          </a:solidFill>
          <a:ln w="10800">
            <a:solidFill>
              <a:srgbClr val="3F52D9"/>
            </a:solidFill>
            <a:round/>
          </a:ln>
          <a:effectLst>
            <a:outerShdw dist="30547" dir="2700000">
              <a:srgbClr val="C1C7F4"/>
            </a:outerShdw>
          </a:effectLst>
        </p:spPr>
        <p:style>
          <a:lnRef idx="0">
            <a:scrgbClr r="0" g="0" b="0"/>
          </a:lnRef>
          <a:fillRef idx="0">
            <a:scrgbClr r="0" g="0" b="0"/>
          </a:fillRef>
          <a:effectRef idx="0">
            <a:scrgbClr r="0" g="0" b="0"/>
          </a:effectRef>
          <a:fontRef idx="minor"/>
        </p:style>
      </p:sp>
      <p:sp>
        <p:nvSpPr>
          <p:cNvPr id="3" name="CustomShape 4"/>
          <p:cNvSpPr/>
          <p:nvPr/>
        </p:nvSpPr>
        <p:spPr>
          <a:xfrm>
            <a:off x="90000" y="450000"/>
            <a:ext cx="9089280" cy="629280"/>
          </a:xfrm>
          <a:prstGeom prst="rect">
            <a:avLst/>
          </a:prstGeom>
          <a:solidFill>
            <a:srgbClr val="B5E77D"/>
          </a:solidFill>
          <a:ln w="10800">
            <a:solidFill>
              <a:srgbClr val="91D93F"/>
            </a:solidFill>
            <a:round/>
          </a:ln>
          <a:effectLst>
            <a:outerShdw dist="30547" dir="2700000">
              <a:srgbClr val="DCF1C1"/>
            </a:outerShdw>
          </a:effectLst>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540000" y="450000"/>
            <a:ext cx="8639280" cy="62928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5" name="PlaceHolder 6"/>
          <p:cNvSpPr>
            <a:spLocks noGrp="1"/>
          </p:cNvSpPr>
          <p:nvPr>
            <p:ph type="body"/>
          </p:nvPr>
        </p:nvSpPr>
        <p:spPr>
          <a:xfrm>
            <a:off x="504000" y="1326600"/>
            <a:ext cx="9071640" cy="328824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CustomShape 1"/>
          <p:cNvSpPr/>
          <p:nvPr/>
        </p:nvSpPr>
        <p:spPr>
          <a:xfrm>
            <a:off x="0" y="0"/>
            <a:ext cx="10079280" cy="5668920"/>
          </a:xfrm>
          <a:prstGeom prst="rect">
            <a:avLst/>
          </a:prstGeom>
          <a:solidFill>
            <a:srgbClr val="666666"/>
          </a:solidFill>
          <a:ln>
            <a:noFill/>
          </a:ln>
        </p:spPr>
        <p:style>
          <a:lnRef idx="0">
            <a:scrgbClr r="0" g="0" b="0"/>
          </a:lnRef>
          <a:fillRef idx="0">
            <a:scrgbClr r="0" g="0" b="0"/>
          </a:fillRef>
          <a:effectRef idx="0">
            <a:scrgbClr r="0" g="0" b="0"/>
          </a:effectRef>
          <a:fontRef idx="minor"/>
        </p:style>
      </p:sp>
      <p:sp>
        <p:nvSpPr>
          <p:cNvPr id="43" name="CustomShape 2"/>
          <p:cNvSpPr/>
          <p:nvPr/>
        </p:nvSpPr>
        <p:spPr>
          <a:xfrm>
            <a:off x="270000" y="180000"/>
            <a:ext cx="9539280" cy="48592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4" name="CustomShape 3"/>
          <p:cNvSpPr/>
          <p:nvPr/>
        </p:nvSpPr>
        <p:spPr>
          <a:xfrm>
            <a:off x="7920000" y="90000"/>
            <a:ext cx="899280" cy="1169280"/>
          </a:xfrm>
          <a:prstGeom prst="rect">
            <a:avLst/>
          </a:prstGeom>
          <a:solidFill>
            <a:srgbClr val="7D8AE7"/>
          </a:solidFill>
          <a:ln w="10800">
            <a:solidFill>
              <a:srgbClr val="3F52D9"/>
            </a:solidFill>
            <a:round/>
          </a:ln>
          <a:effectLst>
            <a:outerShdw dist="30547" dir="2700000">
              <a:srgbClr val="C1C7F4"/>
            </a:outerShdw>
          </a:effectLst>
        </p:spPr>
        <p:style>
          <a:lnRef idx="0">
            <a:scrgbClr r="0" g="0" b="0"/>
          </a:lnRef>
          <a:fillRef idx="0">
            <a:scrgbClr r="0" g="0" b="0"/>
          </a:fillRef>
          <a:effectRef idx="0">
            <a:scrgbClr r="0" g="0" b="0"/>
          </a:effectRef>
          <a:fontRef idx="minor"/>
        </p:style>
      </p:sp>
      <p:sp>
        <p:nvSpPr>
          <p:cNvPr id="45" name="CustomShape 4"/>
          <p:cNvSpPr/>
          <p:nvPr/>
        </p:nvSpPr>
        <p:spPr>
          <a:xfrm>
            <a:off x="90000" y="450000"/>
            <a:ext cx="9089280" cy="629280"/>
          </a:xfrm>
          <a:prstGeom prst="rect">
            <a:avLst/>
          </a:prstGeom>
          <a:solidFill>
            <a:srgbClr val="B5E77D"/>
          </a:solidFill>
          <a:ln w="10800">
            <a:solidFill>
              <a:srgbClr val="91D93F"/>
            </a:solidFill>
            <a:round/>
          </a:ln>
          <a:effectLst>
            <a:outerShdw dist="30547" dir="2700000">
              <a:srgbClr val="DCF1C1"/>
            </a:outerShdw>
          </a:effectLst>
        </p:spPr>
        <p:style>
          <a:lnRef idx="0">
            <a:scrgbClr r="0" g="0" b="0"/>
          </a:lnRef>
          <a:fillRef idx="0">
            <a:scrgbClr r="0" g="0" b="0"/>
          </a:fillRef>
          <a:effectRef idx="0">
            <a:scrgbClr r="0" g="0" b="0"/>
          </a:effectRef>
          <a:fontRef idx="minor"/>
        </p:style>
      </p:sp>
      <p:sp>
        <p:nvSpPr>
          <p:cNvPr id="46" name="PlaceHolder 5"/>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47" name="PlaceHolder 6"/>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CustomShape 1"/>
          <p:cNvSpPr/>
          <p:nvPr/>
        </p:nvSpPr>
        <p:spPr>
          <a:xfrm>
            <a:off x="0" y="0"/>
            <a:ext cx="10079280" cy="5668920"/>
          </a:xfrm>
          <a:prstGeom prst="rect">
            <a:avLst/>
          </a:prstGeom>
          <a:solidFill>
            <a:srgbClr val="666666"/>
          </a:solidFill>
          <a:ln>
            <a:noFill/>
          </a:ln>
        </p:spPr>
        <p:style>
          <a:lnRef idx="0">
            <a:scrgbClr r="0" g="0" b="0"/>
          </a:lnRef>
          <a:fillRef idx="0">
            <a:scrgbClr r="0" g="0" b="0"/>
          </a:fillRef>
          <a:effectRef idx="0">
            <a:scrgbClr r="0" g="0" b="0"/>
          </a:effectRef>
          <a:fontRef idx="minor"/>
        </p:style>
      </p:sp>
      <p:sp>
        <p:nvSpPr>
          <p:cNvPr id="85" name="CustomShape 2"/>
          <p:cNvSpPr/>
          <p:nvPr/>
        </p:nvSpPr>
        <p:spPr>
          <a:xfrm>
            <a:off x="270000" y="180000"/>
            <a:ext cx="9539280" cy="48592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6" name="CustomShape 3"/>
          <p:cNvSpPr/>
          <p:nvPr/>
        </p:nvSpPr>
        <p:spPr>
          <a:xfrm>
            <a:off x="7920000" y="90000"/>
            <a:ext cx="899280" cy="1169280"/>
          </a:xfrm>
          <a:prstGeom prst="rect">
            <a:avLst/>
          </a:prstGeom>
          <a:solidFill>
            <a:srgbClr val="7D8AE7"/>
          </a:solidFill>
          <a:ln w="10800">
            <a:solidFill>
              <a:srgbClr val="3F52D9"/>
            </a:solidFill>
            <a:round/>
          </a:ln>
          <a:effectLst>
            <a:outerShdw dist="30547" dir="2700000">
              <a:srgbClr val="C1C7F4"/>
            </a:outerShdw>
          </a:effectLst>
        </p:spPr>
        <p:style>
          <a:lnRef idx="0">
            <a:scrgbClr r="0" g="0" b="0"/>
          </a:lnRef>
          <a:fillRef idx="0">
            <a:scrgbClr r="0" g="0" b="0"/>
          </a:fillRef>
          <a:effectRef idx="0">
            <a:scrgbClr r="0" g="0" b="0"/>
          </a:effectRef>
          <a:fontRef idx="minor"/>
        </p:style>
      </p:sp>
      <p:sp>
        <p:nvSpPr>
          <p:cNvPr id="87" name="CustomShape 4"/>
          <p:cNvSpPr/>
          <p:nvPr/>
        </p:nvSpPr>
        <p:spPr>
          <a:xfrm>
            <a:off x="90000" y="450000"/>
            <a:ext cx="9089280" cy="629280"/>
          </a:xfrm>
          <a:prstGeom prst="rect">
            <a:avLst/>
          </a:prstGeom>
          <a:solidFill>
            <a:srgbClr val="B5E77D"/>
          </a:solidFill>
          <a:ln w="10800">
            <a:solidFill>
              <a:srgbClr val="91D93F"/>
            </a:solidFill>
            <a:round/>
          </a:ln>
          <a:effectLst>
            <a:outerShdw dist="30547" dir="2700000">
              <a:srgbClr val="DCF1C1"/>
            </a:outerShdw>
          </a:effectLst>
        </p:spPr>
        <p:style>
          <a:lnRef idx="0">
            <a:scrgbClr r="0" g="0" b="0"/>
          </a:lnRef>
          <a:fillRef idx="0">
            <a:scrgbClr r="0" g="0" b="0"/>
          </a:fillRef>
          <a:effectRef idx="0">
            <a:scrgbClr r="0" g="0" b="0"/>
          </a:effectRef>
          <a:fontRef idx="minor"/>
        </p:style>
      </p:sp>
      <p:sp>
        <p:nvSpPr>
          <p:cNvPr id="88" name="PlaceHolder 5"/>
          <p:cNvSpPr>
            <a:spLocks noGrp="1"/>
          </p:cNvSpPr>
          <p:nvPr>
            <p:ph type="title"/>
          </p:nvPr>
        </p:nvSpPr>
        <p:spPr>
          <a:xfrm>
            <a:off x="540000" y="450000"/>
            <a:ext cx="8639280" cy="62928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89" name="PlaceHolder 6"/>
          <p:cNvSpPr>
            <a:spLocks noGrp="1"/>
          </p:cNvSpPr>
          <p:nvPr>
            <p:ph type="body"/>
          </p:nvPr>
        </p:nvSpPr>
        <p:spPr>
          <a:xfrm>
            <a:off x="504000" y="1326600"/>
            <a:ext cx="4426560" cy="328824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
        <p:nvSpPr>
          <p:cNvPr id="90" name="PlaceHolder 7"/>
          <p:cNvSpPr>
            <a:spLocks noGrp="1"/>
          </p:cNvSpPr>
          <p:nvPr>
            <p:ph type="body"/>
          </p:nvPr>
        </p:nvSpPr>
        <p:spPr>
          <a:xfrm>
            <a:off x="5152680" y="1326600"/>
            <a:ext cx="4426560" cy="3288240"/>
          </a:xfrm>
          <a:prstGeom prst="rect">
            <a:avLst/>
          </a:prstGeom>
        </p:spPr>
        <p:txBody>
          <a:bodyPr lIns="0" tIns="0" rIns="0" bIns="0">
            <a:normAutofit/>
          </a:bodyPr>
          <a:lstStyle/>
          <a:p>
            <a:pPr marL="432000" indent="-324000" algn="ctr">
              <a:spcBef>
                <a:spcPts val="1417"/>
              </a:spcBef>
              <a:buClr>
                <a:srgbClr val="000000"/>
              </a:buClr>
              <a:buSzPct val="45000"/>
              <a:buFont typeface="Wingdings" charset="2"/>
              <a:buChar char=""/>
            </a:pPr>
            <a:r>
              <a:rPr lang="en-US" sz="1800" b="0" strike="noStrike" spc="-1">
                <a:latin typeface="Arial"/>
              </a:rPr>
              <a:t>Click to edit the outline text format</a:t>
            </a:r>
          </a:p>
          <a:p>
            <a:pPr marL="864000" lvl="1" indent="-324000" algn="ctr">
              <a:spcBef>
                <a:spcPts val="1134"/>
              </a:spcBef>
              <a:buClr>
                <a:srgbClr val="000000"/>
              </a:buClr>
              <a:buSzPct val="75000"/>
              <a:buFont typeface="Symbol" charset="2"/>
              <a:buChar char=""/>
            </a:pPr>
            <a:r>
              <a:rPr lang="en-US" sz="1800" b="0" strike="noStrike" spc="-1">
                <a:latin typeface="Arial"/>
              </a:rPr>
              <a:t>Second Outline Level</a:t>
            </a:r>
          </a:p>
          <a:p>
            <a:pPr marL="1296000" lvl="2" indent="-288000" algn="ctr">
              <a:spcBef>
                <a:spcPts val="850"/>
              </a:spcBef>
              <a:buClr>
                <a:srgbClr val="000000"/>
              </a:buClr>
              <a:buSzPct val="45000"/>
              <a:buFont typeface="Wingdings" charset="2"/>
              <a:buChar char=""/>
            </a:pPr>
            <a:r>
              <a:rPr lang="en-US" sz="1800" b="0" strike="noStrike" spc="-1">
                <a:latin typeface="Arial"/>
              </a:rPr>
              <a:t>Third Outline Level</a:t>
            </a:r>
          </a:p>
          <a:p>
            <a:pPr marL="1728000" lvl="3" indent="-216000" algn="ctr">
              <a:spcBef>
                <a:spcPts val="567"/>
              </a:spcBef>
              <a:buClr>
                <a:srgbClr val="000000"/>
              </a:buClr>
              <a:buSzPct val="75000"/>
              <a:buFont typeface="Symbol" charset="2"/>
              <a:buChar char=""/>
            </a:pPr>
            <a:r>
              <a:rPr lang="en-US" sz="1800" b="0" strike="noStrike" spc="-1">
                <a:latin typeface="Arial"/>
              </a:rPr>
              <a:t>Fourth Outline Level</a:t>
            </a:r>
          </a:p>
          <a:p>
            <a:pPr marL="2160000" lvl="4" indent="-216000" algn="ctr">
              <a:spcBef>
                <a:spcPts val="283"/>
              </a:spcBef>
              <a:buClr>
                <a:srgbClr val="000000"/>
              </a:buClr>
              <a:buSzPct val="45000"/>
              <a:buFont typeface="Wingdings" charset="2"/>
              <a:buChar char=""/>
            </a:pPr>
            <a:r>
              <a:rPr lang="en-US" sz="1800" b="0" strike="noStrike" spc="-1">
                <a:latin typeface="Arial"/>
              </a:rPr>
              <a:t>Fifth Outline Level</a:t>
            </a:r>
          </a:p>
          <a:p>
            <a:pPr marL="2592000" lvl="5" indent="-216000" algn="ctr">
              <a:spcBef>
                <a:spcPts val="283"/>
              </a:spcBef>
              <a:buClr>
                <a:srgbClr val="000000"/>
              </a:buClr>
              <a:buSzPct val="45000"/>
              <a:buFont typeface="Wingdings" charset="2"/>
              <a:buChar char=""/>
            </a:pPr>
            <a:r>
              <a:rPr lang="en-US" sz="1800" b="0" strike="noStrike" spc="-1">
                <a:latin typeface="Arial"/>
              </a:rPr>
              <a:t>Sixth Outline Level</a:t>
            </a:r>
          </a:p>
          <a:p>
            <a:pPr marL="3024000" lvl="6" indent="-216000" algn="ctr">
              <a:spcBef>
                <a:spcPts val="283"/>
              </a:spcBef>
              <a:buClr>
                <a:srgbClr val="000000"/>
              </a:buClr>
              <a:buSzPct val="45000"/>
              <a:buFont typeface="Wingdings" charset="2"/>
              <a:buChar char=""/>
            </a:pPr>
            <a:r>
              <a:rPr lang="en-US"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7" name="CustomShape 1"/>
          <p:cNvSpPr/>
          <p:nvPr/>
        </p:nvSpPr>
        <p:spPr>
          <a:xfrm>
            <a:off x="0" y="0"/>
            <a:ext cx="10079280" cy="5668920"/>
          </a:xfrm>
          <a:prstGeom prst="rect">
            <a:avLst/>
          </a:prstGeom>
          <a:solidFill>
            <a:srgbClr val="666666"/>
          </a:solidFill>
          <a:ln>
            <a:noFill/>
          </a:ln>
        </p:spPr>
        <p:style>
          <a:lnRef idx="0">
            <a:scrgbClr r="0" g="0" b="0"/>
          </a:lnRef>
          <a:fillRef idx="0">
            <a:scrgbClr r="0" g="0" b="0"/>
          </a:fillRef>
          <a:effectRef idx="0">
            <a:scrgbClr r="0" g="0" b="0"/>
          </a:effectRef>
          <a:fontRef idx="minor"/>
        </p:style>
      </p:sp>
      <p:sp>
        <p:nvSpPr>
          <p:cNvPr id="128" name="CustomShape 2"/>
          <p:cNvSpPr/>
          <p:nvPr/>
        </p:nvSpPr>
        <p:spPr>
          <a:xfrm>
            <a:off x="270000" y="180000"/>
            <a:ext cx="9539280" cy="48592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9" name="CustomShape 3"/>
          <p:cNvSpPr/>
          <p:nvPr/>
        </p:nvSpPr>
        <p:spPr>
          <a:xfrm>
            <a:off x="7920000" y="90000"/>
            <a:ext cx="899280" cy="1169280"/>
          </a:xfrm>
          <a:prstGeom prst="rect">
            <a:avLst/>
          </a:prstGeom>
          <a:solidFill>
            <a:srgbClr val="7D8AE7"/>
          </a:solidFill>
          <a:ln w="10800">
            <a:solidFill>
              <a:srgbClr val="3F52D9"/>
            </a:solidFill>
            <a:round/>
          </a:ln>
          <a:effectLst>
            <a:outerShdw dist="30547" dir="2700000">
              <a:srgbClr val="C1C7F4"/>
            </a:outerShdw>
          </a:effectLst>
        </p:spPr>
        <p:style>
          <a:lnRef idx="0">
            <a:scrgbClr r="0" g="0" b="0"/>
          </a:lnRef>
          <a:fillRef idx="0">
            <a:scrgbClr r="0" g="0" b="0"/>
          </a:fillRef>
          <a:effectRef idx="0">
            <a:scrgbClr r="0" g="0" b="0"/>
          </a:effectRef>
          <a:fontRef idx="minor"/>
        </p:style>
      </p:sp>
      <p:sp>
        <p:nvSpPr>
          <p:cNvPr id="130" name="CustomShape 4"/>
          <p:cNvSpPr/>
          <p:nvPr/>
        </p:nvSpPr>
        <p:spPr>
          <a:xfrm>
            <a:off x="90000" y="450000"/>
            <a:ext cx="9089280" cy="629280"/>
          </a:xfrm>
          <a:prstGeom prst="rect">
            <a:avLst/>
          </a:prstGeom>
          <a:solidFill>
            <a:srgbClr val="B5E77D"/>
          </a:solidFill>
          <a:ln w="10800">
            <a:solidFill>
              <a:srgbClr val="91D93F"/>
            </a:solidFill>
            <a:round/>
          </a:ln>
          <a:effectLst>
            <a:outerShdw dist="30547" dir="2700000">
              <a:srgbClr val="DCF1C1"/>
            </a:outerShdw>
          </a:effectLst>
        </p:spPr>
        <p:style>
          <a:lnRef idx="0">
            <a:scrgbClr r="0" g="0" b="0"/>
          </a:lnRef>
          <a:fillRef idx="0">
            <a:scrgbClr r="0" g="0" b="0"/>
          </a:fillRef>
          <a:effectRef idx="0">
            <a:scrgbClr r="0" g="0" b="0"/>
          </a:effectRef>
          <a:fontRef idx="minor"/>
        </p:style>
      </p:sp>
      <p:sp>
        <p:nvSpPr>
          <p:cNvPr id="131" name="PlaceHolder 5"/>
          <p:cNvSpPr>
            <a:spLocks noGrp="1"/>
          </p:cNvSpPr>
          <p:nvPr>
            <p:ph type="title"/>
          </p:nvPr>
        </p:nvSpPr>
        <p:spPr>
          <a:xfrm>
            <a:off x="540000" y="450000"/>
            <a:ext cx="8639280" cy="62928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132" name="PlaceHolder 6"/>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9" name="CustomShape 1"/>
          <p:cNvSpPr/>
          <p:nvPr/>
        </p:nvSpPr>
        <p:spPr>
          <a:xfrm>
            <a:off x="0" y="0"/>
            <a:ext cx="10079280" cy="5668920"/>
          </a:xfrm>
          <a:prstGeom prst="rect">
            <a:avLst/>
          </a:prstGeom>
          <a:solidFill>
            <a:srgbClr val="666666"/>
          </a:solidFill>
          <a:ln>
            <a:noFill/>
          </a:ln>
        </p:spPr>
        <p:style>
          <a:lnRef idx="0">
            <a:scrgbClr r="0" g="0" b="0"/>
          </a:lnRef>
          <a:fillRef idx="0">
            <a:scrgbClr r="0" g="0" b="0"/>
          </a:fillRef>
          <a:effectRef idx="0">
            <a:scrgbClr r="0" g="0" b="0"/>
          </a:effectRef>
          <a:fontRef idx="minor"/>
        </p:style>
      </p:sp>
      <p:sp>
        <p:nvSpPr>
          <p:cNvPr id="170" name="CustomShape 2"/>
          <p:cNvSpPr/>
          <p:nvPr/>
        </p:nvSpPr>
        <p:spPr>
          <a:xfrm>
            <a:off x="270000" y="180000"/>
            <a:ext cx="9539280" cy="48592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71" name="CustomShape 3"/>
          <p:cNvSpPr/>
          <p:nvPr/>
        </p:nvSpPr>
        <p:spPr>
          <a:xfrm>
            <a:off x="7920000" y="90000"/>
            <a:ext cx="899280" cy="1169280"/>
          </a:xfrm>
          <a:prstGeom prst="rect">
            <a:avLst/>
          </a:prstGeom>
          <a:solidFill>
            <a:srgbClr val="7D8AE7"/>
          </a:solidFill>
          <a:ln w="10800">
            <a:solidFill>
              <a:srgbClr val="3F52D9"/>
            </a:solidFill>
            <a:round/>
          </a:ln>
          <a:effectLst>
            <a:outerShdw dist="30547" dir="2700000">
              <a:srgbClr val="C1C7F4"/>
            </a:outerShdw>
          </a:effectLst>
        </p:spPr>
        <p:style>
          <a:lnRef idx="0">
            <a:scrgbClr r="0" g="0" b="0"/>
          </a:lnRef>
          <a:fillRef idx="0">
            <a:scrgbClr r="0" g="0" b="0"/>
          </a:fillRef>
          <a:effectRef idx="0">
            <a:scrgbClr r="0" g="0" b="0"/>
          </a:effectRef>
          <a:fontRef idx="minor"/>
        </p:style>
      </p:sp>
      <p:sp>
        <p:nvSpPr>
          <p:cNvPr id="172" name="CustomShape 4"/>
          <p:cNvSpPr/>
          <p:nvPr/>
        </p:nvSpPr>
        <p:spPr>
          <a:xfrm>
            <a:off x="90000" y="450000"/>
            <a:ext cx="9089280" cy="629280"/>
          </a:xfrm>
          <a:prstGeom prst="rect">
            <a:avLst/>
          </a:prstGeom>
          <a:solidFill>
            <a:srgbClr val="B5E77D"/>
          </a:solidFill>
          <a:ln w="10800">
            <a:solidFill>
              <a:srgbClr val="91D93F"/>
            </a:solidFill>
            <a:round/>
          </a:ln>
          <a:effectLst>
            <a:outerShdw dist="30547" dir="2700000">
              <a:srgbClr val="DCF1C1"/>
            </a:outerShdw>
          </a:effectLst>
        </p:spPr>
        <p:style>
          <a:lnRef idx="0">
            <a:scrgbClr r="0" g="0" b="0"/>
          </a:lnRef>
          <a:fillRef idx="0">
            <a:scrgbClr r="0" g="0" b="0"/>
          </a:fillRef>
          <a:effectRef idx="0">
            <a:scrgbClr r="0" g="0" b="0"/>
          </a:effectRef>
          <a:fontRef idx="minor"/>
        </p:style>
      </p:sp>
      <p:sp>
        <p:nvSpPr>
          <p:cNvPr id="173" name="PlaceHolder 5"/>
          <p:cNvSpPr>
            <a:spLocks noGrp="1"/>
          </p:cNvSpPr>
          <p:nvPr>
            <p:ph type="title"/>
          </p:nvPr>
        </p:nvSpPr>
        <p:spPr>
          <a:xfrm>
            <a:off x="540000" y="450000"/>
            <a:ext cx="8639280" cy="629280"/>
          </a:xfrm>
          <a:prstGeom prst="rect">
            <a:avLst/>
          </a:prstGeom>
        </p:spPr>
        <p:txBody>
          <a:bodyPr lIns="0" tIns="0" rIns="0" bIns="0" anchor="ctr">
            <a:noAutofit/>
          </a:bodyPr>
          <a:lstStyle/>
          <a:p>
            <a:pPr algn="ctr"/>
            <a:r>
              <a:rPr lang="en-US" sz="1800" b="0" strike="noStrike" spc="-1">
                <a:latin typeface="Arial"/>
              </a:rPr>
              <a:t>Click to edit the title text format</a:t>
            </a:r>
          </a:p>
        </p:txBody>
      </p:sp>
      <p:sp>
        <p:nvSpPr>
          <p:cNvPr id="174" name="PlaceHolder 6"/>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1" name="CustomShape 1"/>
          <p:cNvSpPr/>
          <p:nvPr/>
        </p:nvSpPr>
        <p:spPr>
          <a:xfrm>
            <a:off x="0" y="0"/>
            <a:ext cx="10079280" cy="5668920"/>
          </a:xfrm>
          <a:prstGeom prst="rect">
            <a:avLst/>
          </a:prstGeom>
          <a:solidFill>
            <a:srgbClr val="666666"/>
          </a:solidFill>
          <a:ln>
            <a:noFill/>
          </a:ln>
        </p:spPr>
        <p:style>
          <a:lnRef idx="0">
            <a:scrgbClr r="0" g="0" b="0"/>
          </a:lnRef>
          <a:fillRef idx="0">
            <a:scrgbClr r="0" g="0" b="0"/>
          </a:fillRef>
          <a:effectRef idx="0">
            <a:scrgbClr r="0" g="0" b="0"/>
          </a:effectRef>
          <a:fontRef idx="minor"/>
        </p:style>
      </p:sp>
      <p:sp>
        <p:nvSpPr>
          <p:cNvPr id="212" name="CustomShape 2"/>
          <p:cNvSpPr/>
          <p:nvPr/>
        </p:nvSpPr>
        <p:spPr>
          <a:xfrm>
            <a:off x="270000" y="180000"/>
            <a:ext cx="9539280" cy="48592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213" name="CustomShape 3"/>
          <p:cNvSpPr/>
          <p:nvPr/>
        </p:nvSpPr>
        <p:spPr>
          <a:xfrm>
            <a:off x="7920000" y="90000"/>
            <a:ext cx="899280" cy="1169280"/>
          </a:xfrm>
          <a:prstGeom prst="rect">
            <a:avLst/>
          </a:prstGeom>
          <a:solidFill>
            <a:srgbClr val="7D8AE7"/>
          </a:solidFill>
          <a:ln w="10800">
            <a:solidFill>
              <a:srgbClr val="3F52D9"/>
            </a:solidFill>
            <a:round/>
          </a:ln>
          <a:effectLst>
            <a:outerShdw dist="30547" dir="2700000">
              <a:srgbClr val="C1C7F4"/>
            </a:outerShdw>
          </a:effectLst>
        </p:spPr>
        <p:style>
          <a:lnRef idx="0">
            <a:scrgbClr r="0" g="0" b="0"/>
          </a:lnRef>
          <a:fillRef idx="0">
            <a:scrgbClr r="0" g="0" b="0"/>
          </a:fillRef>
          <a:effectRef idx="0">
            <a:scrgbClr r="0" g="0" b="0"/>
          </a:effectRef>
          <a:fontRef idx="minor"/>
        </p:style>
      </p:sp>
      <p:sp>
        <p:nvSpPr>
          <p:cNvPr id="214" name="CustomShape 4"/>
          <p:cNvSpPr/>
          <p:nvPr/>
        </p:nvSpPr>
        <p:spPr>
          <a:xfrm>
            <a:off x="90000" y="450000"/>
            <a:ext cx="9089280" cy="629280"/>
          </a:xfrm>
          <a:prstGeom prst="rect">
            <a:avLst/>
          </a:prstGeom>
          <a:solidFill>
            <a:srgbClr val="B5E77D"/>
          </a:solidFill>
          <a:ln w="10800">
            <a:solidFill>
              <a:srgbClr val="91D93F"/>
            </a:solidFill>
            <a:round/>
          </a:ln>
          <a:effectLst>
            <a:outerShdw dist="30547" dir="2700000">
              <a:srgbClr val="DCF1C1"/>
            </a:outerShdw>
          </a:effectLst>
        </p:spPr>
        <p:style>
          <a:lnRef idx="0">
            <a:scrgbClr r="0" g="0" b="0"/>
          </a:lnRef>
          <a:fillRef idx="0">
            <a:scrgbClr r="0" g="0" b="0"/>
          </a:fillRef>
          <a:effectRef idx="0">
            <a:scrgbClr r="0" g="0" b="0"/>
          </a:effectRef>
          <a:fontRef idx="minor"/>
        </p:style>
      </p:sp>
      <p:sp>
        <p:nvSpPr>
          <p:cNvPr id="215" name="PlaceHolder 5"/>
          <p:cNvSpPr>
            <a:spLocks noGrp="1"/>
          </p:cNvSpPr>
          <p:nvPr>
            <p:ph type="title"/>
          </p:nvPr>
        </p:nvSpPr>
        <p:spPr>
          <a:xfrm>
            <a:off x="504000" y="226080"/>
            <a:ext cx="9072000" cy="946440"/>
          </a:xfrm>
          <a:prstGeom prst="rect">
            <a:avLst/>
          </a:prstGeom>
        </p:spPr>
        <p:txBody>
          <a:bodyPr lIns="0" tIns="0" rIns="0" bIns="0" anchor="ctr">
            <a:noAutofit/>
          </a:bodyPr>
          <a:lstStyle/>
          <a:p>
            <a:pPr algn="ctr"/>
            <a:r>
              <a:rPr lang="en-US" sz="4400" b="0" strike="noStrike" spc="-1">
                <a:latin typeface="Arial"/>
              </a:rPr>
              <a:t>Click to edit the title text format</a:t>
            </a:r>
          </a:p>
        </p:txBody>
      </p:sp>
      <p:sp>
        <p:nvSpPr>
          <p:cNvPr id="216" name="PlaceHolder 6"/>
          <p:cNvSpPr>
            <a:spLocks noGrp="1"/>
          </p:cNvSpPr>
          <p:nvPr>
            <p:ph type="body"/>
          </p:nvPr>
        </p:nvSpPr>
        <p:spPr>
          <a:xfrm>
            <a:off x="504000" y="1326600"/>
            <a:ext cx="9072000" cy="328860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Moving_average#Exponential_moving_average" TargetMode="External"/><Relationship Id="rId2" Type="http://schemas.openxmlformats.org/officeDocument/2006/relationships/notesSlide" Target="../notesSlides/notesSlide1.xml"/><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8.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sp>
      <p:sp>
        <p:nvSpPr>
          <p:cNvPr id="254" name="CustomShape 2"/>
          <p:cNvSpPr/>
          <p:nvPr/>
        </p:nvSpPr>
        <p:spPr>
          <a:xfrm>
            <a:off x="540000" y="1350000"/>
            <a:ext cx="8999280" cy="359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b="0" strike="noStrike" spc="-1" dirty="0">
                <a:solidFill>
                  <a:srgbClr val="000000"/>
                </a:solidFill>
                <a:latin typeface="Arial"/>
                <a:ea typeface="DejaVu Sans"/>
              </a:rPr>
              <a:t>Training a deep DNN isn’t a walk in the park. Here are some of the problems you could run into:</a:t>
            </a:r>
            <a:endParaRPr lang="en-US" b="0" strike="noStrike" spc="-1" dirty="0">
              <a:latin typeface="Arial"/>
            </a:endParaRPr>
          </a:p>
          <a:p>
            <a:pPr marL="432000" lvl="1" indent="-215280">
              <a:lnSpc>
                <a:spcPct val="100000"/>
              </a:lnSpc>
              <a:buClr>
                <a:srgbClr val="000000"/>
              </a:buClr>
              <a:buFont typeface="StarSymbol"/>
              <a:buAutoNum type="arabicPeriod"/>
            </a:pPr>
            <a:r>
              <a:rPr lang="en-US" b="0" strike="noStrike" spc="-1" dirty="0">
                <a:solidFill>
                  <a:srgbClr val="000000"/>
                </a:solidFill>
                <a:latin typeface="Arial"/>
                <a:ea typeface="DejaVu Sans"/>
              </a:rPr>
              <a:t>The Vanishing &amp; Exploding Gradients Problems</a:t>
            </a:r>
            <a:endParaRPr lang="en-US" b="0" strike="noStrike" spc="-1" dirty="0">
              <a:latin typeface="Arial"/>
            </a:endParaRPr>
          </a:p>
          <a:p>
            <a:pPr marL="432000" lvl="1" indent="-215280">
              <a:lnSpc>
                <a:spcPct val="100000"/>
              </a:lnSpc>
              <a:buClr>
                <a:srgbClr val="000000"/>
              </a:buClr>
              <a:buFont typeface="StarSymbol"/>
              <a:buAutoNum type="arabicPeriod"/>
            </a:pPr>
            <a:r>
              <a:rPr lang="en-US" b="0" strike="noStrike" spc="-1" dirty="0">
                <a:solidFill>
                  <a:srgbClr val="000000"/>
                </a:solidFill>
                <a:latin typeface="Arial"/>
                <a:ea typeface="DejaVu Sans"/>
              </a:rPr>
              <a:t> Non-saturating Activation Function</a:t>
            </a:r>
          </a:p>
          <a:p>
            <a:pPr marL="432000" lvl="1" indent="-215280">
              <a:lnSpc>
                <a:spcPct val="100000"/>
              </a:lnSpc>
              <a:buClr>
                <a:srgbClr val="000000"/>
              </a:buClr>
              <a:buFont typeface="StarSymbol"/>
              <a:buAutoNum type="arabicPeriod"/>
            </a:pPr>
            <a:r>
              <a:rPr lang="en-US" spc="-1" dirty="0">
                <a:solidFill>
                  <a:srgbClr val="000000"/>
                </a:solidFill>
                <a:latin typeface="Arial"/>
              </a:rPr>
              <a:t>Gradient Clipping</a:t>
            </a:r>
          </a:p>
          <a:p>
            <a:pPr marL="432000" lvl="1" indent="-215280">
              <a:lnSpc>
                <a:spcPct val="100000"/>
              </a:lnSpc>
              <a:buClr>
                <a:srgbClr val="000000"/>
              </a:buClr>
              <a:buFont typeface="StarSymbol"/>
              <a:buAutoNum type="arabicPeriod"/>
            </a:pPr>
            <a:r>
              <a:rPr lang="en-US" b="0" strike="noStrike" spc="-1" dirty="0">
                <a:solidFill>
                  <a:srgbClr val="000000"/>
                </a:solidFill>
                <a:latin typeface="Arial"/>
              </a:rPr>
              <a:t>Weights Initialization.</a:t>
            </a:r>
            <a:endParaRPr lang="en-US" b="0" strike="noStrike" spc="-1" dirty="0">
              <a:latin typeface="Arial"/>
            </a:endParaRPr>
          </a:p>
          <a:p>
            <a:pPr marL="432000" lvl="1" indent="-215280">
              <a:lnSpc>
                <a:spcPct val="100000"/>
              </a:lnSpc>
              <a:buClr>
                <a:srgbClr val="000000"/>
              </a:buClr>
              <a:buFont typeface="StarSymbol"/>
              <a:buAutoNum type="arabicPeriod"/>
            </a:pPr>
            <a:r>
              <a:rPr lang="en-US" b="0" strike="noStrike" spc="-1" dirty="0">
                <a:solidFill>
                  <a:srgbClr val="000000"/>
                </a:solidFill>
                <a:latin typeface="Arial"/>
                <a:ea typeface="DejaVu Sans"/>
              </a:rPr>
              <a:t> Batch Normalization</a:t>
            </a:r>
            <a:endParaRPr lang="en-US" b="0" strike="noStrike" spc="-1" dirty="0">
              <a:latin typeface="Arial"/>
            </a:endParaRPr>
          </a:p>
          <a:p>
            <a:pPr marL="432000" lvl="1" indent="-215280">
              <a:lnSpc>
                <a:spcPct val="100000"/>
              </a:lnSpc>
              <a:buClr>
                <a:srgbClr val="000000"/>
              </a:buClr>
              <a:buFont typeface="StarSymbol"/>
              <a:buAutoNum type="arabicPeriod"/>
            </a:pPr>
            <a:r>
              <a:rPr lang="en-US" b="0" strike="noStrike" spc="-1" dirty="0">
                <a:solidFill>
                  <a:srgbClr val="000000"/>
                </a:solidFill>
                <a:latin typeface="Arial"/>
                <a:ea typeface="DejaVu Sans"/>
              </a:rPr>
              <a:t> Reusing Pretrained Layers</a:t>
            </a:r>
            <a:endParaRPr lang="en-US" b="0" strike="noStrike" spc="-1" dirty="0">
              <a:latin typeface="Arial"/>
            </a:endParaRPr>
          </a:p>
          <a:p>
            <a:pPr marL="432000" lvl="1" indent="-215280">
              <a:lnSpc>
                <a:spcPct val="100000"/>
              </a:lnSpc>
              <a:buClr>
                <a:srgbClr val="000000"/>
              </a:buClr>
              <a:buFont typeface="StarSymbol"/>
              <a:buAutoNum type="arabicPeriod"/>
            </a:pPr>
            <a:r>
              <a:rPr lang="en-US" b="0" strike="noStrike" spc="-1" dirty="0">
                <a:solidFill>
                  <a:srgbClr val="000000"/>
                </a:solidFill>
                <a:latin typeface="Arial"/>
                <a:ea typeface="DejaVu Sans"/>
              </a:rPr>
              <a:t> Transfer Learning.</a:t>
            </a:r>
            <a:endParaRPr lang="en-US" b="0" strike="noStrike" spc="-1" dirty="0">
              <a:latin typeface="Arial"/>
            </a:endParaRPr>
          </a:p>
          <a:p>
            <a:pPr marL="432000" lvl="1" indent="-215280">
              <a:lnSpc>
                <a:spcPct val="100000"/>
              </a:lnSpc>
              <a:buClr>
                <a:srgbClr val="000000"/>
              </a:buClr>
              <a:buFont typeface="StarSymbol"/>
              <a:buAutoNum type="arabicPeriod"/>
            </a:pPr>
            <a:r>
              <a:rPr lang="en-US" b="0" strike="noStrike" spc="-1" dirty="0">
                <a:solidFill>
                  <a:srgbClr val="000000"/>
                </a:solidFill>
                <a:latin typeface="Arial"/>
                <a:ea typeface="DejaVu Sans"/>
              </a:rPr>
              <a:t> Faster Optimizers</a:t>
            </a:r>
            <a:endParaRPr lang="en-US" b="0" strike="noStrike" spc="-1" dirty="0">
              <a:latin typeface="Arial"/>
            </a:endParaRPr>
          </a:p>
          <a:p>
            <a:pPr marL="432000" lvl="1" indent="-215280">
              <a:lnSpc>
                <a:spcPct val="100000"/>
              </a:lnSpc>
              <a:buClr>
                <a:srgbClr val="000000"/>
              </a:buClr>
              <a:buFont typeface="StarSymbol"/>
              <a:buAutoNum type="arabicPeriod"/>
            </a:pPr>
            <a:r>
              <a:rPr lang="en-US" b="0" strike="noStrike" spc="-1" dirty="0">
                <a:solidFill>
                  <a:srgbClr val="000000"/>
                </a:solidFill>
                <a:latin typeface="Arial"/>
                <a:ea typeface="DejaVu Sans"/>
              </a:rPr>
              <a:t> Learning Rate Scheduling</a:t>
            </a:r>
            <a:endParaRPr lang="en-US" b="0" strike="noStrike" spc="-1" dirty="0">
              <a:latin typeface="Arial"/>
            </a:endParaRPr>
          </a:p>
          <a:p>
            <a:pPr marL="432000" lvl="1" indent="-215280">
              <a:lnSpc>
                <a:spcPct val="100000"/>
              </a:lnSpc>
              <a:buClr>
                <a:srgbClr val="000000"/>
              </a:buClr>
              <a:buFont typeface="StarSymbol"/>
              <a:buAutoNum type="arabicPeriod"/>
            </a:pPr>
            <a:r>
              <a:rPr lang="en-US" b="0" strike="noStrike" spc="-1" dirty="0">
                <a:solidFill>
                  <a:srgbClr val="000000"/>
                </a:solidFill>
                <a:latin typeface="Arial"/>
                <a:ea typeface="Noto Sans CJK SC"/>
              </a:rPr>
              <a:t>  </a:t>
            </a:r>
            <a:r>
              <a:rPr lang="en-US" b="0" strike="noStrike" spc="-1" dirty="0">
                <a:solidFill>
                  <a:srgbClr val="000000"/>
                </a:solidFill>
                <a:latin typeface="Arial"/>
                <a:ea typeface="DejaVu Sans"/>
              </a:rPr>
              <a:t>Avoiding Overfitting Through Regularization</a:t>
            </a:r>
            <a:endParaRPr lang="en-US" b="0" strike="noStrike" spc="-1" dirty="0">
              <a:latin typeface="Arial"/>
            </a:endParaRPr>
          </a:p>
        </p:txBody>
      </p:sp>
      <p:sp>
        <p:nvSpPr>
          <p:cNvPr id="255" name="CustomShape 3"/>
          <p:cNvSpPr/>
          <p:nvPr/>
        </p:nvSpPr>
        <p:spPr>
          <a:xfrm>
            <a:off x="540000" y="44964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pPr>
            <a:r>
              <a:rPr lang="en-US" sz="2700" b="1" u="sng" strike="noStrike" spc="-1">
                <a:solidFill>
                  <a:srgbClr val="55308D"/>
                </a:solidFill>
                <a:uFillTx/>
                <a:latin typeface="Arial"/>
              </a:rPr>
              <a:t>Session: Training Deep Neural Networks</a:t>
            </a:r>
            <a:endParaRPr lang="en-US" sz="2700" b="0" u="sng" strike="noStrike" spc="-1">
              <a:solidFill>
                <a:srgbClr val="55308D"/>
              </a:solidFill>
              <a:uFillTx/>
              <a:latin typeface="Arial"/>
            </a:endParaRPr>
          </a:p>
        </p:txBody>
      </p:sp>
      <p:sp>
        <p:nvSpPr>
          <p:cNvPr id="256" name="TextShape 4"/>
          <p:cNvSpPr txBox="1"/>
          <p:nvPr/>
        </p:nvSpPr>
        <p:spPr>
          <a:xfrm>
            <a:off x="7680960" y="4676760"/>
            <a:ext cx="2103120" cy="365760"/>
          </a:xfrm>
          <a:prstGeom prst="rect">
            <a:avLst/>
          </a:prstGeom>
          <a:noFill/>
          <a:ln>
            <a:noFill/>
          </a:ln>
        </p:spPr>
        <p:txBody>
          <a:bodyPr lIns="0" tIns="0" rIns="0" bIns="0" anchor="ctr">
            <a:noAutofit/>
          </a:bodyPr>
          <a:lstStyle/>
          <a:p>
            <a:endParaRPr lang="en-US" sz="1200" b="1" strike="noStrike" spc="-1" dirty="0">
              <a:solidFill>
                <a:srgbClr val="BF0041"/>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Batch Normalization</a:t>
            </a:r>
            <a:endParaRPr lang="en-US" sz="2700" b="0" strike="noStrike" spc="-1">
              <a:latin typeface="Arial"/>
            </a:endParaRPr>
          </a:p>
        </p:txBody>
      </p:sp>
      <p:sp>
        <p:nvSpPr>
          <p:cNvPr id="285" name="CustomShape 2"/>
          <p:cNvSpPr/>
          <p:nvPr/>
        </p:nvSpPr>
        <p:spPr>
          <a:xfrm>
            <a:off x="540000" y="1350000"/>
            <a:ext cx="8999280" cy="359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400" b="0" strike="noStrike" spc="-1">
                <a:solidFill>
                  <a:srgbClr val="000000"/>
                </a:solidFill>
                <a:latin typeface="Arial"/>
                <a:ea typeface="DejaVu Sans"/>
              </a:rPr>
              <a:t>Ioffe and Szegedy demonstrated that </a:t>
            </a:r>
            <a:r>
              <a:rPr lang="en-US" sz="2400" b="1" strike="noStrike" spc="-1">
                <a:solidFill>
                  <a:srgbClr val="000000"/>
                </a:solidFill>
                <a:latin typeface="Arial"/>
                <a:ea typeface="DejaVu Sans"/>
              </a:rPr>
              <a:t>BN</a:t>
            </a:r>
            <a:r>
              <a:rPr lang="en-US" sz="2400" b="0" strike="noStrike" spc="-1">
                <a:solidFill>
                  <a:srgbClr val="000000"/>
                </a:solidFill>
                <a:latin typeface="Arial"/>
                <a:ea typeface="DejaVu Sans"/>
              </a:rPr>
              <a:t> considerably improved all the deep neural networks they experimented with, leading to a huge improvement in the </a:t>
            </a:r>
            <a:r>
              <a:rPr lang="en-US" sz="2400" b="1" strike="noStrike" spc="-1">
                <a:solidFill>
                  <a:srgbClr val="000000"/>
                </a:solidFill>
                <a:latin typeface="Arial"/>
                <a:ea typeface="DejaVu Sans"/>
              </a:rPr>
              <a:t>ImageNet</a:t>
            </a:r>
            <a:r>
              <a:rPr lang="en-US" sz="2400" b="0" strike="noStrike" spc="-1">
                <a:solidFill>
                  <a:srgbClr val="000000"/>
                </a:solidFill>
                <a:latin typeface="Arial"/>
                <a:ea typeface="DejaVu Sans"/>
              </a:rPr>
              <a:t> classification task.</a:t>
            </a:r>
            <a:r>
              <a:rPr lang="en-US" sz="3200" b="0" strike="noStrike" spc="-1">
                <a:solidFill>
                  <a:srgbClr val="000000"/>
                </a:solidFill>
                <a:latin typeface="Arial"/>
                <a:ea typeface="DejaVu Sans"/>
              </a:rPr>
              <a:t> </a:t>
            </a:r>
            <a:endParaRPr lang="en-US" sz="3200" b="0" strike="noStrike" spc="-1">
              <a:latin typeface="Arial"/>
            </a:endParaRPr>
          </a:p>
          <a:p>
            <a:pPr>
              <a:lnSpc>
                <a:spcPct val="100000"/>
              </a:lnSpc>
            </a:pPr>
            <a:endParaRPr lang="en-US" sz="3200" b="0" strike="noStrike" spc="-1">
              <a:latin typeface="Arial"/>
            </a:endParaRPr>
          </a:p>
          <a:p>
            <a:pPr>
              <a:lnSpc>
                <a:spcPct val="100000"/>
              </a:lnSpc>
            </a:pPr>
            <a:r>
              <a:rPr lang="en-US" sz="2400" b="0" strike="noStrike" spc="-1">
                <a:solidFill>
                  <a:srgbClr val="000000"/>
                </a:solidFill>
                <a:latin typeface="Arial"/>
                <a:ea typeface="DejaVu Sans"/>
              </a:rPr>
              <a:t>Also, BN makes network less sensitive to the weight initialization requirement to overcome the vanishing gradients problem.</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Reusing Pretrained Layers</a:t>
            </a:r>
            <a:endParaRPr lang="en-US" sz="2700" b="0" strike="noStrike" spc="-1">
              <a:latin typeface="Arial"/>
            </a:endParaRPr>
          </a:p>
        </p:txBody>
      </p:sp>
      <p:sp>
        <p:nvSpPr>
          <p:cNvPr id="288" name="CustomShape 2"/>
          <p:cNvSpPr/>
          <p:nvPr/>
        </p:nvSpPr>
        <p:spPr>
          <a:xfrm>
            <a:off x="540000" y="1350000"/>
            <a:ext cx="8999280" cy="359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3200" b="0" strike="noStrike" spc="-1">
                <a:solidFill>
                  <a:srgbClr val="000000"/>
                </a:solidFill>
                <a:latin typeface="Arial"/>
                <a:ea typeface="DejaVu Sans"/>
              </a:rPr>
              <a:t>It is generally not a good idea to train a very large DNN from scratch: </a:t>
            </a:r>
            <a:r>
              <a:rPr lang="en-US" sz="3200" b="1" i="1" u="sng" strike="noStrike" spc="-1">
                <a:solidFill>
                  <a:srgbClr val="000000"/>
                </a:solidFill>
                <a:uFillTx/>
                <a:latin typeface="Arial"/>
                <a:ea typeface="DejaVu Sans"/>
              </a:rPr>
              <a:t>instead</a:t>
            </a:r>
            <a:r>
              <a:rPr lang="en-US" sz="3200" b="0" strike="noStrike" spc="-1">
                <a:solidFill>
                  <a:srgbClr val="000000"/>
                </a:solidFill>
                <a:latin typeface="Arial"/>
                <a:ea typeface="DejaVu Sans"/>
              </a:rPr>
              <a:t>, you should always try to find an existing neural network that accomplishes a similar task to the one you are trying to tackle then reuse the lower layers of this network. This technique is called </a:t>
            </a:r>
            <a:r>
              <a:rPr lang="en-US" sz="3200" b="1" strike="noStrike" spc="-1">
                <a:solidFill>
                  <a:srgbClr val="F10D0C"/>
                </a:solidFill>
                <a:latin typeface="Arial"/>
                <a:ea typeface="DejaVu Sans"/>
              </a:rPr>
              <a:t>transfer learning.</a:t>
            </a:r>
            <a:endParaRPr lang="en-US" sz="32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0" name="CustomShape 1"/>
          <p:cNvSpPr/>
          <p:nvPr/>
        </p:nvSpPr>
        <p:spPr>
          <a:xfrm>
            <a:off x="540000" y="45036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Transfer Learning</a:t>
            </a:r>
            <a:endParaRPr lang="en-US" sz="2700" b="0" strike="noStrike" spc="-1">
              <a:latin typeface="Arial"/>
            </a:endParaRPr>
          </a:p>
        </p:txBody>
      </p:sp>
      <p:pic>
        <p:nvPicPr>
          <p:cNvPr id="291" name="Picture 290"/>
          <p:cNvPicPr/>
          <p:nvPr/>
        </p:nvPicPr>
        <p:blipFill>
          <a:blip r:embed="rId2"/>
          <a:stretch/>
        </p:blipFill>
        <p:spPr>
          <a:xfrm>
            <a:off x="4114800" y="839160"/>
            <a:ext cx="5551200" cy="4189320"/>
          </a:xfrm>
          <a:prstGeom prst="rect">
            <a:avLst/>
          </a:prstGeom>
          <a:ln w="10800">
            <a:noFill/>
          </a:ln>
        </p:spPr>
      </p:pic>
      <p:sp>
        <p:nvSpPr>
          <p:cNvPr id="292" name="CustomShape 2"/>
          <p:cNvSpPr/>
          <p:nvPr/>
        </p:nvSpPr>
        <p:spPr>
          <a:xfrm>
            <a:off x="533880" y="1350000"/>
            <a:ext cx="3580200" cy="359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400" b="0" strike="noStrike" spc="-1">
                <a:solidFill>
                  <a:srgbClr val="000000"/>
                </a:solidFill>
                <a:latin typeface="Arial"/>
                <a:ea typeface="DejaVu Sans"/>
              </a:rPr>
              <a:t>It will not only speed up training considerably, but also require significantly less</a:t>
            </a:r>
            <a:endParaRPr lang="en-US" sz="2400" b="0" strike="noStrike" spc="-1">
              <a:latin typeface="Arial"/>
            </a:endParaRPr>
          </a:p>
          <a:p>
            <a:pPr>
              <a:lnSpc>
                <a:spcPct val="100000"/>
              </a:lnSpc>
            </a:pPr>
            <a:r>
              <a:rPr lang="en-US" sz="2400" b="0" strike="noStrike" spc="-1">
                <a:solidFill>
                  <a:srgbClr val="000000"/>
                </a:solidFill>
                <a:latin typeface="Arial"/>
                <a:ea typeface="DejaVu Sans"/>
              </a:rPr>
              <a:t>training data.</a:t>
            </a:r>
            <a:endParaRPr lang="en-US" sz="2400" b="0" strike="noStrike" spc="-1">
              <a:latin typeface="Arial"/>
            </a:endParaRPr>
          </a:p>
          <a:p>
            <a:pPr>
              <a:lnSpc>
                <a:spcPct val="100000"/>
              </a:lnSpc>
            </a:pPr>
            <a:endParaRPr lang="en-US" sz="2400" b="0" strike="noStrike" spc="-1">
              <a:latin typeface="Arial"/>
            </a:endParaRPr>
          </a:p>
        </p:txBody>
      </p:sp>
      <p:sp>
        <p:nvSpPr>
          <p:cNvPr id="293" name="TextShape 3"/>
          <p:cNvSpPr txBox="1"/>
          <p:nvPr/>
        </p:nvSpPr>
        <p:spPr>
          <a:xfrm>
            <a:off x="457200" y="4663440"/>
            <a:ext cx="2103120" cy="365760"/>
          </a:xfrm>
          <a:prstGeom prst="rect">
            <a:avLst/>
          </a:prstGeom>
          <a:noFill/>
          <a:ln>
            <a:noFill/>
          </a:ln>
        </p:spPr>
        <p:txBody>
          <a:bodyPr lIns="0" tIns="0" rIns="0" bIns="0" anchor="ctr">
            <a:noAutofit/>
          </a:bodyPr>
          <a:lstStyle/>
          <a:p>
            <a:r>
              <a:rPr lang="en-US" sz="1200" b="1" strike="noStrike" spc="-1">
                <a:solidFill>
                  <a:srgbClr val="BF0041"/>
                </a:solidFill>
                <a:latin typeface="Arial"/>
              </a:rPr>
              <a:t>Prepared by: Ahmed Imam</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Faster Optimizers</a:t>
            </a:r>
            <a:endParaRPr lang="en-US" sz="2700" b="0" strike="noStrike" spc="-1">
              <a:latin typeface="Arial"/>
            </a:endParaRPr>
          </a:p>
        </p:txBody>
      </p:sp>
      <p:sp>
        <p:nvSpPr>
          <p:cNvPr id="295" name="CustomShape 2"/>
          <p:cNvSpPr/>
          <p:nvPr/>
        </p:nvSpPr>
        <p:spPr>
          <a:xfrm>
            <a:off x="540000" y="1350000"/>
            <a:ext cx="8999280" cy="359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400" b="0" strike="noStrike" spc="-1">
                <a:solidFill>
                  <a:srgbClr val="000000"/>
                </a:solidFill>
                <a:latin typeface="Arial"/>
                <a:ea typeface="DejaVu Sans"/>
              </a:rPr>
              <a:t>Training a very large deep neural network can be painfully slow. So far we have seen four ways to speed up training (and reach a better solution): </a:t>
            </a:r>
            <a:endParaRPr lang="en-US" sz="2400" b="0" strike="noStrike" spc="-1">
              <a:latin typeface="Arial"/>
            </a:endParaRPr>
          </a:p>
          <a:p>
            <a:pPr marL="432000" lvl="1" indent="-215280">
              <a:lnSpc>
                <a:spcPct val="100000"/>
              </a:lnSpc>
              <a:buClr>
                <a:srgbClr val="000000"/>
              </a:buClr>
              <a:buFont typeface="StarSymbol"/>
              <a:buAutoNum type="arabicParenR"/>
            </a:pPr>
            <a:r>
              <a:rPr lang="en-US" sz="2400" b="0" strike="noStrike" spc="-1">
                <a:solidFill>
                  <a:srgbClr val="2A6099"/>
                </a:solidFill>
                <a:latin typeface="Arial"/>
                <a:ea typeface="DejaVu Sans"/>
              </a:rPr>
              <a:t> </a:t>
            </a:r>
            <a:r>
              <a:rPr lang="en-US" sz="2400" b="0" strike="noStrike" spc="-1">
                <a:solidFill>
                  <a:srgbClr val="000000"/>
                </a:solidFill>
                <a:latin typeface="Arial"/>
                <a:ea typeface="DejaVu Sans"/>
              </a:rPr>
              <a:t>Applying a good initialization strategy for the connection weights, </a:t>
            </a:r>
            <a:endParaRPr lang="en-US" sz="2400" b="0" strike="noStrike" spc="-1">
              <a:latin typeface="Arial"/>
            </a:endParaRPr>
          </a:p>
          <a:p>
            <a:pPr marL="432000" lvl="1" indent="-215280">
              <a:lnSpc>
                <a:spcPct val="100000"/>
              </a:lnSpc>
              <a:buClr>
                <a:srgbClr val="000000"/>
              </a:buClr>
              <a:buFont typeface="StarSymbol"/>
              <a:buAutoNum type="arabicParenR"/>
            </a:pPr>
            <a:r>
              <a:rPr lang="en-US" sz="2400" b="0" strike="noStrike" spc="-1">
                <a:solidFill>
                  <a:srgbClr val="000000"/>
                </a:solidFill>
                <a:latin typeface="Arial"/>
                <a:ea typeface="DejaVu Sans"/>
              </a:rPr>
              <a:t> Using a good activation function, </a:t>
            </a:r>
            <a:endParaRPr lang="en-US" sz="2400" b="0" strike="noStrike" spc="-1">
              <a:latin typeface="Arial"/>
            </a:endParaRPr>
          </a:p>
          <a:p>
            <a:pPr marL="432000" lvl="1" indent="-215280">
              <a:lnSpc>
                <a:spcPct val="100000"/>
              </a:lnSpc>
              <a:buClr>
                <a:srgbClr val="000000"/>
              </a:buClr>
              <a:buFont typeface="StarSymbol"/>
              <a:buAutoNum type="arabicParenR"/>
            </a:pPr>
            <a:r>
              <a:rPr lang="en-US" sz="2400" b="0" strike="noStrike" spc="-1">
                <a:solidFill>
                  <a:srgbClr val="000000"/>
                </a:solidFill>
                <a:latin typeface="Arial"/>
                <a:ea typeface="DejaVu Sans"/>
              </a:rPr>
              <a:t> Using Batch Normalization, and </a:t>
            </a:r>
            <a:endParaRPr lang="en-US" sz="2400" b="0" strike="noStrike" spc="-1">
              <a:latin typeface="Arial"/>
            </a:endParaRPr>
          </a:p>
          <a:p>
            <a:pPr marL="432000" lvl="1" indent="-215280">
              <a:lnSpc>
                <a:spcPct val="100000"/>
              </a:lnSpc>
              <a:buClr>
                <a:srgbClr val="000000"/>
              </a:buClr>
              <a:buFont typeface="StarSymbol"/>
              <a:buAutoNum type="arabicParenR"/>
            </a:pPr>
            <a:r>
              <a:rPr lang="en-US" sz="2400" b="0" strike="noStrike" spc="-1">
                <a:solidFill>
                  <a:srgbClr val="000000"/>
                </a:solidFill>
                <a:latin typeface="Arial"/>
                <a:ea typeface="DejaVu Sans"/>
              </a:rPr>
              <a:t> Reusing parts of a pretrained network </a:t>
            </a:r>
            <a:endParaRPr lang="en-US" sz="2400" b="0" strike="noStrike" spc="-1">
              <a:latin typeface="Arial"/>
            </a:endParaRPr>
          </a:p>
          <a:p>
            <a:pPr>
              <a:lnSpc>
                <a:spcPct val="100000"/>
              </a:lnSpc>
            </a:pPr>
            <a:r>
              <a:rPr lang="en-US" sz="2400" b="0" strike="noStrike" spc="-1">
                <a:solidFill>
                  <a:srgbClr val="000000"/>
                </a:solidFill>
                <a:latin typeface="Arial"/>
                <a:ea typeface="DejaVu Sans"/>
              </a:rPr>
              <a:t>Another huge speed boost comes from using a faster optimizer than the regular Gradient Descent optimizer. </a:t>
            </a:r>
            <a:endParaRPr lang="en-US" sz="2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Faster Optimizers</a:t>
            </a:r>
            <a:endParaRPr lang="en-US" sz="2700" b="0" strike="noStrike" spc="-1">
              <a:latin typeface="Arial"/>
            </a:endParaRPr>
          </a:p>
        </p:txBody>
      </p:sp>
      <p:sp>
        <p:nvSpPr>
          <p:cNvPr id="298" name="CustomShape 2"/>
          <p:cNvSpPr/>
          <p:nvPr/>
        </p:nvSpPr>
        <p:spPr>
          <a:xfrm>
            <a:off x="540000" y="1350000"/>
            <a:ext cx="8999280" cy="359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400" b="1" u="sng" strike="noStrike" spc="-1" dirty="0">
                <a:solidFill>
                  <a:srgbClr val="000000"/>
                </a:solidFill>
                <a:uFillTx/>
                <a:latin typeface="Arial"/>
                <a:ea typeface="DejaVu Sans"/>
              </a:rPr>
              <a:t>The  most popular algorithms:</a:t>
            </a:r>
            <a:r>
              <a:rPr lang="en-US" sz="2400" b="0" strike="noStrike" spc="-1" dirty="0">
                <a:solidFill>
                  <a:srgbClr val="000000"/>
                </a:solidFill>
                <a:latin typeface="Arial"/>
                <a:ea typeface="DejaVu Sans"/>
              </a:rPr>
              <a:t> </a:t>
            </a:r>
            <a:endParaRPr lang="en-US" sz="2400" b="0" strike="noStrike" spc="-1" dirty="0">
              <a:latin typeface="Arial"/>
            </a:endParaRPr>
          </a:p>
          <a:p>
            <a:pPr>
              <a:lnSpc>
                <a:spcPct val="100000"/>
              </a:lnSpc>
            </a:pPr>
            <a:endParaRPr lang="en-US" sz="2400" b="0" strike="noStrike" spc="-1" dirty="0">
              <a:latin typeface="Arial"/>
            </a:endParaRPr>
          </a:p>
          <a:p>
            <a:pPr marL="360000" indent="-215640">
              <a:lnSpc>
                <a:spcPct val="100000"/>
              </a:lnSpc>
              <a:buClr>
                <a:srgbClr val="000000"/>
              </a:buClr>
              <a:buSzPct val="45000"/>
              <a:buFont typeface="Wingdings" charset="2"/>
              <a:buChar char=""/>
            </a:pPr>
            <a:r>
              <a:rPr lang="en-US" sz="2400" b="0" strike="noStrike" spc="-1" dirty="0">
                <a:solidFill>
                  <a:srgbClr val="2A6099"/>
                </a:solidFill>
                <a:latin typeface="Arial"/>
                <a:ea typeface="DejaVu Sans"/>
              </a:rPr>
              <a:t>Momentum optimization, </a:t>
            </a:r>
            <a:endParaRPr lang="en-US" sz="2400" b="0" strike="noStrike" spc="-1" dirty="0">
              <a:latin typeface="Arial"/>
            </a:endParaRPr>
          </a:p>
          <a:p>
            <a:pPr marL="360000" indent="-215640">
              <a:lnSpc>
                <a:spcPct val="100000"/>
              </a:lnSpc>
              <a:buClr>
                <a:srgbClr val="000000"/>
              </a:buClr>
              <a:buSzPct val="45000"/>
              <a:buFont typeface="Wingdings" charset="2"/>
              <a:buChar char=""/>
            </a:pPr>
            <a:r>
              <a:rPr lang="en-US" sz="2400" b="0" strike="noStrike" spc="-1" dirty="0" err="1">
                <a:solidFill>
                  <a:srgbClr val="2A6099"/>
                </a:solidFill>
                <a:latin typeface="Arial"/>
                <a:ea typeface="DejaVu Sans"/>
              </a:rPr>
              <a:t>Nesterov</a:t>
            </a:r>
            <a:endParaRPr lang="en-US" sz="2400" b="0" strike="noStrike" spc="-1" dirty="0">
              <a:latin typeface="Arial"/>
            </a:endParaRPr>
          </a:p>
          <a:p>
            <a:pPr marL="360000" indent="-215640">
              <a:lnSpc>
                <a:spcPct val="100000"/>
              </a:lnSpc>
              <a:buClr>
                <a:srgbClr val="000000"/>
              </a:buClr>
              <a:buSzPct val="45000"/>
              <a:buFont typeface="Wingdings" charset="2"/>
              <a:buChar char=""/>
            </a:pPr>
            <a:r>
              <a:rPr lang="en-US" sz="2400" b="0" strike="noStrike" spc="-1" dirty="0">
                <a:solidFill>
                  <a:srgbClr val="2A6099"/>
                </a:solidFill>
                <a:latin typeface="Arial"/>
                <a:ea typeface="DejaVu Sans"/>
              </a:rPr>
              <a:t>Accelerated Gradient, </a:t>
            </a:r>
            <a:endParaRPr lang="en-US" sz="2400" b="0" strike="noStrike" spc="-1" dirty="0">
              <a:latin typeface="Arial"/>
            </a:endParaRPr>
          </a:p>
          <a:p>
            <a:pPr marL="360000" indent="-215640">
              <a:lnSpc>
                <a:spcPct val="100000"/>
              </a:lnSpc>
              <a:buClr>
                <a:srgbClr val="000000"/>
              </a:buClr>
              <a:buSzPct val="45000"/>
              <a:buFont typeface="Wingdings" charset="2"/>
              <a:buChar char=""/>
            </a:pPr>
            <a:r>
              <a:rPr lang="en-US" sz="2400" b="0" strike="noStrike" spc="-1" dirty="0" err="1">
                <a:solidFill>
                  <a:srgbClr val="2A6099"/>
                </a:solidFill>
                <a:latin typeface="Arial"/>
                <a:ea typeface="DejaVu Sans"/>
              </a:rPr>
              <a:t>AdaGrad</a:t>
            </a:r>
            <a:r>
              <a:rPr lang="en-US" sz="2400" b="0" strike="noStrike" spc="-1" dirty="0">
                <a:solidFill>
                  <a:srgbClr val="2A6099"/>
                </a:solidFill>
                <a:latin typeface="Arial"/>
                <a:ea typeface="DejaVu Sans"/>
              </a:rPr>
              <a:t>, </a:t>
            </a:r>
            <a:endParaRPr lang="en-US" sz="2400" b="0" strike="noStrike" spc="-1" dirty="0">
              <a:latin typeface="Arial"/>
            </a:endParaRPr>
          </a:p>
          <a:p>
            <a:pPr marL="360000" indent="-215640">
              <a:lnSpc>
                <a:spcPct val="100000"/>
              </a:lnSpc>
              <a:buClr>
                <a:srgbClr val="000000"/>
              </a:buClr>
              <a:buSzPct val="45000"/>
              <a:buFont typeface="Wingdings" charset="2"/>
              <a:buChar char=""/>
            </a:pPr>
            <a:r>
              <a:rPr lang="en-US" sz="2400" b="0" strike="noStrike" spc="-1" dirty="0" err="1">
                <a:solidFill>
                  <a:srgbClr val="2A6099"/>
                </a:solidFill>
                <a:latin typeface="Arial"/>
                <a:ea typeface="DejaVu Sans"/>
              </a:rPr>
              <a:t>RMSProp</a:t>
            </a:r>
            <a:r>
              <a:rPr lang="en-US" sz="2400" b="0" strike="noStrike" spc="-1" dirty="0">
                <a:solidFill>
                  <a:srgbClr val="2A6099"/>
                </a:solidFill>
                <a:latin typeface="Arial"/>
                <a:ea typeface="DejaVu Sans"/>
              </a:rPr>
              <a:t>, </a:t>
            </a:r>
            <a:endParaRPr lang="en-US" sz="2400" b="0" strike="noStrike" spc="-1" dirty="0">
              <a:latin typeface="Arial"/>
            </a:endParaRPr>
          </a:p>
          <a:p>
            <a:pPr marL="360000" indent="-215640">
              <a:lnSpc>
                <a:spcPct val="100000"/>
              </a:lnSpc>
              <a:buClr>
                <a:srgbClr val="000000"/>
              </a:buClr>
              <a:buSzPct val="45000"/>
              <a:buFont typeface="Wingdings" charset="2"/>
              <a:buChar char=""/>
            </a:pPr>
            <a:r>
              <a:rPr lang="en-US" sz="2400" b="0" strike="noStrike" spc="-1" dirty="0">
                <a:solidFill>
                  <a:srgbClr val="2A6099"/>
                </a:solidFill>
                <a:latin typeface="Arial"/>
                <a:ea typeface="DejaVu Sans"/>
              </a:rPr>
              <a:t>Adam </a:t>
            </a:r>
            <a:endParaRPr lang="en-US" sz="2400" b="0" strike="noStrike" spc="-1" dirty="0">
              <a:latin typeface="Arial"/>
            </a:endParaRPr>
          </a:p>
          <a:p>
            <a:pPr marL="360000" indent="-215640">
              <a:lnSpc>
                <a:spcPct val="100000"/>
              </a:lnSpc>
              <a:buClr>
                <a:srgbClr val="000000"/>
              </a:buClr>
              <a:buSzPct val="45000"/>
              <a:buFont typeface="Wingdings" charset="2"/>
              <a:buChar char=""/>
            </a:pPr>
            <a:r>
              <a:rPr lang="en-US" sz="2400" b="0" strike="noStrike" spc="-1" dirty="0" err="1">
                <a:solidFill>
                  <a:srgbClr val="2A6099"/>
                </a:solidFill>
                <a:latin typeface="Arial"/>
                <a:ea typeface="DejaVu Sans"/>
              </a:rPr>
              <a:t>Nadam</a:t>
            </a:r>
            <a:r>
              <a:rPr lang="en-US" sz="2400" b="0" strike="noStrike" spc="-1" dirty="0">
                <a:solidFill>
                  <a:srgbClr val="2A6099"/>
                </a:solidFill>
                <a:latin typeface="Arial"/>
                <a:ea typeface="DejaVu Sans"/>
              </a:rPr>
              <a:t> optimization.</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51ED2-772E-4C06-AF1F-2A83E9B110DF}"/>
              </a:ext>
            </a:extLst>
          </p:cNvPr>
          <p:cNvSpPr>
            <a:spLocks noGrp="1"/>
          </p:cNvSpPr>
          <p:nvPr>
            <p:ph type="title"/>
          </p:nvPr>
        </p:nvSpPr>
        <p:spPr/>
        <p:txBody>
          <a:bodyPr/>
          <a:lstStyle/>
          <a:p>
            <a:r>
              <a:rPr lang="en-GB" dirty="0"/>
              <a:t>What optimizers do ?</a:t>
            </a:r>
          </a:p>
        </p:txBody>
      </p:sp>
      <p:sp>
        <p:nvSpPr>
          <p:cNvPr id="3" name="TextBox 2">
            <a:extLst>
              <a:ext uri="{FF2B5EF4-FFF2-40B4-BE49-F238E27FC236}">
                <a16:creationId xmlns:a16="http://schemas.microsoft.com/office/drawing/2014/main" id="{D07D00A6-8716-442C-BCC1-32806023130C}"/>
              </a:ext>
            </a:extLst>
          </p:cNvPr>
          <p:cNvSpPr txBox="1"/>
          <p:nvPr/>
        </p:nvSpPr>
        <p:spPr>
          <a:xfrm>
            <a:off x="586154" y="1617785"/>
            <a:ext cx="8464061" cy="2862322"/>
          </a:xfrm>
          <a:prstGeom prst="rect">
            <a:avLst/>
          </a:prstGeom>
          <a:noFill/>
        </p:spPr>
        <p:txBody>
          <a:bodyPr wrap="square" rtlCol="0">
            <a:spAutoFit/>
          </a:bodyPr>
          <a:lstStyle/>
          <a:p>
            <a:pPr algn="l">
              <a:buFont typeface="+mj-lt"/>
              <a:buAutoNum type="arabicPeriod"/>
            </a:pPr>
            <a:r>
              <a:rPr lang="en-GB" b="1" i="0" dirty="0">
                <a:solidFill>
                  <a:srgbClr val="292929"/>
                </a:solidFill>
                <a:effectLst/>
                <a:latin typeface="charter"/>
              </a:rPr>
              <a:t>Adapt the “gradient component” (</a:t>
            </a:r>
            <a:r>
              <a:rPr lang="en-GB" b="0" i="1" dirty="0">
                <a:solidFill>
                  <a:srgbClr val="292929"/>
                </a:solidFill>
                <a:effectLst/>
                <a:latin typeface="charter"/>
              </a:rPr>
              <a:t>∂L/∂w</a:t>
            </a:r>
            <a:r>
              <a:rPr lang="en-GB" b="1" i="0" dirty="0">
                <a:solidFill>
                  <a:srgbClr val="292929"/>
                </a:solidFill>
                <a:effectLst/>
                <a:latin typeface="charter"/>
              </a:rPr>
              <a:t>)</a:t>
            </a:r>
            <a:br>
              <a:rPr lang="en-GB" b="0" i="0" dirty="0">
                <a:solidFill>
                  <a:srgbClr val="292929"/>
                </a:solidFill>
                <a:effectLst/>
                <a:latin typeface="charter"/>
              </a:rPr>
            </a:br>
            <a:r>
              <a:rPr lang="en-GB" b="0" i="0" dirty="0">
                <a:solidFill>
                  <a:srgbClr val="292929"/>
                </a:solidFill>
                <a:effectLst/>
                <a:latin typeface="charter"/>
              </a:rPr>
              <a:t>Instead of using only one single gradient like in stochastic gradient descent to update the weight, take an </a:t>
            </a:r>
            <a:r>
              <a:rPr lang="en-GB" b="0" i="1" dirty="0">
                <a:solidFill>
                  <a:srgbClr val="292929"/>
                </a:solidFill>
                <a:effectLst/>
                <a:latin typeface="charter"/>
              </a:rPr>
              <a:t>aggregate</a:t>
            </a:r>
            <a:r>
              <a:rPr lang="en-GB" b="0" i="0" dirty="0">
                <a:solidFill>
                  <a:srgbClr val="292929"/>
                </a:solidFill>
                <a:effectLst/>
                <a:latin typeface="charter"/>
              </a:rPr>
              <a:t> </a:t>
            </a:r>
            <a:r>
              <a:rPr lang="en-GB" b="0" i="1" dirty="0">
                <a:solidFill>
                  <a:srgbClr val="292929"/>
                </a:solidFill>
                <a:effectLst/>
                <a:latin typeface="charter"/>
              </a:rPr>
              <a:t>of multiple gradients</a:t>
            </a:r>
            <a:r>
              <a:rPr lang="en-GB" b="0" i="0" dirty="0">
                <a:solidFill>
                  <a:srgbClr val="292929"/>
                </a:solidFill>
                <a:effectLst/>
                <a:latin typeface="charter"/>
              </a:rPr>
              <a:t>. Specifically, these optimisers use the </a:t>
            </a:r>
            <a:r>
              <a:rPr lang="en-GB" b="0" i="0" u="sng" dirty="0">
                <a:solidFill>
                  <a:srgbClr val="292929"/>
                </a:solidFill>
                <a:effectLst/>
                <a:latin typeface="charter"/>
                <a:hlinkClick r:id="rId3"/>
              </a:rPr>
              <a:t>exponential moving average</a:t>
            </a:r>
            <a:r>
              <a:rPr lang="en-GB" b="0" i="0" dirty="0">
                <a:solidFill>
                  <a:srgbClr val="292929"/>
                </a:solidFill>
                <a:effectLst/>
                <a:latin typeface="charter"/>
              </a:rPr>
              <a:t> of gradients.</a:t>
            </a:r>
          </a:p>
          <a:p>
            <a:pPr algn="l">
              <a:buFont typeface="+mj-lt"/>
              <a:buAutoNum type="arabicPeriod"/>
            </a:pPr>
            <a:r>
              <a:rPr lang="en-GB" b="1" i="0" dirty="0">
                <a:solidFill>
                  <a:srgbClr val="292929"/>
                </a:solidFill>
                <a:effectLst/>
                <a:latin typeface="charter"/>
              </a:rPr>
              <a:t>Adapt the “learning rate component” (</a:t>
            </a:r>
            <a:r>
              <a:rPr lang="en-GB" b="0" i="1" dirty="0">
                <a:solidFill>
                  <a:srgbClr val="292929"/>
                </a:solidFill>
                <a:effectLst/>
                <a:latin typeface="charter"/>
              </a:rPr>
              <a:t>α</a:t>
            </a:r>
            <a:r>
              <a:rPr lang="en-GB" b="1" i="0" dirty="0">
                <a:solidFill>
                  <a:srgbClr val="292929"/>
                </a:solidFill>
                <a:effectLst/>
                <a:latin typeface="charter"/>
              </a:rPr>
              <a:t>)</a:t>
            </a:r>
            <a:br>
              <a:rPr lang="en-GB" b="0" i="1" dirty="0">
                <a:solidFill>
                  <a:srgbClr val="292929"/>
                </a:solidFill>
                <a:effectLst/>
                <a:latin typeface="charter"/>
              </a:rPr>
            </a:br>
            <a:r>
              <a:rPr lang="en-GB" b="0" i="0" dirty="0">
                <a:solidFill>
                  <a:srgbClr val="292929"/>
                </a:solidFill>
                <a:effectLst/>
                <a:latin typeface="charter"/>
              </a:rPr>
              <a:t>Instead of keeping a constant learning rate, adapt the learning rate according to the </a:t>
            </a:r>
            <a:r>
              <a:rPr lang="en-GB" b="0" i="1" dirty="0">
                <a:solidFill>
                  <a:srgbClr val="292929"/>
                </a:solidFill>
                <a:effectLst/>
                <a:latin typeface="charter"/>
              </a:rPr>
              <a:t>magnitude</a:t>
            </a:r>
            <a:r>
              <a:rPr lang="en-GB" b="0" i="0" dirty="0">
                <a:solidFill>
                  <a:srgbClr val="292929"/>
                </a:solidFill>
                <a:effectLst/>
                <a:latin typeface="charter"/>
              </a:rPr>
              <a:t> of the gradient(s).</a:t>
            </a:r>
          </a:p>
          <a:p>
            <a:pPr algn="l">
              <a:buFont typeface="+mj-lt"/>
              <a:buAutoNum type="arabicPeriod"/>
            </a:pPr>
            <a:r>
              <a:rPr lang="en-GB" b="1" i="0" dirty="0">
                <a:solidFill>
                  <a:srgbClr val="292929"/>
                </a:solidFill>
                <a:effectLst/>
                <a:latin typeface="charter"/>
              </a:rPr>
              <a:t>Both (1) and (2)</a:t>
            </a:r>
            <a:br>
              <a:rPr lang="en-GB" b="1" i="0" dirty="0">
                <a:solidFill>
                  <a:srgbClr val="292929"/>
                </a:solidFill>
                <a:effectLst/>
                <a:latin typeface="charter"/>
              </a:rPr>
            </a:br>
            <a:r>
              <a:rPr lang="en-GB" b="0" i="0" dirty="0">
                <a:solidFill>
                  <a:srgbClr val="292929"/>
                </a:solidFill>
                <a:effectLst/>
                <a:latin typeface="charter"/>
              </a:rPr>
              <a:t>Adapt both the gradient component and the learning rate component.</a:t>
            </a:r>
          </a:p>
          <a:p>
            <a:endParaRPr lang="en-GB" dirty="0"/>
          </a:p>
        </p:txBody>
      </p:sp>
    </p:spTree>
    <p:extLst>
      <p:ext uri="{BB962C8B-B14F-4D97-AF65-F5344CB8AC3E}">
        <p14:creationId xmlns:p14="http://schemas.microsoft.com/office/powerpoint/2010/main" val="42807528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9D7E1-510E-4169-BF83-A56A410E7BC0}"/>
              </a:ext>
            </a:extLst>
          </p:cNvPr>
          <p:cNvSpPr>
            <a:spLocks noGrp="1"/>
          </p:cNvSpPr>
          <p:nvPr>
            <p:ph type="title"/>
          </p:nvPr>
        </p:nvSpPr>
        <p:spPr/>
        <p:txBody>
          <a:bodyPr/>
          <a:lstStyle/>
          <a:p>
            <a:r>
              <a:rPr lang="en-GB" dirty="0"/>
              <a:t>What do optimizers do?</a:t>
            </a:r>
          </a:p>
        </p:txBody>
      </p:sp>
      <p:pic>
        <p:nvPicPr>
          <p:cNvPr id="4" name="Picture 3">
            <a:extLst>
              <a:ext uri="{FF2B5EF4-FFF2-40B4-BE49-F238E27FC236}">
                <a16:creationId xmlns:a16="http://schemas.microsoft.com/office/drawing/2014/main" id="{73FF5824-DB27-411A-8ED8-2F85A83A6E01}"/>
              </a:ext>
            </a:extLst>
          </p:cNvPr>
          <p:cNvPicPr>
            <a:picLocks noChangeAspect="1"/>
          </p:cNvPicPr>
          <p:nvPr/>
        </p:nvPicPr>
        <p:blipFill>
          <a:blip r:embed="rId2"/>
          <a:stretch>
            <a:fillRect/>
          </a:stretch>
        </p:blipFill>
        <p:spPr>
          <a:xfrm>
            <a:off x="1465385" y="1682749"/>
            <a:ext cx="6271845" cy="3236218"/>
          </a:xfrm>
          <a:prstGeom prst="rect">
            <a:avLst/>
          </a:prstGeom>
        </p:spPr>
      </p:pic>
    </p:spTree>
    <p:extLst>
      <p:ext uri="{BB962C8B-B14F-4D97-AF65-F5344CB8AC3E}">
        <p14:creationId xmlns:p14="http://schemas.microsoft.com/office/powerpoint/2010/main" val="882772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Optimizer Comparison</a:t>
            </a:r>
            <a:endParaRPr lang="en-US" sz="2700" b="0" strike="noStrike" spc="-1">
              <a:latin typeface="Arial"/>
            </a:endParaRPr>
          </a:p>
        </p:txBody>
      </p:sp>
      <p:pic>
        <p:nvPicPr>
          <p:cNvPr id="301" name="Picture 300"/>
          <p:cNvPicPr/>
          <p:nvPr/>
        </p:nvPicPr>
        <p:blipFill>
          <a:blip r:embed="rId2"/>
          <a:stretch/>
        </p:blipFill>
        <p:spPr>
          <a:xfrm>
            <a:off x="914400" y="1219680"/>
            <a:ext cx="8000280" cy="3808800"/>
          </a:xfrm>
          <a:prstGeom prst="rect">
            <a:avLst/>
          </a:prstGeom>
          <a:ln w="10800">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Learning Rate Scheduling</a:t>
            </a:r>
            <a:endParaRPr lang="en-US" sz="2700" b="0" strike="noStrike" spc="-1">
              <a:latin typeface="Arial"/>
            </a:endParaRPr>
          </a:p>
        </p:txBody>
      </p:sp>
      <p:sp>
        <p:nvSpPr>
          <p:cNvPr id="304" name="CustomShape 2"/>
          <p:cNvSpPr/>
          <p:nvPr/>
        </p:nvSpPr>
        <p:spPr>
          <a:xfrm>
            <a:off x="540000" y="1350000"/>
            <a:ext cx="8999280" cy="359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16000" indent="-215280">
              <a:lnSpc>
                <a:spcPct val="100000"/>
              </a:lnSpc>
              <a:buClr>
                <a:srgbClr val="000000"/>
              </a:buClr>
              <a:buSzPct val="45000"/>
              <a:buFont typeface="Wingdings" charset="2"/>
              <a:buChar char=""/>
            </a:pPr>
            <a:r>
              <a:rPr lang="en-US" sz="2400" b="0" strike="noStrike" spc="-1">
                <a:solidFill>
                  <a:srgbClr val="000000"/>
                </a:solidFill>
                <a:latin typeface="Arial"/>
                <a:ea typeface="DejaVu Sans"/>
              </a:rPr>
              <a:t>Finding a good learning rate is very important. If you set it much too high, training may diverge. If you set it too low, training will eventually converge to the optimum, but it will take a very long time.</a:t>
            </a:r>
            <a:endParaRPr lang="en-US" sz="2400" b="0" strike="noStrike" spc="-1">
              <a:latin typeface="Arial"/>
            </a:endParaRPr>
          </a:p>
          <a:p>
            <a:pPr>
              <a:lnSpc>
                <a:spcPct val="100000"/>
              </a:lnSpc>
            </a:pPr>
            <a:endParaRPr lang="en-US" sz="2400" b="0" strike="noStrike" spc="-1">
              <a:latin typeface="Arial"/>
            </a:endParaRPr>
          </a:p>
          <a:p>
            <a:pPr marL="216000" indent="-215280">
              <a:lnSpc>
                <a:spcPct val="100000"/>
              </a:lnSpc>
              <a:buClr>
                <a:srgbClr val="000000"/>
              </a:buClr>
              <a:buSzPct val="45000"/>
              <a:buFont typeface="Wingdings" charset="2"/>
              <a:buChar char=""/>
            </a:pPr>
            <a:r>
              <a:rPr lang="en-US" sz="2400" b="0" strike="noStrike" spc="-1">
                <a:solidFill>
                  <a:srgbClr val="000000"/>
                </a:solidFill>
                <a:latin typeface="Arial"/>
                <a:ea typeface="DejaVu Sans"/>
              </a:rPr>
              <a:t>But you can do better than a constant learning rate: if you start with a large learning rate and then reduce it once training stops making fast progress, you can reach a good solution faster than with the optimal constant learning rate. </a:t>
            </a:r>
            <a:endParaRPr lang="en-US" sz="2400" b="0" strike="noStrike" spc="-1">
              <a:latin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Learning Rate Scheduling</a:t>
            </a:r>
            <a:endParaRPr lang="en-US" sz="2700" b="0" strike="noStrike" spc="-1">
              <a:latin typeface="Arial"/>
            </a:endParaRPr>
          </a:p>
        </p:txBody>
      </p:sp>
      <p:pic>
        <p:nvPicPr>
          <p:cNvPr id="307" name="Picture 306"/>
          <p:cNvPicPr/>
          <p:nvPr/>
        </p:nvPicPr>
        <p:blipFill>
          <a:blip r:embed="rId2"/>
          <a:stretch/>
        </p:blipFill>
        <p:spPr>
          <a:xfrm>
            <a:off x="1407240" y="1600200"/>
            <a:ext cx="6593040" cy="3199680"/>
          </a:xfrm>
          <a:prstGeom prst="rect">
            <a:avLst/>
          </a:prstGeom>
          <a:ln w="10800">
            <a:noFill/>
          </a:ln>
        </p:spPr>
      </p:pic>
      <p:sp>
        <p:nvSpPr>
          <p:cNvPr id="308" name="CustomShape 2"/>
          <p:cNvSpPr/>
          <p:nvPr/>
        </p:nvSpPr>
        <p:spPr>
          <a:xfrm>
            <a:off x="540000" y="1350000"/>
            <a:ext cx="8999280" cy="359928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432000" lvl="1" indent="-215280">
              <a:lnSpc>
                <a:spcPct val="100000"/>
              </a:lnSpc>
              <a:buClr>
                <a:srgbClr val="000000"/>
              </a:buClr>
              <a:buSzPct val="45000"/>
              <a:buFont typeface="Wingdings" charset="2"/>
              <a:buChar char=""/>
            </a:pPr>
            <a:r>
              <a:rPr lang="en-US" sz="2700" b="1" strike="noStrike" spc="-1">
                <a:solidFill>
                  <a:srgbClr val="000000"/>
                </a:solidFill>
                <a:latin typeface="Arial"/>
                <a:ea typeface="DejaVu Sans"/>
              </a:rPr>
              <a:t>The Vanishing Gradients Problem</a:t>
            </a:r>
            <a:endParaRPr lang="en-US" sz="2700" b="0" strike="noStrike" spc="-1">
              <a:latin typeface="Arial"/>
            </a:endParaRPr>
          </a:p>
        </p:txBody>
      </p:sp>
      <p:sp>
        <p:nvSpPr>
          <p:cNvPr id="258" name="CustomShape 2"/>
          <p:cNvSpPr/>
          <p:nvPr/>
        </p:nvSpPr>
        <p:spPr>
          <a:xfrm>
            <a:off x="540000" y="1350000"/>
            <a:ext cx="8999280" cy="332676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Aft>
                <a:spcPts val="1057"/>
              </a:spcAft>
              <a:buClr>
                <a:srgbClr val="91D93F"/>
              </a:buClr>
              <a:buSzPct val="45000"/>
              <a:buFont typeface="Wingdings" charset="2"/>
              <a:buChar char=""/>
            </a:pPr>
            <a:r>
              <a:rPr lang="en-US" sz="2400" b="0" strike="noStrike" spc="-1">
                <a:solidFill>
                  <a:srgbClr val="000000"/>
                </a:solidFill>
                <a:latin typeface="Arial"/>
                <a:ea typeface="DejaVu Sans"/>
              </a:rPr>
              <a:t> As known, the backpropagation algorithm works by going from  the output layer to the input layer, propagating the error gradient along the way. </a:t>
            </a:r>
            <a:endParaRPr lang="en-US" sz="2400" b="0" strike="noStrike" spc="-1">
              <a:latin typeface="Arial"/>
            </a:endParaRPr>
          </a:p>
          <a:p>
            <a:pPr marL="432000" indent="-323280">
              <a:lnSpc>
                <a:spcPct val="100000"/>
              </a:lnSpc>
              <a:spcAft>
                <a:spcPts val="1057"/>
              </a:spcAft>
              <a:buClr>
                <a:srgbClr val="91D93F"/>
              </a:buClr>
              <a:buSzPct val="45000"/>
              <a:buFont typeface="Wingdings" charset="2"/>
              <a:buChar char=""/>
            </a:pPr>
            <a:r>
              <a:rPr lang="en-US" sz="2400" b="0" strike="noStrike" spc="-1">
                <a:solidFill>
                  <a:srgbClr val="000000"/>
                </a:solidFill>
                <a:latin typeface="Arial"/>
                <a:ea typeface="DejaVu Sans"/>
              </a:rPr>
              <a:t> Once the algorithm has computed the gradient of the cost function with regard to each parameter in the network, it uses these gradients to update each parameter with a Gradient Descent step.</a:t>
            </a:r>
            <a:endParaRPr lang="en-US" sz="2400" b="0" strike="noStrike" spc="-1">
              <a:latin typeface="Arial"/>
            </a:endParaRPr>
          </a:p>
          <a:p>
            <a:pPr marL="432000" indent="-323280">
              <a:lnSpc>
                <a:spcPct val="100000"/>
              </a:lnSpc>
              <a:spcAft>
                <a:spcPts val="1057"/>
              </a:spcAft>
              <a:buClr>
                <a:srgbClr val="91D93F"/>
              </a:buClr>
              <a:buSzPct val="45000"/>
              <a:buFont typeface="Wingdings" charset="2"/>
              <a:buChar char=""/>
            </a:pPr>
            <a:r>
              <a:rPr lang="en-US" sz="2400" b="0" strike="noStrike" spc="-1">
                <a:solidFill>
                  <a:srgbClr val="000000"/>
                </a:solidFill>
                <a:latin typeface="Arial"/>
                <a:ea typeface="DejaVu Sans"/>
              </a:rPr>
              <a:t> Unfortunately, gradients often get smaller and smaller as the algorithm progresses down to the lower layers. </a:t>
            </a:r>
            <a:endParaRPr lang="en-US" sz="24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Avoiding Overfitting Through Regularization</a:t>
            </a:r>
            <a:endParaRPr lang="en-US" sz="2700" b="0" strike="noStrike" spc="-1">
              <a:latin typeface="Arial"/>
            </a:endParaRPr>
          </a:p>
        </p:txBody>
      </p:sp>
      <p:sp>
        <p:nvSpPr>
          <p:cNvPr id="311" name="CustomShape 2"/>
          <p:cNvSpPr/>
          <p:nvPr/>
        </p:nvSpPr>
        <p:spPr>
          <a:xfrm>
            <a:off x="540000" y="1350000"/>
            <a:ext cx="8999280" cy="3599280"/>
          </a:xfrm>
          <a:prstGeom prst="rect">
            <a:avLst/>
          </a:prstGeom>
          <a:noFill/>
          <a:ln>
            <a:noFill/>
          </a:ln>
        </p:spPr>
        <p:style>
          <a:lnRef idx="0">
            <a:scrgbClr r="0" g="0" b="0"/>
          </a:lnRef>
          <a:fillRef idx="0">
            <a:scrgbClr r="0" g="0" b="0"/>
          </a:fillRef>
          <a:effectRef idx="0">
            <a:scrgbClr r="0" g="0" b="0"/>
          </a:effectRef>
          <a:fontRef idx="minor"/>
        </p:style>
      </p:sp>
      <p:sp>
        <p:nvSpPr>
          <p:cNvPr id="312" name="CustomShape 3"/>
          <p:cNvSpPr/>
          <p:nvPr/>
        </p:nvSpPr>
        <p:spPr>
          <a:xfrm>
            <a:off x="504000" y="1326600"/>
            <a:ext cx="9071640" cy="339840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16000" indent="-215640">
              <a:lnSpc>
                <a:spcPct val="100000"/>
              </a:lnSpc>
              <a:buClr>
                <a:srgbClr val="000000"/>
              </a:buClr>
              <a:buSzPct val="45000"/>
              <a:buFont typeface="Wingdings" charset="2"/>
              <a:buChar char=""/>
            </a:pPr>
            <a:r>
              <a:rPr lang="en-US" sz="2400" b="0" strike="noStrike" spc="-1">
                <a:latin typeface="Arial"/>
              </a:rPr>
              <a:t>One of the best regularization techniques is </a:t>
            </a:r>
            <a:r>
              <a:rPr lang="en-US" sz="2400" b="1" strike="noStrike" spc="-1">
                <a:latin typeface="Arial"/>
              </a:rPr>
              <a:t>early stopping </a:t>
            </a:r>
            <a:r>
              <a:rPr lang="en-US" sz="2400" b="0" strike="noStrike" spc="-1">
                <a:latin typeface="Arial"/>
              </a:rPr>
              <a:t>through which we stop training process in case of the continuity of making good performance in training and fixed performance in validation process.</a:t>
            </a: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latin typeface="Arial"/>
              </a:rPr>
              <a:t> Moreover, even though Batch Normalization was designed to solve the unstable gradients problems, it also acts like a pretty good regularizer.</a:t>
            </a: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latin typeface="Arial"/>
              </a:rPr>
              <a:t>Avoiding Overfitting Through Regularization</a:t>
            </a:r>
            <a:endParaRPr lang="en-US" sz="2700" b="0" strike="noStrike" spc="-1">
              <a:latin typeface="Arial"/>
            </a:endParaRPr>
          </a:p>
        </p:txBody>
      </p:sp>
      <p:sp>
        <p:nvSpPr>
          <p:cNvPr id="315" name="CustomShape 2"/>
          <p:cNvSpPr/>
          <p:nvPr/>
        </p:nvSpPr>
        <p:spPr>
          <a:xfrm>
            <a:off x="504000" y="1326600"/>
            <a:ext cx="9071640" cy="328824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216000" indent="-215640">
              <a:lnSpc>
                <a:spcPct val="100000"/>
              </a:lnSpc>
              <a:buClr>
                <a:srgbClr val="000000"/>
              </a:buClr>
              <a:buSzPct val="45000"/>
              <a:buFont typeface="Wingdings" charset="2"/>
              <a:buChar char=""/>
            </a:pPr>
            <a:r>
              <a:rPr lang="en-US" sz="2400" b="0" strike="noStrike" spc="-1">
                <a:latin typeface="Arial"/>
              </a:rPr>
              <a:t>For simple linear models, you can use </a:t>
            </a:r>
            <a:r>
              <a:rPr lang="en-US" sz="2400" b="1" strike="noStrike" spc="-1">
                <a:latin typeface="Arial"/>
              </a:rPr>
              <a:t>l2</a:t>
            </a:r>
            <a:r>
              <a:rPr lang="en-US" sz="2400" b="0" strike="noStrike" spc="-1">
                <a:latin typeface="Arial"/>
              </a:rPr>
              <a:t> </a:t>
            </a:r>
            <a:r>
              <a:rPr lang="en-US" sz="2400" b="1" strike="noStrike" spc="-1">
                <a:latin typeface="Arial"/>
              </a:rPr>
              <a:t>regularization</a:t>
            </a:r>
            <a:r>
              <a:rPr lang="en-US" sz="2400" b="0" strike="noStrike" spc="-1">
                <a:latin typeface="Arial"/>
              </a:rPr>
              <a:t> to constrain a neural network’s connection weights, and/or </a:t>
            </a:r>
            <a:r>
              <a:rPr lang="en-US" sz="2400" b="1" strike="noStrike" spc="-1">
                <a:latin typeface="Arial"/>
              </a:rPr>
              <a:t>l1</a:t>
            </a:r>
            <a:r>
              <a:rPr lang="en-US" sz="2400" b="0" strike="noStrike" spc="-1">
                <a:latin typeface="Arial"/>
              </a:rPr>
              <a:t> </a:t>
            </a:r>
            <a:r>
              <a:rPr lang="en-US" sz="2400" b="1" strike="noStrike" spc="-1">
                <a:latin typeface="Arial"/>
              </a:rPr>
              <a:t>regularization</a:t>
            </a:r>
            <a:r>
              <a:rPr lang="en-US" sz="2400" b="0" strike="noStrike" spc="-1">
                <a:latin typeface="Arial"/>
              </a:rPr>
              <a:t> if you want a sparse model (with many weights equal to 0).</a:t>
            </a: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1" strike="noStrike" spc="-1">
                <a:latin typeface="Arial"/>
              </a:rPr>
              <a:t>Dropout  </a:t>
            </a:r>
            <a:r>
              <a:rPr lang="en-US" sz="2400" b="0" strike="noStrike" spc="-1">
                <a:latin typeface="Arial"/>
              </a:rPr>
              <a:t>is one of the most popular regularization techniques for deep neural networks.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latin typeface="Arial"/>
              </a:rPr>
              <a:t>Avoiding Overfitting Through Regularization</a:t>
            </a:r>
            <a:endParaRPr lang="en-US" sz="2700" b="0" strike="noStrike" spc="-1">
              <a:latin typeface="Arial"/>
            </a:endParaRPr>
          </a:p>
        </p:txBody>
      </p:sp>
      <p:sp>
        <p:nvSpPr>
          <p:cNvPr id="318" name="CustomShape 2"/>
          <p:cNvSpPr/>
          <p:nvPr/>
        </p:nvSpPr>
        <p:spPr>
          <a:xfrm>
            <a:off x="540000" y="1308960"/>
            <a:ext cx="4717440" cy="37198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400" b="1" strike="noStrike" spc="-1">
                <a:latin typeface="Arial"/>
              </a:rPr>
              <a:t>Dropout</a:t>
            </a:r>
            <a:r>
              <a:rPr lang="en-US" sz="2400" b="0" strike="noStrike" spc="-1">
                <a:latin typeface="Arial"/>
              </a:rPr>
              <a:t> is a fairly simple algorithm: at every training step, every neuron (including the input neurons, but always excluding the output neurons) has a probability “</a:t>
            </a:r>
            <a:r>
              <a:rPr lang="en-US" sz="2400" b="1" strike="noStrike" spc="-1">
                <a:latin typeface="Arial"/>
              </a:rPr>
              <a:t>p</a:t>
            </a:r>
            <a:r>
              <a:rPr lang="en-US" sz="2400" b="0" strike="noStrike" spc="-1">
                <a:latin typeface="Arial"/>
              </a:rPr>
              <a:t>” of being temporarily “dropped out,” meaning it will be entirely ignored during this training</a:t>
            </a:r>
          </a:p>
          <a:p>
            <a:pPr>
              <a:lnSpc>
                <a:spcPct val="100000"/>
              </a:lnSpc>
            </a:pPr>
            <a:r>
              <a:rPr lang="en-US" sz="2400" b="0" strike="noStrike" spc="-1">
                <a:latin typeface="Arial"/>
              </a:rPr>
              <a:t>step, but it may be active during the next step. </a:t>
            </a:r>
          </a:p>
        </p:txBody>
      </p:sp>
      <p:pic>
        <p:nvPicPr>
          <p:cNvPr id="319" name="Picture 318"/>
          <p:cNvPicPr/>
          <p:nvPr/>
        </p:nvPicPr>
        <p:blipFill>
          <a:blip r:embed="rId2"/>
          <a:stretch/>
        </p:blipFill>
        <p:spPr>
          <a:xfrm>
            <a:off x="4800600" y="1409400"/>
            <a:ext cx="4799160" cy="3275280"/>
          </a:xfrm>
          <a:prstGeom prst="rect">
            <a:avLst/>
          </a:prstGeom>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432000" lvl="1" indent="-215280">
              <a:lnSpc>
                <a:spcPct val="100000"/>
              </a:lnSpc>
              <a:buClr>
                <a:srgbClr val="000000"/>
              </a:buClr>
              <a:buSzPct val="45000"/>
              <a:buFont typeface="Wingdings" charset="2"/>
              <a:buChar char=""/>
            </a:pPr>
            <a:r>
              <a:rPr lang="en-US" sz="2700" b="1" strike="noStrike" spc="-1">
                <a:solidFill>
                  <a:srgbClr val="000000"/>
                </a:solidFill>
                <a:latin typeface="Arial"/>
                <a:ea typeface="DejaVu Sans"/>
              </a:rPr>
              <a:t>The Vanishing Gradients Problem</a:t>
            </a:r>
            <a:endParaRPr lang="en-US" sz="2700" b="0" strike="noStrike" spc="-1">
              <a:latin typeface="Arial"/>
            </a:endParaRPr>
          </a:p>
        </p:txBody>
      </p:sp>
      <p:sp>
        <p:nvSpPr>
          <p:cNvPr id="261" name="CustomShape 2"/>
          <p:cNvSpPr/>
          <p:nvPr/>
        </p:nvSpPr>
        <p:spPr>
          <a:xfrm>
            <a:off x="540000" y="1350000"/>
            <a:ext cx="8999280" cy="353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marL="432000" indent="-323280">
              <a:lnSpc>
                <a:spcPct val="100000"/>
              </a:lnSpc>
              <a:spcAft>
                <a:spcPts val="1057"/>
              </a:spcAft>
              <a:buClr>
                <a:srgbClr val="91D93F"/>
              </a:buClr>
              <a:buSzPct val="45000"/>
              <a:buFont typeface="Wingdings" charset="2"/>
              <a:buChar char=""/>
            </a:pPr>
            <a:r>
              <a:rPr lang="en-US" sz="2400" b="0" strike="noStrike" spc="-1">
                <a:solidFill>
                  <a:srgbClr val="000000"/>
                </a:solidFill>
                <a:latin typeface="Arial"/>
                <a:ea typeface="DejaVu Sans"/>
              </a:rPr>
              <a:t> As a result, the Gradient Descent update leaves the lower layers’ connection weights virtually unchanged, and training never converges to a good solution. We call this the vanishing gradients problem. </a:t>
            </a:r>
            <a:endParaRPr lang="en-US" sz="2400" b="0" strike="noStrike" spc="-1">
              <a:latin typeface="Arial"/>
            </a:endParaRPr>
          </a:p>
          <a:p>
            <a:pPr marL="432000" indent="-323280">
              <a:lnSpc>
                <a:spcPct val="100000"/>
              </a:lnSpc>
              <a:spcAft>
                <a:spcPts val="1057"/>
              </a:spcAft>
              <a:buClr>
                <a:srgbClr val="91D93F"/>
              </a:buClr>
              <a:buSzPct val="45000"/>
              <a:buFont typeface="Wingdings" charset="2"/>
              <a:buChar char=""/>
            </a:pPr>
            <a:r>
              <a:rPr lang="en-US" sz="2400" b="0" strike="noStrike" spc="-1">
                <a:solidFill>
                  <a:srgbClr val="000000"/>
                </a:solidFill>
                <a:latin typeface="Arial"/>
                <a:ea typeface="DejaVu Sans"/>
              </a:rPr>
              <a:t> In a 2010 paper by Xavier Glorot and Yoshua Bengio. The authors found a few suspects, including the combination of the popular logistic sigmoid activation function and the weight initialization technique that was most popular at the time (i.e., a normal distribution with a mean of 0 and a standard deviation of  1).</a:t>
            </a:r>
            <a:endParaRPr lang="en-US" sz="24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432000" lvl="1" indent="-215280">
              <a:lnSpc>
                <a:spcPct val="100000"/>
              </a:lnSpc>
              <a:buClr>
                <a:srgbClr val="000000"/>
              </a:buClr>
              <a:buSzPct val="45000"/>
              <a:buFont typeface="Wingdings" charset="2"/>
              <a:buChar char=""/>
            </a:pPr>
            <a:r>
              <a:rPr lang="en-US" sz="2700" b="1" strike="noStrike" spc="-1">
                <a:solidFill>
                  <a:srgbClr val="000000"/>
                </a:solidFill>
                <a:latin typeface="Arial"/>
                <a:ea typeface="DejaVu Sans"/>
              </a:rPr>
              <a:t>The Vanishing Gradients Problem</a:t>
            </a:r>
            <a:endParaRPr lang="en-US" sz="2700" b="0" strike="noStrike" spc="-1">
              <a:latin typeface="Arial"/>
            </a:endParaRPr>
          </a:p>
        </p:txBody>
      </p:sp>
      <p:sp>
        <p:nvSpPr>
          <p:cNvPr id="264" name="CustomShape 2"/>
          <p:cNvSpPr/>
          <p:nvPr/>
        </p:nvSpPr>
        <p:spPr>
          <a:xfrm>
            <a:off x="540000" y="1350000"/>
            <a:ext cx="3574080" cy="3599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057"/>
              </a:spcAft>
              <a:buClr>
                <a:srgbClr val="91D93F"/>
              </a:buClr>
              <a:buSzPct val="45000"/>
              <a:buFont typeface="Wingdings" charset="2"/>
              <a:buChar char=""/>
            </a:pPr>
            <a:r>
              <a:rPr lang="en-US" sz="2400" b="0" strike="noStrike" spc="-1">
                <a:solidFill>
                  <a:srgbClr val="000000"/>
                </a:solidFill>
                <a:latin typeface="Arial"/>
                <a:ea typeface="DejaVu Sans"/>
              </a:rPr>
              <a:t>Looking at the logistic activation function  you can see that when inputs become large (negative or positive), the function saturates at 0 or 1, with a </a:t>
            </a:r>
            <a:r>
              <a:rPr lang="en-US" sz="2400" b="1" strike="noStrike" spc="-1">
                <a:solidFill>
                  <a:srgbClr val="000000"/>
                </a:solidFill>
                <a:latin typeface="Arial"/>
                <a:ea typeface="DejaVu Sans"/>
              </a:rPr>
              <a:t>derivative extremely close to 0</a:t>
            </a:r>
            <a:r>
              <a:rPr lang="en-US" sz="2400" b="0" strike="noStrike" spc="-1">
                <a:solidFill>
                  <a:srgbClr val="000000"/>
                </a:solidFill>
                <a:latin typeface="Arial"/>
                <a:ea typeface="DejaVu Sans"/>
              </a:rPr>
              <a:t>. </a:t>
            </a:r>
            <a:endParaRPr lang="en-US" sz="2400" b="0" strike="noStrike" spc="-1">
              <a:latin typeface="Arial"/>
            </a:endParaRPr>
          </a:p>
        </p:txBody>
      </p:sp>
      <p:pic>
        <p:nvPicPr>
          <p:cNvPr id="265" name="Picture 264"/>
          <p:cNvPicPr/>
          <p:nvPr/>
        </p:nvPicPr>
        <p:blipFill>
          <a:blip r:embed="rId2"/>
          <a:stretch/>
        </p:blipFill>
        <p:spPr>
          <a:xfrm>
            <a:off x="4800600" y="1600560"/>
            <a:ext cx="4571280" cy="2971080"/>
          </a:xfrm>
          <a:prstGeom prst="rect">
            <a:avLst/>
          </a:prstGeom>
          <a:ln w="10800">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marL="432000" lvl="1" indent="-215280">
              <a:lnSpc>
                <a:spcPct val="100000"/>
              </a:lnSpc>
              <a:buClr>
                <a:srgbClr val="000000"/>
              </a:buClr>
              <a:buSzPct val="45000"/>
              <a:buFont typeface="Wingdings" charset="2"/>
              <a:buChar char=""/>
            </a:pPr>
            <a:r>
              <a:rPr lang="en-US" sz="2700" b="1" strike="noStrike" spc="-1">
                <a:solidFill>
                  <a:srgbClr val="000000"/>
                </a:solidFill>
                <a:latin typeface="Arial"/>
                <a:ea typeface="DejaVu Sans"/>
              </a:rPr>
              <a:t>The Vanishing Gradients Problem</a:t>
            </a:r>
            <a:endParaRPr lang="en-US" sz="2700" b="0" strike="noStrike" spc="-1">
              <a:latin typeface="Arial"/>
            </a:endParaRPr>
          </a:p>
        </p:txBody>
      </p:sp>
      <p:sp>
        <p:nvSpPr>
          <p:cNvPr id="268" name="CustomShape 2"/>
          <p:cNvSpPr/>
          <p:nvPr/>
        </p:nvSpPr>
        <p:spPr>
          <a:xfrm>
            <a:off x="685800" y="1371600"/>
            <a:ext cx="8914680" cy="3428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057"/>
              </a:spcAft>
              <a:buClr>
                <a:srgbClr val="91D93F"/>
              </a:buClr>
              <a:buSzPct val="45000"/>
              <a:buFont typeface="Wingdings" charset="2"/>
              <a:buChar char=""/>
            </a:pPr>
            <a:r>
              <a:rPr lang="en-US" sz="2400" b="0" strike="noStrike" spc="-1">
                <a:solidFill>
                  <a:srgbClr val="000000"/>
                </a:solidFill>
                <a:latin typeface="Arial"/>
                <a:ea typeface="DejaVu Sans"/>
              </a:rPr>
              <a:t>Thus, the little gradient exists keeps getting diluted as backpropagation progresses down through the top layers, so there is really nothing left for the lower layers.</a:t>
            </a:r>
            <a:endParaRPr lang="en-US" sz="2400" b="0" strike="noStrike" spc="-1">
              <a:latin typeface="Arial"/>
            </a:endParaRPr>
          </a:p>
          <a:p>
            <a:pPr>
              <a:lnSpc>
                <a:spcPct val="100000"/>
              </a:lnSpc>
              <a:spcAft>
                <a:spcPts val="1057"/>
              </a:spcAft>
            </a:pPr>
            <a:endParaRPr lang="en-US" sz="2400" b="0" strike="noStrike" spc="-1">
              <a:latin typeface="Arial"/>
            </a:endParaRPr>
          </a:p>
        </p:txBody>
      </p:sp>
      <p:pic>
        <p:nvPicPr>
          <p:cNvPr id="269" name="Picture 268"/>
          <p:cNvPicPr/>
          <p:nvPr/>
        </p:nvPicPr>
        <p:blipFill>
          <a:blip r:embed="rId2"/>
          <a:stretch/>
        </p:blipFill>
        <p:spPr>
          <a:xfrm>
            <a:off x="4343400" y="2493000"/>
            <a:ext cx="4885560" cy="1828080"/>
          </a:xfrm>
          <a:prstGeom prst="rect">
            <a:avLst/>
          </a:prstGeom>
          <a:ln w="10800">
            <a:noFill/>
          </a:ln>
        </p:spPr>
      </p:pic>
      <p:sp>
        <p:nvSpPr>
          <p:cNvPr id="270" name="CustomShape 3"/>
          <p:cNvSpPr/>
          <p:nvPr/>
        </p:nvSpPr>
        <p:spPr>
          <a:xfrm>
            <a:off x="685800" y="2514600"/>
            <a:ext cx="3345480" cy="22852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fontScale="91000" lnSpcReduction="10000"/>
          </a:bodyPr>
          <a:lstStyle/>
          <a:p>
            <a:pPr marL="432000" indent="-323280">
              <a:lnSpc>
                <a:spcPct val="100000"/>
              </a:lnSpc>
              <a:spcAft>
                <a:spcPts val="1057"/>
              </a:spcAft>
              <a:buClr>
                <a:srgbClr val="91D93F"/>
              </a:buClr>
              <a:buSzPct val="45000"/>
              <a:buFont typeface="Wingdings" charset="2"/>
              <a:buChar char=""/>
            </a:pPr>
            <a:r>
              <a:rPr lang="en-US" sz="2400" b="1" strike="noStrike" spc="-1">
                <a:solidFill>
                  <a:srgbClr val="000000"/>
                </a:solidFill>
                <a:latin typeface="Arial"/>
                <a:ea typeface="DejaVu Sans"/>
              </a:rPr>
              <a:t>Solution:</a:t>
            </a:r>
            <a:r>
              <a:rPr lang="en-US" sz="2400" b="0" strike="noStrike" spc="-1">
                <a:solidFill>
                  <a:srgbClr val="000000"/>
                </a:solidFill>
                <a:latin typeface="Arial"/>
                <a:ea typeface="DejaVu Sans"/>
              </a:rPr>
              <a:t> is to use a different combinations of activation functions and the weight initialization technique as shown in below table.</a:t>
            </a:r>
            <a:endParaRPr lang="en-US" sz="2400" b="0" strike="noStrike" spc="-1">
              <a:latin typeface="Arial"/>
            </a:endParaRPr>
          </a:p>
        </p:txBody>
      </p:sp>
      <p:sp>
        <p:nvSpPr>
          <p:cNvPr id="271" name="CustomShape 4"/>
          <p:cNvSpPr/>
          <p:nvPr/>
        </p:nvSpPr>
        <p:spPr>
          <a:xfrm>
            <a:off x="4343400" y="4321800"/>
            <a:ext cx="4945680" cy="7066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057"/>
              </a:spcAft>
              <a:buClr>
                <a:srgbClr val="91D93F"/>
              </a:buClr>
              <a:buSzPct val="45000"/>
              <a:buFont typeface="Wingdings" charset="2"/>
              <a:buChar char=""/>
            </a:pPr>
            <a:r>
              <a:rPr lang="en-US" sz="1800" b="0" strike="noStrike" spc="-1">
                <a:solidFill>
                  <a:srgbClr val="000000"/>
                </a:solidFill>
                <a:latin typeface="Arial"/>
                <a:ea typeface="DejaVu Sans"/>
              </a:rPr>
              <a:t>By default, Keras uses Glorot initialization with a uniform distribution</a:t>
            </a:r>
            <a:r>
              <a:rPr lang="en-US" sz="2400" b="0" strike="noStrike" spc="-1">
                <a:solidFill>
                  <a:srgbClr val="000000"/>
                </a:solidFill>
                <a:latin typeface="Arial"/>
                <a:ea typeface="DejaVu Sans"/>
              </a:rPr>
              <a:t>.</a:t>
            </a:r>
            <a:endParaRPr lang="en-US" sz="24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Non-saturating Activation Functions</a:t>
            </a:r>
            <a:endParaRPr lang="en-US" sz="2700" b="0" strike="noStrike" spc="-1">
              <a:latin typeface="Arial"/>
            </a:endParaRPr>
          </a:p>
        </p:txBody>
      </p:sp>
      <p:pic>
        <p:nvPicPr>
          <p:cNvPr id="274" name="Picture 273"/>
          <p:cNvPicPr/>
          <p:nvPr/>
        </p:nvPicPr>
        <p:blipFill>
          <a:blip r:embed="rId2"/>
          <a:stretch/>
        </p:blipFill>
        <p:spPr>
          <a:xfrm>
            <a:off x="5029200" y="1371600"/>
            <a:ext cx="4484520" cy="2770200"/>
          </a:xfrm>
          <a:prstGeom prst="rect">
            <a:avLst/>
          </a:prstGeom>
          <a:ln w="10800">
            <a:noFill/>
          </a:ln>
        </p:spPr>
      </p:pic>
      <p:pic>
        <p:nvPicPr>
          <p:cNvPr id="275" name="Picture 274"/>
          <p:cNvPicPr/>
          <p:nvPr/>
        </p:nvPicPr>
        <p:blipFill>
          <a:blip r:embed="rId3"/>
          <a:stretch/>
        </p:blipFill>
        <p:spPr>
          <a:xfrm>
            <a:off x="457200" y="1371600"/>
            <a:ext cx="4342680" cy="2798640"/>
          </a:xfrm>
          <a:prstGeom prst="rect">
            <a:avLst/>
          </a:prstGeom>
          <a:ln w="10800">
            <a:noFill/>
          </a:ln>
        </p:spPr>
      </p:pic>
      <p:sp>
        <p:nvSpPr>
          <p:cNvPr id="276" name="CustomShape 2"/>
          <p:cNvSpPr/>
          <p:nvPr/>
        </p:nvSpPr>
        <p:spPr>
          <a:xfrm>
            <a:off x="540000" y="4348440"/>
            <a:ext cx="4259880" cy="7066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057"/>
              </a:spcAft>
              <a:buClr>
                <a:srgbClr val="91D93F"/>
              </a:buClr>
              <a:buSzPct val="45000"/>
              <a:buFont typeface="Wingdings" charset="2"/>
              <a:buChar char=""/>
            </a:pPr>
            <a:r>
              <a:rPr lang="en-US" sz="2000" b="0" strike="noStrike" spc="-1">
                <a:solidFill>
                  <a:srgbClr val="000000"/>
                </a:solidFill>
                <a:latin typeface="Arial"/>
                <a:ea typeface="DejaVu Sans"/>
              </a:rPr>
              <a:t>Leaky ReLU: like ReLU, but with a small slope for negative values.</a:t>
            </a:r>
            <a:endParaRPr lang="en-US" sz="2000" b="0" strike="noStrike" spc="-1">
              <a:latin typeface="Arial"/>
            </a:endParaRPr>
          </a:p>
        </p:txBody>
      </p:sp>
      <p:sp>
        <p:nvSpPr>
          <p:cNvPr id="277" name="CustomShape 3"/>
          <p:cNvSpPr/>
          <p:nvPr/>
        </p:nvSpPr>
        <p:spPr>
          <a:xfrm>
            <a:off x="5486400" y="4321800"/>
            <a:ext cx="3199680" cy="706680"/>
          </a:xfrm>
          <a:prstGeom prst="rect">
            <a:avLst/>
          </a:prstGeom>
          <a:noFill/>
          <a:ln>
            <a:noFill/>
          </a:ln>
        </p:spPr>
        <p:style>
          <a:lnRef idx="0">
            <a:scrgbClr r="0" g="0" b="0"/>
          </a:lnRef>
          <a:fillRef idx="0">
            <a:scrgbClr r="0" g="0" b="0"/>
          </a:fillRef>
          <a:effectRef idx="0">
            <a:scrgbClr r="0" g="0" b="0"/>
          </a:effectRef>
          <a:fontRef idx="minor"/>
        </p:style>
        <p:txBody>
          <a:bodyPr lIns="0" tIns="0" rIns="0" bIns="0">
            <a:normAutofit/>
          </a:bodyPr>
          <a:lstStyle/>
          <a:p>
            <a:pPr marL="432000" indent="-323280">
              <a:lnSpc>
                <a:spcPct val="100000"/>
              </a:lnSpc>
              <a:spcAft>
                <a:spcPts val="1057"/>
              </a:spcAft>
              <a:buClr>
                <a:srgbClr val="91D93F"/>
              </a:buClr>
              <a:buSzPct val="45000"/>
              <a:buFont typeface="Wingdings" charset="2"/>
              <a:buChar char=""/>
            </a:pPr>
            <a:r>
              <a:rPr lang="en-US" sz="2000" b="0" strike="noStrike" spc="-1">
                <a:solidFill>
                  <a:srgbClr val="000000"/>
                </a:solidFill>
                <a:latin typeface="Arial"/>
                <a:ea typeface="DejaVu Sans"/>
              </a:rPr>
              <a:t>ELU activation function</a:t>
            </a:r>
            <a:endParaRPr lang="en-US" sz="20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C146E-1AEF-401E-990A-7595D78B689B}"/>
              </a:ext>
            </a:extLst>
          </p:cNvPr>
          <p:cNvSpPr>
            <a:spLocks noGrp="1"/>
          </p:cNvSpPr>
          <p:nvPr>
            <p:ph type="title"/>
          </p:nvPr>
        </p:nvSpPr>
        <p:spPr/>
        <p:txBody>
          <a:bodyPr/>
          <a:lstStyle/>
          <a:p>
            <a:r>
              <a:rPr lang="en-GB" dirty="0"/>
              <a:t>Weights initialization</a:t>
            </a:r>
          </a:p>
        </p:txBody>
      </p:sp>
      <p:sp>
        <p:nvSpPr>
          <p:cNvPr id="3" name="Rectangle 1">
            <a:extLst>
              <a:ext uri="{FF2B5EF4-FFF2-40B4-BE49-F238E27FC236}">
                <a16:creationId xmlns:a16="http://schemas.microsoft.com/office/drawing/2014/main" id="{474C0138-3752-4D91-97B0-CF899F822846}"/>
              </a:ext>
            </a:extLst>
          </p:cNvPr>
          <p:cNvSpPr>
            <a:spLocks noChangeArrowheads="1"/>
          </p:cNvSpPr>
          <p:nvPr/>
        </p:nvSpPr>
        <p:spPr bwMode="auto">
          <a:xfrm>
            <a:off x="0" y="-530914"/>
            <a:ext cx="92398" cy="10618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363B42"/>
              </a:solidFill>
              <a:effectLst/>
              <a:latin typeface="OpenSans-ligh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03907C8D-EEBE-4683-B8BB-85058861FA97}"/>
              </a:ext>
            </a:extLst>
          </p:cNvPr>
          <p:cNvSpPr txBox="1"/>
          <p:nvPr/>
        </p:nvSpPr>
        <p:spPr>
          <a:xfrm>
            <a:off x="691662" y="1582615"/>
            <a:ext cx="8405446" cy="3416320"/>
          </a:xfrm>
          <a:prstGeom prst="rect">
            <a:avLst/>
          </a:prstGeom>
          <a:noFill/>
        </p:spPr>
        <p:txBody>
          <a:bodyPr wrap="square" rtlCol="0">
            <a:spAutoFit/>
          </a:bodyPr>
          <a:lstStyle/>
          <a:p>
            <a:pPr marL="342900" indent="-342900">
              <a:buFont typeface="+mj-lt"/>
              <a:buAutoNum type="arabicPeriod"/>
            </a:pPr>
            <a:r>
              <a:rPr lang="en-GB" dirty="0"/>
              <a:t>Zero Initialization : </a:t>
            </a:r>
            <a:r>
              <a:rPr lang="en-GB" b="0" i="0" dirty="0">
                <a:solidFill>
                  <a:srgbClr val="292929"/>
                </a:solidFill>
                <a:effectLst/>
                <a:latin typeface="charter"/>
              </a:rPr>
              <a:t>If all the weights are initialized with 0, the derivative with respect to loss function is the same for every w in W[l], thus all weights have the same value in subsequent iterations. This makes hidden units symmetric and continues for all the n iterations i.e. setting weights to 0 does not make it better than a linear model.</a:t>
            </a:r>
          </a:p>
          <a:p>
            <a:pPr marL="342900" indent="-342900">
              <a:buFont typeface="+mj-lt"/>
              <a:buAutoNum type="arabicPeriod"/>
            </a:pPr>
            <a:r>
              <a:rPr lang="en-GB" dirty="0"/>
              <a:t>Random Initialization : </a:t>
            </a:r>
            <a:r>
              <a:rPr lang="en-GB" b="0" i="0" dirty="0">
                <a:solidFill>
                  <a:srgbClr val="292929"/>
                </a:solidFill>
                <a:effectLst/>
                <a:latin typeface="charter"/>
              </a:rPr>
              <a:t>Assigning random values to weights is better than just 0 assignment, but the probability of having too large or too low initial weights is so disturbing (causing vanishing gradients).</a:t>
            </a:r>
          </a:p>
          <a:p>
            <a:pPr marL="342900" indent="-342900">
              <a:buFont typeface="+mj-lt"/>
              <a:buAutoNum type="arabicPeriod"/>
            </a:pPr>
            <a:r>
              <a:rPr lang="en-GB" dirty="0"/>
              <a:t>Xavier(</a:t>
            </a:r>
            <a:r>
              <a:rPr lang="en-GB" dirty="0" err="1"/>
              <a:t>Glorot</a:t>
            </a:r>
            <a:r>
              <a:rPr lang="en-GB" dirty="0"/>
              <a:t>) Initialization : </a:t>
            </a:r>
            <a:r>
              <a:rPr lang="en-GB" dirty="0">
                <a:solidFill>
                  <a:srgbClr val="292929"/>
                </a:solidFill>
                <a:latin typeface="charter"/>
              </a:rPr>
              <a:t>multiplies the random approach by a specific formula to pick the initial weights from normal distribution.</a:t>
            </a:r>
          </a:p>
          <a:p>
            <a:pPr marL="342900" indent="-342900">
              <a:buFont typeface="+mj-lt"/>
              <a:buAutoNum type="arabicPeriod"/>
            </a:pPr>
            <a:r>
              <a:rPr lang="en-GB" dirty="0"/>
              <a:t>He(</a:t>
            </a:r>
            <a:r>
              <a:rPr lang="en-GB" dirty="0" err="1"/>
              <a:t>Kamming</a:t>
            </a:r>
            <a:r>
              <a:rPr lang="en-GB" dirty="0"/>
              <a:t>) Indianization </a:t>
            </a:r>
          </a:p>
          <a:p>
            <a:pPr marL="342900" indent="-342900">
              <a:buFont typeface="+mj-lt"/>
              <a:buAutoNum type="arabicPeriod"/>
            </a:pPr>
            <a:endParaRPr lang="en-GB" dirty="0"/>
          </a:p>
        </p:txBody>
      </p:sp>
    </p:spTree>
    <p:extLst>
      <p:ext uri="{BB962C8B-B14F-4D97-AF65-F5344CB8AC3E}">
        <p14:creationId xmlns:p14="http://schemas.microsoft.com/office/powerpoint/2010/main" val="387998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Batch Normalization</a:t>
            </a:r>
            <a:endParaRPr lang="en-US" sz="2700" b="0" strike="noStrike" spc="-1">
              <a:latin typeface="Arial"/>
            </a:endParaRPr>
          </a:p>
        </p:txBody>
      </p:sp>
      <p:sp>
        <p:nvSpPr>
          <p:cNvPr id="280" name="CustomShape 2"/>
          <p:cNvSpPr/>
          <p:nvPr/>
        </p:nvSpPr>
        <p:spPr>
          <a:xfrm>
            <a:off x="540000" y="1350000"/>
            <a:ext cx="8999280" cy="359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400" b="0" strike="noStrike" spc="-1">
                <a:solidFill>
                  <a:srgbClr val="000000"/>
                </a:solidFill>
                <a:latin typeface="Arial"/>
                <a:ea typeface="DejaVu Sans"/>
              </a:rPr>
              <a:t>Although using He initialization along with ELU (or any variant of ReLU) can significantly reduce the danger of the vanishing/exploding gradients problems at the beginning of training, it doesn’t guarantee that they won’t come back during training.</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2400" b="0" strike="noStrike" spc="-1">
                <a:solidFill>
                  <a:srgbClr val="000000"/>
                </a:solidFill>
                <a:latin typeface="Arial"/>
                <a:ea typeface="DejaVu Sans"/>
              </a:rPr>
              <a:t> </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540000" y="450000"/>
            <a:ext cx="8639280" cy="6292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US" sz="2700" b="1" strike="noStrike" spc="-1">
                <a:solidFill>
                  <a:srgbClr val="000000"/>
                </a:solidFill>
                <a:latin typeface="Arial"/>
                <a:ea typeface="DejaVu Sans"/>
              </a:rPr>
              <a:t>Batch Normalization</a:t>
            </a:r>
            <a:endParaRPr lang="en-US" sz="2700" b="0" strike="noStrike" spc="-1">
              <a:latin typeface="Arial"/>
            </a:endParaRPr>
          </a:p>
        </p:txBody>
      </p:sp>
      <p:sp>
        <p:nvSpPr>
          <p:cNvPr id="283" name="CustomShape 2"/>
          <p:cNvSpPr/>
          <p:nvPr/>
        </p:nvSpPr>
        <p:spPr>
          <a:xfrm>
            <a:off x="540000" y="1350000"/>
            <a:ext cx="8999280" cy="359928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US" sz="2400" b="0" strike="noStrike" spc="-1">
                <a:solidFill>
                  <a:srgbClr val="000000"/>
                </a:solidFill>
                <a:latin typeface="Arial"/>
                <a:ea typeface="DejaVu Sans"/>
              </a:rPr>
              <a:t>In a 2015 paper,8 Sergey Ioffe and Christian Szegedy proposed a technique called </a:t>
            </a:r>
            <a:r>
              <a:rPr lang="en-US" sz="2400" b="1" strike="noStrike" spc="-1">
                <a:solidFill>
                  <a:srgbClr val="F10D0C"/>
                </a:solidFill>
                <a:latin typeface="Arial"/>
                <a:ea typeface="DejaVu Sans"/>
              </a:rPr>
              <a:t>Batch Normalization (BN)</a:t>
            </a:r>
            <a:r>
              <a:rPr lang="en-US" sz="2400" b="0" strike="noStrike" spc="-1">
                <a:solidFill>
                  <a:srgbClr val="F10D0C"/>
                </a:solidFill>
                <a:latin typeface="Arial"/>
                <a:ea typeface="DejaVu Sans"/>
              </a:rPr>
              <a:t> </a:t>
            </a:r>
            <a:r>
              <a:rPr lang="en-US" sz="2400" b="0" strike="noStrike" spc="-1">
                <a:solidFill>
                  <a:srgbClr val="000000"/>
                </a:solidFill>
                <a:latin typeface="Arial"/>
                <a:ea typeface="DejaVu Sans"/>
              </a:rPr>
              <a:t>that addresses these problems.</a:t>
            </a:r>
            <a:endParaRPr lang="en-US" sz="2400" b="0" strike="noStrike" spc="-1">
              <a:latin typeface="Arial"/>
            </a:endParaRPr>
          </a:p>
          <a:p>
            <a:pPr>
              <a:lnSpc>
                <a:spcPct val="100000"/>
              </a:lnSpc>
            </a:pPr>
            <a:endParaRPr lang="en-US" sz="2400" b="0" strike="noStrike" spc="-1">
              <a:latin typeface="Arial"/>
            </a:endParaRPr>
          </a:p>
          <a:p>
            <a:pPr>
              <a:lnSpc>
                <a:spcPct val="100000"/>
              </a:lnSpc>
            </a:pPr>
            <a:r>
              <a:rPr lang="en-US" sz="2400" b="0" strike="noStrike" spc="-1">
                <a:solidFill>
                  <a:srgbClr val="000000"/>
                </a:solidFill>
                <a:latin typeface="Arial"/>
                <a:ea typeface="DejaVu Sans"/>
              </a:rPr>
              <a:t>The technique consists of adding an operation in the model just before or after the activation function of each hidden layer. This operation simply lets the model learn the optimal scale and mean of each of the layer’s inputs. In many cases, if you add a BN layer as the very first layer of your neural network, you do not need to standardize your training set (e.g., using a StandardScaler).</a:t>
            </a:r>
            <a:endParaRPr lang="en-US" sz="2400" b="0" strike="noStrike" spc="-1">
              <a:latin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334</TotalTime>
  <Words>1303</Words>
  <Application>Microsoft Office PowerPoint</Application>
  <PresentationFormat>Custom</PresentationFormat>
  <Paragraphs>93</Paragraphs>
  <Slides>22</Slides>
  <Notes>1</Notes>
  <HiddenSlides>0</HiddenSlides>
  <MMClips>0</MMClips>
  <ScaleCrop>false</ScaleCrop>
  <HeadingPairs>
    <vt:vector size="6" baseType="variant">
      <vt:variant>
        <vt:lpstr>Fonts Used</vt:lpstr>
      </vt:variant>
      <vt:variant>
        <vt:i4>7</vt:i4>
      </vt:variant>
      <vt:variant>
        <vt:lpstr>Theme</vt:lpstr>
      </vt:variant>
      <vt:variant>
        <vt:i4>6</vt:i4>
      </vt:variant>
      <vt:variant>
        <vt:lpstr>Slide Titles</vt:lpstr>
      </vt:variant>
      <vt:variant>
        <vt:i4>22</vt:i4>
      </vt:variant>
    </vt:vector>
  </HeadingPairs>
  <TitlesOfParts>
    <vt:vector size="35" baseType="lpstr">
      <vt:lpstr>Arial</vt:lpstr>
      <vt:lpstr>Calibri</vt:lpstr>
      <vt:lpstr>charter</vt:lpstr>
      <vt:lpstr>OpenSans-light</vt:lpstr>
      <vt:lpstr>StarSymbol</vt:lpstr>
      <vt:lpstr>Symbol</vt:lpstr>
      <vt:lpstr>Wingdings</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Weights initialization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optimizers do ?</vt:lpstr>
      <vt:lpstr>What do optimizers do?</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Inspiration</dc:title>
  <dc:subject/>
  <dc:creator>Hassan Ayman</dc:creator>
  <dc:description/>
  <cp:lastModifiedBy>Hassan Ayman Hussein Abd-Elfattah</cp:lastModifiedBy>
  <cp:revision>10</cp:revision>
  <dcterms:created xsi:type="dcterms:W3CDTF">2021-02-08T14:08:41Z</dcterms:created>
  <dcterms:modified xsi:type="dcterms:W3CDTF">2021-09-22T03:24:42Z</dcterms:modified>
  <dc:language>en-US</dc:language>
</cp:coreProperties>
</file>