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6" r:id="rId4"/>
    <p:sldId id="258" r:id="rId5"/>
    <p:sldId id="262" r:id="rId6"/>
    <p:sldId id="259" r:id="rId7"/>
    <p:sldId id="263" r:id="rId8"/>
    <p:sldId id="264" r:id="rId9"/>
    <p:sldId id="261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92B0E-FF30-49B2-8010-0298877BC81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AFEEA7-D6A2-4872-9AB5-A4EE2D2E39E1}">
      <dgm:prSet/>
      <dgm:spPr/>
      <dgm:t>
        <a:bodyPr/>
        <a:lstStyle/>
        <a:p>
          <a:r>
            <a:rPr lang="en-US" b="1"/>
            <a:t>Age Distribution</a:t>
          </a:r>
          <a:endParaRPr lang="en-US"/>
        </a:p>
      </dgm:t>
    </dgm:pt>
    <dgm:pt modelId="{F8DFD564-5B9C-427B-B91A-E1C088989009}" type="parTrans" cxnId="{3BD6BE3A-3303-474F-A28A-78A01800709F}">
      <dgm:prSet/>
      <dgm:spPr/>
      <dgm:t>
        <a:bodyPr/>
        <a:lstStyle/>
        <a:p>
          <a:endParaRPr lang="en-US"/>
        </a:p>
      </dgm:t>
    </dgm:pt>
    <dgm:pt modelId="{05014ADA-A480-4950-AA73-93830C2647F4}" type="sibTrans" cxnId="{3BD6BE3A-3303-474F-A28A-78A01800709F}">
      <dgm:prSet/>
      <dgm:spPr/>
      <dgm:t>
        <a:bodyPr/>
        <a:lstStyle/>
        <a:p>
          <a:endParaRPr lang="en-US"/>
        </a:p>
      </dgm:t>
    </dgm:pt>
    <dgm:pt modelId="{DD844A9D-7500-4EE4-862E-0C133E0DD290}">
      <dgm:prSet/>
      <dgm:spPr/>
      <dgm:t>
        <a:bodyPr/>
        <a:lstStyle/>
        <a:p>
          <a:r>
            <a:rPr lang="en-US" dirty="0"/>
            <a:t>The majority of clients are between </a:t>
          </a:r>
          <a:r>
            <a:rPr lang="en-US" b="1" dirty="0"/>
            <a:t>30 to 50 years</a:t>
          </a:r>
          <a:r>
            <a:rPr lang="en-US" dirty="0"/>
            <a:t>, suggesting that this age group forms the core customer base.</a:t>
          </a:r>
        </a:p>
      </dgm:t>
    </dgm:pt>
    <dgm:pt modelId="{DA9BBBAA-E2BF-4072-8423-D6923ACA28B1}" type="parTrans" cxnId="{6A81C576-EFAB-4BE2-864E-906630216BB4}">
      <dgm:prSet/>
      <dgm:spPr/>
      <dgm:t>
        <a:bodyPr/>
        <a:lstStyle/>
        <a:p>
          <a:endParaRPr lang="en-US"/>
        </a:p>
      </dgm:t>
    </dgm:pt>
    <dgm:pt modelId="{E8D804A6-30E5-41A4-8EE0-DC71D0C1B1A6}" type="sibTrans" cxnId="{6A81C576-EFAB-4BE2-864E-906630216BB4}">
      <dgm:prSet/>
      <dgm:spPr/>
      <dgm:t>
        <a:bodyPr/>
        <a:lstStyle/>
        <a:p>
          <a:endParaRPr lang="en-US"/>
        </a:p>
      </dgm:t>
    </dgm:pt>
    <dgm:pt modelId="{477C26DD-85B2-472C-8F46-1115B575D4AE}">
      <dgm:prSet/>
      <dgm:spPr/>
      <dgm:t>
        <a:bodyPr/>
        <a:lstStyle/>
        <a:p>
          <a:r>
            <a:rPr lang="en-US" dirty="0"/>
            <a:t>Younger and older age groups are underrepresented, potentially indicating untapped market segments.</a:t>
          </a:r>
        </a:p>
      </dgm:t>
    </dgm:pt>
    <dgm:pt modelId="{BBB4C7B5-BD30-4431-AE5A-7A4B7164A778}" type="parTrans" cxnId="{C80259FE-9652-4558-9AE1-7C1F146C84CE}">
      <dgm:prSet/>
      <dgm:spPr/>
      <dgm:t>
        <a:bodyPr/>
        <a:lstStyle/>
        <a:p>
          <a:endParaRPr lang="en-US"/>
        </a:p>
      </dgm:t>
    </dgm:pt>
    <dgm:pt modelId="{8DD8D087-8F73-4864-AC32-35DC8F4ED406}" type="sibTrans" cxnId="{C80259FE-9652-4558-9AE1-7C1F146C84CE}">
      <dgm:prSet/>
      <dgm:spPr/>
      <dgm:t>
        <a:bodyPr/>
        <a:lstStyle/>
        <a:p>
          <a:endParaRPr lang="en-US"/>
        </a:p>
      </dgm:t>
    </dgm:pt>
    <dgm:pt modelId="{D427408D-1E5E-4A9A-9AC0-D53587641AFA}">
      <dgm:prSet/>
      <dgm:spPr/>
      <dgm:t>
        <a:bodyPr/>
        <a:lstStyle/>
        <a:p>
          <a:r>
            <a:rPr lang="en-US" b="1"/>
            <a:t>Job Type</a:t>
          </a:r>
          <a:endParaRPr lang="en-US"/>
        </a:p>
      </dgm:t>
    </dgm:pt>
    <dgm:pt modelId="{A65B3BA7-DB97-446E-992D-902FF67DEE35}" type="parTrans" cxnId="{0DFB25A6-6B08-4EC0-9C79-F1AE02153F56}">
      <dgm:prSet/>
      <dgm:spPr/>
      <dgm:t>
        <a:bodyPr/>
        <a:lstStyle/>
        <a:p>
          <a:endParaRPr lang="en-US"/>
        </a:p>
      </dgm:t>
    </dgm:pt>
    <dgm:pt modelId="{A86A57DB-F69A-4E65-AD99-1C10B37D756D}" type="sibTrans" cxnId="{0DFB25A6-6B08-4EC0-9C79-F1AE02153F56}">
      <dgm:prSet/>
      <dgm:spPr/>
      <dgm:t>
        <a:bodyPr/>
        <a:lstStyle/>
        <a:p>
          <a:endParaRPr lang="en-US"/>
        </a:p>
      </dgm:t>
    </dgm:pt>
    <dgm:pt modelId="{A42898E8-4BFE-4CF8-A8D2-20C1735D127C}">
      <dgm:prSet/>
      <dgm:spPr/>
      <dgm:t>
        <a:bodyPr/>
        <a:lstStyle/>
        <a:p>
          <a:r>
            <a:rPr lang="en-US"/>
            <a:t>Clients are predominantly employed in sectors like </a:t>
          </a:r>
          <a:r>
            <a:rPr lang="en-US" b="1"/>
            <a:t>management</a:t>
          </a:r>
          <a:r>
            <a:rPr lang="en-US"/>
            <a:t>, </a:t>
          </a:r>
          <a:r>
            <a:rPr lang="en-US" b="1"/>
            <a:t>technicians</a:t>
          </a:r>
          <a:r>
            <a:rPr lang="en-US"/>
            <a:t>, and </a:t>
          </a:r>
          <a:r>
            <a:rPr lang="en-US" b="1"/>
            <a:t>blue-collar jobs</a:t>
          </a:r>
          <a:r>
            <a:rPr lang="en-US"/>
            <a:t>.</a:t>
          </a:r>
        </a:p>
      </dgm:t>
    </dgm:pt>
    <dgm:pt modelId="{12A708A7-535E-4548-8AAA-2547A2308B4B}" type="parTrans" cxnId="{00835203-31A0-42FD-B524-2E9ECBF03DC6}">
      <dgm:prSet/>
      <dgm:spPr/>
      <dgm:t>
        <a:bodyPr/>
        <a:lstStyle/>
        <a:p>
          <a:endParaRPr lang="en-US"/>
        </a:p>
      </dgm:t>
    </dgm:pt>
    <dgm:pt modelId="{38CE5AE7-FFBB-4389-BFA0-AAC43309A2C4}" type="sibTrans" cxnId="{00835203-31A0-42FD-B524-2E9ECBF03DC6}">
      <dgm:prSet/>
      <dgm:spPr/>
      <dgm:t>
        <a:bodyPr/>
        <a:lstStyle/>
        <a:p>
          <a:endParaRPr lang="en-US"/>
        </a:p>
      </dgm:t>
    </dgm:pt>
    <dgm:pt modelId="{3F2BD408-E0B8-4D1D-B106-2EE71A2B1457}">
      <dgm:prSet/>
      <dgm:spPr/>
      <dgm:t>
        <a:bodyPr/>
        <a:lstStyle/>
        <a:p>
          <a:r>
            <a:rPr lang="en-US"/>
            <a:t>Minimal representation in categories like </a:t>
          </a:r>
          <a:r>
            <a:rPr lang="en-US" b="1"/>
            <a:t>unemployed</a:t>
          </a:r>
          <a:r>
            <a:rPr lang="en-US"/>
            <a:t> or </a:t>
          </a:r>
          <a:r>
            <a:rPr lang="en-US" b="1"/>
            <a:t>students</a:t>
          </a:r>
          <a:r>
            <a:rPr lang="en-US"/>
            <a:t> suggests a focus on financially stable demographics.</a:t>
          </a:r>
        </a:p>
      </dgm:t>
    </dgm:pt>
    <dgm:pt modelId="{D8E64329-1236-4CCB-A05D-EAF9F0ECAD33}" type="parTrans" cxnId="{D920DE4A-850D-437B-9DFB-8DBD7A759EE9}">
      <dgm:prSet/>
      <dgm:spPr/>
      <dgm:t>
        <a:bodyPr/>
        <a:lstStyle/>
        <a:p>
          <a:endParaRPr lang="en-US"/>
        </a:p>
      </dgm:t>
    </dgm:pt>
    <dgm:pt modelId="{E99F7C72-9E68-45B6-8731-52D0FDE3260A}" type="sibTrans" cxnId="{D920DE4A-850D-437B-9DFB-8DBD7A759EE9}">
      <dgm:prSet/>
      <dgm:spPr/>
      <dgm:t>
        <a:bodyPr/>
        <a:lstStyle/>
        <a:p>
          <a:endParaRPr lang="en-US"/>
        </a:p>
      </dgm:t>
    </dgm:pt>
    <dgm:pt modelId="{E5B23088-F677-44FB-A669-653908E7CE05}" type="pres">
      <dgm:prSet presAssocID="{29292B0E-FF30-49B2-8010-0298877BC81F}" presName="Name0" presStyleCnt="0">
        <dgm:presLayoutVars>
          <dgm:dir/>
          <dgm:animLvl val="lvl"/>
          <dgm:resizeHandles val="exact"/>
        </dgm:presLayoutVars>
      </dgm:prSet>
      <dgm:spPr/>
    </dgm:pt>
    <dgm:pt modelId="{CDF9AA67-02DD-4C25-BF77-7F527A0A8842}" type="pres">
      <dgm:prSet presAssocID="{92AFEEA7-D6A2-4872-9AB5-A4EE2D2E39E1}" presName="linNode" presStyleCnt="0"/>
      <dgm:spPr/>
    </dgm:pt>
    <dgm:pt modelId="{797BE019-7FD5-408C-BCE3-0046B6FA7592}" type="pres">
      <dgm:prSet presAssocID="{92AFEEA7-D6A2-4872-9AB5-A4EE2D2E39E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745E832-19B3-417B-98D4-E53A97D09CF6}" type="pres">
      <dgm:prSet presAssocID="{92AFEEA7-D6A2-4872-9AB5-A4EE2D2E39E1}" presName="descendantText" presStyleLbl="alignAccFollowNode1" presStyleIdx="0" presStyleCnt="2">
        <dgm:presLayoutVars>
          <dgm:bulletEnabled val="1"/>
        </dgm:presLayoutVars>
      </dgm:prSet>
      <dgm:spPr/>
    </dgm:pt>
    <dgm:pt modelId="{C4936E9E-0174-49F6-8FD8-35E29F0B3278}" type="pres">
      <dgm:prSet presAssocID="{05014ADA-A480-4950-AA73-93830C2647F4}" presName="sp" presStyleCnt="0"/>
      <dgm:spPr/>
    </dgm:pt>
    <dgm:pt modelId="{C52272F5-705D-4E57-B905-C352BCB817DE}" type="pres">
      <dgm:prSet presAssocID="{D427408D-1E5E-4A9A-9AC0-D53587641AFA}" presName="linNode" presStyleCnt="0"/>
      <dgm:spPr/>
    </dgm:pt>
    <dgm:pt modelId="{7946E3BE-E0A4-499F-9B0A-84398D3B04AA}" type="pres">
      <dgm:prSet presAssocID="{D427408D-1E5E-4A9A-9AC0-D53587641AF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418F5F-58A0-404D-A480-6326ACF988C5}" type="pres">
      <dgm:prSet presAssocID="{D427408D-1E5E-4A9A-9AC0-D53587641AF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0835203-31A0-42FD-B524-2E9ECBF03DC6}" srcId="{D427408D-1E5E-4A9A-9AC0-D53587641AFA}" destId="{A42898E8-4BFE-4CF8-A8D2-20C1735D127C}" srcOrd="0" destOrd="0" parTransId="{12A708A7-535E-4548-8AAA-2547A2308B4B}" sibTransId="{38CE5AE7-FFBB-4389-BFA0-AAC43309A2C4}"/>
    <dgm:cxn modelId="{AF54AE08-D9A4-4232-8FB0-60CEF96DCCA2}" type="presOf" srcId="{DD844A9D-7500-4EE4-862E-0C133E0DD290}" destId="{4745E832-19B3-417B-98D4-E53A97D09CF6}" srcOrd="0" destOrd="0" presId="urn:microsoft.com/office/officeart/2005/8/layout/vList5"/>
    <dgm:cxn modelId="{3BD6BE3A-3303-474F-A28A-78A01800709F}" srcId="{29292B0E-FF30-49B2-8010-0298877BC81F}" destId="{92AFEEA7-D6A2-4872-9AB5-A4EE2D2E39E1}" srcOrd="0" destOrd="0" parTransId="{F8DFD564-5B9C-427B-B91A-E1C088989009}" sibTransId="{05014ADA-A480-4950-AA73-93830C2647F4}"/>
    <dgm:cxn modelId="{D920DE4A-850D-437B-9DFB-8DBD7A759EE9}" srcId="{D427408D-1E5E-4A9A-9AC0-D53587641AFA}" destId="{3F2BD408-E0B8-4D1D-B106-2EE71A2B1457}" srcOrd="1" destOrd="0" parTransId="{D8E64329-1236-4CCB-A05D-EAF9F0ECAD33}" sibTransId="{E99F7C72-9E68-45B6-8731-52D0FDE3260A}"/>
    <dgm:cxn modelId="{3200764C-1C32-4B8A-9458-3E71C4D39A4B}" type="presOf" srcId="{29292B0E-FF30-49B2-8010-0298877BC81F}" destId="{E5B23088-F677-44FB-A669-653908E7CE05}" srcOrd="0" destOrd="0" presId="urn:microsoft.com/office/officeart/2005/8/layout/vList5"/>
    <dgm:cxn modelId="{6A81C576-EFAB-4BE2-864E-906630216BB4}" srcId="{92AFEEA7-D6A2-4872-9AB5-A4EE2D2E39E1}" destId="{DD844A9D-7500-4EE4-862E-0C133E0DD290}" srcOrd="0" destOrd="0" parTransId="{DA9BBBAA-E2BF-4072-8423-D6923ACA28B1}" sibTransId="{E8D804A6-30E5-41A4-8EE0-DC71D0C1B1A6}"/>
    <dgm:cxn modelId="{A767E187-5165-4121-9186-6AE85C3BD9F6}" type="presOf" srcId="{A42898E8-4BFE-4CF8-A8D2-20C1735D127C}" destId="{5D418F5F-58A0-404D-A480-6326ACF988C5}" srcOrd="0" destOrd="0" presId="urn:microsoft.com/office/officeart/2005/8/layout/vList5"/>
    <dgm:cxn modelId="{B4574A9B-3A6C-4378-AA48-F3AB5A759483}" type="presOf" srcId="{D427408D-1E5E-4A9A-9AC0-D53587641AFA}" destId="{7946E3BE-E0A4-499F-9B0A-84398D3B04AA}" srcOrd="0" destOrd="0" presId="urn:microsoft.com/office/officeart/2005/8/layout/vList5"/>
    <dgm:cxn modelId="{0DFB25A6-6B08-4EC0-9C79-F1AE02153F56}" srcId="{29292B0E-FF30-49B2-8010-0298877BC81F}" destId="{D427408D-1E5E-4A9A-9AC0-D53587641AFA}" srcOrd="1" destOrd="0" parTransId="{A65B3BA7-DB97-446E-992D-902FF67DEE35}" sibTransId="{A86A57DB-F69A-4E65-AD99-1C10B37D756D}"/>
    <dgm:cxn modelId="{BD8F8FD4-8837-41C4-AB30-3CB4EDBEF920}" type="presOf" srcId="{3F2BD408-E0B8-4D1D-B106-2EE71A2B1457}" destId="{5D418F5F-58A0-404D-A480-6326ACF988C5}" srcOrd="0" destOrd="1" presId="urn:microsoft.com/office/officeart/2005/8/layout/vList5"/>
    <dgm:cxn modelId="{4B7780EA-965E-4883-B00C-A80CD4254A1A}" type="presOf" srcId="{92AFEEA7-D6A2-4872-9AB5-A4EE2D2E39E1}" destId="{797BE019-7FD5-408C-BCE3-0046B6FA7592}" srcOrd="0" destOrd="0" presId="urn:microsoft.com/office/officeart/2005/8/layout/vList5"/>
    <dgm:cxn modelId="{C80259FE-9652-4558-9AE1-7C1F146C84CE}" srcId="{92AFEEA7-D6A2-4872-9AB5-A4EE2D2E39E1}" destId="{477C26DD-85B2-472C-8F46-1115B575D4AE}" srcOrd="1" destOrd="0" parTransId="{BBB4C7B5-BD30-4431-AE5A-7A4B7164A778}" sibTransId="{8DD8D087-8F73-4864-AC32-35DC8F4ED406}"/>
    <dgm:cxn modelId="{FE4FA7FE-2795-43C4-AB85-0D3594C746C9}" type="presOf" srcId="{477C26DD-85B2-472C-8F46-1115B575D4AE}" destId="{4745E832-19B3-417B-98D4-E53A97D09CF6}" srcOrd="0" destOrd="1" presId="urn:microsoft.com/office/officeart/2005/8/layout/vList5"/>
    <dgm:cxn modelId="{D988B38E-85B5-433D-B0E3-6171B6AEE71F}" type="presParOf" srcId="{E5B23088-F677-44FB-A669-653908E7CE05}" destId="{CDF9AA67-02DD-4C25-BF77-7F527A0A8842}" srcOrd="0" destOrd="0" presId="urn:microsoft.com/office/officeart/2005/8/layout/vList5"/>
    <dgm:cxn modelId="{6F0D33E6-EADC-46C2-8B15-AA0C2FBBB5A1}" type="presParOf" srcId="{CDF9AA67-02DD-4C25-BF77-7F527A0A8842}" destId="{797BE019-7FD5-408C-BCE3-0046B6FA7592}" srcOrd="0" destOrd="0" presId="urn:microsoft.com/office/officeart/2005/8/layout/vList5"/>
    <dgm:cxn modelId="{706FC1E1-1989-4DA8-A398-23556469B1D3}" type="presParOf" srcId="{CDF9AA67-02DD-4C25-BF77-7F527A0A8842}" destId="{4745E832-19B3-417B-98D4-E53A97D09CF6}" srcOrd="1" destOrd="0" presId="urn:microsoft.com/office/officeart/2005/8/layout/vList5"/>
    <dgm:cxn modelId="{4B96E762-3FB9-4D42-99D4-4625ACA3376C}" type="presParOf" srcId="{E5B23088-F677-44FB-A669-653908E7CE05}" destId="{C4936E9E-0174-49F6-8FD8-35E29F0B3278}" srcOrd="1" destOrd="0" presId="urn:microsoft.com/office/officeart/2005/8/layout/vList5"/>
    <dgm:cxn modelId="{7A93B254-C51A-4E9D-91F5-66B5A441BA40}" type="presParOf" srcId="{E5B23088-F677-44FB-A669-653908E7CE05}" destId="{C52272F5-705D-4E57-B905-C352BCB817DE}" srcOrd="2" destOrd="0" presId="urn:microsoft.com/office/officeart/2005/8/layout/vList5"/>
    <dgm:cxn modelId="{7A3B5138-D343-40FB-BFA1-FF7FE46A3857}" type="presParOf" srcId="{C52272F5-705D-4E57-B905-C352BCB817DE}" destId="{7946E3BE-E0A4-499F-9B0A-84398D3B04AA}" srcOrd="0" destOrd="0" presId="urn:microsoft.com/office/officeart/2005/8/layout/vList5"/>
    <dgm:cxn modelId="{2864F1D5-4A08-4EA1-AB34-C1F1049F9E64}" type="presParOf" srcId="{C52272F5-705D-4E57-B905-C352BCB817DE}" destId="{5D418F5F-58A0-404D-A480-6326ACF988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556E4-B0D1-4117-A553-8DF6B42BD6D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0EBE7C-21BB-4015-B2A1-5DBDA57C86CA}">
      <dgm:prSet/>
      <dgm:spPr/>
      <dgm:t>
        <a:bodyPr/>
        <a:lstStyle/>
        <a:p>
          <a:pPr>
            <a:defRPr b="1"/>
          </a:pPr>
          <a:r>
            <a:rPr lang="en-US" b="1"/>
            <a:t>Marital Status</a:t>
          </a:r>
          <a:endParaRPr lang="en-US"/>
        </a:p>
      </dgm:t>
    </dgm:pt>
    <dgm:pt modelId="{280F7C9C-F358-465D-B85C-ABC65D2752A1}" type="parTrans" cxnId="{629D318E-81E8-469F-B285-5AAA6FD9D7AA}">
      <dgm:prSet/>
      <dgm:spPr/>
      <dgm:t>
        <a:bodyPr/>
        <a:lstStyle/>
        <a:p>
          <a:endParaRPr lang="en-US"/>
        </a:p>
      </dgm:t>
    </dgm:pt>
    <dgm:pt modelId="{8E17D0E1-5C1F-4863-BBBA-9883B0E3EA07}" type="sibTrans" cxnId="{629D318E-81E8-469F-B285-5AAA6FD9D7AA}">
      <dgm:prSet/>
      <dgm:spPr/>
      <dgm:t>
        <a:bodyPr/>
        <a:lstStyle/>
        <a:p>
          <a:endParaRPr lang="en-US"/>
        </a:p>
      </dgm:t>
    </dgm:pt>
    <dgm:pt modelId="{8B861B4D-7C50-42CA-A283-8E0C888A7A4E}">
      <dgm:prSet/>
      <dgm:spPr/>
      <dgm:t>
        <a:bodyPr/>
        <a:lstStyle/>
        <a:p>
          <a:r>
            <a:rPr lang="en-US"/>
            <a:t>A significant proportion of clients are </a:t>
          </a:r>
          <a:r>
            <a:rPr lang="en-US" b="1"/>
            <a:t>married</a:t>
          </a:r>
          <a:r>
            <a:rPr lang="en-US"/>
            <a:t> (~60%), followed by </a:t>
          </a:r>
          <a:r>
            <a:rPr lang="en-US" b="1"/>
            <a:t>single</a:t>
          </a:r>
          <a:r>
            <a:rPr lang="en-US"/>
            <a:t> clients (~30%).</a:t>
          </a:r>
        </a:p>
      </dgm:t>
    </dgm:pt>
    <dgm:pt modelId="{474DFCA4-60FB-431F-8E4A-527A545659DE}" type="parTrans" cxnId="{710F69AA-D4B6-42CD-8074-3F55C2D39E4B}">
      <dgm:prSet/>
      <dgm:spPr/>
      <dgm:t>
        <a:bodyPr/>
        <a:lstStyle/>
        <a:p>
          <a:endParaRPr lang="en-US"/>
        </a:p>
      </dgm:t>
    </dgm:pt>
    <dgm:pt modelId="{D68DE904-6EAD-4FA6-B146-F03EC1F59C97}" type="sibTrans" cxnId="{710F69AA-D4B6-42CD-8074-3F55C2D39E4B}">
      <dgm:prSet/>
      <dgm:spPr/>
      <dgm:t>
        <a:bodyPr/>
        <a:lstStyle/>
        <a:p>
          <a:endParaRPr lang="en-US"/>
        </a:p>
      </dgm:t>
    </dgm:pt>
    <dgm:pt modelId="{D9183DA5-0199-4027-AD83-E0AE3B3F8780}">
      <dgm:prSet/>
      <dgm:spPr/>
      <dgm:t>
        <a:bodyPr/>
        <a:lstStyle/>
        <a:p>
          <a:r>
            <a:rPr lang="en-US"/>
            <a:t>Strategies can be developed to better engage single clients who may have different financial needs.</a:t>
          </a:r>
        </a:p>
      </dgm:t>
    </dgm:pt>
    <dgm:pt modelId="{1BDB2F37-31E0-4917-AEF5-382E74832D7F}" type="parTrans" cxnId="{6D15B536-5C33-499A-8279-5A46B063569C}">
      <dgm:prSet/>
      <dgm:spPr/>
      <dgm:t>
        <a:bodyPr/>
        <a:lstStyle/>
        <a:p>
          <a:endParaRPr lang="en-US"/>
        </a:p>
      </dgm:t>
    </dgm:pt>
    <dgm:pt modelId="{A9E0DA86-333E-4577-8294-B152301FB8C6}" type="sibTrans" cxnId="{6D15B536-5C33-499A-8279-5A46B063569C}">
      <dgm:prSet/>
      <dgm:spPr/>
      <dgm:t>
        <a:bodyPr/>
        <a:lstStyle/>
        <a:p>
          <a:endParaRPr lang="en-US"/>
        </a:p>
      </dgm:t>
    </dgm:pt>
    <dgm:pt modelId="{0BDB4862-7C02-460C-801B-3B5F34DB8D0F}">
      <dgm:prSet/>
      <dgm:spPr/>
      <dgm:t>
        <a:bodyPr/>
        <a:lstStyle/>
        <a:p>
          <a:pPr>
            <a:defRPr b="1"/>
          </a:pPr>
          <a:r>
            <a:rPr lang="en-US" b="1"/>
            <a:t>Education Level</a:t>
          </a:r>
          <a:endParaRPr lang="en-US"/>
        </a:p>
      </dgm:t>
    </dgm:pt>
    <dgm:pt modelId="{FC0B82FE-FC2E-4DF3-BF63-EF90C7900F5E}" type="parTrans" cxnId="{010F9D64-B5A7-45F8-AD25-242B2FAC3348}">
      <dgm:prSet/>
      <dgm:spPr/>
      <dgm:t>
        <a:bodyPr/>
        <a:lstStyle/>
        <a:p>
          <a:endParaRPr lang="en-US"/>
        </a:p>
      </dgm:t>
    </dgm:pt>
    <dgm:pt modelId="{EB0638B0-B84C-4FAF-8397-CECDAAD403EE}" type="sibTrans" cxnId="{010F9D64-B5A7-45F8-AD25-242B2FAC3348}">
      <dgm:prSet/>
      <dgm:spPr/>
      <dgm:t>
        <a:bodyPr/>
        <a:lstStyle/>
        <a:p>
          <a:endParaRPr lang="en-US"/>
        </a:p>
      </dgm:t>
    </dgm:pt>
    <dgm:pt modelId="{F07E875D-A67C-4658-AD60-5B1D54E08B33}">
      <dgm:prSet/>
      <dgm:spPr/>
      <dgm:t>
        <a:bodyPr/>
        <a:lstStyle/>
        <a:p>
          <a:r>
            <a:rPr lang="en-US"/>
            <a:t>Most clients have at least a </a:t>
          </a:r>
          <a:r>
            <a:rPr lang="en-US" b="1"/>
            <a:t>secondary education</a:t>
          </a:r>
          <a:r>
            <a:rPr lang="en-US"/>
            <a:t>, with a notable segment holding </a:t>
          </a:r>
          <a:r>
            <a:rPr lang="en-US" b="1"/>
            <a:t>tertiary qualifications</a:t>
          </a:r>
          <a:r>
            <a:rPr lang="en-US"/>
            <a:t>.</a:t>
          </a:r>
        </a:p>
      </dgm:t>
    </dgm:pt>
    <dgm:pt modelId="{B709FCC2-42D7-4704-B97D-F1F1ADD6B6D3}" type="parTrans" cxnId="{B2AB1DF9-37C2-4D3A-BD33-6E6D0535566C}">
      <dgm:prSet/>
      <dgm:spPr/>
      <dgm:t>
        <a:bodyPr/>
        <a:lstStyle/>
        <a:p>
          <a:endParaRPr lang="en-US"/>
        </a:p>
      </dgm:t>
    </dgm:pt>
    <dgm:pt modelId="{30A4FE8F-B438-4777-ACBE-EF9A07733E6F}" type="sibTrans" cxnId="{B2AB1DF9-37C2-4D3A-BD33-6E6D0535566C}">
      <dgm:prSet/>
      <dgm:spPr/>
      <dgm:t>
        <a:bodyPr/>
        <a:lstStyle/>
        <a:p>
          <a:endParaRPr lang="en-US"/>
        </a:p>
      </dgm:t>
    </dgm:pt>
    <dgm:pt modelId="{249BEA24-1D8F-49E7-996A-F4406EF01D36}">
      <dgm:prSet/>
      <dgm:spPr/>
      <dgm:t>
        <a:bodyPr/>
        <a:lstStyle/>
        <a:p>
          <a:r>
            <a:rPr lang="en-US"/>
            <a:t>Higher education levels correlate with greater financial awareness and product adoption.</a:t>
          </a:r>
        </a:p>
      </dgm:t>
    </dgm:pt>
    <dgm:pt modelId="{F416216B-7AA4-40BB-B6E6-DD1D377ECBB7}" type="parTrans" cxnId="{68445A91-4AD1-4471-9D95-CF5369639888}">
      <dgm:prSet/>
      <dgm:spPr/>
      <dgm:t>
        <a:bodyPr/>
        <a:lstStyle/>
        <a:p>
          <a:endParaRPr lang="en-US"/>
        </a:p>
      </dgm:t>
    </dgm:pt>
    <dgm:pt modelId="{EBAF0923-A983-4257-8E04-449BB04DB6A4}" type="sibTrans" cxnId="{68445A91-4AD1-4471-9D95-CF5369639888}">
      <dgm:prSet/>
      <dgm:spPr/>
      <dgm:t>
        <a:bodyPr/>
        <a:lstStyle/>
        <a:p>
          <a:endParaRPr lang="en-US"/>
        </a:p>
      </dgm:t>
    </dgm:pt>
    <dgm:pt modelId="{C2182F22-BA53-4142-9CA0-BAA444B0E1A5}" type="pres">
      <dgm:prSet presAssocID="{A4D556E4-B0D1-4117-A553-8DF6B42BD6D2}" presName="root" presStyleCnt="0">
        <dgm:presLayoutVars>
          <dgm:dir/>
          <dgm:resizeHandles val="exact"/>
        </dgm:presLayoutVars>
      </dgm:prSet>
      <dgm:spPr/>
    </dgm:pt>
    <dgm:pt modelId="{51E9087A-B5FB-43D1-8F2B-C24C8A8D5798}" type="pres">
      <dgm:prSet presAssocID="{E20EBE7C-21BB-4015-B2A1-5DBDA57C86CA}" presName="compNode" presStyleCnt="0"/>
      <dgm:spPr/>
    </dgm:pt>
    <dgm:pt modelId="{F3FC598C-EA25-47C9-818E-BEB0A76E996E}" type="pres">
      <dgm:prSet presAssocID="{E20EBE7C-21BB-4015-B2A1-5DBDA57C86C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C687225C-12C0-4E26-B57F-3C56E7A64F61}" type="pres">
      <dgm:prSet presAssocID="{E20EBE7C-21BB-4015-B2A1-5DBDA57C86CA}" presName="iconSpace" presStyleCnt="0"/>
      <dgm:spPr/>
    </dgm:pt>
    <dgm:pt modelId="{80D60831-12CA-488D-93E9-A942CB467608}" type="pres">
      <dgm:prSet presAssocID="{E20EBE7C-21BB-4015-B2A1-5DBDA57C86CA}" presName="parTx" presStyleLbl="revTx" presStyleIdx="0" presStyleCnt="4">
        <dgm:presLayoutVars>
          <dgm:chMax val="0"/>
          <dgm:chPref val="0"/>
        </dgm:presLayoutVars>
      </dgm:prSet>
      <dgm:spPr/>
    </dgm:pt>
    <dgm:pt modelId="{654037F9-21D2-4FEC-AA40-1AE16796A36E}" type="pres">
      <dgm:prSet presAssocID="{E20EBE7C-21BB-4015-B2A1-5DBDA57C86CA}" presName="txSpace" presStyleCnt="0"/>
      <dgm:spPr/>
    </dgm:pt>
    <dgm:pt modelId="{EFC2FE37-FFD3-414A-AF37-3E47B85795A3}" type="pres">
      <dgm:prSet presAssocID="{E20EBE7C-21BB-4015-B2A1-5DBDA57C86CA}" presName="desTx" presStyleLbl="revTx" presStyleIdx="1" presStyleCnt="4">
        <dgm:presLayoutVars/>
      </dgm:prSet>
      <dgm:spPr/>
    </dgm:pt>
    <dgm:pt modelId="{6C92DB9F-A35E-4E1D-975A-7BCA5ABFD2CB}" type="pres">
      <dgm:prSet presAssocID="{8E17D0E1-5C1F-4863-BBBA-9883B0E3EA07}" presName="sibTrans" presStyleCnt="0"/>
      <dgm:spPr/>
    </dgm:pt>
    <dgm:pt modelId="{EEBC9A49-1E4A-4D8D-AB30-C3A2632A952C}" type="pres">
      <dgm:prSet presAssocID="{0BDB4862-7C02-460C-801B-3B5F34DB8D0F}" presName="compNode" presStyleCnt="0"/>
      <dgm:spPr/>
    </dgm:pt>
    <dgm:pt modelId="{D0BDA602-F485-4574-A96C-9C42141C5AC5}" type="pres">
      <dgm:prSet presAssocID="{0BDB4862-7C02-460C-801B-3B5F34DB8D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32E1E9C-71FD-4DAE-9EC8-293527A18BF1}" type="pres">
      <dgm:prSet presAssocID="{0BDB4862-7C02-460C-801B-3B5F34DB8D0F}" presName="iconSpace" presStyleCnt="0"/>
      <dgm:spPr/>
    </dgm:pt>
    <dgm:pt modelId="{2DFCE2F3-51B1-4A76-81B7-EB17E0A17554}" type="pres">
      <dgm:prSet presAssocID="{0BDB4862-7C02-460C-801B-3B5F34DB8D0F}" presName="parTx" presStyleLbl="revTx" presStyleIdx="2" presStyleCnt="4">
        <dgm:presLayoutVars>
          <dgm:chMax val="0"/>
          <dgm:chPref val="0"/>
        </dgm:presLayoutVars>
      </dgm:prSet>
      <dgm:spPr/>
    </dgm:pt>
    <dgm:pt modelId="{43737B32-170F-4AC2-AF88-D805F431078D}" type="pres">
      <dgm:prSet presAssocID="{0BDB4862-7C02-460C-801B-3B5F34DB8D0F}" presName="txSpace" presStyleCnt="0"/>
      <dgm:spPr/>
    </dgm:pt>
    <dgm:pt modelId="{B126FF26-A312-4995-9CC2-2B2E851DD686}" type="pres">
      <dgm:prSet presAssocID="{0BDB4862-7C02-460C-801B-3B5F34DB8D0F}" presName="desTx" presStyleLbl="revTx" presStyleIdx="3" presStyleCnt="4">
        <dgm:presLayoutVars/>
      </dgm:prSet>
      <dgm:spPr/>
    </dgm:pt>
  </dgm:ptLst>
  <dgm:cxnLst>
    <dgm:cxn modelId="{4BEE6418-144E-40F0-81EA-8988B3BC8F09}" type="presOf" srcId="{A4D556E4-B0D1-4117-A553-8DF6B42BD6D2}" destId="{C2182F22-BA53-4142-9CA0-BAA444B0E1A5}" srcOrd="0" destOrd="0" presId="urn:microsoft.com/office/officeart/2018/2/layout/IconLabelDescriptionList"/>
    <dgm:cxn modelId="{6D15B536-5C33-499A-8279-5A46B063569C}" srcId="{E20EBE7C-21BB-4015-B2A1-5DBDA57C86CA}" destId="{D9183DA5-0199-4027-AD83-E0AE3B3F8780}" srcOrd="1" destOrd="0" parTransId="{1BDB2F37-31E0-4917-AEF5-382E74832D7F}" sibTransId="{A9E0DA86-333E-4577-8294-B152301FB8C6}"/>
    <dgm:cxn modelId="{010F9D64-B5A7-45F8-AD25-242B2FAC3348}" srcId="{A4D556E4-B0D1-4117-A553-8DF6B42BD6D2}" destId="{0BDB4862-7C02-460C-801B-3B5F34DB8D0F}" srcOrd="1" destOrd="0" parTransId="{FC0B82FE-FC2E-4DF3-BF63-EF90C7900F5E}" sibTransId="{EB0638B0-B84C-4FAF-8397-CECDAAD403EE}"/>
    <dgm:cxn modelId="{37D78075-7C8E-4D8F-95DD-61BEAC30CC43}" type="presOf" srcId="{8B861B4D-7C50-42CA-A283-8E0C888A7A4E}" destId="{EFC2FE37-FFD3-414A-AF37-3E47B85795A3}" srcOrd="0" destOrd="0" presId="urn:microsoft.com/office/officeart/2018/2/layout/IconLabelDescriptionList"/>
    <dgm:cxn modelId="{58E8B17B-905A-4180-BD24-0644902904D8}" type="presOf" srcId="{E20EBE7C-21BB-4015-B2A1-5DBDA57C86CA}" destId="{80D60831-12CA-488D-93E9-A942CB467608}" srcOrd="0" destOrd="0" presId="urn:microsoft.com/office/officeart/2018/2/layout/IconLabelDescriptionList"/>
    <dgm:cxn modelId="{629D318E-81E8-469F-B285-5AAA6FD9D7AA}" srcId="{A4D556E4-B0D1-4117-A553-8DF6B42BD6D2}" destId="{E20EBE7C-21BB-4015-B2A1-5DBDA57C86CA}" srcOrd="0" destOrd="0" parTransId="{280F7C9C-F358-465D-B85C-ABC65D2752A1}" sibTransId="{8E17D0E1-5C1F-4863-BBBA-9883B0E3EA07}"/>
    <dgm:cxn modelId="{68445A91-4AD1-4471-9D95-CF5369639888}" srcId="{0BDB4862-7C02-460C-801B-3B5F34DB8D0F}" destId="{249BEA24-1D8F-49E7-996A-F4406EF01D36}" srcOrd="1" destOrd="0" parTransId="{F416216B-7AA4-40BB-B6E6-DD1D377ECBB7}" sibTransId="{EBAF0923-A983-4257-8E04-449BB04DB6A4}"/>
    <dgm:cxn modelId="{925EB599-6E9B-4FFF-9634-B4756DBA6CD3}" type="presOf" srcId="{0BDB4862-7C02-460C-801B-3B5F34DB8D0F}" destId="{2DFCE2F3-51B1-4A76-81B7-EB17E0A17554}" srcOrd="0" destOrd="0" presId="urn:microsoft.com/office/officeart/2018/2/layout/IconLabelDescriptionList"/>
    <dgm:cxn modelId="{710F69AA-D4B6-42CD-8074-3F55C2D39E4B}" srcId="{E20EBE7C-21BB-4015-B2A1-5DBDA57C86CA}" destId="{8B861B4D-7C50-42CA-A283-8E0C888A7A4E}" srcOrd="0" destOrd="0" parTransId="{474DFCA4-60FB-431F-8E4A-527A545659DE}" sibTransId="{D68DE904-6EAD-4FA6-B146-F03EC1F59C97}"/>
    <dgm:cxn modelId="{949D4FBD-2D4C-42FD-88CD-A3B068306C57}" type="presOf" srcId="{F07E875D-A67C-4658-AD60-5B1D54E08B33}" destId="{B126FF26-A312-4995-9CC2-2B2E851DD686}" srcOrd="0" destOrd="0" presId="urn:microsoft.com/office/officeart/2018/2/layout/IconLabelDescriptionList"/>
    <dgm:cxn modelId="{11A4F1BF-AC53-4148-9C7A-CED3B1AC7242}" type="presOf" srcId="{249BEA24-1D8F-49E7-996A-F4406EF01D36}" destId="{B126FF26-A312-4995-9CC2-2B2E851DD686}" srcOrd="0" destOrd="1" presId="urn:microsoft.com/office/officeart/2018/2/layout/IconLabelDescriptionList"/>
    <dgm:cxn modelId="{D59E1BDC-E3C8-4A64-8A99-00B472922712}" type="presOf" srcId="{D9183DA5-0199-4027-AD83-E0AE3B3F8780}" destId="{EFC2FE37-FFD3-414A-AF37-3E47B85795A3}" srcOrd="0" destOrd="1" presId="urn:microsoft.com/office/officeart/2018/2/layout/IconLabelDescriptionList"/>
    <dgm:cxn modelId="{B2AB1DF9-37C2-4D3A-BD33-6E6D0535566C}" srcId="{0BDB4862-7C02-460C-801B-3B5F34DB8D0F}" destId="{F07E875D-A67C-4658-AD60-5B1D54E08B33}" srcOrd="0" destOrd="0" parTransId="{B709FCC2-42D7-4704-B97D-F1F1ADD6B6D3}" sibTransId="{30A4FE8F-B438-4777-ACBE-EF9A07733E6F}"/>
    <dgm:cxn modelId="{F8B5C3D8-DB61-44D8-8736-9BA0CB436476}" type="presParOf" srcId="{C2182F22-BA53-4142-9CA0-BAA444B0E1A5}" destId="{51E9087A-B5FB-43D1-8F2B-C24C8A8D5798}" srcOrd="0" destOrd="0" presId="urn:microsoft.com/office/officeart/2018/2/layout/IconLabelDescriptionList"/>
    <dgm:cxn modelId="{8A22795C-8EFF-4B51-8B9E-904170B25868}" type="presParOf" srcId="{51E9087A-B5FB-43D1-8F2B-C24C8A8D5798}" destId="{F3FC598C-EA25-47C9-818E-BEB0A76E996E}" srcOrd="0" destOrd="0" presId="urn:microsoft.com/office/officeart/2018/2/layout/IconLabelDescriptionList"/>
    <dgm:cxn modelId="{C3307413-B447-4B16-B7CC-093709BC38C2}" type="presParOf" srcId="{51E9087A-B5FB-43D1-8F2B-C24C8A8D5798}" destId="{C687225C-12C0-4E26-B57F-3C56E7A64F61}" srcOrd="1" destOrd="0" presId="urn:microsoft.com/office/officeart/2018/2/layout/IconLabelDescriptionList"/>
    <dgm:cxn modelId="{DE64F42C-0A6A-48E2-9367-7D7D5AD4DA06}" type="presParOf" srcId="{51E9087A-B5FB-43D1-8F2B-C24C8A8D5798}" destId="{80D60831-12CA-488D-93E9-A942CB467608}" srcOrd="2" destOrd="0" presId="urn:microsoft.com/office/officeart/2018/2/layout/IconLabelDescriptionList"/>
    <dgm:cxn modelId="{5C366748-9FEB-49CF-A936-0D4881D4382F}" type="presParOf" srcId="{51E9087A-B5FB-43D1-8F2B-C24C8A8D5798}" destId="{654037F9-21D2-4FEC-AA40-1AE16796A36E}" srcOrd="3" destOrd="0" presId="urn:microsoft.com/office/officeart/2018/2/layout/IconLabelDescriptionList"/>
    <dgm:cxn modelId="{05A7E0C3-8CA8-430D-8267-C3DC048EE287}" type="presParOf" srcId="{51E9087A-B5FB-43D1-8F2B-C24C8A8D5798}" destId="{EFC2FE37-FFD3-414A-AF37-3E47B85795A3}" srcOrd="4" destOrd="0" presId="urn:microsoft.com/office/officeart/2018/2/layout/IconLabelDescriptionList"/>
    <dgm:cxn modelId="{E62E33AD-A8D5-4AEB-B3F7-7B2AE9D46CAA}" type="presParOf" srcId="{C2182F22-BA53-4142-9CA0-BAA444B0E1A5}" destId="{6C92DB9F-A35E-4E1D-975A-7BCA5ABFD2CB}" srcOrd="1" destOrd="0" presId="urn:microsoft.com/office/officeart/2018/2/layout/IconLabelDescriptionList"/>
    <dgm:cxn modelId="{2FD84514-44E7-413B-A305-8D0BA075F36C}" type="presParOf" srcId="{C2182F22-BA53-4142-9CA0-BAA444B0E1A5}" destId="{EEBC9A49-1E4A-4D8D-AB30-C3A2632A952C}" srcOrd="2" destOrd="0" presId="urn:microsoft.com/office/officeart/2018/2/layout/IconLabelDescriptionList"/>
    <dgm:cxn modelId="{B435EF19-DF85-46FA-8103-60731EA81D7F}" type="presParOf" srcId="{EEBC9A49-1E4A-4D8D-AB30-C3A2632A952C}" destId="{D0BDA602-F485-4574-A96C-9C42141C5AC5}" srcOrd="0" destOrd="0" presId="urn:microsoft.com/office/officeart/2018/2/layout/IconLabelDescriptionList"/>
    <dgm:cxn modelId="{F5C2BA01-E3CD-4080-9E9C-1F9CC6ECDB05}" type="presParOf" srcId="{EEBC9A49-1E4A-4D8D-AB30-C3A2632A952C}" destId="{532E1E9C-71FD-4DAE-9EC8-293527A18BF1}" srcOrd="1" destOrd="0" presId="urn:microsoft.com/office/officeart/2018/2/layout/IconLabelDescriptionList"/>
    <dgm:cxn modelId="{5EB64856-8FD5-46CA-83EF-23BE10472FAA}" type="presParOf" srcId="{EEBC9A49-1E4A-4D8D-AB30-C3A2632A952C}" destId="{2DFCE2F3-51B1-4A76-81B7-EB17E0A17554}" srcOrd="2" destOrd="0" presId="urn:microsoft.com/office/officeart/2018/2/layout/IconLabelDescriptionList"/>
    <dgm:cxn modelId="{A9CCCD07-4A4B-4483-B877-16A304E1E761}" type="presParOf" srcId="{EEBC9A49-1E4A-4D8D-AB30-C3A2632A952C}" destId="{43737B32-170F-4AC2-AF88-D805F431078D}" srcOrd="3" destOrd="0" presId="urn:microsoft.com/office/officeart/2018/2/layout/IconLabelDescriptionList"/>
    <dgm:cxn modelId="{2A51AE51-2A41-4FC9-BEBD-4C5BDA2629CE}" type="presParOf" srcId="{EEBC9A49-1E4A-4D8D-AB30-C3A2632A952C}" destId="{B126FF26-A312-4995-9CC2-2B2E851DD6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785B38-2654-4F35-92D3-0200C767F67C}" type="doc">
      <dgm:prSet loTypeId="urn:microsoft.com/office/officeart/2016/7/layout/HorizontalAction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BAF2425-2A2D-4C41-B79E-1BCC288E7B69}">
      <dgm:prSet/>
      <dgm:spPr/>
      <dgm:t>
        <a:bodyPr/>
        <a:lstStyle/>
        <a:p>
          <a:r>
            <a:rPr lang="en-US" b="1"/>
            <a:t>Housing Loans</a:t>
          </a:r>
          <a:endParaRPr lang="en-US"/>
        </a:p>
      </dgm:t>
    </dgm:pt>
    <dgm:pt modelId="{FE838037-1E57-47F4-AD0F-095DA9619764}" type="parTrans" cxnId="{4A83E34E-5887-4F78-BBB9-2D1EBDDE8FBF}">
      <dgm:prSet/>
      <dgm:spPr/>
      <dgm:t>
        <a:bodyPr/>
        <a:lstStyle/>
        <a:p>
          <a:endParaRPr lang="en-US"/>
        </a:p>
      </dgm:t>
    </dgm:pt>
    <dgm:pt modelId="{A62D5676-D386-488D-9633-3F1808DB5721}" type="sibTrans" cxnId="{4A83E34E-5887-4F78-BBB9-2D1EBDDE8FBF}">
      <dgm:prSet/>
      <dgm:spPr/>
      <dgm:t>
        <a:bodyPr/>
        <a:lstStyle/>
        <a:p>
          <a:endParaRPr lang="en-US"/>
        </a:p>
      </dgm:t>
    </dgm:pt>
    <dgm:pt modelId="{E87F0555-ACC2-4608-89D8-588C9870E800}">
      <dgm:prSet/>
      <dgm:spPr/>
      <dgm:t>
        <a:bodyPr/>
        <a:lstStyle/>
        <a:p>
          <a:r>
            <a:rPr lang="en-US"/>
            <a:t>Around </a:t>
          </a:r>
          <a:r>
            <a:rPr lang="en-US" b="1"/>
            <a:t>55%</a:t>
          </a:r>
          <a:r>
            <a:rPr lang="en-US"/>
            <a:t> of clients have </a:t>
          </a:r>
          <a:r>
            <a:rPr lang="en-US" b="1"/>
            <a:t>housing loans</a:t>
          </a:r>
          <a:r>
            <a:rPr lang="en-US"/>
            <a:t>, signifying the importance of housing-related financial products.</a:t>
          </a:r>
        </a:p>
      </dgm:t>
    </dgm:pt>
    <dgm:pt modelId="{BFBCF63F-1E2B-44A2-9E44-CE0F1E1DAE1D}" type="parTrans" cxnId="{463069FC-4E9D-4B7B-95BE-1DE98BC7F5F1}">
      <dgm:prSet/>
      <dgm:spPr/>
      <dgm:t>
        <a:bodyPr/>
        <a:lstStyle/>
        <a:p>
          <a:endParaRPr lang="en-US"/>
        </a:p>
      </dgm:t>
    </dgm:pt>
    <dgm:pt modelId="{8787E13F-ADC8-42BC-8B8A-77D9BB0ACCAB}" type="sibTrans" cxnId="{463069FC-4E9D-4B7B-95BE-1DE98BC7F5F1}">
      <dgm:prSet/>
      <dgm:spPr/>
      <dgm:t>
        <a:bodyPr/>
        <a:lstStyle/>
        <a:p>
          <a:endParaRPr lang="en-US"/>
        </a:p>
      </dgm:t>
    </dgm:pt>
    <dgm:pt modelId="{E6C9DEDF-C6AC-4482-9CC3-2575845C90A1}">
      <dgm:prSet/>
      <dgm:spPr/>
      <dgm:t>
        <a:bodyPr/>
        <a:lstStyle/>
        <a:p>
          <a:r>
            <a:rPr lang="en-US" b="1"/>
            <a:t>Personal Loans</a:t>
          </a:r>
          <a:endParaRPr lang="en-US"/>
        </a:p>
      </dgm:t>
    </dgm:pt>
    <dgm:pt modelId="{3632EA53-E664-4546-99DC-20745158B5E0}" type="parTrans" cxnId="{B3A56EF4-4112-494D-8002-C08790FCA0FC}">
      <dgm:prSet/>
      <dgm:spPr/>
      <dgm:t>
        <a:bodyPr/>
        <a:lstStyle/>
        <a:p>
          <a:endParaRPr lang="en-US"/>
        </a:p>
      </dgm:t>
    </dgm:pt>
    <dgm:pt modelId="{682B2BE4-5CC3-4E0D-9EF1-AA5176D86A2C}" type="sibTrans" cxnId="{B3A56EF4-4112-494D-8002-C08790FCA0FC}">
      <dgm:prSet/>
      <dgm:spPr/>
      <dgm:t>
        <a:bodyPr/>
        <a:lstStyle/>
        <a:p>
          <a:endParaRPr lang="en-US"/>
        </a:p>
      </dgm:t>
    </dgm:pt>
    <dgm:pt modelId="{D843AA5D-6FB1-4F16-A0C8-3A8FD4498824}">
      <dgm:prSet/>
      <dgm:spPr/>
      <dgm:t>
        <a:bodyPr/>
        <a:lstStyle/>
        <a:p>
          <a:r>
            <a:rPr lang="en-US"/>
            <a:t>A smaller portion (~20%) of clients have </a:t>
          </a:r>
          <a:r>
            <a:rPr lang="en-US" b="1"/>
            <a:t>personal loans</a:t>
          </a:r>
          <a:r>
            <a:rPr lang="en-US"/>
            <a:t>, indicating room for expansion in this product category.</a:t>
          </a:r>
        </a:p>
      </dgm:t>
    </dgm:pt>
    <dgm:pt modelId="{C2F822A4-40D9-4F68-9FA7-D4121E28CAC6}" type="parTrans" cxnId="{8E91A698-0336-4F57-8C7C-114391C614BF}">
      <dgm:prSet/>
      <dgm:spPr/>
      <dgm:t>
        <a:bodyPr/>
        <a:lstStyle/>
        <a:p>
          <a:endParaRPr lang="en-US"/>
        </a:p>
      </dgm:t>
    </dgm:pt>
    <dgm:pt modelId="{C5E7CDFF-4CBF-49FB-AC26-DF5AEEB249BF}" type="sibTrans" cxnId="{8E91A698-0336-4F57-8C7C-114391C614BF}">
      <dgm:prSet/>
      <dgm:spPr/>
      <dgm:t>
        <a:bodyPr/>
        <a:lstStyle/>
        <a:p>
          <a:endParaRPr lang="en-US"/>
        </a:p>
      </dgm:t>
    </dgm:pt>
    <dgm:pt modelId="{BB5E8B99-497D-463C-8542-1B234EECF642}" type="pres">
      <dgm:prSet presAssocID="{A0785B38-2654-4F35-92D3-0200C767F67C}" presName="Name0" presStyleCnt="0">
        <dgm:presLayoutVars>
          <dgm:dir/>
          <dgm:animLvl val="lvl"/>
          <dgm:resizeHandles val="exact"/>
        </dgm:presLayoutVars>
      </dgm:prSet>
      <dgm:spPr/>
    </dgm:pt>
    <dgm:pt modelId="{341A7772-75E5-47BC-82D4-B7B3334FCBCA}" type="pres">
      <dgm:prSet presAssocID="{6BAF2425-2A2D-4C41-B79E-1BCC288E7B69}" presName="composite" presStyleCnt="0"/>
      <dgm:spPr/>
    </dgm:pt>
    <dgm:pt modelId="{D326E7A0-1FD6-44FC-ACA9-57309BC8BB5E}" type="pres">
      <dgm:prSet presAssocID="{6BAF2425-2A2D-4C41-B79E-1BCC288E7B69}" presName="parTx" presStyleLbl="alignNode1" presStyleIdx="0" presStyleCnt="2">
        <dgm:presLayoutVars>
          <dgm:chMax val="0"/>
          <dgm:chPref val="0"/>
        </dgm:presLayoutVars>
      </dgm:prSet>
      <dgm:spPr/>
    </dgm:pt>
    <dgm:pt modelId="{C773109A-62CF-4A4D-9608-2A705A38149D}" type="pres">
      <dgm:prSet presAssocID="{6BAF2425-2A2D-4C41-B79E-1BCC288E7B69}" presName="desTx" presStyleLbl="alignAccFollowNode1" presStyleIdx="0" presStyleCnt="2">
        <dgm:presLayoutVars/>
      </dgm:prSet>
      <dgm:spPr/>
    </dgm:pt>
    <dgm:pt modelId="{15C8BF6B-38C1-48D8-96D0-738A35B26841}" type="pres">
      <dgm:prSet presAssocID="{A62D5676-D386-488D-9633-3F1808DB5721}" presName="space" presStyleCnt="0"/>
      <dgm:spPr/>
    </dgm:pt>
    <dgm:pt modelId="{467CE314-540A-47B9-8577-95009F91433C}" type="pres">
      <dgm:prSet presAssocID="{E6C9DEDF-C6AC-4482-9CC3-2575845C90A1}" presName="composite" presStyleCnt="0"/>
      <dgm:spPr/>
    </dgm:pt>
    <dgm:pt modelId="{88C9593D-7FFC-467F-A9AA-DC2CDBEC241D}" type="pres">
      <dgm:prSet presAssocID="{E6C9DEDF-C6AC-4482-9CC3-2575845C90A1}" presName="parTx" presStyleLbl="alignNode1" presStyleIdx="1" presStyleCnt="2">
        <dgm:presLayoutVars>
          <dgm:chMax val="0"/>
          <dgm:chPref val="0"/>
        </dgm:presLayoutVars>
      </dgm:prSet>
      <dgm:spPr/>
    </dgm:pt>
    <dgm:pt modelId="{1301E304-5A83-4C4F-A0F0-47808EEF5DEB}" type="pres">
      <dgm:prSet presAssocID="{E6C9DEDF-C6AC-4482-9CC3-2575845C90A1}" presName="desTx" presStyleLbl="alignAccFollowNode1" presStyleIdx="1" presStyleCnt="2">
        <dgm:presLayoutVars/>
      </dgm:prSet>
      <dgm:spPr/>
    </dgm:pt>
  </dgm:ptLst>
  <dgm:cxnLst>
    <dgm:cxn modelId="{6A3EDD27-877F-437A-84D7-D69E6B2D7815}" type="presOf" srcId="{D843AA5D-6FB1-4F16-A0C8-3A8FD4498824}" destId="{1301E304-5A83-4C4F-A0F0-47808EEF5DEB}" srcOrd="0" destOrd="0" presId="urn:microsoft.com/office/officeart/2016/7/layout/HorizontalActionList"/>
    <dgm:cxn modelId="{94A45A34-41B1-4ED3-870B-3970CBD10BA0}" type="presOf" srcId="{A0785B38-2654-4F35-92D3-0200C767F67C}" destId="{BB5E8B99-497D-463C-8542-1B234EECF642}" srcOrd="0" destOrd="0" presId="urn:microsoft.com/office/officeart/2016/7/layout/HorizontalActionList"/>
    <dgm:cxn modelId="{645CA147-7BF6-4EC8-9256-99FB4D56E853}" type="presOf" srcId="{6BAF2425-2A2D-4C41-B79E-1BCC288E7B69}" destId="{D326E7A0-1FD6-44FC-ACA9-57309BC8BB5E}" srcOrd="0" destOrd="0" presId="urn:microsoft.com/office/officeart/2016/7/layout/HorizontalActionList"/>
    <dgm:cxn modelId="{4A83E34E-5887-4F78-BBB9-2D1EBDDE8FBF}" srcId="{A0785B38-2654-4F35-92D3-0200C767F67C}" destId="{6BAF2425-2A2D-4C41-B79E-1BCC288E7B69}" srcOrd="0" destOrd="0" parTransId="{FE838037-1E57-47F4-AD0F-095DA9619764}" sibTransId="{A62D5676-D386-488D-9633-3F1808DB5721}"/>
    <dgm:cxn modelId="{DFB02754-6BEE-4222-98B2-3404A4554407}" type="presOf" srcId="{E87F0555-ACC2-4608-89D8-588C9870E800}" destId="{C773109A-62CF-4A4D-9608-2A705A38149D}" srcOrd="0" destOrd="0" presId="urn:microsoft.com/office/officeart/2016/7/layout/HorizontalActionList"/>
    <dgm:cxn modelId="{361B1D90-DAFD-4188-B992-4C515A906ECE}" type="presOf" srcId="{E6C9DEDF-C6AC-4482-9CC3-2575845C90A1}" destId="{88C9593D-7FFC-467F-A9AA-DC2CDBEC241D}" srcOrd="0" destOrd="0" presId="urn:microsoft.com/office/officeart/2016/7/layout/HorizontalActionList"/>
    <dgm:cxn modelId="{8E91A698-0336-4F57-8C7C-114391C614BF}" srcId="{E6C9DEDF-C6AC-4482-9CC3-2575845C90A1}" destId="{D843AA5D-6FB1-4F16-A0C8-3A8FD4498824}" srcOrd="0" destOrd="0" parTransId="{C2F822A4-40D9-4F68-9FA7-D4121E28CAC6}" sibTransId="{C5E7CDFF-4CBF-49FB-AC26-DF5AEEB249BF}"/>
    <dgm:cxn modelId="{B3A56EF4-4112-494D-8002-C08790FCA0FC}" srcId="{A0785B38-2654-4F35-92D3-0200C767F67C}" destId="{E6C9DEDF-C6AC-4482-9CC3-2575845C90A1}" srcOrd="1" destOrd="0" parTransId="{3632EA53-E664-4546-99DC-20745158B5E0}" sibTransId="{682B2BE4-5CC3-4E0D-9EF1-AA5176D86A2C}"/>
    <dgm:cxn modelId="{463069FC-4E9D-4B7B-95BE-1DE98BC7F5F1}" srcId="{6BAF2425-2A2D-4C41-B79E-1BCC288E7B69}" destId="{E87F0555-ACC2-4608-89D8-588C9870E800}" srcOrd="0" destOrd="0" parTransId="{BFBCF63F-1E2B-44A2-9E44-CE0F1E1DAE1D}" sibTransId="{8787E13F-ADC8-42BC-8B8A-77D9BB0ACCAB}"/>
    <dgm:cxn modelId="{55D49BD5-57EA-4270-BE18-5E2DE2E6D7CB}" type="presParOf" srcId="{BB5E8B99-497D-463C-8542-1B234EECF642}" destId="{341A7772-75E5-47BC-82D4-B7B3334FCBCA}" srcOrd="0" destOrd="0" presId="urn:microsoft.com/office/officeart/2016/7/layout/HorizontalActionList"/>
    <dgm:cxn modelId="{EFDCBE0F-16E0-4569-8C0E-C2BF6967B7A8}" type="presParOf" srcId="{341A7772-75E5-47BC-82D4-B7B3334FCBCA}" destId="{D326E7A0-1FD6-44FC-ACA9-57309BC8BB5E}" srcOrd="0" destOrd="0" presId="urn:microsoft.com/office/officeart/2016/7/layout/HorizontalActionList"/>
    <dgm:cxn modelId="{E3490D13-AAE7-4C18-9BAD-387E51ABA0A9}" type="presParOf" srcId="{341A7772-75E5-47BC-82D4-B7B3334FCBCA}" destId="{C773109A-62CF-4A4D-9608-2A705A38149D}" srcOrd="1" destOrd="0" presId="urn:microsoft.com/office/officeart/2016/7/layout/HorizontalActionList"/>
    <dgm:cxn modelId="{E79AC32C-F1B4-4874-B539-FE53BF9E9207}" type="presParOf" srcId="{BB5E8B99-497D-463C-8542-1B234EECF642}" destId="{15C8BF6B-38C1-48D8-96D0-738A35B26841}" srcOrd="1" destOrd="0" presId="urn:microsoft.com/office/officeart/2016/7/layout/HorizontalActionList"/>
    <dgm:cxn modelId="{478979D2-C6C1-4AFE-A0B7-527AB371A093}" type="presParOf" srcId="{BB5E8B99-497D-463C-8542-1B234EECF642}" destId="{467CE314-540A-47B9-8577-95009F91433C}" srcOrd="2" destOrd="0" presId="urn:microsoft.com/office/officeart/2016/7/layout/HorizontalActionList"/>
    <dgm:cxn modelId="{B5F8E621-0E94-4BD7-86B4-523682A5D7CC}" type="presParOf" srcId="{467CE314-540A-47B9-8577-95009F91433C}" destId="{88C9593D-7FFC-467F-A9AA-DC2CDBEC241D}" srcOrd="0" destOrd="0" presId="urn:microsoft.com/office/officeart/2016/7/layout/HorizontalActionList"/>
    <dgm:cxn modelId="{B1B54A9F-977D-48B2-BB8A-6D93307A9050}" type="presParOf" srcId="{467CE314-540A-47B9-8577-95009F91433C}" destId="{1301E304-5A83-4C4F-A0F0-47808EEF5DE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E8446D-6D3F-49DC-908D-1A83C92A018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D5174-118A-461C-8837-82BC18E83A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Communication Types</a:t>
          </a:r>
          <a:endParaRPr lang="en-US"/>
        </a:p>
      </dgm:t>
    </dgm:pt>
    <dgm:pt modelId="{21735B6C-4D11-4AF9-AF5A-40C4CCB4C47A}" type="parTrans" cxnId="{133899AE-5A16-493E-B255-738B43E24CEB}">
      <dgm:prSet/>
      <dgm:spPr/>
      <dgm:t>
        <a:bodyPr/>
        <a:lstStyle/>
        <a:p>
          <a:endParaRPr lang="en-US"/>
        </a:p>
      </dgm:t>
    </dgm:pt>
    <dgm:pt modelId="{7F51BD0C-4E6E-4375-859A-B70C6C0279CF}" type="sibTrans" cxnId="{133899AE-5A16-493E-B255-738B43E24CEB}">
      <dgm:prSet/>
      <dgm:spPr/>
      <dgm:t>
        <a:bodyPr/>
        <a:lstStyle/>
        <a:p>
          <a:endParaRPr lang="en-US"/>
        </a:p>
      </dgm:t>
    </dgm:pt>
    <dgm:pt modelId="{56A1F0AF-0B6B-4E43-B015-F097FD2EF4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most common communication method is </a:t>
          </a:r>
          <a:r>
            <a:rPr lang="en-US" b="1" dirty="0"/>
            <a:t>cellular calls</a:t>
          </a:r>
          <a:r>
            <a:rPr lang="en-US" dirty="0"/>
            <a:t>, followed by </a:t>
          </a:r>
          <a:r>
            <a:rPr lang="en-US" b="1" dirty="0"/>
            <a:t>telephone landlines</a:t>
          </a:r>
          <a:r>
            <a:rPr lang="en-US" dirty="0"/>
            <a:t>.</a:t>
          </a:r>
        </a:p>
      </dgm:t>
    </dgm:pt>
    <dgm:pt modelId="{18F5BC50-5943-449B-B550-B1426492710E}" type="parTrans" cxnId="{C6345C21-B3F7-4040-AA56-99608D1CC639}">
      <dgm:prSet/>
      <dgm:spPr/>
      <dgm:t>
        <a:bodyPr/>
        <a:lstStyle/>
        <a:p>
          <a:endParaRPr lang="en-US"/>
        </a:p>
      </dgm:t>
    </dgm:pt>
    <dgm:pt modelId="{8BB264C0-046A-445A-AB09-7824AFCDD312}" type="sibTrans" cxnId="{C6345C21-B3F7-4040-AA56-99608D1CC639}">
      <dgm:prSet/>
      <dgm:spPr/>
      <dgm:t>
        <a:bodyPr/>
        <a:lstStyle/>
        <a:p>
          <a:endParaRPr lang="en-US"/>
        </a:p>
      </dgm:t>
    </dgm:pt>
    <dgm:pt modelId="{7DB259EF-E64C-4401-BF00-8C3DAE786B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and other digital methods are underutilized, presenting an opportunity for digital engagement.</a:t>
          </a:r>
        </a:p>
      </dgm:t>
    </dgm:pt>
    <dgm:pt modelId="{46A76787-406F-4BF7-AE72-5602511545F2}" type="parTrans" cxnId="{F3D93530-F15D-4DA1-B4BF-2703BA810893}">
      <dgm:prSet/>
      <dgm:spPr/>
      <dgm:t>
        <a:bodyPr/>
        <a:lstStyle/>
        <a:p>
          <a:endParaRPr lang="en-US"/>
        </a:p>
      </dgm:t>
    </dgm:pt>
    <dgm:pt modelId="{D141B27F-7E91-48AF-BCAB-F07485F60F21}" type="sibTrans" cxnId="{F3D93530-F15D-4DA1-B4BF-2703BA810893}">
      <dgm:prSet/>
      <dgm:spPr/>
      <dgm:t>
        <a:bodyPr/>
        <a:lstStyle/>
        <a:p>
          <a:endParaRPr lang="en-US"/>
        </a:p>
      </dgm:t>
    </dgm:pt>
    <dgm:pt modelId="{2058DAB9-6174-496B-8D5E-6CBA4D1783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Last Contact Day of the Month</a:t>
          </a:r>
          <a:endParaRPr lang="en-US" dirty="0"/>
        </a:p>
      </dgm:t>
    </dgm:pt>
    <dgm:pt modelId="{193F49ED-DDD3-4B46-81ED-5BA84A075BC5}" type="parTrans" cxnId="{2F99D1FD-4978-4A55-9E39-EE525E0D91D5}">
      <dgm:prSet/>
      <dgm:spPr/>
      <dgm:t>
        <a:bodyPr/>
        <a:lstStyle/>
        <a:p>
          <a:endParaRPr lang="en-US"/>
        </a:p>
      </dgm:t>
    </dgm:pt>
    <dgm:pt modelId="{20B3364C-E346-4374-9D39-9656F81D797C}" type="sibTrans" cxnId="{2F99D1FD-4978-4A55-9E39-EE525E0D91D5}">
      <dgm:prSet/>
      <dgm:spPr/>
      <dgm:t>
        <a:bodyPr/>
        <a:lstStyle/>
        <a:p>
          <a:endParaRPr lang="en-US"/>
        </a:p>
      </dgm:t>
    </dgm:pt>
    <dgm:pt modelId="{47D57E10-4016-4074-906F-3A792D760B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Most client interactions occur in the </a:t>
          </a:r>
          <a:r>
            <a:rPr lang="en-US" b="1"/>
            <a:t>middle of the month</a:t>
          </a:r>
          <a:r>
            <a:rPr lang="en-US"/>
            <a:t>, suggesting a strategic scheduling pattern.</a:t>
          </a:r>
        </a:p>
      </dgm:t>
    </dgm:pt>
    <dgm:pt modelId="{80EE94D5-84EE-4B11-8381-D23EDCE3DF7C}" type="parTrans" cxnId="{B398297F-A0FE-4CB4-BC4B-1A0645783144}">
      <dgm:prSet/>
      <dgm:spPr/>
      <dgm:t>
        <a:bodyPr/>
        <a:lstStyle/>
        <a:p>
          <a:endParaRPr lang="en-US"/>
        </a:p>
      </dgm:t>
    </dgm:pt>
    <dgm:pt modelId="{6DE35A74-85E7-4B61-BB2F-A6B61E82DD17}" type="sibTrans" cxnId="{B398297F-A0FE-4CB4-BC4B-1A0645783144}">
      <dgm:prSet/>
      <dgm:spPr/>
      <dgm:t>
        <a:bodyPr/>
        <a:lstStyle/>
        <a:p>
          <a:endParaRPr lang="en-US"/>
        </a:p>
      </dgm:t>
    </dgm:pt>
    <dgm:pt modelId="{949DB19B-88B4-40B2-894C-E31FFB777652}" type="pres">
      <dgm:prSet presAssocID="{DEE8446D-6D3F-49DC-908D-1A83C92A0182}" presName="root" presStyleCnt="0">
        <dgm:presLayoutVars>
          <dgm:dir/>
          <dgm:resizeHandles val="exact"/>
        </dgm:presLayoutVars>
      </dgm:prSet>
      <dgm:spPr/>
    </dgm:pt>
    <dgm:pt modelId="{E50AFD15-6EEC-4060-8569-E4204FEA50ED}" type="pres">
      <dgm:prSet presAssocID="{3E8D5174-118A-461C-8837-82BC18E83A36}" presName="compNode" presStyleCnt="0"/>
      <dgm:spPr/>
    </dgm:pt>
    <dgm:pt modelId="{B9F7E3EA-BAAF-4CD9-8AC8-434B1BAD8F4E}" type="pres">
      <dgm:prSet presAssocID="{3E8D5174-118A-461C-8837-82BC18E83A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E9E1D325-2A55-444B-9422-63ADE82AA41C}" type="pres">
      <dgm:prSet presAssocID="{3E8D5174-118A-461C-8837-82BC18E83A36}" presName="iconSpace" presStyleCnt="0"/>
      <dgm:spPr/>
    </dgm:pt>
    <dgm:pt modelId="{6AED89DF-CE5B-484E-8571-4FBBFE53B53F}" type="pres">
      <dgm:prSet presAssocID="{3E8D5174-118A-461C-8837-82BC18E83A36}" presName="parTx" presStyleLbl="revTx" presStyleIdx="0" presStyleCnt="4">
        <dgm:presLayoutVars>
          <dgm:chMax val="0"/>
          <dgm:chPref val="0"/>
        </dgm:presLayoutVars>
      </dgm:prSet>
      <dgm:spPr/>
    </dgm:pt>
    <dgm:pt modelId="{ADD891A5-205D-43BF-B67B-0F324282C565}" type="pres">
      <dgm:prSet presAssocID="{3E8D5174-118A-461C-8837-82BC18E83A36}" presName="txSpace" presStyleCnt="0"/>
      <dgm:spPr/>
    </dgm:pt>
    <dgm:pt modelId="{A59DAF78-CA6B-4FF6-8BEE-68482F41FD1E}" type="pres">
      <dgm:prSet presAssocID="{3E8D5174-118A-461C-8837-82BC18E83A36}" presName="desTx" presStyleLbl="revTx" presStyleIdx="1" presStyleCnt="4">
        <dgm:presLayoutVars/>
      </dgm:prSet>
      <dgm:spPr/>
    </dgm:pt>
    <dgm:pt modelId="{BF5FA051-08CD-49FE-A301-05369DC31C94}" type="pres">
      <dgm:prSet presAssocID="{7F51BD0C-4E6E-4375-859A-B70C6C0279CF}" presName="sibTrans" presStyleCnt="0"/>
      <dgm:spPr/>
    </dgm:pt>
    <dgm:pt modelId="{82297E00-D7E3-4083-8406-9A225D2F7510}" type="pres">
      <dgm:prSet presAssocID="{2058DAB9-6174-496B-8D5E-6CBA4D178333}" presName="compNode" presStyleCnt="0"/>
      <dgm:spPr/>
    </dgm:pt>
    <dgm:pt modelId="{4E7E3398-0EEE-4540-9218-CC16099DCA35}" type="pres">
      <dgm:prSet presAssocID="{2058DAB9-6174-496B-8D5E-6CBA4D1783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07753212-01C1-4633-AD0F-9EEFCC4F9555}" type="pres">
      <dgm:prSet presAssocID="{2058DAB9-6174-496B-8D5E-6CBA4D178333}" presName="iconSpace" presStyleCnt="0"/>
      <dgm:spPr/>
    </dgm:pt>
    <dgm:pt modelId="{D0E6368C-3776-4104-AB3B-C7C63AE8464B}" type="pres">
      <dgm:prSet presAssocID="{2058DAB9-6174-496B-8D5E-6CBA4D178333}" presName="parTx" presStyleLbl="revTx" presStyleIdx="2" presStyleCnt="4">
        <dgm:presLayoutVars>
          <dgm:chMax val="0"/>
          <dgm:chPref val="0"/>
        </dgm:presLayoutVars>
      </dgm:prSet>
      <dgm:spPr/>
    </dgm:pt>
    <dgm:pt modelId="{E442A7AC-FFE2-4BAC-85EF-8AC61C826C23}" type="pres">
      <dgm:prSet presAssocID="{2058DAB9-6174-496B-8D5E-6CBA4D178333}" presName="txSpace" presStyleCnt="0"/>
      <dgm:spPr/>
    </dgm:pt>
    <dgm:pt modelId="{3D6FDD0B-27A5-466A-A17F-26850AE75F77}" type="pres">
      <dgm:prSet presAssocID="{2058DAB9-6174-496B-8D5E-6CBA4D178333}" presName="desTx" presStyleLbl="revTx" presStyleIdx="3" presStyleCnt="4">
        <dgm:presLayoutVars/>
      </dgm:prSet>
      <dgm:spPr/>
    </dgm:pt>
  </dgm:ptLst>
  <dgm:cxnLst>
    <dgm:cxn modelId="{C6345C21-B3F7-4040-AA56-99608D1CC639}" srcId="{3E8D5174-118A-461C-8837-82BC18E83A36}" destId="{56A1F0AF-0B6B-4E43-B015-F097FD2EF45A}" srcOrd="0" destOrd="0" parTransId="{18F5BC50-5943-449B-B550-B1426492710E}" sibTransId="{8BB264C0-046A-445A-AB09-7824AFCDD312}"/>
    <dgm:cxn modelId="{F3D93530-F15D-4DA1-B4BF-2703BA810893}" srcId="{3E8D5174-118A-461C-8837-82BC18E83A36}" destId="{7DB259EF-E64C-4401-BF00-8C3DAE786B7B}" srcOrd="1" destOrd="0" parTransId="{46A76787-406F-4BF7-AE72-5602511545F2}" sibTransId="{D141B27F-7E91-48AF-BCAB-F07485F60F21}"/>
    <dgm:cxn modelId="{E8628231-E5D5-43BA-A753-275FC7C1AFCE}" type="presOf" srcId="{7DB259EF-E64C-4401-BF00-8C3DAE786B7B}" destId="{A59DAF78-CA6B-4FF6-8BEE-68482F41FD1E}" srcOrd="0" destOrd="1" presId="urn:microsoft.com/office/officeart/2018/2/layout/IconLabelDescriptionList"/>
    <dgm:cxn modelId="{26FE9341-606E-410B-BDBA-F46D0FAF35C9}" type="presOf" srcId="{47D57E10-4016-4074-906F-3A792D760B6C}" destId="{3D6FDD0B-27A5-466A-A17F-26850AE75F77}" srcOrd="0" destOrd="0" presId="urn:microsoft.com/office/officeart/2018/2/layout/IconLabelDescriptionList"/>
    <dgm:cxn modelId="{87DAD86D-EC59-43EE-88EB-1238DC6DFF76}" type="presOf" srcId="{3E8D5174-118A-461C-8837-82BC18E83A36}" destId="{6AED89DF-CE5B-484E-8571-4FBBFE53B53F}" srcOrd="0" destOrd="0" presId="urn:microsoft.com/office/officeart/2018/2/layout/IconLabelDescriptionList"/>
    <dgm:cxn modelId="{7D4AC46F-200B-4B2A-B80D-4230F4D458D5}" type="presOf" srcId="{DEE8446D-6D3F-49DC-908D-1A83C92A0182}" destId="{949DB19B-88B4-40B2-894C-E31FFB777652}" srcOrd="0" destOrd="0" presId="urn:microsoft.com/office/officeart/2018/2/layout/IconLabelDescriptionList"/>
    <dgm:cxn modelId="{B398297F-A0FE-4CB4-BC4B-1A0645783144}" srcId="{2058DAB9-6174-496B-8D5E-6CBA4D178333}" destId="{47D57E10-4016-4074-906F-3A792D760B6C}" srcOrd="0" destOrd="0" parTransId="{80EE94D5-84EE-4B11-8381-D23EDCE3DF7C}" sibTransId="{6DE35A74-85E7-4B61-BB2F-A6B61E82DD17}"/>
    <dgm:cxn modelId="{6191DD93-F89B-4AFE-912B-A637933F4568}" type="presOf" srcId="{56A1F0AF-0B6B-4E43-B015-F097FD2EF45A}" destId="{A59DAF78-CA6B-4FF6-8BEE-68482F41FD1E}" srcOrd="0" destOrd="0" presId="urn:microsoft.com/office/officeart/2018/2/layout/IconLabelDescriptionList"/>
    <dgm:cxn modelId="{133899AE-5A16-493E-B255-738B43E24CEB}" srcId="{DEE8446D-6D3F-49DC-908D-1A83C92A0182}" destId="{3E8D5174-118A-461C-8837-82BC18E83A36}" srcOrd="0" destOrd="0" parTransId="{21735B6C-4D11-4AF9-AF5A-40C4CCB4C47A}" sibTransId="{7F51BD0C-4E6E-4375-859A-B70C6C0279CF}"/>
    <dgm:cxn modelId="{0A8B18D5-894C-45D7-B1E1-044AB58AFF22}" type="presOf" srcId="{2058DAB9-6174-496B-8D5E-6CBA4D178333}" destId="{D0E6368C-3776-4104-AB3B-C7C63AE8464B}" srcOrd="0" destOrd="0" presId="urn:microsoft.com/office/officeart/2018/2/layout/IconLabelDescriptionList"/>
    <dgm:cxn modelId="{2F99D1FD-4978-4A55-9E39-EE525E0D91D5}" srcId="{DEE8446D-6D3F-49DC-908D-1A83C92A0182}" destId="{2058DAB9-6174-496B-8D5E-6CBA4D178333}" srcOrd="1" destOrd="0" parTransId="{193F49ED-DDD3-4B46-81ED-5BA84A075BC5}" sibTransId="{20B3364C-E346-4374-9D39-9656F81D797C}"/>
    <dgm:cxn modelId="{AC71F4C0-2025-4E94-BFFA-7388C5C6D5DF}" type="presParOf" srcId="{949DB19B-88B4-40B2-894C-E31FFB777652}" destId="{E50AFD15-6EEC-4060-8569-E4204FEA50ED}" srcOrd="0" destOrd="0" presId="urn:microsoft.com/office/officeart/2018/2/layout/IconLabelDescriptionList"/>
    <dgm:cxn modelId="{F29E8F6E-DA60-44DB-BF08-980A1C7A4E04}" type="presParOf" srcId="{E50AFD15-6EEC-4060-8569-E4204FEA50ED}" destId="{B9F7E3EA-BAAF-4CD9-8AC8-434B1BAD8F4E}" srcOrd="0" destOrd="0" presId="urn:microsoft.com/office/officeart/2018/2/layout/IconLabelDescriptionList"/>
    <dgm:cxn modelId="{3767DF33-16B7-4973-8446-C74895E67FD2}" type="presParOf" srcId="{E50AFD15-6EEC-4060-8569-E4204FEA50ED}" destId="{E9E1D325-2A55-444B-9422-63ADE82AA41C}" srcOrd="1" destOrd="0" presId="urn:microsoft.com/office/officeart/2018/2/layout/IconLabelDescriptionList"/>
    <dgm:cxn modelId="{3ADACE69-B581-4BF3-A454-6C325112CC59}" type="presParOf" srcId="{E50AFD15-6EEC-4060-8569-E4204FEA50ED}" destId="{6AED89DF-CE5B-484E-8571-4FBBFE53B53F}" srcOrd="2" destOrd="0" presId="urn:microsoft.com/office/officeart/2018/2/layout/IconLabelDescriptionList"/>
    <dgm:cxn modelId="{430C95F5-92F4-4BA0-98ED-25840E40E7B2}" type="presParOf" srcId="{E50AFD15-6EEC-4060-8569-E4204FEA50ED}" destId="{ADD891A5-205D-43BF-B67B-0F324282C565}" srcOrd="3" destOrd="0" presId="urn:microsoft.com/office/officeart/2018/2/layout/IconLabelDescriptionList"/>
    <dgm:cxn modelId="{02CA4537-5368-42D5-9074-5CBB4BB7034E}" type="presParOf" srcId="{E50AFD15-6EEC-4060-8569-E4204FEA50ED}" destId="{A59DAF78-CA6B-4FF6-8BEE-68482F41FD1E}" srcOrd="4" destOrd="0" presId="urn:microsoft.com/office/officeart/2018/2/layout/IconLabelDescriptionList"/>
    <dgm:cxn modelId="{E1C1834E-CC2E-47DE-A261-E1643C59909C}" type="presParOf" srcId="{949DB19B-88B4-40B2-894C-E31FFB777652}" destId="{BF5FA051-08CD-49FE-A301-05369DC31C94}" srcOrd="1" destOrd="0" presId="urn:microsoft.com/office/officeart/2018/2/layout/IconLabelDescriptionList"/>
    <dgm:cxn modelId="{6B1627D4-B4A6-4E47-9897-E2A3BE83EB54}" type="presParOf" srcId="{949DB19B-88B4-40B2-894C-E31FFB777652}" destId="{82297E00-D7E3-4083-8406-9A225D2F7510}" srcOrd="2" destOrd="0" presId="urn:microsoft.com/office/officeart/2018/2/layout/IconLabelDescriptionList"/>
    <dgm:cxn modelId="{5C62D0B0-2092-442C-8E5A-4EB931C1F6B4}" type="presParOf" srcId="{82297E00-D7E3-4083-8406-9A225D2F7510}" destId="{4E7E3398-0EEE-4540-9218-CC16099DCA35}" srcOrd="0" destOrd="0" presId="urn:microsoft.com/office/officeart/2018/2/layout/IconLabelDescriptionList"/>
    <dgm:cxn modelId="{0E62C487-F422-4D60-AE99-F8258035C425}" type="presParOf" srcId="{82297E00-D7E3-4083-8406-9A225D2F7510}" destId="{07753212-01C1-4633-AD0F-9EEFCC4F9555}" srcOrd="1" destOrd="0" presId="urn:microsoft.com/office/officeart/2018/2/layout/IconLabelDescriptionList"/>
    <dgm:cxn modelId="{0FBA1ECA-C309-4673-BC66-E3343BD943D5}" type="presParOf" srcId="{82297E00-D7E3-4083-8406-9A225D2F7510}" destId="{D0E6368C-3776-4104-AB3B-C7C63AE8464B}" srcOrd="2" destOrd="0" presId="urn:microsoft.com/office/officeart/2018/2/layout/IconLabelDescriptionList"/>
    <dgm:cxn modelId="{807933A3-09F1-45B7-833C-D7962DB3EFF5}" type="presParOf" srcId="{82297E00-D7E3-4083-8406-9A225D2F7510}" destId="{E442A7AC-FFE2-4BAC-85EF-8AC61C826C23}" srcOrd="3" destOrd="0" presId="urn:microsoft.com/office/officeart/2018/2/layout/IconLabelDescriptionList"/>
    <dgm:cxn modelId="{78609FE4-0D6A-4F80-94F2-2D597D8D7C24}" type="presParOf" srcId="{82297E00-D7E3-4083-8406-9A225D2F7510}" destId="{3D6FDD0B-27A5-466A-A17F-26850AE75F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42DA3F-EBEB-49A0-9A37-674836CE73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D12D2-9EF5-4C81-B07E-2B34A0D40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Last Contact Month</a:t>
          </a:r>
          <a:endParaRPr lang="en-US"/>
        </a:p>
      </dgm:t>
    </dgm:pt>
    <dgm:pt modelId="{127E7B8D-634F-497A-8292-8903853D5516}" type="parTrans" cxnId="{41B38B77-572E-46A8-BC19-970E6916936F}">
      <dgm:prSet/>
      <dgm:spPr/>
      <dgm:t>
        <a:bodyPr/>
        <a:lstStyle/>
        <a:p>
          <a:endParaRPr lang="en-US"/>
        </a:p>
      </dgm:t>
    </dgm:pt>
    <dgm:pt modelId="{D057FA0C-1983-4147-907F-8DCFCACF4E5D}" type="sibTrans" cxnId="{41B38B77-572E-46A8-BC19-970E6916936F}">
      <dgm:prSet/>
      <dgm:spPr/>
      <dgm:t>
        <a:bodyPr/>
        <a:lstStyle/>
        <a:p>
          <a:endParaRPr lang="en-US"/>
        </a:p>
      </dgm:t>
    </dgm:pt>
    <dgm:pt modelId="{B55026AA-65FD-41B8-BE7A-EB41D3DE28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majority of contacts were made in </a:t>
          </a:r>
          <a:r>
            <a:rPr lang="en-US" b="1"/>
            <a:t>May</a:t>
          </a:r>
          <a:r>
            <a:rPr lang="en-US"/>
            <a:t>, followed by </a:t>
          </a:r>
          <a:r>
            <a:rPr lang="en-US" b="1"/>
            <a:t>August</a:t>
          </a:r>
          <a:r>
            <a:rPr lang="en-US"/>
            <a:t>.</a:t>
          </a:r>
        </a:p>
      </dgm:t>
    </dgm:pt>
    <dgm:pt modelId="{F58779DD-8461-4F63-BF4E-064DEA3FB1F2}" type="parTrans" cxnId="{10FA3F6F-3844-46E2-A89B-1BD3F93E691E}">
      <dgm:prSet/>
      <dgm:spPr/>
      <dgm:t>
        <a:bodyPr/>
        <a:lstStyle/>
        <a:p>
          <a:endParaRPr lang="en-US"/>
        </a:p>
      </dgm:t>
    </dgm:pt>
    <dgm:pt modelId="{1AB1A78C-6788-4CDA-BFAC-3D53FEB5093E}" type="sibTrans" cxnId="{10FA3F6F-3844-46E2-A89B-1BD3F93E691E}">
      <dgm:prSet/>
      <dgm:spPr/>
      <dgm:t>
        <a:bodyPr/>
        <a:lstStyle/>
        <a:p>
          <a:endParaRPr lang="en-US"/>
        </a:p>
      </dgm:t>
    </dgm:pt>
    <dgm:pt modelId="{95B7F36D-1C52-4B5A-B091-32DFBAB79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Off-peak months could be leveraged for additional campaigns.</a:t>
          </a:r>
        </a:p>
      </dgm:t>
    </dgm:pt>
    <dgm:pt modelId="{C44CB142-8030-44D3-A75B-33FF3D413D8D}" type="parTrans" cxnId="{F595CE7F-BECE-4C3C-8005-88DBA59BAE42}">
      <dgm:prSet/>
      <dgm:spPr/>
      <dgm:t>
        <a:bodyPr/>
        <a:lstStyle/>
        <a:p>
          <a:endParaRPr lang="en-US"/>
        </a:p>
      </dgm:t>
    </dgm:pt>
    <dgm:pt modelId="{E0F73609-E172-45ED-BCBA-EEE43A9FB4C7}" type="sibTrans" cxnId="{F595CE7F-BECE-4C3C-8005-88DBA59BAE42}">
      <dgm:prSet/>
      <dgm:spPr/>
      <dgm:t>
        <a:bodyPr/>
        <a:lstStyle/>
        <a:p>
          <a:endParaRPr lang="en-US"/>
        </a:p>
      </dgm:t>
    </dgm:pt>
    <dgm:pt modelId="{1E613419-67AB-47FD-B9CF-7F4721D54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Duration of Last Contact</a:t>
          </a:r>
          <a:endParaRPr lang="en-US"/>
        </a:p>
      </dgm:t>
    </dgm:pt>
    <dgm:pt modelId="{1834A15C-BAA5-43C6-9525-0867DD01BD76}" type="parTrans" cxnId="{6CBFDA8F-064B-4D44-BDE3-8B9AC8D6DE83}">
      <dgm:prSet/>
      <dgm:spPr/>
      <dgm:t>
        <a:bodyPr/>
        <a:lstStyle/>
        <a:p>
          <a:endParaRPr lang="en-US"/>
        </a:p>
      </dgm:t>
    </dgm:pt>
    <dgm:pt modelId="{26C8DDA4-3FB9-4C05-98AB-2EACB339CADF}" type="sibTrans" cxnId="{6CBFDA8F-064B-4D44-BDE3-8B9AC8D6DE83}">
      <dgm:prSet/>
      <dgm:spPr/>
      <dgm:t>
        <a:bodyPr/>
        <a:lstStyle/>
        <a:p>
          <a:endParaRPr lang="en-US"/>
        </a:p>
      </dgm:t>
    </dgm:pt>
    <dgm:pt modelId="{9BD8235E-EDD1-496C-93E8-448EF4562F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Longer call durations generally correlate with better client engagement.</a:t>
          </a:r>
        </a:p>
      </dgm:t>
    </dgm:pt>
    <dgm:pt modelId="{19BA79F1-FE7A-4FC1-9472-71471B25BCCD}" type="parTrans" cxnId="{A4CAE738-D45E-49AB-9A67-2CDB168A3673}">
      <dgm:prSet/>
      <dgm:spPr/>
      <dgm:t>
        <a:bodyPr/>
        <a:lstStyle/>
        <a:p>
          <a:endParaRPr lang="en-US"/>
        </a:p>
      </dgm:t>
    </dgm:pt>
    <dgm:pt modelId="{E889208F-3AEC-4579-B264-B726608CBDCB}" type="sibTrans" cxnId="{A4CAE738-D45E-49AB-9A67-2CDB168A3673}">
      <dgm:prSet/>
      <dgm:spPr/>
      <dgm:t>
        <a:bodyPr/>
        <a:lstStyle/>
        <a:p>
          <a:endParaRPr lang="en-US"/>
        </a:p>
      </dgm:t>
    </dgm:pt>
    <dgm:pt modelId="{10B1B992-05A9-471C-8C2E-FF32D644F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Calls under </a:t>
          </a:r>
          <a:r>
            <a:rPr lang="en-US" b="1"/>
            <a:t>3 minutes</a:t>
          </a:r>
          <a:r>
            <a:rPr lang="en-US"/>
            <a:t> often result in lower conversion rates.</a:t>
          </a:r>
        </a:p>
      </dgm:t>
    </dgm:pt>
    <dgm:pt modelId="{4159827F-FEE4-4E1F-B860-3A3AE9A3CCB9}" type="parTrans" cxnId="{BBD33A5B-F946-40A3-B382-04E46F3A5733}">
      <dgm:prSet/>
      <dgm:spPr/>
      <dgm:t>
        <a:bodyPr/>
        <a:lstStyle/>
        <a:p>
          <a:endParaRPr lang="en-US"/>
        </a:p>
      </dgm:t>
    </dgm:pt>
    <dgm:pt modelId="{E70DC7EE-00C5-4BFD-8D64-FD3FEEAB6F31}" type="sibTrans" cxnId="{BBD33A5B-F946-40A3-B382-04E46F3A5733}">
      <dgm:prSet/>
      <dgm:spPr/>
      <dgm:t>
        <a:bodyPr/>
        <a:lstStyle/>
        <a:p>
          <a:endParaRPr lang="en-US"/>
        </a:p>
      </dgm:t>
    </dgm:pt>
    <dgm:pt modelId="{D77890D0-A0A4-40E1-903C-C3F1571AE59F}" type="pres">
      <dgm:prSet presAssocID="{4F42DA3F-EBEB-49A0-9A37-674836CE73C9}" presName="root" presStyleCnt="0">
        <dgm:presLayoutVars>
          <dgm:dir/>
          <dgm:resizeHandles val="exact"/>
        </dgm:presLayoutVars>
      </dgm:prSet>
      <dgm:spPr/>
    </dgm:pt>
    <dgm:pt modelId="{3CBEAC9B-3D38-442F-BB49-38D29FEE9A16}" type="pres">
      <dgm:prSet presAssocID="{223D12D2-9EF5-4C81-B07E-2B34A0D40C2B}" presName="compNode" presStyleCnt="0"/>
      <dgm:spPr/>
    </dgm:pt>
    <dgm:pt modelId="{766B8703-86AA-4DE8-B303-AC9A4B7BAD8B}" type="pres">
      <dgm:prSet presAssocID="{223D12D2-9EF5-4C81-B07E-2B34A0D40C2B}" presName="bgRect" presStyleLbl="bgShp" presStyleIdx="0" presStyleCnt="2"/>
      <dgm:spPr/>
    </dgm:pt>
    <dgm:pt modelId="{0081B40B-967A-45FF-B21C-E2DD44A1A8E9}" type="pres">
      <dgm:prSet presAssocID="{223D12D2-9EF5-4C81-B07E-2B34A0D40C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6BA0C3-C46D-4AB8-9BF7-69A98C9DEBCA}" type="pres">
      <dgm:prSet presAssocID="{223D12D2-9EF5-4C81-B07E-2B34A0D40C2B}" presName="spaceRect" presStyleCnt="0"/>
      <dgm:spPr/>
    </dgm:pt>
    <dgm:pt modelId="{AB87ED5D-6DAF-4453-9DF3-601381EBAC17}" type="pres">
      <dgm:prSet presAssocID="{223D12D2-9EF5-4C81-B07E-2B34A0D40C2B}" presName="parTx" presStyleLbl="revTx" presStyleIdx="0" presStyleCnt="4">
        <dgm:presLayoutVars>
          <dgm:chMax val="0"/>
          <dgm:chPref val="0"/>
        </dgm:presLayoutVars>
      </dgm:prSet>
      <dgm:spPr/>
    </dgm:pt>
    <dgm:pt modelId="{6DD45B12-65A8-4994-AE66-AD70A167C6FD}" type="pres">
      <dgm:prSet presAssocID="{223D12D2-9EF5-4C81-B07E-2B34A0D40C2B}" presName="desTx" presStyleLbl="revTx" presStyleIdx="1" presStyleCnt="4">
        <dgm:presLayoutVars/>
      </dgm:prSet>
      <dgm:spPr/>
    </dgm:pt>
    <dgm:pt modelId="{EDE6FBCE-52C0-4BBD-B530-AA1FBD4C07DC}" type="pres">
      <dgm:prSet presAssocID="{D057FA0C-1983-4147-907F-8DCFCACF4E5D}" presName="sibTrans" presStyleCnt="0"/>
      <dgm:spPr/>
    </dgm:pt>
    <dgm:pt modelId="{7473E6FC-48B6-4DF5-9EDD-11AA25E9F0ED}" type="pres">
      <dgm:prSet presAssocID="{1E613419-67AB-47FD-B9CF-7F4721D54C9A}" presName="compNode" presStyleCnt="0"/>
      <dgm:spPr/>
    </dgm:pt>
    <dgm:pt modelId="{DDAECF29-5A83-46E1-9A1A-5EF27BCA8BE6}" type="pres">
      <dgm:prSet presAssocID="{1E613419-67AB-47FD-B9CF-7F4721D54C9A}" presName="bgRect" presStyleLbl="bgShp" presStyleIdx="1" presStyleCnt="2"/>
      <dgm:spPr/>
    </dgm:pt>
    <dgm:pt modelId="{895F853E-4B11-4470-8FA0-63DD1DA96D72}" type="pres">
      <dgm:prSet presAssocID="{1E613419-67AB-47FD-B9CF-7F4721D54C9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1E60C4B8-964B-4670-8A6E-959AB90D6B63}" type="pres">
      <dgm:prSet presAssocID="{1E613419-67AB-47FD-B9CF-7F4721D54C9A}" presName="spaceRect" presStyleCnt="0"/>
      <dgm:spPr/>
    </dgm:pt>
    <dgm:pt modelId="{F97BDBAF-0000-45CA-BB49-14A6CA89BB81}" type="pres">
      <dgm:prSet presAssocID="{1E613419-67AB-47FD-B9CF-7F4721D54C9A}" presName="parTx" presStyleLbl="revTx" presStyleIdx="2" presStyleCnt="4">
        <dgm:presLayoutVars>
          <dgm:chMax val="0"/>
          <dgm:chPref val="0"/>
        </dgm:presLayoutVars>
      </dgm:prSet>
      <dgm:spPr/>
    </dgm:pt>
    <dgm:pt modelId="{08C22B01-366A-4FCA-BEC4-996D86DC5EC2}" type="pres">
      <dgm:prSet presAssocID="{1E613419-67AB-47FD-B9CF-7F4721D54C9A}" presName="desTx" presStyleLbl="revTx" presStyleIdx="3" presStyleCnt="4">
        <dgm:presLayoutVars/>
      </dgm:prSet>
      <dgm:spPr/>
    </dgm:pt>
  </dgm:ptLst>
  <dgm:cxnLst>
    <dgm:cxn modelId="{56BAFB22-4478-4FC3-A693-5E881158F6C2}" type="presOf" srcId="{10B1B992-05A9-471C-8C2E-FF32D644FDDF}" destId="{08C22B01-366A-4FCA-BEC4-996D86DC5EC2}" srcOrd="0" destOrd="1" presId="urn:microsoft.com/office/officeart/2018/2/layout/IconVerticalSolidList"/>
    <dgm:cxn modelId="{21D97D35-77CE-4DFF-8319-1F7CFBA689E0}" type="presOf" srcId="{B55026AA-65FD-41B8-BE7A-EB41D3DE28C6}" destId="{6DD45B12-65A8-4994-AE66-AD70A167C6FD}" srcOrd="0" destOrd="0" presId="urn:microsoft.com/office/officeart/2018/2/layout/IconVerticalSolidList"/>
    <dgm:cxn modelId="{A4CAE738-D45E-49AB-9A67-2CDB168A3673}" srcId="{1E613419-67AB-47FD-B9CF-7F4721D54C9A}" destId="{9BD8235E-EDD1-496C-93E8-448EF4562F5A}" srcOrd="0" destOrd="0" parTransId="{19BA79F1-FE7A-4FC1-9472-71471B25BCCD}" sibTransId="{E889208F-3AEC-4579-B264-B726608CBDCB}"/>
    <dgm:cxn modelId="{BBD33A5B-F946-40A3-B382-04E46F3A5733}" srcId="{1E613419-67AB-47FD-B9CF-7F4721D54C9A}" destId="{10B1B992-05A9-471C-8C2E-FF32D644FDDF}" srcOrd="1" destOrd="0" parTransId="{4159827F-FEE4-4E1F-B860-3A3AE9A3CCB9}" sibTransId="{E70DC7EE-00C5-4BFD-8D64-FD3FEEAB6F31}"/>
    <dgm:cxn modelId="{64F55641-0CB0-49DF-BA54-CDE8F721D4DE}" type="presOf" srcId="{9BD8235E-EDD1-496C-93E8-448EF4562F5A}" destId="{08C22B01-366A-4FCA-BEC4-996D86DC5EC2}" srcOrd="0" destOrd="0" presId="urn:microsoft.com/office/officeart/2018/2/layout/IconVerticalSolidList"/>
    <dgm:cxn modelId="{10FA3F6F-3844-46E2-A89B-1BD3F93E691E}" srcId="{223D12D2-9EF5-4C81-B07E-2B34A0D40C2B}" destId="{B55026AA-65FD-41B8-BE7A-EB41D3DE28C6}" srcOrd="0" destOrd="0" parTransId="{F58779DD-8461-4F63-BF4E-064DEA3FB1F2}" sibTransId="{1AB1A78C-6788-4CDA-BFAC-3D53FEB5093E}"/>
    <dgm:cxn modelId="{F87A0753-DC3B-4507-8D24-F2300D7282AE}" type="presOf" srcId="{223D12D2-9EF5-4C81-B07E-2B34A0D40C2B}" destId="{AB87ED5D-6DAF-4453-9DF3-601381EBAC17}" srcOrd="0" destOrd="0" presId="urn:microsoft.com/office/officeart/2018/2/layout/IconVerticalSolidList"/>
    <dgm:cxn modelId="{41B38B77-572E-46A8-BC19-970E6916936F}" srcId="{4F42DA3F-EBEB-49A0-9A37-674836CE73C9}" destId="{223D12D2-9EF5-4C81-B07E-2B34A0D40C2B}" srcOrd="0" destOrd="0" parTransId="{127E7B8D-634F-497A-8292-8903853D5516}" sibTransId="{D057FA0C-1983-4147-907F-8DCFCACF4E5D}"/>
    <dgm:cxn modelId="{F595CE7F-BECE-4C3C-8005-88DBA59BAE42}" srcId="{223D12D2-9EF5-4C81-B07E-2B34A0D40C2B}" destId="{95B7F36D-1C52-4B5A-B091-32DFBAB7951B}" srcOrd="1" destOrd="0" parTransId="{C44CB142-8030-44D3-A75B-33FF3D413D8D}" sibTransId="{E0F73609-E172-45ED-BCBA-EEE43A9FB4C7}"/>
    <dgm:cxn modelId="{6CBFDA8F-064B-4D44-BDE3-8B9AC8D6DE83}" srcId="{4F42DA3F-EBEB-49A0-9A37-674836CE73C9}" destId="{1E613419-67AB-47FD-B9CF-7F4721D54C9A}" srcOrd="1" destOrd="0" parTransId="{1834A15C-BAA5-43C6-9525-0867DD01BD76}" sibTransId="{26C8DDA4-3FB9-4C05-98AB-2EACB339CADF}"/>
    <dgm:cxn modelId="{7616ACA8-3C53-448A-AEB4-9E3433114CD5}" type="presOf" srcId="{95B7F36D-1C52-4B5A-B091-32DFBAB7951B}" destId="{6DD45B12-65A8-4994-AE66-AD70A167C6FD}" srcOrd="0" destOrd="1" presId="urn:microsoft.com/office/officeart/2018/2/layout/IconVerticalSolidList"/>
    <dgm:cxn modelId="{E80870C0-BE60-44E0-BE79-DCBC9D0B6403}" type="presOf" srcId="{4F42DA3F-EBEB-49A0-9A37-674836CE73C9}" destId="{D77890D0-A0A4-40E1-903C-C3F1571AE59F}" srcOrd="0" destOrd="0" presId="urn:microsoft.com/office/officeart/2018/2/layout/IconVerticalSolidList"/>
    <dgm:cxn modelId="{517C5BD1-8A35-4DE8-BC1E-71E1728BD274}" type="presOf" srcId="{1E613419-67AB-47FD-B9CF-7F4721D54C9A}" destId="{F97BDBAF-0000-45CA-BB49-14A6CA89BB81}" srcOrd="0" destOrd="0" presId="urn:microsoft.com/office/officeart/2018/2/layout/IconVerticalSolidList"/>
    <dgm:cxn modelId="{5AA68547-3665-4594-9449-0D65141B716C}" type="presParOf" srcId="{D77890D0-A0A4-40E1-903C-C3F1571AE59F}" destId="{3CBEAC9B-3D38-442F-BB49-38D29FEE9A16}" srcOrd="0" destOrd="0" presId="urn:microsoft.com/office/officeart/2018/2/layout/IconVerticalSolidList"/>
    <dgm:cxn modelId="{4DAC57C8-CF2A-4FA3-BF76-25215CCA98D6}" type="presParOf" srcId="{3CBEAC9B-3D38-442F-BB49-38D29FEE9A16}" destId="{766B8703-86AA-4DE8-B303-AC9A4B7BAD8B}" srcOrd="0" destOrd="0" presId="urn:microsoft.com/office/officeart/2018/2/layout/IconVerticalSolidList"/>
    <dgm:cxn modelId="{F4D47737-BB9A-484A-BEA9-12BB1FE36114}" type="presParOf" srcId="{3CBEAC9B-3D38-442F-BB49-38D29FEE9A16}" destId="{0081B40B-967A-45FF-B21C-E2DD44A1A8E9}" srcOrd="1" destOrd="0" presId="urn:microsoft.com/office/officeart/2018/2/layout/IconVerticalSolidList"/>
    <dgm:cxn modelId="{E4026DF4-345A-4846-97E3-6793445527E3}" type="presParOf" srcId="{3CBEAC9B-3D38-442F-BB49-38D29FEE9A16}" destId="{C96BA0C3-C46D-4AB8-9BF7-69A98C9DEBCA}" srcOrd="2" destOrd="0" presId="urn:microsoft.com/office/officeart/2018/2/layout/IconVerticalSolidList"/>
    <dgm:cxn modelId="{95424D1F-04E7-40C0-A493-F03A50C7F626}" type="presParOf" srcId="{3CBEAC9B-3D38-442F-BB49-38D29FEE9A16}" destId="{AB87ED5D-6DAF-4453-9DF3-601381EBAC17}" srcOrd="3" destOrd="0" presId="urn:microsoft.com/office/officeart/2018/2/layout/IconVerticalSolidList"/>
    <dgm:cxn modelId="{99A9DEFF-8540-4BBA-8330-E8DB40260BC2}" type="presParOf" srcId="{3CBEAC9B-3D38-442F-BB49-38D29FEE9A16}" destId="{6DD45B12-65A8-4994-AE66-AD70A167C6FD}" srcOrd="4" destOrd="0" presId="urn:microsoft.com/office/officeart/2018/2/layout/IconVerticalSolidList"/>
    <dgm:cxn modelId="{E7316C6E-0EDF-415B-8F15-097E2E7ADDD7}" type="presParOf" srcId="{D77890D0-A0A4-40E1-903C-C3F1571AE59F}" destId="{EDE6FBCE-52C0-4BBD-B530-AA1FBD4C07DC}" srcOrd="1" destOrd="0" presId="urn:microsoft.com/office/officeart/2018/2/layout/IconVerticalSolidList"/>
    <dgm:cxn modelId="{75AEF253-B261-450D-B087-66C087ED2D3E}" type="presParOf" srcId="{D77890D0-A0A4-40E1-903C-C3F1571AE59F}" destId="{7473E6FC-48B6-4DF5-9EDD-11AA25E9F0ED}" srcOrd="2" destOrd="0" presId="urn:microsoft.com/office/officeart/2018/2/layout/IconVerticalSolidList"/>
    <dgm:cxn modelId="{A85C7819-BE36-4004-9CB5-452764044A9B}" type="presParOf" srcId="{7473E6FC-48B6-4DF5-9EDD-11AA25E9F0ED}" destId="{DDAECF29-5A83-46E1-9A1A-5EF27BCA8BE6}" srcOrd="0" destOrd="0" presId="urn:microsoft.com/office/officeart/2018/2/layout/IconVerticalSolidList"/>
    <dgm:cxn modelId="{72881DB1-75A5-4F06-B334-9230C062AA09}" type="presParOf" srcId="{7473E6FC-48B6-4DF5-9EDD-11AA25E9F0ED}" destId="{895F853E-4B11-4470-8FA0-63DD1DA96D72}" srcOrd="1" destOrd="0" presId="urn:microsoft.com/office/officeart/2018/2/layout/IconVerticalSolidList"/>
    <dgm:cxn modelId="{96FED279-0640-4940-8F85-60B16DA8328D}" type="presParOf" srcId="{7473E6FC-48B6-4DF5-9EDD-11AA25E9F0ED}" destId="{1E60C4B8-964B-4670-8A6E-959AB90D6B63}" srcOrd="2" destOrd="0" presId="urn:microsoft.com/office/officeart/2018/2/layout/IconVerticalSolidList"/>
    <dgm:cxn modelId="{1DF4AAD7-0B5B-48DE-AAE9-BB52B1032568}" type="presParOf" srcId="{7473E6FC-48B6-4DF5-9EDD-11AA25E9F0ED}" destId="{F97BDBAF-0000-45CA-BB49-14A6CA89BB81}" srcOrd="3" destOrd="0" presId="urn:microsoft.com/office/officeart/2018/2/layout/IconVerticalSolidList"/>
    <dgm:cxn modelId="{62AC64A4-FDDD-4250-B1E0-70BB203730D6}" type="presParOf" srcId="{7473E6FC-48B6-4DF5-9EDD-11AA25E9F0ED}" destId="{08C22B01-366A-4FCA-BEC4-996D86DC5EC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768C4F-28F6-49C0-B0BB-38145642CEB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EC5A7-86EA-4C3E-BBA1-6EB9703CC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Scatterplot Observations</a:t>
          </a:r>
          <a:r>
            <a:rPr lang="en-US" b="0" i="0" baseline="0" dirty="0"/>
            <a:t>:</a:t>
          </a:r>
          <a:endParaRPr lang="en-US" dirty="0"/>
        </a:p>
      </dgm:t>
    </dgm:pt>
    <dgm:pt modelId="{277CBBDD-3DDE-4563-B181-EF1E7AFDFFF9}" type="parTrans" cxnId="{C1637C5B-6D58-4830-91DC-0C74D61E2F90}">
      <dgm:prSet/>
      <dgm:spPr/>
      <dgm:t>
        <a:bodyPr/>
        <a:lstStyle/>
        <a:p>
          <a:endParaRPr lang="en-US"/>
        </a:p>
      </dgm:t>
    </dgm:pt>
    <dgm:pt modelId="{E23A5D0A-BB11-42E1-B622-F9D58429CAD1}" type="sibTrans" cxnId="{C1637C5B-6D58-4830-91DC-0C74D61E2F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611A24-B7D0-4F43-AF9F-96E3559E97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From the scatterplot in the pairwise relationships, clusters for balance vs. campaign suggest that clients with very low balances and frequent contacts are less likely to subscribe.</a:t>
          </a:r>
          <a:endParaRPr lang="en-US" dirty="0"/>
        </a:p>
      </dgm:t>
    </dgm:pt>
    <dgm:pt modelId="{F360EA3E-A95A-4D38-B5DA-1AD085CEB826}" type="parTrans" cxnId="{2E44AEC7-7F58-4918-9733-8A2493E64DA4}">
      <dgm:prSet/>
      <dgm:spPr/>
      <dgm:t>
        <a:bodyPr/>
        <a:lstStyle/>
        <a:p>
          <a:endParaRPr lang="en-US"/>
        </a:p>
      </dgm:t>
    </dgm:pt>
    <dgm:pt modelId="{7DA4A6C2-1455-4BFF-A9C4-A7F1E638741F}" type="sibTrans" cxnId="{2E44AEC7-7F58-4918-9733-8A2493E64D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EB620D-DCD9-4DA3-B816-D762FCFC38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Clients who subscribed (y = yes) tend to have higher balances and were contacted fewer times during the campaign.</a:t>
          </a:r>
          <a:endParaRPr lang="en-US"/>
        </a:p>
      </dgm:t>
    </dgm:pt>
    <dgm:pt modelId="{FC3D85D9-F390-4037-B31D-3D25835FBF0D}" type="parTrans" cxnId="{DE5C3FFC-3554-4314-8A21-FF59A19725D4}">
      <dgm:prSet/>
      <dgm:spPr/>
      <dgm:t>
        <a:bodyPr/>
        <a:lstStyle/>
        <a:p>
          <a:endParaRPr lang="en-US"/>
        </a:p>
      </dgm:t>
    </dgm:pt>
    <dgm:pt modelId="{CEC226D4-34A1-4C47-AD44-501D66FA7562}" type="sibTrans" cxnId="{DE5C3FFC-3554-4314-8A21-FF59A19725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3537CC-E9F2-46CD-B126-1EB7A6472A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Campaign efforts</a:t>
          </a:r>
          <a:r>
            <a:rPr lang="en-US" b="0" i="0" baseline="0" dirty="0"/>
            <a:t> should focus on optimizing the number of contacts, avoiding over-contacting clients with low balances, as it can decrease subscription likelihood.</a:t>
          </a:r>
          <a:endParaRPr lang="en-US" dirty="0"/>
        </a:p>
      </dgm:t>
    </dgm:pt>
    <dgm:pt modelId="{331EED4E-F4EB-47DB-9A39-FA61B73FEE71}" type="parTrans" cxnId="{BFE45791-706C-4B2D-9EF9-BC79C87B9F37}">
      <dgm:prSet/>
      <dgm:spPr/>
      <dgm:t>
        <a:bodyPr/>
        <a:lstStyle/>
        <a:p>
          <a:endParaRPr lang="en-US"/>
        </a:p>
      </dgm:t>
    </dgm:pt>
    <dgm:pt modelId="{753AA8D5-C576-4CFE-B2B1-C837B5F03148}" type="sibTrans" cxnId="{BFE45791-706C-4B2D-9EF9-BC79C87B9F37}">
      <dgm:prSet/>
      <dgm:spPr/>
      <dgm:t>
        <a:bodyPr/>
        <a:lstStyle/>
        <a:p>
          <a:endParaRPr lang="en-US"/>
        </a:p>
      </dgm:t>
    </dgm:pt>
    <dgm:pt modelId="{7E8FD470-3243-412E-B523-97AB0F74DD0D}" type="pres">
      <dgm:prSet presAssocID="{87768C4F-28F6-49C0-B0BB-38145642CEBB}" presName="root" presStyleCnt="0">
        <dgm:presLayoutVars>
          <dgm:dir/>
          <dgm:resizeHandles val="exact"/>
        </dgm:presLayoutVars>
      </dgm:prSet>
      <dgm:spPr/>
    </dgm:pt>
    <dgm:pt modelId="{7178648F-B796-4DB8-9B12-F198338D858A}" type="pres">
      <dgm:prSet presAssocID="{2B0EC5A7-86EA-4C3E-BBA1-6EB9703CC372}" presName="compNode" presStyleCnt="0"/>
      <dgm:spPr/>
    </dgm:pt>
    <dgm:pt modelId="{C33D9DAC-3B52-4264-8989-3E01DC887632}" type="pres">
      <dgm:prSet presAssocID="{2B0EC5A7-86EA-4C3E-BBA1-6EB9703CC3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AC9C907-ED55-4C41-83D5-2486B16C26DF}" type="pres">
      <dgm:prSet presAssocID="{2B0EC5A7-86EA-4C3E-BBA1-6EB9703CC372}" presName="spaceRect" presStyleCnt="0"/>
      <dgm:spPr/>
    </dgm:pt>
    <dgm:pt modelId="{C4197677-72BB-421B-A46F-7315FA15F65C}" type="pres">
      <dgm:prSet presAssocID="{2B0EC5A7-86EA-4C3E-BBA1-6EB9703CC372}" presName="textRect" presStyleLbl="revTx" presStyleIdx="0" presStyleCnt="4">
        <dgm:presLayoutVars>
          <dgm:chMax val="1"/>
          <dgm:chPref val="1"/>
        </dgm:presLayoutVars>
      </dgm:prSet>
      <dgm:spPr/>
    </dgm:pt>
    <dgm:pt modelId="{3C29C1E6-82F3-453B-96CD-299C9F301E0D}" type="pres">
      <dgm:prSet presAssocID="{E23A5D0A-BB11-42E1-B622-F9D58429CAD1}" presName="sibTrans" presStyleCnt="0"/>
      <dgm:spPr/>
    </dgm:pt>
    <dgm:pt modelId="{03965929-1783-4B83-A744-9B44034C76EE}" type="pres">
      <dgm:prSet presAssocID="{38611A24-B7D0-4F43-AF9F-96E3559E9717}" presName="compNode" presStyleCnt="0"/>
      <dgm:spPr/>
    </dgm:pt>
    <dgm:pt modelId="{71E4F450-3922-4942-973D-723E32A03852}" type="pres">
      <dgm:prSet presAssocID="{38611A24-B7D0-4F43-AF9F-96E3559E97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A7067BB-E391-4235-AFF9-9E87C8112ABB}" type="pres">
      <dgm:prSet presAssocID="{38611A24-B7D0-4F43-AF9F-96E3559E9717}" presName="spaceRect" presStyleCnt="0"/>
      <dgm:spPr/>
    </dgm:pt>
    <dgm:pt modelId="{8815CC8B-7DAE-4F5C-940D-AB441F39BB35}" type="pres">
      <dgm:prSet presAssocID="{38611A24-B7D0-4F43-AF9F-96E3559E9717}" presName="textRect" presStyleLbl="revTx" presStyleIdx="1" presStyleCnt="4">
        <dgm:presLayoutVars>
          <dgm:chMax val="1"/>
          <dgm:chPref val="1"/>
        </dgm:presLayoutVars>
      </dgm:prSet>
      <dgm:spPr/>
    </dgm:pt>
    <dgm:pt modelId="{5601E4FE-8E76-47E2-ACF3-8AFF570C06E5}" type="pres">
      <dgm:prSet presAssocID="{7DA4A6C2-1455-4BFF-A9C4-A7F1E638741F}" presName="sibTrans" presStyleCnt="0"/>
      <dgm:spPr/>
    </dgm:pt>
    <dgm:pt modelId="{8F6098B9-EAA5-4FBD-A415-5A653F4D5815}" type="pres">
      <dgm:prSet presAssocID="{36EB620D-DCD9-4DA3-B816-D762FCFC3880}" presName="compNode" presStyleCnt="0"/>
      <dgm:spPr/>
    </dgm:pt>
    <dgm:pt modelId="{51C6AE10-DB65-4990-9DC2-1700406A8EBE}" type="pres">
      <dgm:prSet presAssocID="{36EB620D-DCD9-4DA3-B816-D762FCFC38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C1E4569-AE6C-44FA-986F-152D0F267720}" type="pres">
      <dgm:prSet presAssocID="{36EB620D-DCD9-4DA3-B816-D762FCFC3880}" presName="spaceRect" presStyleCnt="0"/>
      <dgm:spPr/>
    </dgm:pt>
    <dgm:pt modelId="{F515446F-F6A9-4858-B1D1-1956AFDED6D8}" type="pres">
      <dgm:prSet presAssocID="{36EB620D-DCD9-4DA3-B816-D762FCFC3880}" presName="textRect" presStyleLbl="revTx" presStyleIdx="2" presStyleCnt="4">
        <dgm:presLayoutVars>
          <dgm:chMax val="1"/>
          <dgm:chPref val="1"/>
        </dgm:presLayoutVars>
      </dgm:prSet>
      <dgm:spPr/>
    </dgm:pt>
    <dgm:pt modelId="{CA4D3104-A5D5-464B-AB99-52B050AD8705}" type="pres">
      <dgm:prSet presAssocID="{CEC226D4-34A1-4C47-AD44-501D66FA7562}" presName="sibTrans" presStyleCnt="0"/>
      <dgm:spPr/>
    </dgm:pt>
    <dgm:pt modelId="{C5D9D74A-BC72-4AC4-AEC6-C14F7821A48A}" type="pres">
      <dgm:prSet presAssocID="{8E3537CC-E9F2-46CD-B126-1EB7A6472A31}" presName="compNode" presStyleCnt="0"/>
      <dgm:spPr/>
    </dgm:pt>
    <dgm:pt modelId="{BE8C6C8D-4AA4-41B0-8913-E31833340287}" type="pres">
      <dgm:prSet presAssocID="{8E3537CC-E9F2-46CD-B126-1EB7A6472A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035F814-C133-471F-BBC5-6A9E46E53D81}" type="pres">
      <dgm:prSet presAssocID="{8E3537CC-E9F2-46CD-B126-1EB7A6472A31}" presName="spaceRect" presStyleCnt="0"/>
      <dgm:spPr/>
    </dgm:pt>
    <dgm:pt modelId="{9E55ACF8-D6B4-4F74-974F-17792806E3B2}" type="pres">
      <dgm:prSet presAssocID="{8E3537CC-E9F2-46CD-B126-1EB7A6472A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637C5B-6D58-4830-91DC-0C74D61E2F90}" srcId="{87768C4F-28F6-49C0-B0BB-38145642CEBB}" destId="{2B0EC5A7-86EA-4C3E-BBA1-6EB9703CC372}" srcOrd="0" destOrd="0" parTransId="{277CBBDD-3DDE-4563-B181-EF1E7AFDFFF9}" sibTransId="{E23A5D0A-BB11-42E1-B622-F9D58429CAD1}"/>
    <dgm:cxn modelId="{FC52464B-E033-42BA-AF55-5505E2CE7885}" type="presOf" srcId="{2B0EC5A7-86EA-4C3E-BBA1-6EB9703CC372}" destId="{C4197677-72BB-421B-A46F-7315FA15F65C}" srcOrd="0" destOrd="0" presId="urn:microsoft.com/office/officeart/2018/2/layout/IconLabelList"/>
    <dgm:cxn modelId="{0B9E6A53-E15B-41A1-9231-5435BF1F48D4}" type="presOf" srcId="{36EB620D-DCD9-4DA3-B816-D762FCFC3880}" destId="{F515446F-F6A9-4858-B1D1-1956AFDED6D8}" srcOrd="0" destOrd="0" presId="urn:microsoft.com/office/officeart/2018/2/layout/IconLabelList"/>
    <dgm:cxn modelId="{BF9E2C55-501C-4C82-AF0E-27D704F75581}" type="presOf" srcId="{87768C4F-28F6-49C0-B0BB-38145642CEBB}" destId="{7E8FD470-3243-412E-B523-97AB0F74DD0D}" srcOrd="0" destOrd="0" presId="urn:microsoft.com/office/officeart/2018/2/layout/IconLabelList"/>
    <dgm:cxn modelId="{DCA7357C-01B4-433F-927C-77B484AF5D0B}" type="presOf" srcId="{8E3537CC-E9F2-46CD-B126-1EB7A6472A31}" destId="{9E55ACF8-D6B4-4F74-974F-17792806E3B2}" srcOrd="0" destOrd="0" presId="urn:microsoft.com/office/officeart/2018/2/layout/IconLabelList"/>
    <dgm:cxn modelId="{BFE45791-706C-4B2D-9EF9-BC79C87B9F37}" srcId="{87768C4F-28F6-49C0-B0BB-38145642CEBB}" destId="{8E3537CC-E9F2-46CD-B126-1EB7A6472A31}" srcOrd="3" destOrd="0" parTransId="{331EED4E-F4EB-47DB-9A39-FA61B73FEE71}" sibTransId="{753AA8D5-C576-4CFE-B2B1-C837B5F03148}"/>
    <dgm:cxn modelId="{2E44AEC7-7F58-4918-9733-8A2493E64DA4}" srcId="{87768C4F-28F6-49C0-B0BB-38145642CEBB}" destId="{38611A24-B7D0-4F43-AF9F-96E3559E9717}" srcOrd="1" destOrd="0" parTransId="{F360EA3E-A95A-4D38-B5DA-1AD085CEB826}" sibTransId="{7DA4A6C2-1455-4BFF-A9C4-A7F1E638741F}"/>
    <dgm:cxn modelId="{E09764EC-55BE-44A2-97E5-D12A09A8A510}" type="presOf" srcId="{38611A24-B7D0-4F43-AF9F-96E3559E9717}" destId="{8815CC8B-7DAE-4F5C-940D-AB441F39BB35}" srcOrd="0" destOrd="0" presId="urn:microsoft.com/office/officeart/2018/2/layout/IconLabelList"/>
    <dgm:cxn modelId="{DE5C3FFC-3554-4314-8A21-FF59A19725D4}" srcId="{87768C4F-28F6-49C0-B0BB-38145642CEBB}" destId="{36EB620D-DCD9-4DA3-B816-D762FCFC3880}" srcOrd="2" destOrd="0" parTransId="{FC3D85D9-F390-4037-B31D-3D25835FBF0D}" sibTransId="{CEC226D4-34A1-4C47-AD44-501D66FA7562}"/>
    <dgm:cxn modelId="{FEDAE623-9A06-406E-9321-444696BF6262}" type="presParOf" srcId="{7E8FD470-3243-412E-B523-97AB0F74DD0D}" destId="{7178648F-B796-4DB8-9B12-F198338D858A}" srcOrd="0" destOrd="0" presId="urn:microsoft.com/office/officeart/2018/2/layout/IconLabelList"/>
    <dgm:cxn modelId="{2934FDD8-8798-497E-8DFF-CAAB9FC5B830}" type="presParOf" srcId="{7178648F-B796-4DB8-9B12-F198338D858A}" destId="{C33D9DAC-3B52-4264-8989-3E01DC887632}" srcOrd="0" destOrd="0" presId="urn:microsoft.com/office/officeart/2018/2/layout/IconLabelList"/>
    <dgm:cxn modelId="{10219ED1-F494-41D9-87D4-FA678592BBFB}" type="presParOf" srcId="{7178648F-B796-4DB8-9B12-F198338D858A}" destId="{3AC9C907-ED55-4C41-83D5-2486B16C26DF}" srcOrd="1" destOrd="0" presId="urn:microsoft.com/office/officeart/2018/2/layout/IconLabelList"/>
    <dgm:cxn modelId="{8BE012B5-EE70-42AB-987F-725FBE0E4EC7}" type="presParOf" srcId="{7178648F-B796-4DB8-9B12-F198338D858A}" destId="{C4197677-72BB-421B-A46F-7315FA15F65C}" srcOrd="2" destOrd="0" presId="urn:microsoft.com/office/officeart/2018/2/layout/IconLabelList"/>
    <dgm:cxn modelId="{9722055D-1429-4613-9BEC-F8F39F0C6DC9}" type="presParOf" srcId="{7E8FD470-3243-412E-B523-97AB0F74DD0D}" destId="{3C29C1E6-82F3-453B-96CD-299C9F301E0D}" srcOrd="1" destOrd="0" presId="urn:microsoft.com/office/officeart/2018/2/layout/IconLabelList"/>
    <dgm:cxn modelId="{F354351B-EA07-4274-B05A-5D7E076180C4}" type="presParOf" srcId="{7E8FD470-3243-412E-B523-97AB0F74DD0D}" destId="{03965929-1783-4B83-A744-9B44034C76EE}" srcOrd="2" destOrd="0" presId="urn:microsoft.com/office/officeart/2018/2/layout/IconLabelList"/>
    <dgm:cxn modelId="{F4AC903B-D22B-488D-878E-6ACAD07FE932}" type="presParOf" srcId="{03965929-1783-4B83-A744-9B44034C76EE}" destId="{71E4F450-3922-4942-973D-723E32A03852}" srcOrd="0" destOrd="0" presId="urn:microsoft.com/office/officeart/2018/2/layout/IconLabelList"/>
    <dgm:cxn modelId="{BD6F4DD2-4F43-4739-B7CB-4F0FEEAC4D97}" type="presParOf" srcId="{03965929-1783-4B83-A744-9B44034C76EE}" destId="{DA7067BB-E391-4235-AFF9-9E87C8112ABB}" srcOrd="1" destOrd="0" presId="urn:microsoft.com/office/officeart/2018/2/layout/IconLabelList"/>
    <dgm:cxn modelId="{C20AC6A8-37D8-4043-A542-EA2C2F2B3D33}" type="presParOf" srcId="{03965929-1783-4B83-A744-9B44034C76EE}" destId="{8815CC8B-7DAE-4F5C-940D-AB441F39BB35}" srcOrd="2" destOrd="0" presId="urn:microsoft.com/office/officeart/2018/2/layout/IconLabelList"/>
    <dgm:cxn modelId="{8A935BDF-1722-429C-8133-A76F994F4512}" type="presParOf" srcId="{7E8FD470-3243-412E-B523-97AB0F74DD0D}" destId="{5601E4FE-8E76-47E2-ACF3-8AFF570C06E5}" srcOrd="3" destOrd="0" presId="urn:microsoft.com/office/officeart/2018/2/layout/IconLabelList"/>
    <dgm:cxn modelId="{88D75644-C047-47EB-9A6A-00ACE84CEDF9}" type="presParOf" srcId="{7E8FD470-3243-412E-B523-97AB0F74DD0D}" destId="{8F6098B9-EAA5-4FBD-A415-5A653F4D5815}" srcOrd="4" destOrd="0" presId="urn:microsoft.com/office/officeart/2018/2/layout/IconLabelList"/>
    <dgm:cxn modelId="{1F07247F-16CE-4EEE-8787-775B82909C90}" type="presParOf" srcId="{8F6098B9-EAA5-4FBD-A415-5A653F4D5815}" destId="{51C6AE10-DB65-4990-9DC2-1700406A8EBE}" srcOrd="0" destOrd="0" presId="urn:microsoft.com/office/officeart/2018/2/layout/IconLabelList"/>
    <dgm:cxn modelId="{06AFAB47-921F-466D-864D-03CEBF1CABC7}" type="presParOf" srcId="{8F6098B9-EAA5-4FBD-A415-5A653F4D5815}" destId="{1C1E4569-AE6C-44FA-986F-152D0F267720}" srcOrd="1" destOrd="0" presId="urn:microsoft.com/office/officeart/2018/2/layout/IconLabelList"/>
    <dgm:cxn modelId="{3F17DDA1-8924-4277-BA4F-D772D3A410DF}" type="presParOf" srcId="{8F6098B9-EAA5-4FBD-A415-5A653F4D5815}" destId="{F515446F-F6A9-4858-B1D1-1956AFDED6D8}" srcOrd="2" destOrd="0" presId="urn:microsoft.com/office/officeart/2018/2/layout/IconLabelList"/>
    <dgm:cxn modelId="{C29F48F5-3766-4621-ADDB-1BF19522BBD3}" type="presParOf" srcId="{7E8FD470-3243-412E-B523-97AB0F74DD0D}" destId="{CA4D3104-A5D5-464B-AB99-52B050AD8705}" srcOrd="5" destOrd="0" presId="urn:microsoft.com/office/officeart/2018/2/layout/IconLabelList"/>
    <dgm:cxn modelId="{098CE1CE-0FF7-4D51-848A-9A87D90519D6}" type="presParOf" srcId="{7E8FD470-3243-412E-B523-97AB0F74DD0D}" destId="{C5D9D74A-BC72-4AC4-AEC6-C14F7821A48A}" srcOrd="6" destOrd="0" presId="urn:microsoft.com/office/officeart/2018/2/layout/IconLabelList"/>
    <dgm:cxn modelId="{5D4101D3-DAF3-455F-B16C-B01A9D719EDF}" type="presParOf" srcId="{C5D9D74A-BC72-4AC4-AEC6-C14F7821A48A}" destId="{BE8C6C8D-4AA4-41B0-8913-E31833340287}" srcOrd="0" destOrd="0" presId="urn:microsoft.com/office/officeart/2018/2/layout/IconLabelList"/>
    <dgm:cxn modelId="{E76D3469-1047-42E6-A321-55AF36837BA2}" type="presParOf" srcId="{C5D9D74A-BC72-4AC4-AEC6-C14F7821A48A}" destId="{4035F814-C133-471F-BBC5-6A9E46E53D81}" srcOrd="1" destOrd="0" presId="urn:microsoft.com/office/officeart/2018/2/layout/IconLabelList"/>
    <dgm:cxn modelId="{364FE05D-1559-4B4B-BF4F-2A582898E337}" type="presParOf" srcId="{C5D9D74A-BC72-4AC4-AEC6-C14F7821A48A}" destId="{9E55ACF8-D6B4-4F74-974F-17792806E3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5E832-19B3-417B-98D4-E53A97D09CF6}">
      <dsp:nvSpPr>
        <dsp:cNvPr id="0" name=""/>
        <dsp:cNvSpPr/>
      </dsp:nvSpPr>
      <dsp:spPr>
        <a:xfrm rot="5400000">
          <a:off x="2674665" y="-705170"/>
          <a:ext cx="1420175" cy="31856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majority of clients are between </a:t>
          </a:r>
          <a:r>
            <a:rPr lang="en-US" sz="1300" b="1" kern="1200" dirty="0"/>
            <a:t>30 to 50 years</a:t>
          </a:r>
          <a:r>
            <a:rPr lang="en-US" sz="1300" kern="1200" dirty="0"/>
            <a:t>, suggesting that this age group forms the core customer base.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Younger and older age groups are underrepresented, potentially indicating untapped market segments.</a:t>
          </a:r>
        </a:p>
      </dsp:txBody>
      <dsp:txXfrm rot="-5400000">
        <a:off x="1791929" y="246893"/>
        <a:ext cx="3116322" cy="1281521"/>
      </dsp:txXfrm>
    </dsp:sp>
    <dsp:sp modelId="{797BE019-7FD5-408C-BCE3-0046B6FA7592}">
      <dsp:nvSpPr>
        <dsp:cNvPr id="0" name=""/>
        <dsp:cNvSpPr/>
      </dsp:nvSpPr>
      <dsp:spPr>
        <a:xfrm>
          <a:off x="0" y="44"/>
          <a:ext cx="1791928" cy="1775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Age Distribution</a:t>
          </a:r>
          <a:endParaRPr lang="en-US" sz="2000" kern="1200"/>
        </a:p>
      </dsp:txBody>
      <dsp:txXfrm>
        <a:off x="86659" y="86703"/>
        <a:ext cx="1618610" cy="1601901"/>
      </dsp:txXfrm>
    </dsp:sp>
    <dsp:sp modelId="{5D418F5F-58A0-404D-A480-6326ACF988C5}">
      <dsp:nvSpPr>
        <dsp:cNvPr id="0" name=""/>
        <dsp:cNvSpPr/>
      </dsp:nvSpPr>
      <dsp:spPr>
        <a:xfrm rot="5400000">
          <a:off x="2674665" y="1158809"/>
          <a:ext cx="1420175" cy="31856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Clients are predominantly employed in sectors like </a:t>
          </a:r>
          <a:r>
            <a:rPr lang="en-US" sz="1300" b="1" kern="1200"/>
            <a:t>management</a:t>
          </a:r>
          <a:r>
            <a:rPr lang="en-US" sz="1300" kern="1200"/>
            <a:t>, </a:t>
          </a:r>
          <a:r>
            <a:rPr lang="en-US" sz="1300" b="1" kern="1200"/>
            <a:t>technicians</a:t>
          </a:r>
          <a:r>
            <a:rPr lang="en-US" sz="1300" kern="1200"/>
            <a:t>, and </a:t>
          </a:r>
          <a:r>
            <a:rPr lang="en-US" sz="1300" b="1" kern="1200"/>
            <a:t>blue-collar jobs</a:t>
          </a:r>
          <a:r>
            <a:rPr lang="en-US" sz="1300" kern="120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Minimal representation in categories like </a:t>
          </a:r>
          <a:r>
            <a:rPr lang="en-US" sz="1300" b="1" kern="1200"/>
            <a:t>unemployed</a:t>
          </a:r>
          <a:r>
            <a:rPr lang="en-US" sz="1300" kern="1200"/>
            <a:t> or </a:t>
          </a:r>
          <a:r>
            <a:rPr lang="en-US" sz="1300" b="1" kern="1200"/>
            <a:t>students</a:t>
          </a:r>
          <a:r>
            <a:rPr lang="en-US" sz="1300" kern="1200"/>
            <a:t> suggests a focus on financially stable demographics.</a:t>
          </a:r>
        </a:p>
      </dsp:txBody>
      <dsp:txXfrm rot="-5400000">
        <a:off x="1791929" y="2110873"/>
        <a:ext cx="3116322" cy="1281521"/>
      </dsp:txXfrm>
    </dsp:sp>
    <dsp:sp modelId="{7946E3BE-E0A4-499F-9B0A-84398D3B04AA}">
      <dsp:nvSpPr>
        <dsp:cNvPr id="0" name=""/>
        <dsp:cNvSpPr/>
      </dsp:nvSpPr>
      <dsp:spPr>
        <a:xfrm>
          <a:off x="0" y="1864024"/>
          <a:ext cx="1791928" cy="1775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Job Type</a:t>
          </a:r>
          <a:endParaRPr lang="en-US" sz="2000" kern="1200"/>
        </a:p>
      </dsp:txBody>
      <dsp:txXfrm>
        <a:off x="86659" y="1950683"/>
        <a:ext cx="1618610" cy="1601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C598C-EA25-47C9-818E-BEB0A76E996E}">
      <dsp:nvSpPr>
        <dsp:cNvPr id="0" name=""/>
        <dsp:cNvSpPr/>
      </dsp:nvSpPr>
      <dsp:spPr>
        <a:xfrm>
          <a:off x="938" y="435924"/>
          <a:ext cx="868218" cy="868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60831-12CA-488D-93E9-A942CB467608}">
      <dsp:nvSpPr>
        <dsp:cNvPr id="0" name=""/>
        <dsp:cNvSpPr/>
      </dsp:nvSpPr>
      <dsp:spPr>
        <a:xfrm>
          <a:off x="938" y="1458443"/>
          <a:ext cx="2480625" cy="3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Marital Status</a:t>
          </a:r>
          <a:endParaRPr lang="en-US" sz="2600" kern="1200"/>
        </a:p>
      </dsp:txBody>
      <dsp:txXfrm>
        <a:off x="938" y="1458443"/>
        <a:ext cx="2480625" cy="372093"/>
      </dsp:txXfrm>
    </dsp:sp>
    <dsp:sp modelId="{EFC2FE37-FFD3-414A-AF37-3E47B85795A3}">
      <dsp:nvSpPr>
        <dsp:cNvPr id="0" name=""/>
        <dsp:cNvSpPr/>
      </dsp:nvSpPr>
      <dsp:spPr>
        <a:xfrm>
          <a:off x="938" y="1902305"/>
          <a:ext cx="2480625" cy="212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significant proportion of clients are </a:t>
          </a:r>
          <a:r>
            <a:rPr lang="en-US" sz="1700" b="1" kern="1200"/>
            <a:t>married</a:t>
          </a:r>
          <a:r>
            <a:rPr lang="en-US" sz="1700" kern="1200"/>
            <a:t> (~60%), followed by </a:t>
          </a:r>
          <a:r>
            <a:rPr lang="en-US" sz="1700" b="1" kern="1200"/>
            <a:t>single</a:t>
          </a:r>
          <a:r>
            <a:rPr lang="en-US" sz="1700" kern="1200"/>
            <a:t> clients (~30%).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Strategies can be developed to better engage single clients who may have different financial needs.</a:t>
          </a:r>
        </a:p>
      </dsp:txBody>
      <dsp:txXfrm>
        <a:off x="938" y="1902305"/>
        <a:ext cx="2480625" cy="2122010"/>
      </dsp:txXfrm>
    </dsp:sp>
    <dsp:sp modelId="{D0BDA602-F485-4574-A96C-9C42141C5AC5}">
      <dsp:nvSpPr>
        <dsp:cNvPr id="0" name=""/>
        <dsp:cNvSpPr/>
      </dsp:nvSpPr>
      <dsp:spPr>
        <a:xfrm>
          <a:off x="2915673" y="435924"/>
          <a:ext cx="868218" cy="868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CE2F3-51B1-4A76-81B7-EB17E0A17554}">
      <dsp:nvSpPr>
        <dsp:cNvPr id="0" name=""/>
        <dsp:cNvSpPr/>
      </dsp:nvSpPr>
      <dsp:spPr>
        <a:xfrm>
          <a:off x="2915673" y="1458443"/>
          <a:ext cx="2480625" cy="372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Education Level</a:t>
          </a:r>
          <a:endParaRPr lang="en-US" sz="2600" kern="1200"/>
        </a:p>
      </dsp:txBody>
      <dsp:txXfrm>
        <a:off x="2915673" y="1458443"/>
        <a:ext cx="2480625" cy="372093"/>
      </dsp:txXfrm>
    </dsp:sp>
    <dsp:sp modelId="{B126FF26-A312-4995-9CC2-2B2E851DD686}">
      <dsp:nvSpPr>
        <dsp:cNvPr id="0" name=""/>
        <dsp:cNvSpPr/>
      </dsp:nvSpPr>
      <dsp:spPr>
        <a:xfrm>
          <a:off x="2915673" y="1902305"/>
          <a:ext cx="2480625" cy="2122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clients have at least a </a:t>
          </a:r>
          <a:r>
            <a:rPr lang="en-US" sz="1700" b="1" kern="1200"/>
            <a:t>secondary education</a:t>
          </a:r>
          <a:r>
            <a:rPr lang="en-US" sz="1700" kern="1200"/>
            <a:t>, with a notable segment holding </a:t>
          </a:r>
          <a:r>
            <a:rPr lang="en-US" sz="1700" b="1" kern="1200"/>
            <a:t>tertiary qualifications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Higher education levels correlate with greater financial awareness and product adoption.</a:t>
          </a:r>
        </a:p>
      </dsp:txBody>
      <dsp:txXfrm>
        <a:off x="2915673" y="1902305"/>
        <a:ext cx="2480625" cy="2122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6E7A0-1FD6-44FC-ACA9-57309BC8BB5E}">
      <dsp:nvSpPr>
        <dsp:cNvPr id="0" name=""/>
        <dsp:cNvSpPr/>
      </dsp:nvSpPr>
      <dsp:spPr>
        <a:xfrm>
          <a:off x="2900" y="292529"/>
          <a:ext cx="2856467" cy="8569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724" tIns="225724" rIns="225724" bIns="2257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Housing Loans</a:t>
          </a:r>
          <a:endParaRPr lang="en-US" sz="2700" kern="1200"/>
        </a:p>
      </dsp:txBody>
      <dsp:txXfrm>
        <a:off x="2900" y="292529"/>
        <a:ext cx="2856467" cy="856940"/>
      </dsp:txXfrm>
    </dsp:sp>
    <dsp:sp modelId="{C773109A-62CF-4A4D-9608-2A705A38149D}">
      <dsp:nvSpPr>
        <dsp:cNvPr id="0" name=""/>
        <dsp:cNvSpPr/>
      </dsp:nvSpPr>
      <dsp:spPr>
        <a:xfrm>
          <a:off x="2900" y="1149469"/>
          <a:ext cx="2856467" cy="21886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156" tIns="282156" rIns="282156" bIns="28215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Around </a:t>
          </a:r>
          <a:r>
            <a:rPr lang="en-US" sz="2000" b="1" kern="1200"/>
            <a:t>55%</a:t>
          </a:r>
          <a:r>
            <a:rPr lang="en-US" sz="2000" kern="1200"/>
            <a:t> of clients have </a:t>
          </a:r>
          <a:r>
            <a:rPr lang="en-US" sz="2000" b="1" kern="1200"/>
            <a:t>housing loans</a:t>
          </a:r>
          <a:r>
            <a:rPr lang="en-US" sz="2000" kern="1200"/>
            <a:t>, signifying the importance of housing-related financial products.</a:t>
          </a:r>
        </a:p>
      </dsp:txBody>
      <dsp:txXfrm>
        <a:off x="2900" y="1149469"/>
        <a:ext cx="2856467" cy="2188687"/>
      </dsp:txXfrm>
    </dsp:sp>
    <dsp:sp modelId="{88C9593D-7FFC-467F-A9AA-DC2CDBEC241D}">
      <dsp:nvSpPr>
        <dsp:cNvPr id="0" name=""/>
        <dsp:cNvSpPr/>
      </dsp:nvSpPr>
      <dsp:spPr>
        <a:xfrm>
          <a:off x="2967262" y="292529"/>
          <a:ext cx="2856467" cy="8569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5724" tIns="225724" rIns="225724" bIns="2257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Personal Loans</a:t>
          </a:r>
          <a:endParaRPr lang="en-US" sz="2700" kern="1200"/>
        </a:p>
      </dsp:txBody>
      <dsp:txXfrm>
        <a:off x="2967262" y="292529"/>
        <a:ext cx="2856467" cy="856940"/>
      </dsp:txXfrm>
    </dsp:sp>
    <dsp:sp modelId="{1301E304-5A83-4C4F-A0F0-47808EEF5DEB}">
      <dsp:nvSpPr>
        <dsp:cNvPr id="0" name=""/>
        <dsp:cNvSpPr/>
      </dsp:nvSpPr>
      <dsp:spPr>
        <a:xfrm>
          <a:off x="2967262" y="1149469"/>
          <a:ext cx="2856467" cy="21886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156" tIns="282156" rIns="282156" bIns="28215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smaller portion (~20%) of clients have </a:t>
          </a:r>
          <a:r>
            <a:rPr lang="en-US" sz="2000" b="1" kern="1200"/>
            <a:t>personal loans</a:t>
          </a:r>
          <a:r>
            <a:rPr lang="en-US" sz="2000" kern="1200"/>
            <a:t>, indicating room for expansion in this product category.</a:t>
          </a:r>
        </a:p>
      </dsp:txBody>
      <dsp:txXfrm>
        <a:off x="2967262" y="1149469"/>
        <a:ext cx="2856467" cy="2188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7E3EA-BAAF-4CD9-8AC8-434B1BAD8F4E}">
      <dsp:nvSpPr>
        <dsp:cNvPr id="0" name=""/>
        <dsp:cNvSpPr/>
      </dsp:nvSpPr>
      <dsp:spPr>
        <a:xfrm>
          <a:off x="864954" y="0"/>
          <a:ext cx="1510523" cy="7271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D89DF-CE5B-484E-8571-4FBBFE53B53F}">
      <dsp:nvSpPr>
        <dsp:cNvPr id="0" name=""/>
        <dsp:cNvSpPr/>
      </dsp:nvSpPr>
      <dsp:spPr>
        <a:xfrm>
          <a:off x="864954" y="765934"/>
          <a:ext cx="4315781" cy="311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Communication Types</a:t>
          </a:r>
          <a:endParaRPr lang="en-US" sz="2100" kern="1200"/>
        </a:p>
      </dsp:txBody>
      <dsp:txXfrm>
        <a:off x="864954" y="765934"/>
        <a:ext cx="4315781" cy="311646"/>
      </dsp:txXfrm>
    </dsp:sp>
    <dsp:sp modelId="{A59DAF78-CA6B-4FF6-8BEE-68482F41FD1E}">
      <dsp:nvSpPr>
        <dsp:cNvPr id="0" name=""/>
        <dsp:cNvSpPr/>
      </dsp:nvSpPr>
      <dsp:spPr>
        <a:xfrm>
          <a:off x="864954" y="1095608"/>
          <a:ext cx="4315781" cy="77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most common communication method is </a:t>
          </a:r>
          <a:r>
            <a:rPr lang="en-US" sz="1600" b="1" kern="1200" dirty="0"/>
            <a:t>cellular calls</a:t>
          </a:r>
          <a:r>
            <a:rPr lang="en-US" sz="1600" kern="1200" dirty="0"/>
            <a:t>, followed by </a:t>
          </a:r>
          <a:r>
            <a:rPr lang="en-US" sz="1600" b="1" kern="1200" dirty="0"/>
            <a:t>telephone landlines</a:t>
          </a:r>
          <a:r>
            <a:rPr lang="en-US" sz="1600" kern="1200" dirty="0"/>
            <a:t>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 and other digital methods are underutilized, presenting an opportunity for digital engagement.</a:t>
          </a:r>
        </a:p>
      </dsp:txBody>
      <dsp:txXfrm>
        <a:off x="864954" y="1095608"/>
        <a:ext cx="4315781" cy="776828"/>
      </dsp:txXfrm>
    </dsp:sp>
    <dsp:sp modelId="{4E7E3398-0EEE-4540-9218-CC16099DCA35}">
      <dsp:nvSpPr>
        <dsp:cNvPr id="0" name=""/>
        <dsp:cNvSpPr/>
      </dsp:nvSpPr>
      <dsp:spPr>
        <a:xfrm>
          <a:off x="5935997" y="0"/>
          <a:ext cx="1510523" cy="7271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6368C-3776-4104-AB3B-C7C63AE8464B}">
      <dsp:nvSpPr>
        <dsp:cNvPr id="0" name=""/>
        <dsp:cNvSpPr/>
      </dsp:nvSpPr>
      <dsp:spPr>
        <a:xfrm>
          <a:off x="5935997" y="765934"/>
          <a:ext cx="4315781" cy="311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/>
            <a:t>Last Contact Day of the Month</a:t>
          </a:r>
          <a:endParaRPr lang="en-US" sz="2100" kern="1200" dirty="0"/>
        </a:p>
      </dsp:txBody>
      <dsp:txXfrm>
        <a:off x="5935997" y="765934"/>
        <a:ext cx="4315781" cy="311646"/>
      </dsp:txXfrm>
    </dsp:sp>
    <dsp:sp modelId="{3D6FDD0B-27A5-466A-A17F-26850AE75F77}">
      <dsp:nvSpPr>
        <dsp:cNvPr id="0" name=""/>
        <dsp:cNvSpPr/>
      </dsp:nvSpPr>
      <dsp:spPr>
        <a:xfrm>
          <a:off x="5935997" y="1095608"/>
          <a:ext cx="4315781" cy="776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client interactions occur in the </a:t>
          </a:r>
          <a:r>
            <a:rPr lang="en-US" sz="1600" b="1" kern="1200"/>
            <a:t>middle of the month</a:t>
          </a:r>
          <a:r>
            <a:rPr lang="en-US" sz="1600" kern="1200"/>
            <a:t>, suggesting a strategic scheduling pattern.</a:t>
          </a:r>
        </a:p>
      </dsp:txBody>
      <dsp:txXfrm>
        <a:off x="5935997" y="1095608"/>
        <a:ext cx="4315781" cy="776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B8703-86AA-4DE8-B303-AC9A4B7BAD8B}">
      <dsp:nvSpPr>
        <dsp:cNvPr id="0" name=""/>
        <dsp:cNvSpPr/>
      </dsp:nvSpPr>
      <dsp:spPr>
        <a:xfrm>
          <a:off x="0" y="307439"/>
          <a:ext cx="11414034" cy="5675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1B40B-967A-45FF-B21C-E2DD44A1A8E9}">
      <dsp:nvSpPr>
        <dsp:cNvPr id="0" name=""/>
        <dsp:cNvSpPr/>
      </dsp:nvSpPr>
      <dsp:spPr>
        <a:xfrm>
          <a:off x="171693" y="435144"/>
          <a:ext cx="312169" cy="312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7ED5D-6DAF-4453-9DF3-601381EBAC17}">
      <dsp:nvSpPr>
        <dsp:cNvPr id="0" name=""/>
        <dsp:cNvSpPr/>
      </dsp:nvSpPr>
      <dsp:spPr>
        <a:xfrm>
          <a:off x="655555" y="307439"/>
          <a:ext cx="5136315" cy="567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69" tIns="60069" rIns="60069" bIns="60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Last Contact Month</a:t>
          </a:r>
          <a:endParaRPr lang="en-US" sz="2500" kern="1200"/>
        </a:p>
      </dsp:txBody>
      <dsp:txXfrm>
        <a:off x="655555" y="307439"/>
        <a:ext cx="5136315" cy="567580"/>
      </dsp:txXfrm>
    </dsp:sp>
    <dsp:sp modelId="{6DD45B12-65A8-4994-AE66-AD70A167C6FD}">
      <dsp:nvSpPr>
        <dsp:cNvPr id="0" name=""/>
        <dsp:cNvSpPr/>
      </dsp:nvSpPr>
      <dsp:spPr>
        <a:xfrm>
          <a:off x="5791870" y="307439"/>
          <a:ext cx="5622163" cy="567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69" tIns="60069" rIns="60069" bIns="600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majority of contacts were made in </a:t>
          </a:r>
          <a:r>
            <a:rPr lang="en-US" sz="1200" b="1" kern="1200"/>
            <a:t>May</a:t>
          </a:r>
          <a:r>
            <a:rPr lang="en-US" sz="1200" kern="1200"/>
            <a:t>, followed by </a:t>
          </a:r>
          <a:r>
            <a:rPr lang="en-US" sz="1200" b="1" kern="1200"/>
            <a:t>August</a:t>
          </a:r>
          <a:r>
            <a:rPr lang="en-US" sz="1200" kern="1200"/>
            <a:t>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Off-peak months could be leveraged for additional campaigns.</a:t>
          </a:r>
        </a:p>
      </dsp:txBody>
      <dsp:txXfrm>
        <a:off x="5791870" y="307439"/>
        <a:ext cx="5622163" cy="567580"/>
      </dsp:txXfrm>
    </dsp:sp>
    <dsp:sp modelId="{DDAECF29-5A83-46E1-9A1A-5EF27BCA8BE6}">
      <dsp:nvSpPr>
        <dsp:cNvPr id="0" name=""/>
        <dsp:cNvSpPr/>
      </dsp:nvSpPr>
      <dsp:spPr>
        <a:xfrm>
          <a:off x="0" y="1016914"/>
          <a:ext cx="11414034" cy="5675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F853E-4B11-4470-8FA0-63DD1DA96D72}">
      <dsp:nvSpPr>
        <dsp:cNvPr id="0" name=""/>
        <dsp:cNvSpPr/>
      </dsp:nvSpPr>
      <dsp:spPr>
        <a:xfrm>
          <a:off x="171693" y="1144620"/>
          <a:ext cx="312169" cy="312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BDBAF-0000-45CA-BB49-14A6CA89BB81}">
      <dsp:nvSpPr>
        <dsp:cNvPr id="0" name=""/>
        <dsp:cNvSpPr/>
      </dsp:nvSpPr>
      <dsp:spPr>
        <a:xfrm>
          <a:off x="655555" y="1016914"/>
          <a:ext cx="5136315" cy="567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69" tIns="60069" rIns="60069" bIns="60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Duration of Last Contact</a:t>
          </a:r>
          <a:endParaRPr lang="en-US" sz="2500" kern="1200"/>
        </a:p>
      </dsp:txBody>
      <dsp:txXfrm>
        <a:off x="655555" y="1016914"/>
        <a:ext cx="5136315" cy="567580"/>
      </dsp:txXfrm>
    </dsp:sp>
    <dsp:sp modelId="{08C22B01-366A-4FCA-BEC4-996D86DC5EC2}">
      <dsp:nvSpPr>
        <dsp:cNvPr id="0" name=""/>
        <dsp:cNvSpPr/>
      </dsp:nvSpPr>
      <dsp:spPr>
        <a:xfrm>
          <a:off x="5791870" y="1016914"/>
          <a:ext cx="5622163" cy="567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69" tIns="60069" rIns="60069" bIns="60069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Longer call durations generally correlate with better client engagement.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Calls under </a:t>
          </a:r>
          <a:r>
            <a:rPr lang="en-US" sz="1200" b="1" kern="1200"/>
            <a:t>3 minutes</a:t>
          </a:r>
          <a:r>
            <a:rPr lang="en-US" sz="1200" kern="1200"/>
            <a:t> often result in lower conversion rates.</a:t>
          </a:r>
        </a:p>
      </dsp:txBody>
      <dsp:txXfrm>
        <a:off x="5791870" y="1016914"/>
        <a:ext cx="5622163" cy="567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D9DAC-3B52-4264-8989-3E01DC887632}">
      <dsp:nvSpPr>
        <dsp:cNvPr id="0" name=""/>
        <dsp:cNvSpPr/>
      </dsp:nvSpPr>
      <dsp:spPr>
        <a:xfrm>
          <a:off x="460400" y="477052"/>
          <a:ext cx="752255" cy="752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97677-72BB-421B-A46F-7315FA15F65C}">
      <dsp:nvSpPr>
        <dsp:cNvPr id="0" name=""/>
        <dsp:cNvSpPr/>
      </dsp:nvSpPr>
      <dsp:spPr>
        <a:xfrm>
          <a:off x="688" y="1559984"/>
          <a:ext cx="1671679" cy="106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Scatterplot Observations</a:t>
          </a:r>
          <a:r>
            <a:rPr lang="en-US" sz="1100" b="0" i="0" kern="1200" baseline="0" dirty="0"/>
            <a:t>:</a:t>
          </a:r>
          <a:endParaRPr lang="en-US" sz="1100" kern="1200" dirty="0"/>
        </a:p>
      </dsp:txBody>
      <dsp:txXfrm>
        <a:off x="688" y="1559984"/>
        <a:ext cx="1671679" cy="1065695"/>
      </dsp:txXfrm>
    </dsp:sp>
    <dsp:sp modelId="{71E4F450-3922-4942-973D-723E32A03852}">
      <dsp:nvSpPr>
        <dsp:cNvPr id="0" name=""/>
        <dsp:cNvSpPr/>
      </dsp:nvSpPr>
      <dsp:spPr>
        <a:xfrm>
          <a:off x="2424623" y="477052"/>
          <a:ext cx="752255" cy="752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5CC8B-7DAE-4F5C-940D-AB441F39BB35}">
      <dsp:nvSpPr>
        <dsp:cNvPr id="0" name=""/>
        <dsp:cNvSpPr/>
      </dsp:nvSpPr>
      <dsp:spPr>
        <a:xfrm>
          <a:off x="1964911" y="1559984"/>
          <a:ext cx="1671679" cy="106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From the scatterplot in the pairwise relationships, clusters for balance vs. campaign suggest that clients with very low balances and frequent contacts are less likely to subscribe.</a:t>
          </a:r>
          <a:endParaRPr lang="en-US" sz="1100" kern="1200" dirty="0"/>
        </a:p>
      </dsp:txBody>
      <dsp:txXfrm>
        <a:off x="1964911" y="1559984"/>
        <a:ext cx="1671679" cy="1065695"/>
      </dsp:txXfrm>
    </dsp:sp>
    <dsp:sp modelId="{51C6AE10-DB65-4990-9DC2-1700406A8EBE}">
      <dsp:nvSpPr>
        <dsp:cNvPr id="0" name=""/>
        <dsp:cNvSpPr/>
      </dsp:nvSpPr>
      <dsp:spPr>
        <a:xfrm>
          <a:off x="460400" y="3043600"/>
          <a:ext cx="752255" cy="752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5446F-F6A9-4858-B1D1-1956AFDED6D8}">
      <dsp:nvSpPr>
        <dsp:cNvPr id="0" name=""/>
        <dsp:cNvSpPr/>
      </dsp:nvSpPr>
      <dsp:spPr>
        <a:xfrm>
          <a:off x="688" y="4126532"/>
          <a:ext cx="1671679" cy="106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Clients who subscribed (y = yes) tend to have higher balances and were contacted fewer times during the campaign.</a:t>
          </a:r>
          <a:endParaRPr lang="en-US" sz="1100" kern="1200"/>
        </a:p>
      </dsp:txBody>
      <dsp:txXfrm>
        <a:off x="688" y="4126532"/>
        <a:ext cx="1671679" cy="1065695"/>
      </dsp:txXfrm>
    </dsp:sp>
    <dsp:sp modelId="{BE8C6C8D-4AA4-41B0-8913-E31833340287}">
      <dsp:nvSpPr>
        <dsp:cNvPr id="0" name=""/>
        <dsp:cNvSpPr/>
      </dsp:nvSpPr>
      <dsp:spPr>
        <a:xfrm>
          <a:off x="2424623" y="3043600"/>
          <a:ext cx="752255" cy="752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5ACF8-D6B4-4F74-974F-17792806E3B2}">
      <dsp:nvSpPr>
        <dsp:cNvPr id="0" name=""/>
        <dsp:cNvSpPr/>
      </dsp:nvSpPr>
      <dsp:spPr>
        <a:xfrm>
          <a:off x="1964911" y="4126532"/>
          <a:ext cx="1671679" cy="1065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/>
            <a:t>Campaign efforts</a:t>
          </a:r>
          <a:r>
            <a:rPr lang="en-US" sz="1100" b="0" i="0" kern="1200" baseline="0" dirty="0"/>
            <a:t> should focus on optimizing the number of contacts, avoiding over-contacting clients with low balances, as it can decrease subscription likelihood.</a:t>
          </a:r>
          <a:endParaRPr lang="en-US" sz="1100" kern="1200" dirty="0"/>
        </a:p>
      </dsp:txBody>
      <dsp:txXfrm>
        <a:off x="1964911" y="4126532"/>
        <a:ext cx="1671679" cy="106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39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42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2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1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0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3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7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1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1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7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37755-A274-4D1F-926F-9D8A34E55E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AA8B795-5AD0-40BF-A9AF-F0BCF39FA9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5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33417-9CD8-4943-B763-DBA0F3662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dirty="0"/>
              <a:t>Banking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E9C10-A8E2-5105-8920-0775E3E44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A Comprehensive Data-Driven Approach to Understanding and Engaging Clients</a:t>
            </a:r>
          </a:p>
          <a:p>
            <a:r>
              <a:rPr lang="en-US" sz="1600" dirty="0"/>
              <a:t>Presented by:  Ramakant </a:t>
            </a:r>
            <a:r>
              <a:rPr lang="en-US" sz="1600" dirty="0" err="1"/>
              <a:t>paul</a:t>
            </a:r>
            <a:endParaRPr lang="en-US" sz="1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nk">
            <a:extLst>
              <a:ext uri="{FF2B5EF4-FFF2-40B4-BE49-F238E27FC236}">
                <a16:creationId xmlns:a16="http://schemas.microsoft.com/office/drawing/2014/main" id="{E95C215D-6ABC-9164-E7ED-19FAC021A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32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E6E89090-38E6-F866-2C94-8D789DA06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Correlation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correlation between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balance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and term deposit subscription (y) is typically positive. Clients with higher average yearly balances are more likely to subscribe to a term deposit.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correlation between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campaign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(number of contacts during the campaign) and term deposit subscription is weak or slightly negative. Excessive contacts might indicate reluctance from the client, which could reduce subscription likelihood.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Balance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is a strong indicator of client segmentation for targeting term deposits.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D298358F-63AA-93A0-A354-76AC0B98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55833"/>
            <a:ext cx="5628018" cy="4713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153CB2-D3A4-B864-0226-194E1B23EE46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7236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42EC942-640D-AE16-2DA9-B9A40C1E8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CA165C-6747-6A39-A452-1C2C66BD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D30B40-CBB2-8DFF-4F13-273A9FBC4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051CD2A-0D25-CBDA-AF4C-AC6851A4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18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graph of different colored dots">
            <a:extLst>
              <a:ext uri="{FF2B5EF4-FFF2-40B4-BE49-F238E27FC236}">
                <a16:creationId xmlns:a16="http://schemas.microsoft.com/office/drawing/2014/main" id="{64439349-A4EE-EFAC-9002-03314946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" y="833121"/>
            <a:ext cx="6102773" cy="4577080"/>
          </a:xfrm>
          <a:prstGeom prst="rect">
            <a:avLst/>
          </a:prstGeom>
        </p:spPr>
      </p:pic>
      <p:graphicFrame>
        <p:nvGraphicFramePr>
          <p:cNvPr id="14" name="TextBox 11">
            <a:extLst>
              <a:ext uri="{FF2B5EF4-FFF2-40B4-BE49-F238E27FC236}">
                <a16:creationId xmlns:a16="http://schemas.microsoft.com/office/drawing/2014/main" id="{C4380876-6F78-94E4-82D7-5854E2E52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1043286"/>
              </p:ext>
            </p:extLst>
          </p:nvPr>
        </p:nvGraphicFramePr>
        <p:xfrm>
          <a:off x="6990080" y="457200"/>
          <a:ext cx="3637280" cy="5669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886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E79BB-8C40-F50F-A171-772AE2E05482}"/>
              </a:ext>
            </a:extLst>
          </p:cNvPr>
          <p:cNvSpPr txBox="1"/>
          <p:nvPr/>
        </p:nvSpPr>
        <p:spPr>
          <a:xfrm>
            <a:off x="6585200" y="967167"/>
            <a:ext cx="4151306" cy="2374516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72C0B406-9781-4CEA-4C68-A3AE8DAA2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173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D294D2-7B79-9EE4-694C-7D51C878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3" y="210869"/>
            <a:ext cx="4794417" cy="3157962"/>
          </a:xfrm>
          <a:prstGeom prst="rect">
            <a:avLst/>
          </a:prstGeom>
        </p:spPr>
      </p:pic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EB855E9-2AA5-37B7-5340-6B91D031DBE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090574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Content Placeholder 5" descr="A graph of different jobs&#10;&#10;Description automatically generated">
            <a:extLst>
              <a:ext uri="{FF2B5EF4-FFF2-40B4-BE49-F238E27FC236}">
                <a16:creationId xmlns:a16="http://schemas.microsoft.com/office/drawing/2014/main" id="{C0DD59A5-166A-FAC4-FE84-C508574267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804672" y="3462197"/>
            <a:ext cx="4895088" cy="32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41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orange bars&#10;&#10;Description automatically generated">
            <a:extLst>
              <a:ext uri="{FF2B5EF4-FFF2-40B4-BE49-F238E27FC236}">
                <a16:creationId xmlns:a16="http://schemas.microsoft.com/office/drawing/2014/main" id="{DA3FE1DC-4A3A-10ED-AF3B-3040E526D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2" y="168565"/>
            <a:ext cx="3822847" cy="3163406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ED0D7FB-65ED-BCEC-7A76-FC2BD2DC1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53" y="3526029"/>
            <a:ext cx="3822846" cy="323986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ED27B59-AEE3-0908-4F91-3CE031E41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247790"/>
              </p:ext>
            </p:extLst>
          </p:nvPr>
        </p:nvGraphicFramePr>
        <p:xfrm>
          <a:off x="6151294" y="1625600"/>
          <a:ext cx="5397237" cy="4460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04757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yellow circle with a number of text&#10;&#10;Description automatically generated">
            <a:extLst>
              <a:ext uri="{FF2B5EF4-FFF2-40B4-BE49-F238E27FC236}">
                <a16:creationId xmlns:a16="http://schemas.microsoft.com/office/drawing/2014/main" id="{78CBEB2D-7154-AD8F-E219-BFBA321C7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6196" y="122141"/>
            <a:ext cx="3174684" cy="314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distribution of yearly balance&#10;&#10;Description automatically generated">
            <a:extLst>
              <a:ext uri="{FF2B5EF4-FFF2-40B4-BE49-F238E27FC236}">
                <a16:creationId xmlns:a16="http://schemas.microsoft.com/office/drawing/2014/main" id="{AAC77872-191C-140F-BC7B-7E6AAF25E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3486996"/>
            <a:ext cx="5004948" cy="3248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6378D9-2746-0CDB-45AC-C00621720CE7}"/>
              </a:ext>
            </a:extLst>
          </p:cNvPr>
          <p:cNvSpPr txBox="1"/>
          <p:nvPr/>
        </p:nvSpPr>
        <p:spPr>
          <a:xfrm>
            <a:off x="5526156" y="2055813"/>
            <a:ext cx="5827644" cy="41211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effectLst/>
              </a:rPr>
              <a:t>Credit in Default</a:t>
            </a:r>
            <a:endParaRPr lang="en-US" sz="2000" dirty="0">
              <a:effectLst/>
            </a:endParaRP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Only a small proportion (~2%) of clients have </a:t>
            </a:r>
            <a:r>
              <a:rPr lang="en-US" sz="2000" b="1" dirty="0">
                <a:effectLst/>
              </a:rPr>
              <a:t>credit in default</a:t>
            </a:r>
            <a:r>
              <a:rPr lang="en-US" sz="2000" dirty="0">
                <a:effectLst/>
              </a:rPr>
              <a:t>, indicating a largely creditworthy client base.</a:t>
            </a: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Defaulting clients may require closer monitoring and tailored financial solutions.</a:t>
            </a:r>
          </a:p>
          <a:p>
            <a:pPr marL="342900" marR="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dirty="0">
                <a:effectLst/>
              </a:rPr>
              <a:t>Yearly Balance Distribution</a:t>
            </a:r>
            <a:endParaRPr lang="en-US" sz="2000" dirty="0">
              <a:effectLst/>
            </a:endParaRP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The average yearly balance distribution is highly skewed, with a majority having </a:t>
            </a:r>
            <a:r>
              <a:rPr lang="en-US" sz="2000" b="1" dirty="0">
                <a:effectLst/>
              </a:rPr>
              <a:t>balances under €5,000</a:t>
            </a:r>
            <a:r>
              <a:rPr lang="en-US" sz="2000" dirty="0">
                <a:effectLst/>
              </a:rPr>
              <a:t>.</a:t>
            </a: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High-balance clients could be targeted for premium financial services.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DC8F5D-EED5-E83E-A017-78DBF8DB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2" y="45137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135A0E8-17EA-754E-92D8-68B32CA11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2" y="-72813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58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9" name="Picture 205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049" name="Picture 1" descr="A graph of different types of communication type&#10;&#10;Description automatically generated">
            <a:extLst>
              <a:ext uri="{FF2B5EF4-FFF2-40B4-BE49-F238E27FC236}">
                <a16:creationId xmlns:a16="http://schemas.microsoft.com/office/drawing/2014/main" id="{6E820DD0-AD7D-97F5-9C32-EB8BC12E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910" y="286300"/>
            <a:ext cx="3761690" cy="2761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EC8996A-52C3-0796-F8E4-6695B3B93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910" y="3259316"/>
            <a:ext cx="3761690" cy="271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070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5C49CB08-0E76-8DF5-C19B-79CCABE0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-6197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52" name="Text Placeholder 3">
            <a:extLst>
              <a:ext uri="{FF2B5EF4-FFF2-40B4-BE49-F238E27FC236}">
                <a16:creationId xmlns:a16="http://schemas.microsoft.com/office/drawing/2014/main" id="{6B799352-3F44-E9DF-0F65-981A3E1796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68559"/>
              </p:ext>
            </p:extLst>
          </p:nvPr>
        </p:nvGraphicFramePr>
        <p:xfrm>
          <a:off x="1175305" y="1835658"/>
          <a:ext cx="5826631" cy="3630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7375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35686ED-7588-76C0-D099-B509F9AF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763"/>
            <a:ext cx="5293360" cy="37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E3A944E1-1347-5B70-4561-CBDEDA64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108763"/>
            <a:ext cx="5405120" cy="37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BAC7EDC-C1FD-0CA5-6226-C2FB221E5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6" name="TextBox 3">
            <a:extLst>
              <a:ext uri="{FF2B5EF4-FFF2-40B4-BE49-F238E27FC236}">
                <a16:creationId xmlns:a16="http://schemas.microsoft.com/office/drawing/2014/main" id="{F8064BA5-DCB2-A0AE-C08B-063AAD5EE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1334513"/>
              </p:ext>
            </p:extLst>
          </p:nvPr>
        </p:nvGraphicFramePr>
        <p:xfrm>
          <a:off x="609600" y="3952630"/>
          <a:ext cx="11116733" cy="1872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13097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graph with red lines&#10;&#10;Description automatically generated">
            <a:extLst>
              <a:ext uri="{FF2B5EF4-FFF2-40B4-BE49-F238E27FC236}">
                <a16:creationId xmlns:a16="http://schemas.microsoft.com/office/drawing/2014/main" id="{F4B5E372-B1A6-AD7E-C474-B1314614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5943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1" descr="A graph of contact information&#10;&#10;Description automatically generated">
            <a:extLst>
              <a:ext uri="{FF2B5EF4-FFF2-40B4-BE49-F238E27FC236}">
                <a16:creationId xmlns:a16="http://schemas.microsoft.com/office/drawing/2014/main" id="{D68E0734-7B72-59ED-19C4-1F441824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2255"/>
            <a:ext cx="59436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7E2C7A-2150-FBE1-A385-0452ADE2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" y="2336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TextBox 9">
            <a:extLst>
              <a:ext uri="{FF2B5EF4-FFF2-40B4-BE49-F238E27FC236}">
                <a16:creationId xmlns:a16="http://schemas.microsoft.com/office/drawing/2014/main" id="{969F9A5E-8E5C-9E57-8316-F5C0F7FA3F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582411"/>
              </p:ext>
            </p:extLst>
          </p:nvPr>
        </p:nvGraphicFramePr>
        <p:xfrm>
          <a:off x="452846" y="4893811"/>
          <a:ext cx="11414034" cy="1891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115241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60A18-5193-3BD9-A3B3-423223119A1D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500" b="1">
                <a:effectLst/>
              </a:rPr>
              <a:t>Days Since Last Contact</a:t>
            </a:r>
            <a:endParaRPr lang="en-US" sz="1500">
              <a:effectLst/>
            </a:endParaRP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>
                <a:effectLst/>
              </a:rPr>
              <a:t>A significant number of clients had not been contacted for over </a:t>
            </a:r>
            <a:r>
              <a:rPr lang="en-US" sz="1500" b="1">
                <a:effectLst/>
              </a:rPr>
              <a:t>100 days</a:t>
            </a:r>
            <a:r>
              <a:rPr lang="en-US" sz="1500">
                <a:effectLst/>
              </a:rPr>
              <a:t>, highlighting the need for regular follow-ups.</a:t>
            </a:r>
          </a:p>
          <a:p>
            <a:pPr marL="342900" marR="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00050" algn="l"/>
              </a:tabLst>
            </a:pPr>
            <a:r>
              <a:rPr lang="en-US" sz="1500" b="1">
                <a:effectLst/>
              </a:rPr>
              <a:t>Previous Contacts</a:t>
            </a:r>
            <a:endParaRPr lang="en-US" sz="1500">
              <a:effectLst/>
            </a:endParaRP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500">
                <a:effectLst/>
              </a:rPr>
              <a:t>Clients with multiple previous contacts exhibit a higher likelihood of conversion.</a:t>
            </a:r>
          </a:p>
        </p:txBody>
      </p:sp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D2477B8-EECD-BDBB-0075-19EDB140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8" y="2459484"/>
            <a:ext cx="5428952" cy="3811694"/>
          </a:xfrm>
          <a:prstGeom prst="rect">
            <a:avLst/>
          </a:prstGeom>
        </p:spPr>
      </p:pic>
      <p:pic>
        <p:nvPicPr>
          <p:cNvPr id="2" name="Picture 1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73FADC15-0293-8C3D-5B01-83DE09C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03" y="2459484"/>
            <a:ext cx="5021867" cy="385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0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le with green and red circles&#10;&#10;Description automatically generated">
            <a:extLst>
              <a:ext uri="{FF2B5EF4-FFF2-40B4-BE49-F238E27FC236}">
                <a16:creationId xmlns:a16="http://schemas.microsoft.com/office/drawing/2014/main" id="{889A74BE-953B-C182-92B5-23B1ACE1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160" y="320040"/>
            <a:ext cx="4052781" cy="4232671"/>
          </a:xfrm>
          <a:prstGeom prst="rect">
            <a:avLst/>
          </a:prstGeom>
        </p:spPr>
      </p:pic>
      <p:pic>
        <p:nvPicPr>
          <p:cNvPr id="3" name="Picture 2" descr="A graph with blue squares&#10;&#10;Description automatically generated">
            <a:extLst>
              <a:ext uri="{FF2B5EF4-FFF2-40B4-BE49-F238E27FC236}">
                <a16:creationId xmlns:a16="http://schemas.microsoft.com/office/drawing/2014/main" id="{536B4592-F76D-CD13-2857-3BD49DBA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160" y="258354"/>
            <a:ext cx="5059680" cy="3988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0A1FE8-34C7-7907-6074-C26BA90A694D}"/>
              </a:ext>
            </a:extLst>
          </p:cNvPr>
          <p:cNvSpPr txBox="1"/>
          <p:nvPr/>
        </p:nvSpPr>
        <p:spPr>
          <a:xfrm>
            <a:off x="5333999" y="4440365"/>
            <a:ext cx="6214871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>
                <a:effectLst/>
              </a:rPr>
              <a:t>Outcomes of Previous Campaigns</a:t>
            </a:r>
            <a:endParaRPr lang="en-US" sz="1400">
              <a:effectLst/>
            </a:endParaRP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>
                <a:effectLst/>
              </a:rPr>
              <a:t>The most frequent outcomes were </a:t>
            </a:r>
            <a:r>
              <a:rPr lang="en-US" sz="1400" b="1">
                <a:effectLst/>
              </a:rPr>
              <a:t>non-subscription</a:t>
            </a:r>
            <a:r>
              <a:rPr lang="en-US" sz="1400">
                <a:effectLst/>
              </a:rPr>
              <a:t> and </a:t>
            </a:r>
            <a:r>
              <a:rPr lang="en-US" sz="1400" b="1">
                <a:effectLst/>
              </a:rPr>
              <a:t>no response</a:t>
            </a:r>
            <a:r>
              <a:rPr lang="en-US" sz="1400">
                <a:effectLst/>
              </a:rPr>
              <a:t>, pointing to potential areas for process improvement.</a:t>
            </a:r>
          </a:p>
          <a:p>
            <a:pPr marL="342900" marR="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>
                <a:effectLst/>
              </a:rPr>
              <a:t>Term Deposit Subscription</a:t>
            </a:r>
            <a:endParaRPr lang="en-US" sz="1400">
              <a:effectLst/>
            </a:endParaRPr>
          </a:p>
          <a:p>
            <a:pPr marL="742950" marR="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400">
                <a:effectLst/>
              </a:rPr>
              <a:t>Around </a:t>
            </a:r>
            <a:r>
              <a:rPr lang="en-US" sz="1400" b="1">
                <a:effectLst/>
              </a:rPr>
              <a:t>12%</a:t>
            </a:r>
            <a:r>
              <a:rPr lang="en-US" sz="1400">
                <a:effectLst/>
              </a:rPr>
              <a:t> of clients subscribed to term deposits, leaving significant room for growth in this product category.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4556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616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Banking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Ramakant Paul</dc:creator>
  <cp:lastModifiedBy>Ramakant Paul</cp:lastModifiedBy>
  <cp:revision>2</cp:revision>
  <dcterms:created xsi:type="dcterms:W3CDTF">2025-01-03T01:57:27Z</dcterms:created>
  <dcterms:modified xsi:type="dcterms:W3CDTF">2025-01-03T18:31:17Z</dcterms:modified>
</cp:coreProperties>
</file>