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Presentation</a:t>
            </a:r>
          </a:p>
        </p:txBody>
      </p:sp>
      <p:sp>
        <p:nvSpPr>
          <p:cNvPr id="3" name="Subtitle 2"/>
          <p:cNvSpPr>
            <a:spLocks noGrp="1"/>
          </p:cNvSpPr>
          <p:nvPr>
            <p:ph type="subTitle" idx="1"/>
          </p:nvPr>
        </p:nvSpPr>
        <p:spPr/>
        <p:txBody>
          <a:bodyPr>
            <a:normAutofit fontScale="70000" lnSpcReduction="20000"/>
          </a:bodyPr>
          <a:lstStyle/>
          <a:p>
            <a:r>
              <a:rPr lang="en-US" dirty="0"/>
              <a:t>Soumya Ranjan Prusty</a:t>
            </a:r>
          </a:p>
          <a:p>
            <a:r>
              <a:rPr lang="en-US" dirty="0"/>
              <a:t>April 2020</a:t>
            </a:r>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Opportunity and Audience</a:t>
            </a:r>
          </a:p>
        </p:txBody>
      </p:sp>
      <p:sp>
        <p:nvSpPr>
          <p:cNvPr id="3" name="TextBox 2"/>
          <p:cNvSpPr txBox="1"/>
          <p:nvPr/>
        </p:nvSpPr>
        <p:spPr>
          <a:xfrm flipH="1">
            <a:off x="1135609" y="2004291"/>
            <a:ext cx="9615517" cy="3416320"/>
          </a:xfrm>
          <a:prstGeom prst="rect">
            <a:avLst/>
          </a:prstGeom>
          <a:noFill/>
        </p:spPr>
        <p:txBody>
          <a:bodyPr wrap="square" rtlCol="0">
            <a:spAutoFit/>
          </a:bodyPr>
          <a:lstStyle/>
          <a:p>
            <a:r>
              <a:rPr lang="en-US" dirty="0"/>
              <a:t>Hypothetically, I am a commercial account executive at a local bank and I am considering opportunity in my area.</a:t>
            </a:r>
          </a:p>
          <a:p>
            <a:r>
              <a:rPr lang="en-US" dirty="0"/>
              <a:t> </a:t>
            </a:r>
          </a:p>
          <a:p>
            <a:r>
              <a:rPr lang="en-US" dirty="0"/>
              <a:t>Little Elm, Texas is an up and coming suburb of North Dallas, and is currently developing at an intense rate. There is construction at every corner. This is a prime time to begin entrepreneurship. Little Elm is also landlocked by other cities, so this is the ideal opportunity to act in the business sector as either an investor or business operator, before the point of entry is saturated and opportunity becomes scarce.</a:t>
            </a:r>
          </a:p>
          <a:p>
            <a:endParaRPr lang="en-US" dirty="0"/>
          </a:p>
          <a:p>
            <a:pPr marL="285750" indent="-285750">
              <a:buFont typeface="Arial" panose="020B0604020202020204" pitchFamily="34" charset="0"/>
              <a:buChar char="•"/>
            </a:pPr>
            <a:r>
              <a:rPr lang="en-US" dirty="0"/>
              <a:t>Where should I invest money</a:t>
            </a:r>
          </a:p>
          <a:p>
            <a:pPr marL="285750" indent="-285750">
              <a:buFont typeface="Arial" panose="020B0604020202020204" pitchFamily="34" charset="0"/>
              <a:buChar char="•"/>
            </a:pPr>
            <a:r>
              <a:rPr lang="en-US" dirty="0"/>
              <a:t>5-10 options and compile my target list</a:t>
            </a:r>
          </a:p>
          <a:p>
            <a:pPr marL="285750" indent="-285750">
              <a:buFont typeface="Arial" panose="020B0604020202020204" pitchFamily="34" charset="0"/>
              <a:buChar char="•"/>
            </a:pPr>
            <a:r>
              <a:rPr lang="en-US" dirty="0"/>
              <a:t>Use for internal business and to share with clients</a:t>
            </a:r>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and Source</a:t>
            </a:r>
          </a:p>
        </p:txBody>
      </p:sp>
      <p:sp>
        <p:nvSpPr>
          <p:cNvPr id="3" name="TextBox 2"/>
          <p:cNvSpPr txBox="1"/>
          <p:nvPr/>
        </p:nvSpPr>
        <p:spPr>
          <a:xfrm>
            <a:off x="1182255" y="2225964"/>
            <a:ext cx="961505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FourSquare</a:t>
            </a:r>
            <a:r>
              <a:rPr lang="en-US" dirty="0"/>
              <a:t> Data (foresquare.com)</a:t>
            </a:r>
          </a:p>
          <a:p>
            <a:pPr marL="285750" indent="-285750">
              <a:buFont typeface="Arial" panose="020B0604020202020204" pitchFamily="34" charset="0"/>
              <a:buChar char="•"/>
            </a:pPr>
            <a:r>
              <a:rPr lang="en-US" dirty="0"/>
              <a:t>Types of businesses that already exist in Little Elm </a:t>
            </a:r>
          </a:p>
          <a:p>
            <a:pPr marL="285750" indent="-285750">
              <a:buFont typeface="Arial" panose="020B0604020202020204" pitchFamily="34" charset="0"/>
              <a:buChar char="•"/>
            </a:pPr>
            <a:r>
              <a:rPr lang="en-US" dirty="0"/>
              <a:t>Compare to Frisco, TX</a:t>
            </a:r>
          </a:p>
          <a:p>
            <a:pPr marL="285750" indent="-285750">
              <a:buFont typeface="Arial" panose="020B0604020202020204" pitchFamily="34" charset="0"/>
              <a:buChar char="•"/>
            </a:pPr>
            <a:r>
              <a:rPr lang="en-US" dirty="0"/>
              <a:t>Look for opportunity by business category</a:t>
            </a:r>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3" name="TextBox 2"/>
          <p:cNvSpPr txBox="1"/>
          <p:nvPr/>
        </p:nvSpPr>
        <p:spPr>
          <a:xfrm>
            <a:off x="415636" y="1911928"/>
            <a:ext cx="106679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 data to determine the count of existing in available business categories provided by the </a:t>
            </a:r>
            <a:r>
              <a:rPr lang="en-US" dirty="0" err="1"/>
              <a:t>ForeSquare</a:t>
            </a:r>
            <a:r>
              <a:rPr lang="en-US" dirty="0"/>
              <a:t> data in Little Elm and </a:t>
            </a:r>
            <a:r>
              <a:rPr lang="en-US" dirty="0" err="1"/>
              <a:t>Fricso</a:t>
            </a:r>
            <a:endParaRPr lang="en-US" dirty="0"/>
          </a:p>
          <a:p>
            <a:pPr marL="285750" indent="-285750">
              <a:buFont typeface="Arial" panose="020B0604020202020204" pitchFamily="34" charset="0"/>
              <a:buChar char="•"/>
            </a:pPr>
            <a:r>
              <a:rPr lang="en-US" dirty="0"/>
              <a:t>Calculate the volumes in each respective city and determine which categories have the most opportunity for growth in Little Elm</a:t>
            </a:r>
          </a:p>
          <a:p>
            <a:pPr marL="285750" indent="-285750">
              <a:buFont typeface="Arial" panose="020B0604020202020204" pitchFamily="34" charset="0"/>
              <a:buChar char="•"/>
            </a:pPr>
            <a:r>
              <a:rPr lang="en-US" dirty="0"/>
              <a:t>Compile this data by the highest and lowest counts for each city </a:t>
            </a:r>
          </a:p>
          <a:p>
            <a:pPr marL="285750" indent="-285750">
              <a:buFont typeface="Arial" panose="020B0604020202020204" pitchFamily="34" charset="0"/>
              <a:buChar char="•"/>
            </a:pPr>
            <a:r>
              <a:rPr lang="en-US" dirty="0"/>
              <a:t>Determine which categories to select for my final target list</a:t>
            </a:r>
          </a:p>
        </p:txBody>
      </p:sp>
    </p:spTree>
    <p:extLst>
      <p:ext uri="{BB962C8B-B14F-4D97-AF65-F5344CB8AC3E}">
        <p14:creationId xmlns:p14="http://schemas.microsoft.com/office/powerpoint/2010/main" val="34638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17" y="452718"/>
            <a:ext cx="10924583" cy="1400530"/>
          </a:xfrm>
        </p:spPr>
        <p:txBody>
          <a:bodyPr>
            <a:normAutofit fontScale="90000"/>
          </a:bodyPr>
          <a:lstStyle/>
          <a:p>
            <a:r>
              <a:rPr lang="en-US" dirty="0"/>
              <a:t>Project Findings and Recommendations</a:t>
            </a:r>
          </a:p>
        </p:txBody>
      </p:sp>
      <p:sp>
        <p:nvSpPr>
          <p:cNvPr id="5" name="TextBox 4"/>
          <p:cNvSpPr txBox="1"/>
          <p:nvPr/>
        </p:nvSpPr>
        <p:spPr>
          <a:xfrm>
            <a:off x="2275548" y="1708242"/>
            <a:ext cx="7566495" cy="1200329"/>
          </a:xfrm>
          <a:prstGeom prst="rect">
            <a:avLst/>
          </a:prstGeom>
          <a:noFill/>
        </p:spPr>
        <p:txBody>
          <a:bodyPr wrap="none" rtlCol="0">
            <a:spAutoFit/>
          </a:bodyPr>
          <a:lstStyle/>
          <a:p>
            <a:pPr marL="285750" indent="-285750">
              <a:buFont typeface="Arial" panose="020B0604020202020204" pitchFamily="34" charset="0"/>
              <a:buChar char="•"/>
            </a:pPr>
            <a:r>
              <a:rPr lang="en-US" dirty="0"/>
              <a:t>More businesses in common than expected meaning Little Elm is currently </a:t>
            </a:r>
          </a:p>
          <a:p>
            <a:pPr lvl="1"/>
            <a:r>
              <a:rPr lang="en-US" dirty="0"/>
              <a:t>doing a good job with the existing business landscape present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Compiled a Red, Yellow, Green list based on the data compiled (next slide)</a:t>
            </a:r>
          </a:p>
        </p:txBody>
      </p:sp>
      <p:pic>
        <p:nvPicPr>
          <p:cNvPr id="3" name="Picture 2"/>
          <p:cNvPicPr>
            <a:picLocks noChangeAspect="1"/>
          </p:cNvPicPr>
          <p:nvPr/>
        </p:nvPicPr>
        <p:blipFill>
          <a:blip r:embed="rId2"/>
          <a:stretch>
            <a:fillRect/>
          </a:stretch>
        </p:blipFill>
        <p:spPr>
          <a:xfrm>
            <a:off x="1454583" y="3157994"/>
            <a:ext cx="3791671" cy="3495960"/>
          </a:xfrm>
          <a:prstGeom prst="rect">
            <a:avLst/>
          </a:prstGeom>
        </p:spPr>
      </p:pic>
      <p:pic>
        <p:nvPicPr>
          <p:cNvPr id="4" name="Picture 3"/>
          <p:cNvPicPr>
            <a:picLocks noChangeAspect="1"/>
          </p:cNvPicPr>
          <p:nvPr/>
        </p:nvPicPr>
        <p:blipFill>
          <a:blip r:embed="rId3"/>
          <a:stretch>
            <a:fillRect/>
          </a:stretch>
        </p:blipFill>
        <p:spPr>
          <a:xfrm>
            <a:off x="6058795" y="3108772"/>
            <a:ext cx="4252030" cy="3523673"/>
          </a:xfrm>
          <a:prstGeom prst="rect">
            <a:avLst/>
          </a:prstGeom>
        </p:spPr>
      </p:pic>
    </p:spTree>
    <p:extLst>
      <p:ext uri="{BB962C8B-B14F-4D97-AF65-F5344CB8AC3E}">
        <p14:creationId xmlns:p14="http://schemas.microsoft.com/office/powerpoint/2010/main" val="35515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a:t>
            </a:r>
          </a:p>
        </p:txBody>
      </p:sp>
      <p:graphicFrame>
        <p:nvGraphicFramePr>
          <p:cNvPr id="3" name="Table 2"/>
          <p:cNvGraphicFramePr>
            <a:graphicFrameLocks noGrp="1"/>
          </p:cNvGraphicFramePr>
          <p:nvPr>
            <p:extLst>
              <p:ext uri="{D42A27DB-BD31-4B8C-83A1-F6EECF244321}">
                <p14:modId xmlns:p14="http://schemas.microsoft.com/office/powerpoint/2010/main" val="2111460342"/>
              </p:ext>
            </p:extLst>
          </p:nvPr>
        </p:nvGraphicFramePr>
        <p:xfrm>
          <a:off x="3340938" y="3515653"/>
          <a:ext cx="5698836" cy="2512290"/>
        </p:xfrm>
        <a:graphic>
          <a:graphicData uri="http://schemas.openxmlformats.org/drawingml/2006/table">
            <a:tbl>
              <a:tblPr firstRow="1" firstCol="1" bandRow="1">
                <a:tableStyleId>{B301B821-A1FF-4177-AEE7-76D212191A09}</a:tableStyleId>
              </a:tblPr>
              <a:tblGrid>
                <a:gridCol w="2401838">
                  <a:extLst>
                    <a:ext uri="{9D8B030D-6E8A-4147-A177-3AD203B41FA5}">
                      <a16:colId xmlns:a16="http://schemas.microsoft.com/office/drawing/2014/main" val="1425444312"/>
                    </a:ext>
                  </a:extLst>
                </a:gridCol>
                <a:gridCol w="1544410">
                  <a:extLst>
                    <a:ext uri="{9D8B030D-6E8A-4147-A177-3AD203B41FA5}">
                      <a16:colId xmlns:a16="http://schemas.microsoft.com/office/drawing/2014/main" val="2634315143"/>
                    </a:ext>
                  </a:extLst>
                </a:gridCol>
                <a:gridCol w="1752588">
                  <a:extLst>
                    <a:ext uri="{9D8B030D-6E8A-4147-A177-3AD203B41FA5}">
                      <a16:colId xmlns:a16="http://schemas.microsoft.com/office/drawing/2014/main" val="594468671"/>
                    </a:ext>
                  </a:extLst>
                </a:gridCol>
              </a:tblGrid>
              <a:tr h="280229">
                <a:tc gridSpan="3">
                  <a:txBody>
                    <a:bodyPr/>
                    <a:lstStyle/>
                    <a:p>
                      <a:pPr marL="0" marR="0" algn="ctr">
                        <a:lnSpc>
                          <a:spcPct val="107000"/>
                        </a:lnSpc>
                        <a:spcBef>
                          <a:spcPts val="0"/>
                        </a:spcBef>
                        <a:spcAft>
                          <a:spcPts val="0"/>
                        </a:spcAft>
                      </a:pPr>
                      <a:r>
                        <a:rPr lang="en-US" sz="1100">
                          <a:effectLst/>
                        </a:rPr>
                        <a:t>Little Elm Targe Business Investement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0466768"/>
                  </a:ext>
                </a:extLst>
              </a:tr>
              <a:tr h="289892">
                <a:tc>
                  <a:txBody>
                    <a:bodyPr/>
                    <a:lstStyle/>
                    <a:p>
                      <a:pPr marL="0" marR="0">
                        <a:lnSpc>
                          <a:spcPct val="107000"/>
                        </a:lnSpc>
                        <a:spcBef>
                          <a:spcPts val="0"/>
                        </a:spcBef>
                        <a:spcAft>
                          <a:spcPts val="0"/>
                        </a:spcAft>
                      </a:pPr>
                      <a:r>
                        <a:rPr lang="en-US" sz="1600" b="1" dirty="0">
                          <a:effectLst/>
                        </a:rPr>
                        <a:t>Green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Yellow</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Red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013169"/>
                  </a:ext>
                </a:extLst>
              </a:tr>
              <a:tr h="533886">
                <a:tc>
                  <a:txBody>
                    <a:bodyPr/>
                    <a:lstStyle/>
                    <a:p>
                      <a:pPr marL="0" marR="0">
                        <a:lnSpc>
                          <a:spcPct val="107000"/>
                        </a:lnSpc>
                        <a:spcBef>
                          <a:spcPts val="0"/>
                        </a:spcBef>
                        <a:spcAft>
                          <a:spcPts val="0"/>
                        </a:spcAft>
                      </a:pPr>
                      <a:r>
                        <a:rPr lang="en-US" sz="1100" b="0" dirty="0">
                          <a:effectLst/>
                        </a:rPr>
                        <a:t>Fried Chicken Shop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Coffee Shop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Fast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564209"/>
                  </a:ext>
                </a:extLst>
              </a:tr>
              <a:tr h="280229">
                <a:tc>
                  <a:txBody>
                    <a:bodyPr/>
                    <a:lstStyle/>
                    <a:p>
                      <a:pPr marL="0" marR="0">
                        <a:lnSpc>
                          <a:spcPct val="107000"/>
                        </a:lnSpc>
                        <a:spcBef>
                          <a:spcPts val="0"/>
                        </a:spcBef>
                        <a:spcAft>
                          <a:spcPts val="0"/>
                        </a:spcAft>
                      </a:pPr>
                      <a:r>
                        <a:rPr lang="en-US" sz="1100" b="0">
                          <a:effectLst/>
                        </a:rPr>
                        <a:t>Sushi</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Grocery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9442130"/>
                  </a:ext>
                </a:extLst>
              </a:tr>
              <a:tr h="313939">
                <a:tc>
                  <a:txBody>
                    <a:bodyPr/>
                    <a:lstStyle/>
                    <a:p>
                      <a:pPr marL="0" marR="0">
                        <a:lnSpc>
                          <a:spcPct val="107000"/>
                        </a:lnSpc>
                        <a:spcBef>
                          <a:spcPts val="0"/>
                        </a:spcBef>
                        <a:spcAft>
                          <a:spcPts val="0"/>
                        </a:spcAft>
                      </a:pPr>
                      <a:r>
                        <a:rPr lang="en-US" sz="1100" b="0" dirty="0" err="1">
                          <a:effectLst/>
                        </a:rPr>
                        <a:t>IceCream</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Juice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2743465"/>
                  </a:ext>
                </a:extLst>
              </a:tr>
              <a:tr h="533886">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Lingerie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65989504"/>
                  </a:ext>
                </a:extLst>
              </a:tr>
              <a:tr h="280229">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Museum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75192772"/>
                  </a:ext>
                </a:extLst>
              </a:tr>
            </a:tbl>
          </a:graphicData>
        </a:graphic>
      </p:graphicFrame>
      <p:sp>
        <p:nvSpPr>
          <p:cNvPr id="4" name="TextBox 3"/>
          <p:cNvSpPr txBox="1"/>
          <p:nvPr/>
        </p:nvSpPr>
        <p:spPr>
          <a:xfrm>
            <a:off x="1357162" y="2088682"/>
            <a:ext cx="9017533" cy="369332"/>
          </a:xfrm>
          <a:prstGeom prst="rect">
            <a:avLst/>
          </a:prstGeom>
          <a:noFill/>
        </p:spPr>
        <p:txBody>
          <a:bodyPr wrap="none" rtlCol="0">
            <a:spAutoFit/>
          </a:bodyPr>
          <a:lstStyle/>
          <a:p>
            <a:r>
              <a:rPr lang="en-US" dirty="0"/>
              <a:t>If this were a real world exercise, I feel this data would really help me make business decisions!</a:t>
            </a:r>
          </a:p>
        </p:txBody>
      </p:sp>
    </p:spTree>
    <p:extLst>
      <p:ext uri="{BB962C8B-B14F-4D97-AF65-F5344CB8AC3E}">
        <p14:creationId xmlns:p14="http://schemas.microsoft.com/office/powerpoint/2010/main" val="260648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500</TotalTime>
  <Words>318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Depth</vt:lpstr>
      <vt:lpstr>Capstone Presentation</vt:lpstr>
      <vt:lpstr>Business Opportunity and Audience</vt:lpstr>
      <vt:lpstr>Data Description and Source</vt:lpstr>
      <vt:lpstr>Methodology </vt:lpstr>
      <vt:lpstr>Project Findings and Recommendations</vt:lpstr>
      <vt:lpstr>Project Summary</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soumya</dc:creator>
  <cp:lastModifiedBy>Soumya Ranjan Prusty</cp:lastModifiedBy>
  <cp:revision>14</cp:revision>
  <dcterms:created xsi:type="dcterms:W3CDTF">2020-04-11T18:24:17Z</dcterms:created>
  <dcterms:modified xsi:type="dcterms:W3CDTF">2020-04-17T11:53:20Z</dcterms:modified>
</cp:coreProperties>
</file>