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1.jpeg" ContentType="image/jpeg"/>
  <Override PartName="/ppt/media/image14.jpeg" ContentType="image/jpeg"/>
  <Override PartName="/ppt/media/image1.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10.png" ContentType="image/png"/>
  <Override PartName="/ppt/media/image6.jpeg" ContentType="image/jpeg"/>
  <Override PartName="/ppt/media/image7.jpeg" ContentType="image/jpeg"/>
  <Override PartName="/ppt/media/image13.png" ContentType="image/png"/>
  <Override PartName="/ppt/media/image12.jpeg" ContentType="image/jpeg"/>
  <Override PartName="/ppt/media/image8.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mirrors.edge.kernel.org/pub/linux/kernel/v6.x/"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1" descr=""/>
          <p:cNvPicPr/>
          <p:nvPr/>
        </p:nvPicPr>
        <p:blipFill>
          <a:blip r:embed="rId1"/>
          <a:stretch/>
        </p:blipFill>
        <p:spPr>
          <a:xfrm>
            <a:off x="0" y="0"/>
            <a:ext cx="9139680" cy="68410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1" descr=""/>
          <p:cNvPicPr/>
          <p:nvPr/>
        </p:nvPicPr>
        <p:blipFill>
          <a:blip r:embed="rId1"/>
          <a:stretch/>
        </p:blipFill>
        <p:spPr>
          <a:xfrm>
            <a:off x="0" y="0"/>
            <a:ext cx="9139680" cy="6841080"/>
          </a:xfrm>
          <a:prstGeom prst="rect">
            <a:avLst/>
          </a:prstGeom>
          <a:ln>
            <a:noFill/>
          </a:ln>
        </p:spPr>
      </p:pic>
      <p:sp>
        <p:nvSpPr>
          <p:cNvPr id="112" name="CustomShape 1"/>
          <p:cNvSpPr/>
          <p:nvPr/>
        </p:nvSpPr>
        <p:spPr>
          <a:xfrm>
            <a:off x="3182400" y="380880"/>
            <a:ext cx="309204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13" name="CustomShape 2"/>
          <p:cNvSpPr/>
          <p:nvPr/>
        </p:nvSpPr>
        <p:spPr>
          <a:xfrm>
            <a:off x="1018080" y="1371600"/>
            <a:ext cx="742068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When the kernel configuration runs, it reads the main kernel</a:t>
            </a:r>
            <a:endParaRPr b="0" lang="en-IN" sz="2230" spc="-1" strike="noStrike">
              <a:latin typeface="Arial"/>
            </a:endParaRPr>
          </a:p>
          <a:p>
            <a:pPr>
              <a:lnSpc>
                <a:spcPts val="975"/>
              </a:lnSpc>
            </a:pPr>
            <a:endParaRPr b="0" lang="en-IN" sz="2230" spc="-1" strike="noStrike">
              <a:latin typeface="Arial"/>
            </a:endParaRPr>
          </a:p>
        </p:txBody>
      </p:sp>
      <p:sp>
        <p:nvSpPr>
          <p:cNvPr id="114" name="CustomShape 3"/>
          <p:cNvSpPr/>
          <p:nvPr/>
        </p:nvSpPr>
        <p:spPr>
          <a:xfrm>
            <a:off x="1870200" y="1866960"/>
            <a:ext cx="571680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configuration file, located in arch/i386/Kconfig.</a:t>
            </a:r>
            <a:endParaRPr b="0" lang="en-IN" sz="2230" spc="-1" strike="noStrike">
              <a:latin typeface="Arial"/>
            </a:endParaRPr>
          </a:p>
          <a:p>
            <a:pPr>
              <a:lnSpc>
                <a:spcPts val="975"/>
              </a:lnSpc>
            </a:pPr>
            <a:endParaRPr b="0" lang="en-IN" sz="2230" spc="-1" strike="noStrike">
              <a:latin typeface="Arial"/>
            </a:endParaRPr>
          </a:p>
        </p:txBody>
      </p:sp>
      <p:sp>
        <p:nvSpPr>
          <p:cNvPr id="115" name="CustomShape 4"/>
          <p:cNvSpPr/>
          <p:nvPr/>
        </p:nvSpPr>
        <p:spPr>
          <a:xfrm>
            <a:off x="881280" y="2235240"/>
            <a:ext cx="7694640" cy="14817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This configuration file also includes other configuration files as</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needed.</a:t>
            </a:r>
            <a:endParaRPr b="0" lang="en-IN" sz="2230" spc="-1" strike="noStrike">
              <a:latin typeface="Arial"/>
            </a:endParaRPr>
          </a:p>
          <a:p>
            <a:pPr>
              <a:lnSpc>
                <a:spcPts val="1375"/>
              </a:lnSpc>
            </a:pPr>
            <a:endParaRPr b="0" lang="en-IN" sz="2230" spc="-1" strike="noStrike">
              <a:latin typeface="Arial"/>
            </a:endParaRPr>
          </a:p>
        </p:txBody>
      </p:sp>
      <p:sp>
        <p:nvSpPr>
          <p:cNvPr id="116" name="CustomShape 5"/>
          <p:cNvSpPr/>
          <p:nvPr/>
        </p:nvSpPr>
        <p:spPr>
          <a:xfrm>
            <a:off x="2056680" y="3225960"/>
            <a:ext cx="5343840" cy="14817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For example arch/i386/Kconfig file includes</a:t>
            </a:r>
            <a:endParaRPr b="0" lang="en-IN" sz="2230" spc="-1" strike="noStrike">
              <a:latin typeface="Arial"/>
            </a:endParaRPr>
          </a:p>
          <a:p>
            <a:pPr>
              <a:lnSpc>
                <a:spcPts val="1375"/>
              </a:lnSpc>
            </a:pPr>
            <a:r>
              <a:rPr b="0" lang="en-US" sz="2230" spc="-1" strike="noStrike">
                <a:solidFill>
                  <a:srgbClr val="000000"/>
                </a:solidFill>
                <a:latin typeface="Arial"/>
                <a:ea typeface="DejaVu Sans"/>
              </a:rPr>
              <a:t>	</a:t>
            </a:r>
            <a:endParaRPr b="0" lang="en-IN" sz="2230" spc="-1" strike="noStrike">
              <a:latin typeface="Arial"/>
            </a:endParaRPr>
          </a:p>
          <a:p>
            <a:pPr>
              <a:lnSpc>
                <a:spcPts val="13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1375"/>
              </a:lnSpc>
            </a:pPr>
            <a:endParaRPr b="0" lang="en-IN" sz="2230" spc="-1" strike="noStrike">
              <a:latin typeface="Arial"/>
            </a:endParaRPr>
          </a:p>
        </p:txBody>
      </p:sp>
      <p:sp>
        <p:nvSpPr>
          <p:cNvPr id="117" name="CustomShape 6"/>
          <p:cNvSpPr/>
          <p:nvPr/>
        </p:nvSpPr>
        <p:spPr>
          <a:xfrm>
            <a:off x="3786120" y="4330800"/>
            <a:ext cx="188496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Which includes</a:t>
            </a:r>
            <a:endParaRPr b="0" lang="en-IN" sz="2230" spc="-1" strike="noStrike">
              <a:latin typeface="Arial"/>
            </a:endParaRPr>
          </a:p>
          <a:p>
            <a:pPr>
              <a:lnSpc>
                <a:spcPts val="975"/>
              </a:lnSpc>
            </a:pPr>
            <a:endParaRPr b="0" lang="en-IN" sz="2230" spc="-1" strike="noStrike">
              <a:latin typeface="Arial"/>
            </a:endParaRPr>
          </a:p>
        </p:txBody>
      </p:sp>
      <p:sp>
        <p:nvSpPr>
          <p:cNvPr id="118" name="CustomShape 7"/>
          <p:cNvSpPr/>
          <p:nvPr/>
        </p:nvSpPr>
        <p:spPr>
          <a:xfrm>
            <a:off x="3203280" y="4813200"/>
            <a:ext cx="350784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“sound/core/Kconfig”</a:t>
            </a:r>
            <a:endParaRPr b="0" lang="en-IN" sz="2230" spc="-1" strike="noStrike">
              <a:latin typeface="Arial"/>
            </a:endParaRPr>
          </a:p>
          <a:p>
            <a:pPr>
              <a:lnSpc>
                <a:spcPts val="975"/>
              </a:lnSpc>
            </a:pPr>
            <a:endParaRPr b="0" lang="en-IN" sz="2230" spc="-1" strike="noStrike">
              <a:latin typeface="Arial"/>
            </a:endParaRPr>
          </a:p>
        </p:txBody>
      </p:sp>
      <p:sp>
        <p:nvSpPr>
          <p:cNvPr id="119" name="CustomShape 8"/>
          <p:cNvSpPr/>
          <p:nvPr/>
        </p:nvSpPr>
        <p:spPr>
          <a:xfrm>
            <a:off x="3055320" y="5308560"/>
            <a:ext cx="380340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source “sound/drivers/Kconfig”</a:t>
            </a:r>
            <a:endParaRPr b="0" lang="en-IN" sz="2230" spc="-1" strike="noStrike">
              <a:latin typeface="Arial"/>
            </a:endParaRPr>
          </a:p>
          <a:p>
            <a:pPr>
              <a:lnSpc>
                <a:spcPts val="975"/>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 y="165600"/>
            <a:ext cx="9069120" cy="601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CONFIG_DEBUG_INFO</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CONFIG_DEBUG_FS (the debugfs pseudo filesystem)</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CONFIG_MAGIC_SYSRQ (the Magic SysRq hotkeys feature)</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CONFIG_DEBUG_KERNEL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CONFIG_DEBUG_MISC</a:t>
            </a:r>
            <a:endParaRPr b="0" lang="en-IN" sz="1500" spc="-1" strike="noStrike">
              <a:latin typeface="Arial"/>
            </a:endParaRPr>
          </a:p>
          <a:p>
            <a:pPr>
              <a:lnSpc>
                <a:spcPct val="100000"/>
              </a:lnSpc>
            </a:pPr>
            <a:r>
              <a:rPr b="0" lang="en-IN" sz="1500" spc="-1" strike="noStrike">
                <a:solidFill>
                  <a:srgbClr val="000000"/>
                </a:solidFill>
                <a:latin typeface="Arial"/>
                <a:ea typeface="DejaVu Sans"/>
              </a:rPr>
              <a:t>Memory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CONFIG_SLUB_DEBUG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CONFIG_DEBUG_MEMORY_INIT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CONFIG_KASAN : this is the Kernel Address Sanitizer port; however, as of the time of writing, it only works on 64-bit systems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CONFIG_DEBUG_SHIRQ  - Shared IRQ</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CONFIG_SCHED_STACK_END_CHECK Detect stack corruption on calls to schedule()</a:t>
            </a:r>
            <a:endParaRPr b="0" lang="en-IN" sz="1500" spc="-1" strike="noStrike">
              <a:latin typeface="Arial"/>
            </a:endParaRPr>
          </a:p>
          <a:p>
            <a:pPr>
              <a:lnSpc>
                <a:spcPct val="100000"/>
              </a:lnSpc>
            </a:pPr>
            <a:r>
              <a:rPr b="0" lang="en-IN" sz="1500" spc="-1" strike="noStrike">
                <a:solidFill>
                  <a:srgbClr val="000000"/>
                </a:solidFill>
                <a:latin typeface="Arial"/>
                <a:ea typeface="DejaVu Sans"/>
              </a:rPr>
              <a:t>Lock debugging:</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CONFIG_PROVE_LOCKING : the very powerful lockdep feature to catch locking bugs! This turns on several other lock debug configs as well. Prove locking correctness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CONFIG_LOCK_STAT Lock usage statistics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CONFIG_DEBUG_ATOMIC_SLEEP - Sleep inside atomic section checkin</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CONFIG_STACKTRACE -  Stack backtrace support</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CONFIG_DEBUG_BUGVERBOSE – printk and dmesg options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CONFIG_FTRACE ( ftrace : within its sub-menu, turn on at least a couple of "tracers")</a:t>
            </a:r>
            <a:endParaRPr b="0" lang="en-IN" sz="1500" spc="-1" strike="noStrike">
              <a:latin typeface="Arial"/>
            </a:endParaRPr>
          </a:p>
          <a:p>
            <a:pPr>
              <a:lnSpc>
                <a:spcPct val="100000"/>
              </a:lnSpc>
            </a:pPr>
            <a:r>
              <a:rPr b="0" lang="en-IN" sz="1500" spc="-1" strike="noStrike">
                <a:solidFill>
                  <a:srgbClr val="000000"/>
                </a:solidFill>
                <a:latin typeface="Arial"/>
                <a:ea typeface="DejaVu Sans"/>
              </a:rPr>
              <a:t>enable/disable function tracing dynamically</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CONFIG_BUG_ON_DATA_CORRUPTION - Trigger a BUG when data corruption is detected</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CONFIG_KGDB (kernel GDB; optional)</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CONFIG_UBSAN - Undefined behaviour sanity checker </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CONFIG_EARLY_PRINTK</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CONFIG_DEBUG_BOOT_PARAMS</a:t>
            </a:r>
            <a:endParaRPr b="0" lang="en-IN" sz="1500" spc="-1" strike="noStrike">
              <a:latin typeface="Arial"/>
            </a:endParaRPr>
          </a:p>
          <a:p>
            <a:pPr>
              <a:lnSpc>
                <a:spcPct val="100000"/>
              </a:lnSpc>
            </a:pPr>
            <a:r>
              <a:rPr b="0" lang="en-IN" sz="1500" spc="-1" strike="noStrike">
                <a:solidFill>
                  <a:srgbClr val="000000"/>
                </a:solidFill>
                <a:latin typeface="Arial"/>
                <a:ea typeface="DejaVu Sans"/>
              </a:rPr>
              <a:t>CONFIG_UNWINDER_FRAME_POINTER (selects FRAME_POINTER and CONFIG_STACK_VALIDATION )</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717000" y="355680"/>
            <a:ext cx="208656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Building Kernel</a:t>
            </a:r>
            <a:endParaRPr b="0" lang="en-IN" sz="2240" spc="-1" strike="noStrike">
              <a:latin typeface="Arial"/>
            </a:endParaRPr>
          </a:p>
          <a:p>
            <a:pPr>
              <a:lnSpc>
                <a:spcPts val="975"/>
              </a:lnSpc>
            </a:pPr>
            <a:endParaRPr b="0" lang="en-IN" sz="2240" spc="-1" strike="noStrike">
              <a:latin typeface="Arial"/>
            </a:endParaRPr>
          </a:p>
        </p:txBody>
      </p:sp>
      <p:sp>
        <p:nvSpPr>
          <p:cNvPr id="122" name="CustomShape 2"/>
          <p:cNvSpPr/>
          <p:nvPr/>
        </p:nvSpPr>
        <p:spPr>
          <a:xfrm>
            <a:off x="72000" y="792000"/>
            <a:ext cx="8123400" cy="928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The "</a:t>
            </a:r>
            <a:r>
              <a:rPr b="1" lang="en-US" sz="2240" spc="-1" strike="noStrike">
                <a:solidFill>
                  <a:srgbClr val="000000"/>
                </a:solidFill>
                <a:latin typeface="Courier New Bold"/>
                <a:ea typeface="DejaVu Sans"/>
              </a:rPr>
              <a:t>make</a:t>
            </a:r>
            <a:r>
              <a:rPr b="0" lang="en-US" sz="2230" spc="-1" strike="noStrike">
                <a:solidFill>
                  <a:srgbClr val="000000"/>
                </a:solidFill>
                <a:latin typeface="Arial"/>
                <a:ea typeface="DejaVu Sans"/>
              </a:rPr>
              <a:t>" command (with no arguments) now automatically </a:t>
            </a:r>
            <a:endParaRPr b="0" lang="en-IN" sz="2230" spc="-1" strike="noStrike">
              <a:latin typeface="Arial"/>
            </a:endParaRPr>
          </a:p>
        </p:txBody>
      </p:sp>
      <p:sp>
        <p:nvSpPr>
          <p:cNvPr id="123" name="CustomShape 3"/>
          <p:cNvSpPr/>
          <p:nvPr/>
        </p:nvSpPr>
        <p:spPr>
          <a:xfrm>
            <a:off x="444240" y="1447920"/>
            <a:ext cx="8631720" cy="1446840"/>
          </a:xfrm>
          <a:prstGeom prst="rect">
            <a:avLst/>
          </a:prstGeom>
          <a:noFill/>
          <a:ln>
            <a:noFill/>
          </a:ln>
        </p:spPr>
        <p:style>
          <a:lnRef idx="0"/>
          <a:fillRef idx="0"/>
          <a:effectRef idx="0"/>
          <a:fontRef idx="minor"/>
        </p:style>
        <p:txBody>
          <a:bodyPr wrap="none" lIns="0" rIns="0" tIns="0" bIns="0">
            <a:noAutofit/>
          </a:bodyPr>
          <a:p>
            <a:pPr>
              <a:lnSpc>
                <a:spcPct val="100000"/>
              </a:lnSpc>
            </a:pPr>
            <a:endParaRPr b="0" lang="en-IN" sz="1800" spc="-1" strike="noStrike">
              <a:latin typeface="Arial"/>
            </a:endParaRPr>
          </a:p>
          <a:p>
            <a:pPr>
              <a:lnSpc>
                <a:spcPts val="1006"/>
              </a:lnSpc>
            </a:pPr>
            <a:endParaRPr b="0" lang="en-IN" sz="1800" spc="-1" strike="noStrike">
              <a:latin typeface="Arial"/>
            </a:endParaRPr>
          </a:p>
        </p:txBody>
      </p:sp>
      <p:sp>
        <p:nvSpPr>
          <p:cNvPr id="124" name="CustomShape 4"/>
          <p:cNvSpPr/>
          <p:nvPr/>
        </p:nvSpPr>
        <p:spPr>
          <a:xfrm>
            <a:off x="264960" y="555120"/>
            <a:ext cx="8662680" cy="3260520"/>
          </a:xfrm>
          <a:prstGeom prst="rect">
            <a:avLst/>
          </a:prstGeom>
          <a:noFill/>
          <a:ln>
            <a:noFill/>
          </a:ln>
        </p:spPr>
        <p:style>
          <a:lnRef idx="0"/>
          <a:fillRef idx="0"/>
          <a:effectRef idx="0"/>
          <a:fontRef idx="minor"/>
        </p:style>
      </p:sp>
      <p:sp>
        <p:nvSpPr>
          <p:cNvPr id="125" name="CustomShape 5"/>
          <p:cNvSpPr/>
          <p:nvPr/>
        </p:nvSpPr>
        <p:spPr>
          <a:xfrm>
            <a:off x="667800" y="3276720"/>
            <a:ext cx="8184960" cy="1072800"/>
          </a:xfrm>
          <a:prstGeom prst="rect">
            <a:avLst/>
          </a:prstGeom>
          <a:noFill/>
          <a:ln>
            <a:noFill/>
          </a:ln>
        </p:spPr>
        <p:style>
          <a:lnRef idx="0"/>
          <a:fillRef idx="0"/>
          <a:effectRef idx="0"/>
          <a:fontRef idx="minor"/>
        </p:style>
      </p:sp>
      <p:sp>
        <p:nvSpPr>
          <p:cNvPr id="126" name="CustomShape 6"/>
          <p:cNvSpPr/>
          <p:nvPr/>
        </p:nvSpPr>
        <p:spPr>
          <a:xfrm>
            <a:off x="47880" y="2239560"/>
            <a:ext cx="81576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make:</a:t>
            </a:r>
            <a:endParaRPr b="0" lang="en-IN" sz="2240" spc="-1" strike="noStrike">
              <a:latin typeface="Arial"/>
            </a:endParaRPr>
          </a:p>
          <a:p>
            <a:pPr>
              <a:lnSpc>
                <a:spcPts val="975"/>
              </a:lnSpc>
            </a:pPr>
            <a:endParaRPr b="0" lang="en-IN" sz="2240" spc="-1" strike="noStrike">
              <a:latin typeface="Arial"/>
            </a:endParaRPr>
          </a:p>
        </p:txBody>
      </p:sp>
      <p:sp>
        <p:nvSpPr>
          <p:cNvPr id="127" name="CustomShape 7"/>
          <p:cNvSpPr/>
          <p:nvPr/>
        </p:nvSpPr>
        <p:spPr>
          <a:xfrm>
            <a:off x="216000" y="2466000"/>
            <a:ext cx="863964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arch/&lt;arch&gt;/boot/*Image, the final, usually compressed,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kernel image that can be booted. X86 arch bzimage</a:t>
            </a:r>
            <a:endParaRPr b="0" lang="en-IN" sz="2230" spc="-1" strike="noStrike">
              <a:latin typeface="Arial"/>
            </a:endParaRPr>
          </a:p>
          <a:p>
            <a:pPr>
              <a:lnSpc>
                <a:spcPts val="1023"/>
              </a:lnSpc>
            </a:pPr>
            <a:endParaRPr b="0" lang="en-IN" sz="2230" spc="-1" strike="noStrike">
              <a:latin typeface="Arial"/>
            </a:endParaRPr>
          </a:p>
        </p:txBody>
      </p:sp>
      <p:sp>
        <p:nvSpPr>
          <p:cNvPr id="128" name="CustomShape 8"/>
          <p:cNvSpPr/>
          <p:nvPr/>
        </p:nvSpPr>
        <p:spPr>
          <a:xfrm>
            <a:off x="360000" y="4623480"/>
            <a:ext cx="798984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-jn , make modules, make modules_install, make install</a:t>
            </a:r>
            <a:endParaRPr b="0" lang="en-IN" sz="1800" spc="-1" strike="noStrike">
              <a:latin typeface="Arial"/>
            </a:endParaRPr>
          </a:p>
        </p:txBody>
      </p:sp>
      <p:sp>
        <p:nvSpPr>
          <p:cNvPr id="129" name="CustomShape 9"/>
          <p:cNvSpPr/>
          <p:nvPr/>
        </p:nvSpPr>
        <p:spPr>
          <a:xfrm>
            <a:off x="0" y="936000"/>
            <a:ext cx="8891640" cy="1351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30" spc="-1" strike="noStrike">
                <a:solidFill>
                  <a:srgbClr val="000000"/>
                </a:solidFill>
                <a:latin typeface="Arial"/>
                <a:ea typeface="DejaVu Sans"/>
              </a:rPr>
              <a:t>(and silently) generates dependency information, compiles the kernel,</a:t>
            </a:r>
            <a:endParaRPr b="0" lang="en-IN" sz="2230" spc="-1" strike="noStrike">
              <a:latin typeface="Arial"/>
            </a:endParaRPr>
          </a:p>
          <a:p>
            <a:pPr>
              <a:lnSpc>
                <a:spcPct val="100000"/>
              </a:lnSpc>
            </a:pPr>
            <a:r>
              <a:rPr b="0" lang="en-US" sz="2230" spc="-1" strike="noStrike">
                <a:solidFill>
                  <a:srgbClr val="000000"/>
                </a:solidFill>
                <a:latin typeface="Arial"/>
                <a:ea typeface="DejaVu Sans"/>
              </a:rPr>
              <a:t>and compiles any drivers that you have selected for installation as</a:t>
            </a:r>
            <a:endParaRPr b="0" lang="en-IN" sz="2230" spc="-1" strike="noStrike">
              <a:latin typeface="Arial"/>
            </a:endParaRPr>
          </a:p>
          <a:p>
            <a:pPr>
              <a:lnSpc>
                <a:spcPct val="100000"/>
              </a:lnSpc>
            </a:pPr>
            <a:r>
              <a:rPr b="0" lang="en-US" sz="2230" spc="-1" strike="noStrike">
                <a:solidFill>
                  <a:srgbClr val="000000"/>
                </a:solidFill>
                <a:latin typeface="Arial"/>
                <a:ea typeface="DejaVu Sans"/>
              </a:rPr>
              <a:t>modules.</a:t>
            </a:r>
            <a:endParaRPr b="0" lang="en-IN" sz="2230" spc="-1" strike="noStrike">
              <a:latin typeface="Arial"/>
            </a:endParaRPr>
          </a:p>
        </p:txBody>
      </p:sp>
      <p:sp>
        <p:nvSpPr>
          <p:cNvPr id="130" name="CustomShape 10"/>
          <p:cNvSpPr/>
          <p:nvPr/>
        </p:nvSpPr>
        <p:spPr>
          <a:xfrm>
            <a:off x="93240" y="3133440"/>
            <a:ext cx="8906400" cy="135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30" spc="-1" strike="noStrike">
                <a:solidFill>
                  <a:srgbClr val="000000"/>
                </a:solidFill>
                <a:latin typeface="Arial"/>
                <a:ea typeface="DejaVu Sans"/>
              </a:rPr>
              <a:t>If bzImage is the actual kernel that we use to boot and initialize the system, then what's vmlinux for? Notice that vmlinux is the uncompressed kernel image. It can be large (even very large, in the presence of kernel symbols generated during a debug build).</a:t>
            </a: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822680" y="279360"/>
            <a:ext cx="638496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Make Install, Installs /boot/vmlinuz-&lt;version&gt;</a:t>
            </a:r>
            <a:endParaRPr b="0" lang="en-IN" sz="2230" spc="-1" strike="noStrike">
              <a:latin typeface="Arial"/>
            </a:endParaRPr>
          </a:p>
        </p:txBody>
      </p:sp>
      <p:sp>
        <p:nvSpPr>
          <p:cNvPr id="132" name="CustomShape 2"/>
          <p:cNvSpPr/>
          <p:nvPr/>
        </p:nvSpPr>
        <p:spPr>
          <a:xfrm>
            <a:off x="549360" y="635040"/>
            <a:ext cx="8129880" cy="146880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Compressed kernel image. Same as the one in  arch/&lt;arch&gt;/boot</a:t>
            </a:r>
            <a:endParaRPr b="0" lang="en-IN" sz="2230" spc="-1" strike="noStrike">
              <a:latin typeface="Arial"/>
            </a:endParaRPr>
          </a:p>
          <a:p>
            <a:pPr>
              <a:lnSpc>
                <a:spcPct val="100000"/>
              </a:lnSpc>
            </a:pPr>
            <a:r>
              <a:rPr b="0" lang="en-US" sz="2230" spc="-1" strike="noStrike">
                <a:solidFill>
                  <a:srgbClr val="000000"/>
                </a:solidFill>
                <a:latin typeface="Arial"/>
                <a:ea typeface="DejaVu Sans"/>
              </a:rPr>
              <a:t>/boot/System.map-&lt;version&gt; Stores kernel symbol addresses</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/boot/config-&lt;version&gt; Kernel configuration for this version</a:t>
            </a:r>
            <a:endParaRPr b="0" lang="en-IN" sz="2230" spc="-1" strike="noStrike">
              <a:latin typeface="Arial"/>
            </a:endParaRPr>
          </a:p>
          <a:p>
            <a:pPr>
              <a:lnSpc>
                <a:spcPts val="1023"/>
              </a:lnSpc>
            </a:pPr>
            <a:endParaRPr b="0" lang="en-IN" sz="2230" spc="-1" strike="noStrike">
              <a:latin typeface="Arial"/>
            </a:endParaRPr>
          </a:p>
        </p:txBody>
      </p:sp>
      <p:sp>
        <p:nvSpPr>
          <p:cNvPr id="133" name="CustomShape 3"/>
          <p:cNvSpPr/>
          <p:nvPr/>
        </p:nvSpPr>
        <p:spPr>
          <a:xfrm>
            <a:off x="3017880" y="1728000"/>
            <a:ext cx="3029760" cy="713880"/>
          </a:xfrm>
          <a:prstGeom prst="rect">
            <a:avLst/>
          </a:prstGeom>
          <a:noFill/>
          <a:ln>
            <a:noFill/>
          </a:ln>
        </p:spPr>
        <p:style>
          <a:lnRef idx="0"/>
          <a:fillRef idx="0"/>
          <a:effectRef idx="0"/>
          <a:fontRef idx="minor"/>
        </p:style>
        <p:txBody>
          <a:bodyPr wrap="none" lIns="0" rIns="0" tIns="0" bIns="0">
            <a:noAutofit/>
          </a:bodyPr>
          <a:p>
            <a:pPr>
              <a:lnSpc>
                <a:spcPts val="978"/>
              </a:lnSpc>
            </a:pPr>
            <a:r>
              <a:rPr b="1" lang="en-US" sz="2240" spc="-1" strike="noStrike">
                <a:solidFill>
                  <a:srgbClr val="000000"/>
                </a:solidFill>
                <a:latin typeface="Arial Bold"/>
                <a:ea typeface="DejaVu Sans"/>
              </a:rPr>
              <a:t>make modules_install:</a:t>
            </a:r>
            <a:endParaRPr b="0" lang="en-IN" sz="2240" spc="-1" strike="noStrike">
              <a:latin typeface="Arial"/>
            </a:endParaRPr>
          </a:p>
          <a:p>
            <a:pPr>
              <a:lnSpc>
                <a:spcPts val="978"/>
              </a:lnSpc>
            </a:pPr>
            <a:endParaRPr b="0" lang="en-IN" sz="2240" spc="-1" strike="noStrike">
              <a:latin typeface="Arial"/>
            </a:endParaRPr>
          </a:p>
        </p:txBody>
      </p:sp>
      <p:sp>
        <p:nvSpPr>
          <p:cNvPr id="134" name="CustomShape 4"/>
          <p:cNvSpPr/>
          <p:nvPr/>
        </p:nvSpPr>
        <p:spPr>
          <a:xfrm>
            <a:off x="288000" y="2304000"/>
            <a:ext cx="783072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Install all modules in /lib/modules/&lt;version&gt;/</a:t>
            </a:r>
            <a:endParaRPr b="0" lang="en-IN" sz="2230" spc="-1" strike="noStrike">
              <a:latin typeface="Arial"/>
            </a:endParaRPr>
          </a:p>
          <a:p>
            <a:pPr>
              <a:lnSpc>
                <a:spcPts val="975"/>
              </a:lnSpc>
            </a:pPr>
            <a:endParaRPr b="0" lang="en-IN" sz="2230" spc="-1" strike="noStrike">
              <a:latin typeface="Arial"/>
            </a:endParaRPr>
          </a:p>
        </p:txBody>
      </p:sp>
      <p:sp>
        <p:nvSpPr>
          <p:cNvPr id="135" name="CustomShape 5"/>
          <p:cNvSpPr/>
          <p:nvPr/>
        </p:nvSpPr>
        <p:spPr>
          <a:xfrm>
            <a:off x="4159440" y="2476440"/>
            <a:ext cx="90972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a:t>
            </a:r>
            <a:endParaRPr b="0" lang="en-IN" sz="2240" spc="-1" strike="noStrike">
              <a:latin typeface="Arial"/>
            </a:endParaRPr>
          </a:p>
          <a:p>
            <a:pPr>
              <a:lnSpc>
                <a:spcPts val="975"/>
              </a:lnSpc>
            </a:pPr>
            <a:endParaRPr b="0" lang="en-IN" sz="2240" spc="-1" strike="noStrike">
              <a:latin typeface="Arial"/>
            </a:endParaRPr>
          </a:p>
        </p:txBody>
      </p:sp>
      <p:sp>
        <p:nvSpPr>
          <p:cNvPr id="136" name="CustomShape 6"/>
          <p:cNvSpPr/>
          <p:nvPr/>
        </p:nvSpPr>
        <p:spPr>
          <a:xfrm>
            <a:off x="358200" y="2832120"/>
            <a:ext cx="851220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.ko (Kernel Object) files, in the same directory structure as in</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the sources.</a:t>
            </a:r>
            <a:endParaRPr b="0" lang="en-IN" sz="2230" spc="-1" strike="noStrike">
              <a:latin typeface="Arial"/>
            </a:endParaRPr>
          </a:p>
          <a:p>
            <a:pPr>
              <a:lnSpc>
                <a:spcPts val="1023"/>
              </a:lnSpc>
            </a:pPr>
            <a:endParaRPr b="0" lang="en-IN" sz="2230" spc="-1" strike="noStrike">
              <a:latin typeface="Arial"/>
            </a:endParaRPr>
          </a:p>
        </p:txBody>
      </p:sp>
      <p:sp>
        <p:nvSpPr>
          <p:cNvPr id="137" name="CustomShape 7"/>
          <p:cNvSpPr/>
          <p:nvPr/>
        </p:nvSpPr>
        <p:spPr>
          <a:xfrm>
            <a:off x="3686760" y="3568680"/>
            <a:ext cx="185472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modules.alias</a:t>
            </a:r>
            <a:endParaRPr b="0" lang="en-IN" sz="2240" spc="-1" strike="noStrike">
              <a:latin typeface="Arial"/>
            </a:endParaRPr>
          </a:p>
          <a:p>
            <a:pPr>
              <a:lnSpc>
                <a:spcPts val="975"/>
              </a:lnSpc>
            </a:pPr>
            <a:endParaRPr b="0" lang="en-IN" sz="2240" spc="-1" strike="noStrike">
              <a:latin typeface="Arial"/>
            </a:endParaRPr>
          </a:p>
        </p:txBody>
      </p:sp>
      <p:sp>
        <p:nvSpPr>
          <p:cNvPr id="138" name="CustomShape 8"/>
          <p:cNvSpPr/>
          <p:nvPr/>
        </p:nvSpPr>
        <p:spPr>
          <a:xfrm>
            <a:off x="392040" y="3867120"/>
            <a:ext cx="810360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Module aliases for module loading utilities. Example line:</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alias sound-service-?-0 snd_mixer_oss</a:t>
            </a:r>
            <a:endParaRPr b="0" lang="en-IN" sz="2230" spc="-1" strike="noStrike">
              <a:latin typeface="Arial"/>
            </a:endParaRPr>
          </a:p>
          <a:p>
            <a:pPr>
              <a:lnSpc>
                <a:spcPts val="1023"/>
              </a:lnSpc>
            </a:pPr>
            <a:endParaRPr b="0" lang="en-IN" sz="2230" spc="-1" strike="noStrike">
              <a:latin typeface="Arial"/>
            </a:endParaRPr>
          </a:p>
        </p:txBody>
      </p:sp>
      <p:sp>
        <p:nvSpPr>
          <p:cNvPr id="139" name="CustomShape 9"/>
          <p:cNvSpPr/>
          <p:nvPr/>
        </p:nvSpPr>
        <p:spPr>
          <a:xfrm>
            <a:off x="2347200" y="4673520"/>
            <a:ext cx="453384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modules.dep </a:t>
            </a:r>
            <a:r>
              <a:rPr b="0" lang="en-US" sz="2230" spc="-1" strike="noStrike">
                <a:solidFill>
                  <a:srgbClr val="000000"/>
                </a:solidFill>
                <a:latin typeface="Arial"/>
                <a:ea typeface="DejaVu Sans"/>
              </a:rPr>
              <a:t>Module dependencies</a:t>
            </a:r>
            <a:endParaRPr b="0" lang="en-IN" sz="2230" spc="-1" strike="noStrike">
              <a:latin typeface="Arial"/>
            </a:endParaRPr>
          </a:p>
          <a:p>
            <a:pPr>
              <a:lnSpc>
                <a:spcPts val="975"/>
              </a:lnSpc>
            </a:pPr>
            <a:endParaRPr b="0" lang="en-IN" sz="2230" spc="-1" strike="noStrike">
              <a:latin typeface="Arial"/>
            </a:endParaRPr>
          </a:p>
        </p:txBody>
      </p:sp>
      <p:sp>
        <p:nvSpPr>
          <p:cNvPr id="140" name="CustomShape 10"/>
          <p:cNvSpPr/>
          <p:nvPr/>
        </p:nvSpPr>
        <p:spPr>
          <a:xfrm>
            <a:off x="129600" y="5041800"/>
            <a:ext cx="8139600" cy="106344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modules.symbols </a:t>
            </a:r>
            <a:r>
              <a:rPr b="0" lang="en-US" sz="2230" spc="-1" strike="noStrike">
                <a:solidFill>
                  <a:srgbClr val="000000"/>
                </a:solidFill>
                <a:latin typeface="Arial"/>
                <a:ea typeface="DejaVu Sans"/>
              </a:rPr>
              <a:t>Tells which module a given symbol belongs to</a:t>
            </a:r>
            <a:endParaRPr b="0" lang="en-IN" sz="2230" spc="-1" strike="noStrike">
              <a:latin typeface="Arial"/>
            </a:endParaRPr>
          </a:p>
          <a:p>
            <a:pPr>
              <a:lnSpc>
                <a:spcPts val="975"/>
              </a:lnSpc>
            </a:pPr>
            <a:endParaRPr b="0" lang="en-IN" sz="2230" spc="-1" strike="noStrike">
              <a:latin typeface="Arial"/>
            </a:endParaRPr>
          </a:p>
          <a:p>
            <a:pPr>
              <a:lnSpc>
                <a:spcPts val="975"/>
              </a:lnSpc>
            </a:pPr>
            <a:endParaRPr b="0" lang="en-IN" sz="2230" spc="-1" strike="noStrike">
              <a:latin typeface="Arial"/>
            </a:endParaRPr>
          </a:p>
        </p:txBody>
      </p:sp>
      <p:sp>
        <p:nvSpPr>
          <p:cNvPr id="141" name="CustomShape 11"/>
          <p:cNvSpPr/>
          <p:nvPr/>
        </p:nvSpPr>
        <p:spPr>
          <a:xfrm>
            <a:off x="288000" y="5581800"/>
            <a:ext cx="8637840" cy="111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Make builds the kernel image and any kernel modules (and, on an embedded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system, possibly a Device Tree Blob (DTB) binary) will get built. vmlinux actually matches the name of the uncompressed kernel image. </a:t>
            </a:r>
            <a:r>
              <a:rPr b="1" lang="en-IN" sz="1800" spc="-1" strike="noStrike">
                <a:solidFill>
                  <a:srgbClr val="000000"/>
                </a:solidFill>
                <a:latin typeface="Arial"/>
                <a:ea typeface="DejaVu Sans"/>
              </a:rPr>
              <a:t>make -jn or time make -jn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0" y="0"/>
            <a:ext cx="9139680" cy="6841080"/>
          </a:xfrm>
          <a:prstGeom prst="rect">
            <a:avLst/>
          </a:prstGeom>
          <a:ln>
            <a:noFill/>
          </a:ln>
        </p:spPr>
      </p:pic>
      <p:sp>
        <p:nvSpPr>
          <p:cNvPr id="143" name="CustomShape 1"/>
          <p:cNvSpPr/>
          <p:nvPr/>
        </p:nvSpPr>
        <p:spPr>
          <a:xfrm>
            <a:off x="4573800" y="203040"/>
            <a:ext cx="305280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Boot Process</a:t>
            </a:r>
            <a:endParaRPr b="0" lang="en-IN" sz="2280" spc="-1" strike="noStrike">
              <a:latin typeface="Arial"/>
            </a:endParaRPr>
          </a:p>
          <a:p>
            <a:pPr>
              <a:lnSpc>
                <a:spcPts val="975"/>
              </a:lnSpc>
            </a:pPr>
            <a:endParaRPr b="0" lang="en-IN" sz="2280" spc="-1" strike="noStrike">
              <a:latin typeface="Arial"/>
            </a:endParaRPr>
          </a:p>
        </p:txBody>
      </p:sp>
      <p:sp>
        <p:nvSpPr>
          <p:cNvPr id="144" name="CustomShape 2"/>
          <p:cNvSpPr/>
          <p:nvPr/>
        </p:nvSpPr>
        <p:spPr>
          <a:xfrm>
            <a:off x="3956040" y="901800"/>
            <a:ext cx="167184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Power-up/Reset</a:t>
            </a:r>
            <a:endParaRPr b="0" lang="en-IN" sz="1860" spc="-1" strike="noStrike">
              <a:latin typeface="Arial"/>
            </a:endParaRPr>
          </a:p>
          <a:p>
            <a:pPr>
              <a:lnSpc>
                <a:spcPts val="811"/>
              </a:lnSpc>
            </a:pPr>
            <a:endParaRPr b="0" lang="en-IN" sz="1860" spc="-1" strike="noStrike">
              <a:latin typeface="Arial"/>
            </a:endParaRPr>
          </a:p>
        </p:txBody>
      </p:sp>
      <p:sp>
        <p:nvSpPr>
          <p:cNvPr id="145" name="CustomShape 3"/>
          <p:cNvSpPr/>
          <p:nvPr/>
        </p:nvSpPr>
        <p:spPr>
          <a:xfrm>
            <a:off x="4280400" y="1498680"/>
            <a:ext cx="154332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System startup</a:t>
            </a:r>
            <a:endParaRPr b="0" lang="en-IN" sz="1860" spc="-1" strike="noStrike">
              <a:latin typeface="Arial"/>
            </a:endParaRPr>
          </a:p>
          <a:p>
            <a:pPr>
              <a:lnSpc>
                <a:spcPts val="811"/>
              </a:lnSpc>
            </a:pPr>
            <a:endParaRPr b="0" lang="en-IN" sz="1860" spc="-1" strike="noStrike">
              <a:latin typeface="Arial"/>
            </a:endParaRPr>
          </a:p>
        </p:txBody>
      </p:sp>
      <p:sp>
        <p:nvSpPr>
          <p:cNvPr id="146" name="CustomShape 4"/>
          <p:cNvSpPr/>
          <p:nvPr/>
        </p:nvSpPr>
        <p:spPr>
          <a:xfrm>
            <a:off x="4412880" y="2565360"/>
            <a:ext cx="188892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Stage1 bootloader</a:t>
            </a:r>
            <a:endParaRPr b="0" lang="en-IN" sz="1860" spc="-1" strike="noStrike">
              <a:latin typeface="Arial"/>
            </a:endParaRPr>
          </a:p>
          <a:p>
            <a:pPr>
              <a:lnSpc>
                <a:spcPts val="811"/>
              </a:lnSpc>
            </a:pPr>
            <a:endParaRPr b="0" lang="en-IN" sz="1860" spc="-1" strike="noStrike">
              <a:latin typeface="Arial"/>
            </a:endParaRPr>
          </a:p>
        </p:txBody>
      </p:sp>
      <p:sp>
        <p:nvSpPr>
          <p:cNvPr id="147" name="CustomShape 5"/>
          <p:cNvSpPr/>
          <p:nvPr/>
        </p:nvSpPr>
        <p:spPr>
          <a:xfrm>
            <a:off x="4641480" y="3632040"/>
            <a:ext cx="188892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Stage2 bootloader</a:t>
            </a:r>
            <a:endParaRPr b="0" lang="en-IN" sz="1860" spc="-1" strike="noStrike">
              <a:latin typeface="Arial"/>
            </a:endParaRPr>
          </a:p>
          <a:p>
            <a:pPr>
              <a:lnSpc>
                <a:spcPts val="811"/>
              </a:lnSpc>
            </a:pPr>
            <a:endParaRPr b="0" lang="en-IN" sz="1860" spc="-1" strike="noStrike">
              <a:latin typeface="Arial"/>
            </a:endParaRPr>
          </a:p>
        </p:txBody>
      </p:sp>
      <p:sp>
        <p:nvSpPr>
          <p:cNvPr id="148" name="CustomShape 6"/>
          <p:cNvSpPr/>
          <p:nvPr/>
        </p:nvSpPr>
        <p:spPr>
          <a:xfrm>
            <a:off x="5636880" y="4699080"/>
            <a:ext cx="67284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Kernel</a:t>
            </a:r>
            <a:endParaRPr b="0" lang="en-IN" sz="1860" spc="-1" strike="noStrike">
              <a:latin typeface="Arial"/>
            </a:endParaRPr>
          </a:p>
          <a:p>
            <a:pPr>
              <a:lnSpc>
                <a:spcPts val="811"/>
              </a:lnSpc>
            </a:pPr>
            <a:endParaRPr b="0" lang="en-IN" sz="1860" spc="-1" strike="noStrike">
              <a:latin typeface="Arial"/>
            </a:endParaRPr>
          </a:p>
        </p:txBody>
      </p:sp>
      <p:sp>
        <p:nvSpPr>
          <p:cNvPr id="149" name="CustomShape 7"/>
          <p:cNvSpPr/>
          <p:nvPr/>
        </p:nvSpPr>
        <p:spPr>
          <a:xfrm>
            <a:off x="5932080" y="5765760"/>
            <a:ext cx="31104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Init</a:t>
            </a:r>
            <a:endParaRPr b="0" lang="en-IN" sz="1860" spc="-1" strike="noStrike">
              <a:latin typeface="Arial"/>
            </a:endParaRPr>
          </a:p>
          <a:p>
            <a:pPr>
              <a:lnSpc>
                <a:spcPts val="811"/>
              </a:lnSpc>
            </a:pPr>
            <a:endParaRPr b="0" lang="en-IN" sz="1860" spc="-1" strike="noStrike">
              <a:latin typeface="Arial"/>
            </a:endParaRPr>
          </a:p>
        </p:txBody>
      </p:sp>
      <p:sp>
        <p:nvSpPr>
          <p:cNvPr id="150" name="CustomShape 8"/>
          <p:cNvSpPr/>
          <p:nvPr/>
        </p:nvSpPr>
        <p:spPr>
          <a:xfrm>
            <a:off x="7000920" y="1498680"/>
            <a:ext cx="188136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BIOS/BootMonitor</a:t>
            </a:r>
            <a:endParaRPr b="0" lang="en-IN" sz="1860" spc="-1" strike="noStrike">
              <a:latin typeface="Arial"/>
            </a:endParaRPr>
          </a:p>
          <a:p>
            <a:pPr>
              <a:lnSpc>
                <a:spcPts val="811"/>
              </a:lnSpc>
            </a:pPr>
            <a:endParaRPr b="0" lang="en-IN" sz="1860" spc="-1" strike="noStrike">
              <a:latin typeface="Arial"/>
            </a:endParaRPr>
          </a:p>
        </p:txBody>
      </p:sp>
      <p:sp>
        <p:nvSpPr>
          <p:cNvPr id="151" name="CustomShape 9"/>
          <p:cNvSpPr/>
          <p:nvPr/>
        </p:nvSpPr>
        <p:spPr>
          <a:xfrm>
            <a:off x="6908400" y="2565360"/>
            <a:ext cx="207900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Master Boot Record</a:t>
            </a:r>
            <a:endParaRPr b="0" lang="en-IN" sz="1860" spc="-1" strike="noStrike">
              <a:latin typeface="Arial"/>
            </a:endParaRPr>
          </a:p>
          <a:p>
            <a:pPr>
              <a:lnSpc>
                <a:spcPts val="811"/>
              </a:lnSpc>
            </a:pPr>
            <a:endParaRPr b="0" lang="en-IN" sz="1860" spc="-1" strike="noStrike">
              <a:latin typeface="Arial"/>
            </a:endParaRPr>
          </a:p>
        </p:txBody>
      </p:sp>
      <p:sp>
        <p:nvSpPr>
          <p:cNvPr id="152" name="CustomShape 10"/>
          <p:cNvSpPr/>
          <p:nvPr/>
        </p:nvSpPr>
        <p:spPr>
          <a:xfrm>
            <a:off x="7141320" y="3632040"/>
            <a:ext cx="168984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LILO, GRUB etc</a:t>
            </a:r>
            <a:endParaRPr b="0" lang="en-IN" sz="1860" spc="-1" strike="noStrike">
              <a:latin typeface="Arial"/>
            </a:endParaRPr>
          </a:p>
          <a:p>
            <a:pPr>
              <a:lnSpc>
                <a:spcPts val="811"/>
              </a:lnSpc>
            </a:pPr>
            <a:endParaRPr b="0" lang="en-IN" sz="1860" spc="-1" strike="noStrike">
              <a:latin typeface="Arial"/>
            </a:endParaRPr>
          </a:p>
        </p:txBody>
      </p:sp>
      <p:sp>
        <p:nvSpPr>
          <p:cNvPr id="153" name="CustomShape 11"/>
          <p:cNvSpPr/>
          <p:nvPr/>
        </p:nvSpPr>
        <p:spPr>
          <a:xfrm>
            <a:off x="7707240" y="4699080"/>
            <a:ext cx="55800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Linux</a:t>
            </a:r>
            <a:endParaRPr b="0" lang="en-IN" sz="1860" spc="-1" strike="noStrike">
              <a:latin typeface="Arial"/>
            </a:endParaRPr>
          </a:p>
          <a:p>
            <a:pPr>
              <a:lnSpc>
                <a:spcPts val="811"/>
              </a:lnSpc>
            </a:pPr>
            <a:endParaRPr b="0" lang="en-IN" sz="1860" spc="-1" strike="noStrike">
              <a:latin typeface="Arial"/>
            </a:endParaRPr>
          </a:p>
        </p:txBody>
      </p:sp>
      <p:sp>
        <p:nvSpPr>
          <p:cNvPr id="154" name="CustomShape 12"/>
          <p:cNvSpPr/>
          <p:nvPr/>
        </p:nvSpPr>
        <p:spPr>
          <a:xfrm>
            <a:off x="7455960" y="5765760"/>
            <a:ext cx="121212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User Space</a:t>
            </a:r>
            <a:endParaRPr b="0" lang="en-IN" sz="1860" spc="-1" strike="noStrike">
              <a:latin typeface="Arial"/>
            </a:endParaRPr>
          </a:p>
          <a:p>
            <a:pPr>
              <a:lnSpc>
                <a:spcPts val="811"/>
              </a:lnSpc>
            </a:pPr>
            <a:endParaRPr b="0" lang="en-IN" sz="1860" spc="-1" strike="noStrike">
              <a:latin typeface="Arial"/>
            </a:endParaRPr>
          </a:p>
        </p:txBody>
      </p:sp>
      <p:sp>
        <p:nvSpPr>
          <p:cNvPr id="155" name="CustomShape 13"/>
          <p:cNvSpPr/>
          <p:nvPr/>
        </p:nvSpPr>
        <p:spPr>
          <a:xfrm>
            <a:off x="5283000" y="5892840"/>
            <a:ext cx="1024920" cy="583920"/>
          </a:xfrm>
          <a:prstGeom prst="rect">
            <a:avLst/>
          </a:prstGeom>
          <a:noFill/>
          <a:ln>
            <a:noFill/>
          </a:ln>
        </p:spPr>
        <p:style>
          <a:lnRef idx="0"/>
          <a:fillRef idx="0"/>
          <a:effectRef idx="0"/>
          <a:fontRef idx="minor"/>
        </p:style>
        <p:txBody>
          <a:bodyPr wrap="none" lIns="0" rIns="0" tIns="0" bIns="0">
            <a:noAutofit/>
          </a:bodyPr>
          <a:p>
            <a:pPr>
              <a:lnSpc>
                <a:spcPts val="635"/>
              </a:lnSpc>
            </a:pPr>
            <a:r>
              <a:rPr b="0" lang="en-US" sz="1860" spc="-1" strike="noStrike">
                <a:solidFill>
                  <a:srgbClr val="000000"/>
                </a:solidFill>
                <a:latin typeface="Arial"/>
                <a:ea typeface="DejaVu Sans"/>
              </a:rPr>
              <a:t>Operation</a:t>
            </a:r>
            <a:endParaRPr b="0" lang="en-IN" sz="1860" spc="-1" strike="noStrike">
              <a:latin typeface="Arial"/>
            </a:endParaRPr>
          </a:p>
          <a:p>
            <a:pPr>
              <a:lnSpc>
                <a:spcPts val="635"/>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1" descr=""/>
          <p:cNvPicPr/>
          <p:nvPr/>
        </p:nvPicPr>
        <p:blipFill>
          <a:blip r:embed="rId1"/>
          <a:stretch/>
        </p:blipFill>
        <p:spPr>
          <a:xfrm>
            <a:off x="0" y="0"/>
            <a:ext cx="9139680" cy="6841080"/>
          </a:xfrm>
          <a:prstGeom prst="rect">
            <a:avLst/>
          </a:prstGeom>
          <a:ln>
            <a:noFill/>
          </a:ln>
        </p:spPr>
      </p:pic>
      <p:sp>
        <p:nvSpPr>
          <p:cNvPr id="157" name="CustomShape 1"/>
          <p:cNvSpPr/>
          <p:nvPr/>
        </p:nvSpPr>
        <p:spPr>
          <a:xfrm>
            <a:off x="4601880" y="203040"/>
            <a:ext cx="284400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Anatomy of the MBR</a:t>
            </a:r>
            <a:endParaRPr b="0" lang="en-IN" sz="2290" spc="-1" strike="noStrike">
              <a:latin typeface="Arial"/>
            </a:endParaRPr>
          </a:p>
          <a:p>
            <a:pPr>
              <a:lnSpc>
                <a:spcPts val="975"/>
              </a:lnSpc>
            </a:pPr>
            <a:endParaRPr b="0" lang="en-IN" sz="229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1" descr=""/>
          <p:cNvPicPr/>
          <p:nvPr/>
        </p:nvPicPr>
        <p:blipFill>
          <a:blip r:embed="rId1"/>
          <a:stretch/>
        </p:blipFill>
        <p:spPr>
          <a:xfrm>
            <a:off x="0" y="0"/>
            <a:ext cx="9139680" cy="6841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20880" y="727920"/>
            <a:ext cx="9140040" cy="5417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 y="144000"/>
            <a:ext cx="8997840" cy="418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initramfs framework is essentially a kind of middle-man between the early</a:t>
            </a:r>
            <a:endParaRPr b="0" lang="en-IN" sz="1800" spc="-1" strike="noStrike">
              <a:latin typeface="Arial"/>
            </a:endParaRPr>
          </a:p>
          <a:p>
            <a:pPr>
              <a:lnSpc>
                <a:spcPct val="100000"/>
              </a:lnSpc>
            </a:pPr>
            <a:r>
              <a:rPr b="0" lang="en-IN" sz="1800" spc="-1" strike="noStrike">
                <a:solidFill>
                  <a:srgbClr val="000000"/>
                </a:solidFill>
                <a:latin typeface="Arial"/>
                <a:ea typeface="DejaVu Sans"/>
              </a:rPr>
              <a:t>kernel boot and usermode. It allows us to run user space applications (or scripts) before the actual root filesystem has been mounted. This is useful in many</a:t>
            </a:r>
            <a:endParaRPr b="0" lang="en-IN" sz="1800" spc="-1" strike="noStrike">
              <a:latin typeface="Arial"/>
            </a:endParaRPr>
          </a:p>
          <a:p>
            <a:pPr>
              <a:lnSpc>
                <a:spcPct val="100000"/>
              </a:lnSpc>
            </a:pPr>
            <a:r>
              <a:rPr b="0" lang="en-IN" sz="1800" spc="-1" strike="noStrike">
                <a:solidFill>
                  <a:srgbClr val="000000"/>
                </a:solidFill>
                <a:latin typeface="Arial"/>
                <a:ea typeface="DejaVu Sans"/>
              </a:rPr>
              <a:t>circumstances, a couple of which are detailed in the following list. The key point 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that initramfs allows us to run user mode apps that the kernel cannot normally run</a:t>
            </a:r>
            <a:endParaRPr b="0" lang="en-IN" sz="1800" spc="-1" strike="noStrike">
              <a:latin typeface="Arial"/>
            </a:endParaRPr>
          </a:p>
          <a:p>
            <a:pPr>
              <a:lnSpc>
                <a:spcPct val="100000"/>
              </a:lnSpc>
            </a:pPr>
            <a:r>
              <a:rPr b="0" lang="en-IN" sz="1800" spc="-1" strike="noStrike">
                <a:solidFill>
                  <a:srgbClr val="000000"/>
                </a:solidFill>
                <a:latin typeface="Arial"/>
                <a:ea typeface="DejaVu Sans"/>
              </a:rPr>
              <a:t>during boot time.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Practically speaking, among various uses, this framework allows us to do things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including the following: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Set up a console font.</a:t>
            </a:r>
            <a:endParaRPr b="0" lang="en-IN" sz="1800" spc="-1" strike="noStrike">
              <a:latin typeface="Arial"/>
            </a:endParaRPr>
          </a:p>
          <a:p>
            <a:pPr>
              <a:lnSpc>
                <a:spcPct val="100000"/>
              </a:lnSpc>
            </a:pPr>
            <a:r>
              <a:rPr b="0" lang="en-IN" sz="1800" spc="-1" strike="noStrike">
                <a:solidFill>
                  <a:srgbClr val="000000"/>
                </a:solidFill>
                <a:latin typeface="Arial"/>
                <a:ea typeface="DejaVu Sans"/>
              </a:rPr>
              <a:t>Customize keyboard layout settings.</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Print a custom welcome message on the console device.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Accept a password (for encrypted disks).</a:t>
            </a:r>
            <a:endParaRPr b="0" lang="en-IN" sz="1800" spc="-1" strike="noStrike">
              <a:latin typeface="Arial"/>
            </a:endParaRPr>
          </a:p>
          <a:p>
            <a:pPr>
              <a:lnSpc>
                <a:spcPct val="100000"/>
              </a:lnSpc>
            </a:pPr>
            <a:r>
              <a:rPr b="0" lang="en-IN" sz="1800" spc="-1" strike="noStrike">
                <a:solidFill>
                  <a:srgbClr val="000000"/>
                </a:solidFill>
                <a:latin typeface="Arial"/>
                <a:ea typeface="DejaVu Sans"/>
              </a:rPr>
              <a:t>Load up kernel modules as required.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Spawn a "rescue" shell if something fails.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And many more!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CONFIG_BLK_DEV_INITRD -&gt; initramfs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90720" y="94680"/>
            <a:ext cx="9087120" cy="622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Understanding the basics of the boot process on the x86</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 the following list, we provide a brief overview of the typical boot process on an</a:t>
            </a:r>
            <a:endParaRPr b="0" lang="en-IN" sz="1800" spc="-1" strike="noStrike">
              <a:latin typeface="Arial"/>
            </a:endParaRPr>
          </a:p>
          <a:p>
            <a:pPr>
              <a:lnSpc>
                <a:spcPct val="100000"/>
              </a:lnSpc>
            </a:pPr>
            <a:r>
              <a:rPr b="0" lang="en-IN" sz="1800" spc="-1" strike="noStrike">
                <a:solidFill>
                  <a:srgbClr val="000000"/>
                </a:solidFill>
                <a:latin typeface="Arial"/>
                <a:ea typeface="DejaVu Sans"/>
              </a:rPr>
              <a:t>x86[_64] desktop (or laptop), workstation, or server: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1. Early boot, POST, BIOS initialization – the BIOS (short for Basic Input Output System; essentially, the firmware on the x86) loads up the first sector of the first bootable disk into RAM and jumps to its entry point. This forms what is often referred to as the stage one bootloader, whose main job is to load the stage two (larger) bootloader code into memory and jump to 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2. Now the stage two bootloader code takes control. Its main job is to load the actual (stage three) GRUB bootloader into memory and jump to its entry point (GRUB is typically the bootloader employed on x86[-64] systems)</a:t>
            </a:r>
            <a:endParaRPr b="0" lang="en-IN" sz="1800" spc="-1" strike="noStrike">
              <a:latin typeface="Arial"/>
            </a:endParaRPr>
          </a:p>
          <a:p>
            <a:pPr>
              <a:lnSpc>
                <a:spcPct val="100000"/>
              </a:lnSpc>
            </a:pPr>
            <a:r>
              <a:rPr b="0" lang="en-IN" sz="1800" spc="-1" strike="noStrike">
                <a:solidFill>
                  <a:srgbClr val="000000"/>
                </a:solidFill>
                <a:latin typeface="Arial"/>
                <a:ea typeface="DejaVu Sans"/>
              </a:rPr>
              <a:t>3. The (GRUB) bootloader will be passed both the compressed kernel image file ( /boot/vmlinuz-&lt;kernel-ver&gt; ) as well as the compressed initramfs image file ( /boot/initrd.img-&lt;kernel-ver&gt; ) as parameters.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bootloader will (simplistically) do the following:</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Perform low-level hardware initialization.</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Load these images into RAM, uncompressing the kernel image to a certain extent.</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It will jump to the kernel entry point.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4. The Linux kernel, now having control of the machine, will initialize the hardware and software environment. It makes no assumptions regarding the earlier work performed by the bootloader.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1_1" descr=""/>
          <p:cNvPicPr/>
          <p:nvPr/>
        </p:nvPicPr>
        <p:blipFill>
          <a:blip r:embed="rId1"/>
          <a:stretch/>
        </p:blipFill>
        <p:spPr>
          <a:xfrm>
            <a:off x="0" y="0"/>
            <a:ext cx="9139680" cy="6841080"/>
          </a:xfrm>
          <a:prstGeom prst="rect">
            <a:avLst/>
          </a:prstGeom>
          <a:ln>
            <a:noFill/>
          </a:ln>
        </p:spPr>
      </p:pic>
      <p:sp>
        <p:nvSpPr>
          <p:cNvPr id="78" name="CustomShape 1"/>
          <p:cNvSpPr/>
          <p:nvPr/>
        </p:nvSpPr>
        <p:spPr>
          <a:xfrm>
            <a:off x="2393640" y="406440"/>
            <a:ext cx="502560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90" spc="-1" strike="noStrike">
                <a:solidFill>
                  <a:srgbClr val="000000"/>
                </a:solidFill>
                <a:latin typeface="Arial Bold"/>
                <a:ea typeface="DejaVu Sans"/>
              </a:rPr>
              <a:t>Kernel Development on x86 platform</a:t>
            </a:r>
            <a:endParaRPr b="0" lang="en-IN" sz="2290" spc="-1" strike="noStrike">
              <a:latin typeface="Arial"/>
            </a:endParaRPr>
          </a:p>
          <a:p>
            <a:pPr>
              <a:lnSpc>
                <a:spcPts val="975"/>
              </a:lnSpc>
            </a:pPr>
            <a:endParaRPr b="0" lang="en-IN" sz="2290" spc="-1" strike="noStrike">
              <a:latin typeface="Arial"/>
            </a:endParaRPr>
          </a:p>
        </p:txBody>
      </p:sp>
      <p:sp>
        <p:nvSpPr>
          <p:cNvPr id="79" name="CustomShape 2"/>
          <p:cNvSpPr/>
          <p:nvPr/>
        </p:nvSpPr>
        <p:spPr>
          <a:xfrm>
            <a:off x="1398600" y="1384200"/>
            <a:ext cx="701568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The Linux kernel development requires following steps:</a:t>
            </a:r>
            <a:endParaRPr b="0" lang="en-IN" sz="2280" spc="-1" strike="noStrike">
              <a:latin typeface="Arial"/>
            </a:endParaRPr>
          </a:p>
          <a:p>
            <a:pPr>
              <a:lnSpc>
                <a:spcPts val="975"/>
              </a:lnSpc>
            </a:pPr>
            <a:endParaRPr b="0" lang="en-IN" sz="2280" spc="-1" strike="noStrike">
              <a:latin typeface="Arial"/>
            </a:endParaRPr>
          </a:p>
        </p:txBody>
      </p:sp>
      <p:sp>
        <p:nvSpPr>
          <p:cNvPr id="80" name="CustomShape 3"/>
          <p:cNvSpPr/>
          <p:nvPr/>
        </p:nvSpPr>
        <p:spPr>
          <a:xfrm>
            <a:off x="3832920" y="1854360"/>
            <a:ext cx="214668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Selecting kernel</a:t>
            </a:r>
            <a:endParaRPr b="0" lang="en-IN" sz="2280" spc="-1" strike="noStrike">
              <a:latin typeface="Arial"/>
            </a:endParaRPr>
          </a:p>
          <a:p>
            <a:pPr>
              <a:lnSpc>
                <a:spcPts val="975"/>
              </a:lnSpc>
            </a:pPr>
            <a:endParaRPr b="0" lang="en-IN" sz="2280" spc="-1" strike="noStrike">
              <a:latin typeface="Arial"/>
            </a:endParaRPr>
          </a:p>
        </p:txBody>
      </p:sp>
      <p:sp>
        <p:nvSpPr>
          <p:cNvPr id="81" name="CustomShape 4"/>
          <p:cNvSpPr/>
          <p:nvPr/>
        </p:nvSpPr>
        <p:spPr>
          <a:xfrm>
            <a:off x="3689280" y="2349360"/>
            <a:ext cx="243396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Configuring kernel</a:t>
            </a:r>
            <a:endParaRPr b="0" lang="en-IN" sz="2280" spc="-1" strike="noStrike">
              <a:latin typeface="Arial"/>
            </a:endParaRPr>
          </a:p>
          <a:p>
            <a:pPr>
              <a:lnSpc>
                <a:spcPts val="975"/>
              </a:lnSpc>
            </a:pPr>
            <a:endParaRPr b="0" lang="en-IN" sz="2280" spc="-1" strike="noStrike">
              <a:latin typeface="Arial"/>
            </a:endParaRPr>
          </a:p>
        </p:txBody>
      </p:sp>
      <p:sp>
        <p:nvSpPr>
          <p:cNvPr id="82" name="CustomShape 5"/>
          <p:cNvSpPr/>
          <p:nvPr/>
        </p:nvSpPr>
        <p:spPr>
          <a:xfrm>
            <a:off x="3785760" y="2844720"/>
            <a:ext cx="224100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Compiling kernel</a:t>
            </a:r>
            <a:endParaRPr b="0" lang="en-IN" sz="2280" spc="-1" strike="noStrike">
              <a:latin typeface="Arial"/>
            </a:endParaRPr>
          </a:p>
          <a:p>
            <a:pPr>
              <a:lnSpc>
                <a:spcPts val="975"/>
              </a:lnSpc>
            </a:pPr>
            <a:endParaRPr b="0" lang="en-IN" sz="2280" spc="-1" strike="noStrike">
              <a:latin typeface="Arial"/>
            </a:endParaRPr>
          </a:p>
        </p:txBody>
      </p:sp>
      <p:sp>
        <p:nvSpPr>
          <p:cNvPr id="83" name="CustomShape 6"/>
          <p:cNvSpPr/>
          <p:nvPr/>
        </p:nvSpPr>
        <p:spPr>
          <a:xfrm>
            <a:off x="3617640" y="3340080"/>
            <a:ext cx="257724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80" spc="-1" strike="noStrike">
                <a:solidFill>
                  <a:srgbClr val="000000"/>
                </a:solidFill>
                <a:latin typeface="Arial"/>
                <a:ea typeface="DejaVu Sans"/>
              </a:rPr>
              <a:t>•</a:t>
            </a:r>
            <a:r>
              <a:rPr b="0" lang="en-US" sz="2280" spc="-1" strike="noStrike">
                <a:solidFill>
                  <a:srgbClr val="000000"/>
                </a:solidFill>
                <a:latin typeface="Arial"/>
                <a:ea typeface="DejaVu Sans"/>
              </a:rPr>
              <a:t>Installing the kernel</a:t>
            </a:r>
            <a:endParaRPr b="0" lang="en-IN" sz="2280" spc="-1" strike="noStrike">
              <a:latin typeface="Arial"/>
            </a:endParaRPr>
          </a:p>
          <a:p>
            <a:pPr>
              <a:lnSpc>
                <a:spcPts val="975"/>
              </a:lnSpc>
            </a:pPr>
            <a:endParaRPr b="0" lang="en-IN" sz="228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45080" y="72000"/>
            <a:ext cx="8996400" cy="622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5. Upon completing the majority of hardware and software initialization, it notices that the initramfs feature is turned on ( CONFIG_BLK_DEV_INITRD=y ). It will thus locate (and if required, uncompress) the initramfs ( initrd ) image in RAM (see earlier slide).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6. It will then mount it as a temporary root filesystem in RAM itself, within a RAMdisk.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7. We now have a base, minimal root filesystem set up in memory. Thus,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initrd startup scripts now run, performing, among other tasks, the loading of the required kernel modules into RAM (in effect, loading the root filesystem drivers)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8.The kernel then performs a pivot-root, un-mounting the temporary initrd root filesystem, freeing its memory, and mounting the real root filesystem; it's now possible because the kernel module providing that filesystem support is indeed available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9. Once the (actual) root filesystem is successfully mounted, system initialization can proceed. The kernel continues, ultimately invoking the first user space process, typically /sbin/init PID 1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Remember, the kernel itself hasn't yet completed initialization; how can user space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apps run? Again, the initramfs framework solves this issue by indeed setting up a</a:t>
            </a:r>
            <a:endParaRPr b="0" lang="en-IN" sz="1800" spc="-1" strike="noStrike">
              <a:latin typeface="Arial"/>
            </a:endParaRPr>
          </a:p>
          <a:p>
            <a:pPr>
              <a:lnSpc>
                <a:spcPct val="100000"/>
              </a:lnSpc>
            </a:pPr>
            <a:r>
              <a:rPr b="0" lang="en-IN" sz="1800" spc="-1" strike="noStrike">
                <a:solidFill>
                  <a:srgbClr val="000000"/>
                </a:solidFill>
                <a:latin typeface="Arial"/>
                <a:ea typeface="DejaVu Sans"/>
              </a:rPr>
              <a:t>temporary user space runtime environment complete with the required root</a:t>
            </a:r>
            <a:endParaRPr b="0" lang="en-IN" sz="1800" spc="-1" strike="noStrike">
              <a:latin typeface="Arial"/>
            </a:endParaRPr>
          </a:p>
          <a:p>
            <a:pPr>
              <a:lnSpc>
                <a:spcPct val="100000"/>
              </a:lnSpc>
            </a:pPr>
            <a:r>
              <a:rPr b="0" lang="en-IN" sz="1800" spc="-1" strike="noStrike">
                <a:solidFill>
                  <a:srgbClr val="000000"/>
                </a:solidFill>
                <a:latin typeface="Arial"/>
                <a:ea typeface="DejaVu Sans"/>
              </a:rPr>
              <a:t>filesystem containing libraries, the loader, kernel modules, and so on, in memory.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lsinitramfs</a:t>
            </a:r>
            <a:r>
              <a:rPr b="0" lang="en-IN" sz="1800" spc="-1" strike="noStrike">
                <a:solidFill>
                  <a:srgbClr val="000000"/>
                </a:solidFill>
                <a:latin typeface="Arial"/>
                <a:ea typeface="DejaVu Sans"/>
              </a:rPr>
              <a:t> /boot/initrd.img-***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 descr=""/>
          <p:cNvPicPr/>
          <p:nvPr/>
        </p:nvPicPr>
        <p:blipFill>
          <a:blip r:embed="rId1"/>
          <a:stretch/>
        </p:blipFill>
        <p:spPr>
          <a:xfrm>
            <a:off x="0" y="0"/>
            <a:ext cx="9139680" cy="6841080"/>
          </a:xfrm>
          <a:prstGeom prst="rect">
            <a:avLst/>
          </a:prstGeom>
          <a:ln>
            <a:noFill/>
          </a:ln>
        </p:spPr>
      </p:pic>
      <p:sp>
        <p:nvSpPr>
          <p:cNvPr id="164" name="CustomShape 1"/>
          <p:cNvSpPr/>
          <p:nvPr/>
        </p:nvSpPr>
        <p:spPr>
          <a:xfrm>
            <a:off x="4369680" y="254160"/>
            <a:ext cx="83196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GRUB</a:t>
            </a:r>
            <a:endParaRPr b="0" lang="en-IN" sz="2240" spc="-1" strike="noStrike">
              <a:latin typeface="Arial"/>
            </a:endParaRPr>
          </a:p>
          <a:p>
            <a:pPr>
              <a:lnSpc>
                <a:spcPts val="975"/>
              </a:lnSpc>
            </a:pPr>
            <a:endParaRPr b="0" lang="en-IN" sz="2240" spc="-1" strike="noStrike">
              <a:latin typeface="Arial"/>
            </a:endParaRPr>
          </a:p>
        </p:txBody>
      </p:sp>
      <p:sp>
        <p:nvSpPr>
          <p:cNvPr id="165" name="CustomShape 2"/>
          <p:cNvSpPr/>
          <p:nvPr/>
        </p:nvSpPr>
        <p:spPr>
          <a:xfrm>
            <a:off x="636840" y="965160"/>
            <a:ext cx="829764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stands for Grand Unified Bootloader, a system that is slowly</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replacing LILO.</a:t>
            </a:r>
            <a:endParaRPr b="0" lang="en-IN" sz="2230" spc="-1" strike="noStrike">
              <a:latin typeface="Arial"/>
            </a:endParaRPr>
          </a:p>
          <a:p>
            <a:pPr>
              <a:lnSpc>
                <a:spcPts val="1023"/>
              </a:lnSpc>
            </a:pPr>
            <a:endParaRPr b="0" lang="en-IN" sz="2230" spc="-1" strike="noStrike">
              <a:latin typeface="Arial"/>
            </a:endParaRPr>
          </a:p>
        </p:txBody>
      </p:sp>
      <p:sp>
        <p:nvSpPr>
          <p:cNvPr id="166" name="CustomShape 3"/>
          <p:cNvSpPr/>
          <p:nvPr/>
        </p:nvSpPr>
        <p:spPr>
          <a:xfrm>
            <a:off x="701280" y="2057400"/>
            <a:ext cx="816840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most important feature is its ability to navigate filesystems, so</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you can read files without loading a kernel.</a:t>
            </a:r>
            <a:endParaRPr b="0" lang="en-IN" sz="2230" spc="-1" strike="noStrike">
              <a:latin typeface="Arial"/>
            </a:endParaRPr>
          </a:p>
          <a:p>
            <a:pPr>
              <a:lnSpc>
                <a:spcPts val="1023"/>
              </a:lnSpc>
            </a:pPr>
            <a:endParaRPr b="0" lang="en-IN" sz="2230" spc="-1" strike="noStrike">
              <a:latin typeface="Arial"/>
            </a:endParaRPr>
          </a:p>
        </p:txBody>
      </p:sp>
      <p:sp>
        <p:nvSpPr>
          <p:cNvPr id="167" name="CustomShape 4"/>
          <p:cNvSpPr/>
          <p:nvPr/>
        </p:nvSpPr>
        <p:spPr>
          <a:xfrm>
            <a:off x="540360" y="3162240"/>
            <a:ext cx="8490600" cy="14468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GRUB has a menu interface that’s easy enough to navigate, but if</a:t>
            </a:r>
            <a:endParaRPr b="0" lang="en-IN" sz="2230" spc="-1" strike="noStrike">
              <a:latin typeface="Arial"/>
            </a:endParaRPr>
          </a:p>
          <a:p>
            <a:pPr>
              <a:lnSpc>
                <a:spcPct val="100000"/>
              </a:lnSpc>
            </a:pPr>
            <a:r>
              <a:rPr b="0" lang="en-US" sz="2230" spc="-1" strike="noStrike">
                <a:solidFill>
                  <a:srgbClr val="000000"/>
                </a:solidFill>
                <a:latin typeface="Arial"/>
                <a:ea typeface="DejaVu Sans"/>
              </a:rPr>
              <a:t>you need to boot from a different kernel, change the root partition,</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or supply extra kernel parameters, you should get into the mini-shell.</a:t>
            </a:r>
            <a:endParaRPr b="0" lang="en-IN" sz="2230" spc="-1" strike="noStrike">
              <a:latin typeface="Arial"/>
            </a:endParaRPr>
          </a:p>
          <a:p>
            <a:pPr>
              <a:lnSpc>
                <a:spcPts val="1006"/>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1" descr=""/>
          <p:cNvPicPr/>
          <p:nvPr/>
        </p:nvPicPr>
        <p:blipFill>
          <a:blip r:embed="rId1"/>
          <a:stretch/>
        </p:blipFill>
        <p:spPr>
          <a:xfrm>
            <a:off x="0" y="0"/>
            <a:ext cx="9139680" cy="6841080"/>
          </a:xfrm>
          <a:prstGeom prst="rect">
            <a:avLst/>
          </a:prstGeom>
          <a:ln>
            <a:noFill/>
          </a:ln>
        </p:spPr>
      </p:pic>
      <p:sp>
        <p:nvSpPr>
          <p:cNvPr id="169" name="CustomShape 1"/>
          <p:cNvSpPr/>
          <p:nvPr/>
        </p:nvSpPr>
        <p:spPr>
          <a:xfrm>
            <a:off x="3277800" y="431640"/>
            <a:ext cx="296496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Initialization Overview</a:t>
            </a:r>
            <a:endParaRPr b="0" lang="en-IN" sz="2240" spc="-1" strike="noStrike">
              <a:latin typeface="Arial"/>
            </a:endParaRPr>
          </a:p>
          <a:p>
            <a:pPr>
              <a:lnSpc>
                <a:spcPts val="975"/>
              </a:lnSpc>
            </a:pPr>
            <a:endParaRPr b="0" lang="en-IN" sz="2240" spc="-1" strike="noStrike">
              <a:latin typeface="Arial"/>
            </a:endParaRPr>
          </a:p>
        </p:txBody>
      </p:sp>
      <p:sp>
        <p:nvSpPr>
          <p:cNvPr id="170" name="CustomShape 2"/>
          <p:cNvSpPr/>
          <p:nvPr/>
        </p:nvSpPr>
        <p:spPr>
          <a:xfrm>
            <a:off x="505080" y="1155600"/>
            <a:ext cx="8510400" cy="14468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When the operating system starts, the kernel runs /sbin/init. This can</a:t>
            </a:r>
            <a:endParaRPr b="0" lang="en-IN" sz="2230" spc="-1" strike="noStrike">
              <a:latin typeface="Arial"/>
            </a:endParaRPr>
          </a:p>
          <a:p>
            <a:pPr>
              <a:lnSpc>
                <a:spcPct val="100000"/>
              </a:lnSpc>
            </a:pPr>
            <a:r>
              <a:rPr b="0" lang="en-US" sz="2230" spc="-1" strike="noStrike">
                <a:solidFill>
                  <a:srgbClr val="000000"/>
                </a:solidFill>
                <a:latin typeface="Arial"/>
                <a:ea typeface="DejaVu Sans"/>
              </a:rPr>
              <a:t>be either a script or a program, but typically it is a program that</a:t>
            </a:r>
            <a:endParaRPr b="0" lang="en-IN" sz="2230" spc="-1" strike="noStrike">
              <a:latin typeface="Arial"/>
            </a:endParaRPr>
          </a:p>
          <a:p>
            <a:pPr>
              <a:lnSpc>
                <a:spcPts val="1006"/>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processes the statements in /etc/initab.</a:t>
            </a:r>
            <a:endParaRPr b="0" lang="en-IN" sz="2230" spc="-1" strike="noStrike">
              <a:latin typeface="Arial"/>
            </a:endParaRPr>
          </a:p>
          <a:p>
            <a:pPr>
              <a:lnSpc>
                <a:spcPts val="1006"/>
              </a:lnSpc>
            </a:pPr>
            <a:endParaRPr b="0" lang="en-IN" sz="2230" spc="-1" strike="noStrike">
              <a:latin typeface="Arial"/>
            </a:endParaRPr>
          </a:p>
        </p:txBody>
      </p:sp>
      <p:sp>
        <p:nvSpPr>
          <p:cNvPr id="171" name="CustomShape 3"/>
          <p:cNvSpPr/>
          <p:nvPr/>
        </p:nvSpPr>
        <p:spPr>
          <a:xfrm>
            <a:off x="885600" y="2247840"/>
            <a:ext cx="7749000" cy="146880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default inittab file tells init to run the commands in the file</a:t>
            </a:r>
            <a:endParaRPr b="0" lang="en-IN" sz="2230" spc="-1" strike="noStrike">
              <a:latin typeface="Arial"/>
            </a:endParaRPr>
          </a:p>
          <a:p>
            <a:pPr>
              <a:lnSpc>
                <a:spcPct val="100000"/>
              </a:lnSpc>
            </a:pPr>
            <a:r>
              <a:rPr b="0" lang="en-US" sz="2230" spc="-1" strike="noStrike">
                <a:solidFill>
                  <a:srgbClr val="000000"/>
                </a:solidFill>
                <a:latin typeface="Arial"/>
                <a:ea typeface="DejaVu Sans"/>
              </a:rPr>
              <a:t>/etc/rc.d/rcS. In addition, init spawns programs to present login</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prompts on two virtual terminals.</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In Ubuntu</a:t>
            </a:r>
            <a:endParaRPr b="0" lang="en-IN" sz="2230" spc="-1" strike="noStrike">
              <a:latin typeface="Arial"/>
            </a:endParaRPr>
          </a:p>
        </p:txBody>
      </p:sp>
      <p:pic>
        <p:nvPicPr>
          <p:cNvPr id="172" name="" descr=""/>
          <p:cNvPicPr/>
          <p:nvPr/>
        </p:nvPicPr>
        <p:blipFill>
          <a:blip r:embed="rId2"/>
          <a:stretch/>
        </p:blipFill>
        <p:spPr>
          <a:xfrm>
            <a:off x="-65160" y="4176000"/>
            <a:ext cx="16264080" cy="1314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1" descr=""/>
          <p:cNvPicPr/>
          <p:nvPr/>
        </p:nvPicPr>
        <p:blipFill>
          <a:blip r:embed="rId1"/>
          <a:stretch/>
        </p:blipFill>
        <p:spPr>
          <a:xfrm>
            <a:off x="146160" y="68760"/>
            <a:ext cx="9139680" cy="6841080"/>
          </a:xfrm>
          <a:prstGeom prst="rect">
            <a:avLst/>
          </a:prstGeom>
          <a:ln>
            <a:noFill/>
          </a:ln>
        </p:spPr>
      </p:pic>
      <p:sp>
        <p:nvSpPr>
          <p:cNvPr id="174" name="CustomShape 1"/>
          <p:cNvSpPr/>
          <p:nvPr/>
        </p:nvSpPr>
        <p:spPr>
          <a:xfrm>
            <a:off x="835920" y="266760"/>
            <a:ext cx="7785000" cy="183708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Init Runlevels</a:t>
            </a:r>
            <a:r>
              <a:rPr b="0" lang="en-US" sz="2230" spc="-1" strike="noStrike">
                <a:solidFill>
                  <a:srgbClr val="000000"/>
                </a:solidFill>
                <a:latin typeface="Arial"/>
                <a:ea typeface="DejaVu Sans"/>
              </a:rPr>
              <a:t>: The idea behind operating different services 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run levels essentially revolves around the fact that</a:t>
            </a:r>
            <a:endParaRPr b="0" lang="en-IN" sz="2230" spc="-1" strike="noStrike">
              <a:latin typeface="Arial"/>
            </a:endParaRPr>
          </a:p>
          <a:p>
            <a:pPr>
              <a:lnSpc>
                <a:spcPct val="100000"/>
              </a:lnSpc>
            </a:pPr>
            <a:r>
              <a:rPr b="0" lang="en-US" sz="2230" spc="-1" strike="noStrike">
                <a:solidFill>
                  <a:srgbClr val="000000"/>
                </a:solidFill>
                <a:latin typeface="Arial"/>
                <a:ea typeface="DejaVu Sans"/>
              </a:rPr>
              <a:t>different systems can be used in a different ways.The following</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runlevels are defined in Red Hat Linux :</a:t>
            </a:r>
            <a:endParaRPr b="0" lang="en-IN" sz="2230" spc="-1" strike="noStrike">
              <a:latin typeface="Arial"/>
            </a:endParaRPr>
          </a:p>
          <a:p>
            <a:pPr>
              <a:lnSpc>
                <a:spcPts val="1023"/>
              </a:lnSpc>
            </a:pPr>
            <a:endParaRPr b="0" lang="en-IN" sz="2230" spc="-1" strike="noStrike">
              <a:latin typeface="Arial"/>
            </a:endParaRPr>
          </a:p>
        </p:txBody>
      </p:sp>
      <p:sp>
        <p:nvSpPr>
          <p:cNvPr id="175" name="CustomShape 2"/>
          <p:cNvSpPr/>
          <p:nvPr/>
        </p:nvSpPr>
        <p:spPr>
          <a:xfrm>
            <a:off x="4127760" y="1943280"/>
            <a:ext cx="120168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0 -  Halt</a:t>
            </a:r>
            <a:endParaRPr b="0" lang="en-IN" sz="2230" spc="-1" strike="noStrike">
              <a:latin typeface="Arial"/>
            </a:endParaRPr>
          </a:p>
          <a:p>
            <a:pPr>
              <a:lnSpc>
                <a:spcPts val="975"/>
              </a:lnSpc>
            </a:pPr>
            <a:endParaRPr b="0" lang="en-IN" sz="2230" spc="-1" strike="noStrike">
              <a:latin typeface="Arial"/>
            </a:endParaRPr>
          </a:p>
        </p:txBody>
      </p:sp>
      <p:sp>
        <p:nvSpPr>
          <p:cNvPr id="176" name="CustomShape 3"/>
          <p:cNvSpPr/>
          <p:nvPr/>
        </p:nvSpPr>
        <p:spPr>
          <a:xfrm>
            <a:off x="3288600" y="2489040"/>
            <a:ext cx="288000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1 -  Single-user mode</a:t>
            </a:r>
            <a:endParaRPr b="0" lang="en-IN" sz="2230" spc="-1" strike="noStrike">
              <a:latin typeface="Arial"/>
            </a:endParaRPr>
          </a:p>
          <a:p>
            <a:pPr>
              <a:lnSpc>
                <a:spcPts val="975"/>
              </a:lnSpc>
            </a:pPr>
            <a:endParaRPr b="0" lang="en-IN" sz="2230" spc="-1" strike="noStrike">
              <a:latin typeface="Arial"/>
            </a:endParaRPr>
          </a:p>
        </p:txBody>
      </p:sp>
      <p:sp>
        <p:nvSpPr>
          <p:cNvPr id="177" name="CustomShape 4"/>
          <p:cNvSpPr/>
          <p:nvPr/>
        </p:nvSpPr>
        <p:spPr>
          <a:xfrm>
            <a:off x="2131560" y="2857680"/>
            <a:ext cx="5193720" cy="16340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2  -  Multi-user mode, without networking</a:t>
            </a:r>
            <a:endParaRPr b="0" lang="en-IN" sz="2230" spc="-1" strike="noStrike">
              <a:latin typeface="Arial"/>
            </a:endParaRPr>
          </a:p>
          <a:p>
            <a:pPr>
              <a:lnSpc>
                <a:spcPts val="1517"/>
              </a:lnSpc>
            </a:pPr>
            <a:r>
              <a:rPr b="0" lang="en-US" sz="2230" spc="-1" strike="noStrike">
                <a:solidFill>
                  <a:srgbClr val="000000"/>
                </a:solidFill>
                <a:latin typeface="Arial Unicode MS"/>
                <a:ea typeface="DejaVu Sans"/>
              </a:rPr>
              <a:t></a:t>
            </a:r>
            <a:endParaRPr b="0" lang="en-IN" sz="2230" spc="-1" strike="noStrike">
              <a:latin typeface="Arial"/>
            </a:endParaRPr>
          </a:p>
          <a:p>
            <a:pPr>
              <a:lnSpc>
                <a:spcPts val="1517"/>
              </a:lnSpc>
            </a:pPr>
            <a:endParaRPr b="0" lang="en-IN" sz="2230" spc="-1" strike="noStrike">
              <a:latin typeface="Arial"/>
            </a:endParaRPr>
          </a:p>
          <a:p>
            <a:pPr>
              <a:lnSpc>
                <a:spcPts val="1517"/>
              </a:lnSpc>
            </a:pPr>
            <a:r>
              <a:rPr b="0" lang="en-US" sz="2230" spc="-1" strike="noStrike">
                <a:solidFill>
                  <a:srgbClr val="000000"/>
                </a:solidFill>
                <a:latin typeface="Arial"/>
                <a:ea typeface="DejaVu Sans"/>
              </a:rPr>
              <a:t>3  -  Full multi-user mode</a:t>
            </a:r>
            <a:endParaRPr b="0" lang="en-IN" sz="2230" spc="-1" strike="noStrike">
              <a:latin typeface="Arial"/>
            </a:endParaRPr>
          </a:p>
          <a:p>
            <a:pPr>
              <a:lnSpc>
                <a:spcPts val="1517"/>
              </a:lnSpc>
            </a:pPr>
            <a:endParaRPr b="0" lang="en-IN" sz="2230" spc="-1" strike="noStrike">
              <a:latin typeface="Arial"/>
            </a:endParaRPr>
          </a:p>
        </p:txBody>
      </p:sp>
      <p:sp>
        <p:nvSpPr>
          <p:cNvPr id="178" name="CustomShape 5"/>
          <p:cNvSpPr/>
          <p:nvPr/>
        </p:nvSpPr>
        <p:spPr>
          <a:xfrm>
            <a:off x="3822840" y="4127400"/>
            <a:ext cx="181152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4  -  Not used</a:t>
            </a:r>
            <a:endParaRPr b="0" lang="en-IN" sz="2230" spc="-1" strike="noStrike">
              <a:latin typeface="Arial"/>
            </a:endParaRPr>
          </a:p>
          <a:p>
            <a:pPr>
              <a:lnSpc>
                <a:spcPts val="975"/>
              </a:lnSpc>
            </a:pPr>
            <a:endParaRPr b="0" lang="en-IN" sz="2230" spc="-1" strike="noStrike">
              <a:latin typeface="Arial"/>
            </a:endParaRPr>
          </a:p>
        </p:txBody>
      </p:sp>
      <p:sp>
        <p:nvSpPr>
          <p:cNvPr id="179" name="CustomShape 6"/>
          <p:cNvSpPr/>
          <p:nvPr/>
        </p:nvSpPr>
        <p:spPr>
          <a:xfrm>
            <a:off x="1174320" y="4686480"/>
            <a:ext cx="710856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5  -  Full multi-user mode (with an X-based login screen)</a:t>
            </a:r>
            <a:endParaRPr b="0" lang="en-IN" sz="2230" spc="-1" strike="noStrike">
              <a:latin typeface="Arial"/>
            </a:endParaRPr>
          </a:p>
          <a:p>
            <a:pPr>
              <a:lnSpc>
                <a:spcPts val="975"/>
              </a:lnSpc>
            </a:pPr>
            <a:endParaRPr b="0" lang="en-IN" sz="2230" spc="-1" strike="noStrike">
              <a:latin typeface="Arial"/>
            </a:endParaRPr>
          </a:p>
        </p:txBody>
      </p:sp>
      <p:sp>
        <p:nvSpPr>
          <p:cNvPr id="180" name="CustomShape 7"/>
          <p:cNvSpPr/>
          <p:nvPr/>
        </p:nvSpPr>
        <p:spPr>
          <a:xfrm>
            <a:off x="916560" y="5626080"/>
            <a:ext cx="762408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Unicode MS"/>
                <a:ea typeface="DejaVu Sans"/>
              </a:rPr>
              <a:t></a:t>
            </a: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6 -  Reboot; The default runlevel for a system to boot to and</a:t>
            </a:r>
            <a:endParaRPr b="0" lang="en-IN" sz="2230" spc="-1" strike="noStrike">
              <a:latin typeface="Arial"/>
            </a:endParaRPr>
          </a:p>
          <a:p>
            <a:pPr>
              <a:lnSpc>
                <a:spcPts val="1023"/>
              </a:lnSpc>
            </a:pP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r>
              <a:rPr b="0" lang="en-US" sz="2230" spc="-1" strike="noStrike">
                <a:solidFill>
                  <a:srgbClr val="000000"/>
                </a:solidFill>
                <a:latin typeface="Arial"/>
                <a:ea typeface="DejaVu Sans"/>
              </a:rPr>
              <a:t>stop is configured in  /etc/inittab.</a:t>
            </a:r>
            <a:endParaRPr b="0" lang="en-IN" sz="2230" spc="-1" strike="noStrike">
              <a:latin typeface="Arial"/>
            </a:endParaRPr>
          </a:p>
          <a:p>
            <a:pPr>
              <a:lnSpc>
                <a:spcPts val="1023"/>
              </a:lnSpc>
            </a:pPr>
            <a:endParaRPr b="0" lang="en-IN" sz="223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85360" y="517320"/>
            <a:ext cx="4019400" cy="34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lsinitramfs /boot/initrd.img-5.4.0llkd01</a:t>
            </a:r>
            <a:endParaRPr b="0" lang="en-IN" sz="1800" spc="-1" strike="noStrike">
              <a:latin typeface="Arial"/>
            </a:endParaRPr>
          </a:p>
        </p:txBody>
      </p:sp>
      <p:pic>
        <p:nvPicPr>
          <p:cNvPr id="182" name="" descr=""/>
          <p:cNvPicPr/>
          <p:nvPr/>
        </p:nvPicPr>
        <p:blipFill>
          <a:blip r:embed="rId1"/>
          <a:stretch/>
        </p:blipFill>
        <p:spPr>
          <a:xfrm>
            <a:off x="-69480" y="1440000"/>
            <a:ext cx="9140400" cy="5020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04480" y="405720"/>
            <a:ext cx="7713360" cy="2904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rama@rama-Inspiron-3501:~$ curl -L https://www.kernel.org/finger_banner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mainline version of the Linux kernel is:           6.2</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stable 6.2 version of the Linux kernel is:         6.2.1</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6.1 version of the Linux kernel is:       6.1.14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5.15 version of the Linux kernel is:      5.15.96</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5.10 version of the Linux kernel is:      5.10.170</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5.4 version of the Linux kernel is:       5.4.233</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4.19 version of the Linux kernel is:      4.19.274</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longterm 4.14 version of the Linux kernel is:      4.14.307</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latest linux-next version of the Linux kernel is:         next-20230225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67640" y="72000"/>
            <a:ext cx="8204760" cy="145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wget --https-only -O ~/Downloads/linux-6.4.2.tar.xz   </a:t>
            </a:r>
            <a:endParaRPr b="0" lang="en-IN" sz="1600" spc="-1" strike="noStrike">
              <a:latin typeface="Arial"/>
            </a:endParaRPr>
          </a:p>
          <a:p>
            <a:pPr>
              <a:lnSpc>
                <a:spcPct val="100000"/>
              </a:lnSpc>
            </a:pPr>
            <a:r>
              <a:rPr b="0" lang="en-US" sz="1600" spc="-1" strike="noStrike" u="sng">
                <a:solidFill>
                  <a:srgbClr val="0000ff"/>
                </a:solidFill>
                <a:uFillTx/>
                <a:latin typeface="Calibri"/>
                <a:ea typeface="DejaVu Sans"/>
                <a:hlinkClick r:id="rId1"/>
              </a:rPr>
              <a:t>https://mirrors.edge.kernel.org/pub/linux/kernel/v6.x/</a:t>
            </a:r>
            <a:r>
              <a:rPr b="0" lang="en-US" sz="1600" spc="-1" strike="noStrike">
                <a:solidFill>
                  <a:srgbClr val="000000"/>
                </a:solidFill>
                <a:latin typeface="Calibri"/>
                <a:ea typeface="DejaVu Sans"/>
              </a:rPr>
              <a:t>linux-6.4.2.tar.xz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sudo apt-get install git fakeroot build-essential ncurses-dev xz-utils libssl-dev bc flex libelf-dev bison</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Linux Source version control system 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You can use Git to obtain a copy of the latest “pushed” version of Linus’s tree: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clone --depth=3</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https://git.kernel.org/pub/scm/linux/kernel/git/torvalds/linux.git</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When checked out, you can update your tree to Linus’s latest:</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git pull</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rama@rama-Inspiron-3501:~$ uname -r</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5.14.0-1056-oem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DejaVu Sans"/>
              </a:rPr>
              <a:t>Major # (or w): 5</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Minor # (or x): 14</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[patchlevel] (or y): 0</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[-EXTRAVERSION] (or -z): -1056-oem</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tar xf ~/Downloads/linux-5.4.tar.xz</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Use cregit-Linux to view kernel source code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_0" descr=""/>
          <p:cNvPicPr/>
          <p:nvPr/>
        </p:nvPicPr>
        <p:blipFill>
          <a:blip r:embed="rId1"/>
          <a:stretch/>
        </p:blipFill>
        <p:spPr>
          <a:xfrm>
            <a:off x="1584000" y="-1152000"/>
            <a:ext cx="7115760" cy="5325840"/>
          </a:xfrm>
          <a:prstGeom prst="rect">
            <a:avLst/>
          </a:prstGeom>
          <a:ln>
            <a:noFill/>
          </a:ln>
        </p:spPr>
      </p:pic>
      <p:sp>
        <p:nvSpPr>
          <p:cNvPr id="87" name="CustomShape 1"/>
          <p:cNvSpPr/>
          <p:nvPr/>
        </p:nvSpPr>
        <p:spPr>
          <a:xfrm>
            <a:off x="2541960" y="648000"/>
            <a:ext cx="249732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The Kernel Source</a:t>
            </a:r>
            <a:endParaRPr b="0" lang="en-IN" sz="2240" spc="-1" strike="noStrike">
              <a:latin typeface="Arial"/>
            </a:endParaRPr>
          </a:p>
          <a:p>
            <a:pPr>
              <a:lnSpc>
                <a:spcPts val="975"/>
              </a:lnSpc>
            </a:pPr>
            <a:endParaRPr b="0" lang="en-IN" sz="2240" spc="-1" strike="noStrike">
              <a:latin typeface="Arial"/>
            </a:endParaRPr>
          </a:p>
        </p:txBody>
      </p:sp>
      <p:sp>
        <p:nvSpPr>
          <p:cNvPr id="88" name="CustomShape 2"/>
          <p:cNvSpPr/>
          <p:nvPr/>
        </p:nvSpPr>
        <p:spPr>
          <a:xfrm>
            <a:off x="204120" y="1008000"/>
            <a:ext cx="8793720" cy="181728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2240" spc="-1" strike="noStrike">
                <a:solidFill>
                  <a:srgbClr val="000000"/>
                </a:solidFill>
                <a:latin typeface="Arial Bold"/>
                <a:ea typeface="DejaVu Sans"/>
              </a:rPr>
              <a:t>1. arch</a:t>
            </a:r>
            <a:r>
              <a:rPr b="0" lang="en-US" sz="2230" spc="-1" strike="noStrike">
                <a:solidFill>
                  <a:srgbClr val="000000"/>
                </a:solidFill>
                <a:latin typeface="Arial"/>
                <a:ea typeface="DejaVu Sans"/>
              </a:rPr>
              <a:t> - This sub directory contains all of the architecture specific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for each supported architecture (MIPS, ARM, 386 and so on),  there</a:t>
            </a:r>
            <a:endParaRPr b="0" lang="en-IN" sz="2230" spc="-1" strike="noStrike">
              <a:latin typeface="Arial"/>
            </a:endParaRPr>
          </a:p>
          <a:p>
            <a:pPr>
              <a:lnSpc>
                <a:spcPct val="100000"/>
              </a:lnSpc>
            </a:pPr>
            <a:r>
              <a:rPr b="0" lang="en-US" sz="2230" spc="-1" strike="noStrike">
                <a:solidFill>
                  <a:srgbClr val="000000"/>
                </a:solidFill>
                <a:latin typeface="Arial"/>
                <a:ea typeface="DejaVu Sans"/>
              </a:rPr>
              <a:t>is sub directory under "arch". Each supported architecture sub directory</a:t>
            </a:r>
            <a:endParaRPr b="0" lang="en-IN" sz="2230" spc="-1" strike="noStrike">
              <a:latin typeface="Arial"/>
            </a:endParaRPr>
          </a:p>
          <a:p>
            <a:pPr>
              <a:lnSpc>
                <a:spcPct val="100000"/>
              </a:lnSpc>
            </a:pPr>
            <a:endParaRPr b="0" lang="en-IN" sz="2230" spc="-1" strike="noStrike">
              <a:latin typeface="Arial"/>
            </a:endParaRPr>
          </a:p>
          <a:p>
            <a:pPr>
              <a:lnSpc>
                <a:spcPts val="1012"/>
              </a:lnSpc>
            </a:pPr>
            <a:r>
              <a:rPr b="0" lang="en-US" sz="2230" spc="-1" strike="noStrike">
                <a:solidFill>
                  <a:srgbClr val="000000"/>
                </a:solidFill>
                <a:latin typeface="Arial"/>
                <a:ea typeface="DejaVu Sans"/>
              </a:rPr>
              <a:t>has four major sub directories:</a:t>
            </a:r>
            <a:endParaRPr b="0" lang="en-IN" sz="2230" spc="-1" strike="noStrike">
              <a:latin typeface="Arial"/>
            </a:endParaRPr>
          </a:p>
          <a:p>
            <a:pPr>
              <a:lnSpc>
                <a:spcPts val="1012"/>
              </a:lnSpc>
            </a:pPr>
            <a:r>
              <a:rPr b="0" lang="en-IN" sz="2230" spc="-1" strike="noStrike">
                <a:solidFill>
                  <a:srgbClr val="000000"/>
                </a:solidFill>
                <a:latin typeface="Arial"/>
                <a:ea typeface="DejaVu Sans"/>
              </a:rPr>
              <a:t>  </a:t>
            </a:r>
            <a:endParaRPr b="0" lang="en-IN" sz="2230" spc="-1" strike="noStrike">
              <a:latin typeface="Arial"/>
            </a:endParaRPr>
          </a:p>
        </p:txBody>
      </p:sp>
      <p:sp>
        <p:nvSpPr>
          <p:cNvPr id="89" name="CustomShape 3"/>
          <p:cNvSpPr/>
          <p:nvPr/>
        </p:nvSpPr>
        <p:spPr>
          <a:xfrm>
            <a:off x="944280" y="3301920"/>
            <a:ext cx="7403040" cy="712080"/>
          </a:xfrm>
          <a:prstGeom prst="rect">
            <a:avLst/>
          </a:prstGeom>
          <a:noFill/>
          <a:ln>
            <a:noFill/>
          </a:ln>
        </p:spPr>
        <p:style>
          <a:lnRef idx="0"/>
          <a:fillRef idx="0"/>
          <a:effectRef idx="0"/>
          <a:fontRef idx="minor"/>
        </p:style>
        <p:txBody>
          <a:bodyPr wrap="none" lIns="0" rIns="0" tIns="0" bIns="0">
            <a:noAutofit/>
          </a:bodyPr>
          <a:p>
            <a:pPr>
              <a:lnSpc>
                <a:spcPts val="975"/>
              </a:lnSpc>
            </a:pPr>
            <a:r>
              <a:rPr b="0" lang="en-US" sz="2230" spc="-1" strike="noStrike">
                <a:solidFill>
                  <a:srgbClr val="000000"/>
                </a:solidFill>
                <a:latin typeface="Arial"/>
                <a:ea typeface="DejaVu Sans"/>
              </a:rPr>
              <a:t>kernel - which contains the architecture specific kernel cod</a:t>
            </a:r>
            <a:endParaRPr b="0" lang="en-IN" sz="2230" spc="-1" strike="noStrike">
              <a:latin typeface="Arial"/>
            </a:endParaRPr>
          </a:p>
        </p:txBody>
      </p:sp>
      <p:sp>
        <p:nvSpPr>
          <p:cNvPr id="90" name="CustomShape 4"/>
          <p:cNvSpPr/>
          <p:nvPr/>
        </p:nvSpPr>
        <p:spPr>
          <a:xfrm>
            <a:off x="189720" y="3657600"/>
            <a:ext cx="9037440" cy="18133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mm - which contains the architecture specific memory mgmt code.</a:t>
            </a:r>
            <a:endParaRPr b="0" lang="en-IN" sz="2230" spc="-1" strike="noStrike">
              <a:latin typeface="Arial"/>
            </a:endParaRPr>
          </a:p>
          <a:p>
            <a:pPr>
              <a:lnSpc>
                <a:spcPct val="100000"/>
              </a:lnSpc>
            </a:pPr>
            <a:r>
              <a:rPr b="0" lang="en-US" sz="2230" spc="-1" strike="noStrike">
                <a:solidFill>
                  <a:srgbClr val="000000"/>
                </a:solidFill>
                <a:latin typeface="Arial"/>
                <a:ea typeface="DejaVu Sans"/>
              </a:rPr>
              <a:t>lib - which contains architecture specific library code (vsprintf…)</a:t>
            </a:r>
            <a:endParaRPr b="0" lang="en-IN" sz="2230" spc="-1" strike="noStrike">
              <a:latin typeface="Arial"/>
            </a:endParaRPr>
          </a:p>
          <a:p>
            <a:pPr>
              <a:lnSpc>
                <a:spcPct val="100000"/>
              </a:lnSpc>
            </a:pPr>
            <a:endParaRPr b="0" lang="en-IN" sz="2230" spc="-1" strike="noStrike">
              <a:latin typeface="Arial"/>
            </a:endParaRPr>
          </a:p>
          <a:p>
            <a:pPr>
              <a:lnSpc>
                <a:spcPts val="1006"/>
              </a:lnSpc>
            </a:pPr>
            <a:r>
              <a:rPr b="0" lang="en-US" sz="2230" spc="-1" strike="noStrike">
                <a:solidFill>
                  <a:srgbClr val="000000"/>
                </a:solidFill>
                <a:latin typeface="Arial"/>
                <a:ea typeface="DejaVu Sans"/>
              </a:rPr>
              <a:t>target platform directory - which contains platform specific code</a:t>
            </a: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a:p>
            <a:pPr>
              <a:lnSpc>
                <a:spcPts val="1006"/>
              </a:lnSpc>
            </a:pPr>
            <a:endParaRPr b="0" lang="en-IN" sz="2230" spc="-1" strike="noStrike">
              <a:latin typeface="Arial"/>
            </a:endParaRPr>
          </a:p>
        </p:txBody>
      </p:sp>
      <p:sp>
        <p:nvSpPr>
          <p:cNvPr id="91" name="CustomShape 5"/>
          <p:cNvSpPr/>
          <p:nvPr/>
        </p:nvSpPr>
        <p:spPr>
          <a:xfrm>
            <a:off x="144000" y="4801320"/>
            <a:ext cx="8328960" cy="110052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Note: Linux ports to processors without memory management units</a:t>
            </a:r>
            <a:endParaRPr b="0" lang="en-IN" sz="2230" spc="-1" strike="noStrike">
              <a:latin typeface="Arial"/>
            </a:endParaRPr>
          </a:p>
          <a:p>
            <a:pPr>
              <a:lnSpc>
                <a:spcPts val="1023"/>
              </a:lnSpc>
            </a:pPr>
            <a:r>
              <a:rPr b="0" lang="en-US" sz="2230" spc="-1" strike="noStrike">
                <a:solidFill>
                  <a:srgbClr val="000000"/>
                </a:solidFill>
                <a:latin typeface="Arial"/>
                <a:ea typeface="DejaVu Sans"/>
              </a:rPr>
              <a:t>	</a:t>
            </a:r>
            <a:endParaRPr b="0" lang="en-IN" sz="2230" spc="-1" strike="noStrike">
              <a:latin typeface="Arial"/>
            </a:endParaRPr>
          </a:p>
          <a:p>
            <a:pPr>
              <a:lnSpc>
                <a:spcPts val="1023"/>
              </a:lnSpc>
            </a:pPr>
            <a:r>
              <a:rPr b="0" lang="en-US" sz="2230" spc="-1" strike="noStrike">
                <a:solidFill>
                  <a:srgbClr val="000000"/>
                </a:solidFill>
                <a:latin typeface="Arial"/>
                <a:ea typeface="DejaVu Sans"/>
              </a:rPr>
              <a:t>(MMU) are also available.</a:t>
            </a:r>
            <a:endParaRPr b="0" lang="en-IN" sz="2230" spc="-1" strike="noStrike">
              <a:latin typeface="Arial"/>
            </a:endParaRPr>
          </a:p>
          <a:p>
            <a:pPr>
              <a:lnSpc>
                <a:spcPts val="1023"/>
              </a:lnSpc>
            </a:pPr>
            <a:endParaRPr b="0" lang="en-IN" sz="2230" spc="-1" strike="noStrike">
              <a:latin typeface="Arial"/>
            </a:endParaRPr>
          </a:p>
          <a:p>
            <a:pPr>
              <a:lnSpc>
                <a:spcPts val="1023"/>
              </a:lnSpc>
            </a:pPr>
            <a:endParaRPr b="0" lang="en-IN" sz="2230" spc="-1" strike="noStrike">
              <a:latin typeface="Arial"/>
            </a:endParaRPr>
          </a:p>
          <a:p>
            <a:pPr>
              <a:lnSpc>
                <a:spcPts val="1023"/>
              </a:lnSpc>
            </a:pPr>
            <a:r>
              <a:rPr b="0" lang="en-IN" sz="2230" spc="-1" strike="noStrike">
                <a:solidFill>
                  <a:srgbClr val="000000"/>
                </a:solidFill>
                <a:latin typeface="Arial"/>
                <a:ea typeface="DejaVu Sans"/>
              </a:rPr>
              <a:t>The kernel has access to neither the C libray nor the standards c</a:t>
            </a:r>
            <a:endParaRPr b="0" lang="en-IN" sz="2230" spc="-1" strike="noStrike">
              <a:latin typeface="Arial"/>
            </a:endParaRPr>
          </a:p>
          <a:p>
            <a:pPr>
              <a:lnSpc>
                <a:spcPts val="1023"/>
              </a:lnSpc>
            </a:pPr>
            <a:r>
              <a:rPr b="0" lang="en-IN" sz="2230" spc="-1" strike="noStrike">
                <a:solidFill>
                  <a:srgbClr val="000000"/>
                </a:solidFill>
                <a:latin typeface="Arial"/>
                <a:ea typeface="DejaVu Sans"/>
              </a:rPr>
              <a:t> </a:t>
            </a:r>
            <a:endParaRPr b="0" lang="en-IN" sz="2230" spc="-1" strike="noStrike">
              <a:latin typeface="Arial"/>
            </a:endParaRPr>
          </a:p>
          <a:p>
            <a:pPr>
              <a:lnSpc>
                <a:spcPts val="1023"/>
              </a:lnSpc>
            </a:pPr>
            <a:r>
              <a:rPr b="0" lang="en-IN" sz="2230" spc="-1" strike="noStrike">
                <a:solidFill>
                  <a:srgbClr val="000000"/>
                </a:solidFill>
                <a:latin typeface="Arial"/>
                <a:ea typeface="DejaVu Sans"/>
              </a:rPr>
              <a:t>Headers </a:t>
            </a:r>
            <a:endParaRPr b="0" lang="en-IN" sz="2230" spc="-1" strike="noStrike">
              <a:latin typeface="Arial"/>
            </a:endParaRPr>
          </a:p>
        </p:txBody>
      </p:sp>
      <p:sp>
        <p:nvSpPr>
          <p:cNvPr id="92" name="CustomShape 6"/>
          <p:cNvSpPr/>
          <p:nvPr/>
        </p:nvSpPr>
        <p:spPr>
          <a:xfrm>
            <a:off x="72000" y="6125760"/>
            <a:ext cx="8901720" cy="85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Core kernel subsystem: the code here deals with process/thread life cycle, CPU scheduling, locking, cgroups, timers, interrupts, signaling, modules, tracing, and more.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1" descr=""/>
          <p:cNvPicPr/>
          <p:nvPr/>
        </p:nvPicPr>
        <p:blipFill>
          <a:blip r:embed="rId1"/>
          <a:stretch/>
        </p:blipFill>
        <p:spPr>
          <a:xfrm>
            <a:off x="0" y="-76320"/>
            <a:ext cx="9139680" cy="6841080"/>
          </a:xfrm>
          <a:prstGeom prst="rect">
            <a:avLst/>
          </a:prstGeom>
          <a:ln>
            <a:noFill/>
          </a:ln>
        </p:spPr>
      </p:pic>
      <p:sp>
        <p:nvSpPr>
          <p:cNvPr id="94" name="CustomShape 1"/>
          <p:cNvSpPr/>
          <p:nvPr/>
        </p:nvSpPr>
        <p:spPr>
          <a:xfrm>
            <a:off x="595080" y="266760"/>
            <a:ext cx="8008560" cy="91044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block:</a:t>
            </a:r>
            <a:r>
              <a:rPr b="0" lang="en-US" sz="1860" spc="-1" strike="noStrike">
                <a:solidFill>
                  <a:srgbClr val="000000"/>
                </a:solidFill>
                <a:latin typeface="Arial"/>
                <a:ea typeface="DejaVu Sans"/>
              </a:rPr>
              <a:t>This primarily contains the implementation of I/O scheduling algorithms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for block storage devices. The underlying (to the VFS/FS) block I/O code path. </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It includes the code implementing the page cache, a generic block IO</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layer, IO schedulers, and so on. </a:t>
            </a:r>
            <a:endParaRPr b="0" lang="en-IN" sz="1860" spc="-1" strike="noStrike">
              <a:latin typeface="Arial"/>
            </a:endParaRPr>
          </a:p>
        </p:txBody>
      </p:sp>
      <p:sp>
        <p:nvSpPr>
          <p:cNvPr id="95" name="CustomShape 2"/>
          <p:cNvSpPr/>
          <p:nvPr/>
        </p:nvSpPr>
        <p:spPr>
          <a:xfrm>
            <a:off x="612360" y="876240"/>
            <a:ext cx="8118000" cy="1215360"/>
          </a:xfrm>
          <a:prstGeom prst="rect">
            <a:avLst/>
          </a:prstGeom>
          <a:noFill/>
          <a:ln>
            <a:noFill/>
          </a:ln>
        </p:spPr>
        <p:style>
          <a:lnRef idx="0"/>
          <a:fillRef idx="0"/>
          <a:effectRef idx="0"/>
          <a:fontRef idx="minor"/>
        </p:style>
        <p:txBody>
          <a:bodyPr wrap="none" lIns="0" rIns="0" tIns="0" bIns="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70" spc="-1" strike="noStrike">
                <a:solidFill>
                  <a:srgbClr val="000000"/>
                </a:solidFill>
                <a:latin typeface="Arial Bold"/>
                <a:ea typeface="DejaVu Sans"/>
              </a:rPr>
              <a:t>crypto:</a:t>
            </a:r>
            <a:r>
              <a:rPr b="0" lang="en-US" sz="1860" spc="-1" strike="noStrike">
                <a:solidFill>
                  <a:srgbClr val="000000"/>
                </a:solidFill>
                <a:latin typeface="Arial"/>
                <a:ea typeface="DejaVu Sans"/>
              </a:rPr>
              <a:t>This directory implements cipher operations and the cryptographic API,</a:t>
            </a:r>
            <a:endParaRPr b="0" lang="en-IN" sz="1860" spc="-1" strike="noStrike">
              <a:latin typeface="Arial"/>
            </a:endParaRPr>
          </a:p>
          <a:p>
            <a:pPr>
              <a:lnSpc>
                <a:spcPct val="100000"/>
              </a:lnSpc>
            </a:pPr>
            <a:r>
              <a:rPr b="0" lang="en-US" sz="1860" spc="-1" strike="noStrike">
                <a:solidFill>
                  <a:srgbClr val="000000"/>
                </a:solidFill>
                <a:latin typeface="Arial"/>
                <a:ea typeface="DejaVu Sans"/>
              </a:rPr>
              <a:t>used, for example, by some WiFi device drivers for implementing encryption</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Algorithms. Kernel level implementation of ciphers kernel API to serve consumers</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that require cryptography services. </a:t>
            </a:r>
            <a:endParaRPr b="0" lang="en-IN" sz="1860" spc="-1" strike="noStrike">
              <a:latin typeface="Arial"/>
            </a:endParaRPr>
          </a:p>
          <a:p>
            <a:pPr>
              <a:lnSpc>
                <a:spcPts val="848"/>
              </a:lnSpc>
            </a:pPr>
            <a:endParaRPr b="0" lang="en-IN" sz="1860" spc="-1" strike="noStrike">
              <a:latin typeface="Arial"/>
            </a:endParaRPr>
          </a:p>
        </p:txBody>
      </p:sp>
      <p:sp>
        <p:nvSpPr>
          <p:cNvPr id="96" name="CustomShape 3"/>
          <p:cNvSpPr/>
          <p:nvPr/>
        </p:nvSpPr>
        <p:spPr>
          <a:xfrm>
            <a:off x="780120" y="1790640"/>
            <a:ext cx="7782120" cy="12153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documentation</a:t>
            </a:r>
            <a:r>
              <a:rPr b="0" lang="en-US" sz="1860" spc="-1" strike="noStrike">
                <a:solidFill>
                  <a:srgbClr val="000000"/>
                </a:solidFill>
                <a:latin typeface="Arial"/>
                <a:ea typeface="DejaVu Sans"/>
              </a:rPr>
              <a:t>	</a:t>
            </a:r>
            <a:r>
              <a:rPr b="0" lang="en-US" sz="1860" spc="-1" strike="noStrike">
                <a:solidFill>
                  <a:srgbClr val="000000"/>
                </a:solidFill>
                <a:latin typeface="Arial"/>
                <a:ea typeface="DejaVu Sans"/>
              </a:rPr>
              <a:t>-This  directory  has  brief  descriptions  of  various  kernel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subsystems. This can be your first stop to dig for answers to kernel-related</a:t>
            </a:r>
            <a:endParaRPr b="0" lang="en-IN" sz="1860" spc="-1" strike="noStrike">
              <a:latin typeface="Arial"/>
            </a:endParaRPr>
          </a:p>
          <a:p>
            <a:pPr>
              <a:lnSpc>
                <a:spcPts val="848"/>
              </a:lnSpc>
            </a:pPr>
            <a:br/>
            <a:r>
              <a:rPr b="0" lang="en-US" sz="1860" spc="-1" strike="noStrike">
                <a:solidFill>
                  <a:srgbClr val="000000"/>
                </a:solidFill>
                <a:latin typeface="Arial"/>
                <a:ea typeface="DejaVu Sans"/>
              </a:rPr>
              <a:t>queries.</a:t>
            </a:r>
            <a:endParaRPr b="0" lang="en-IN" sz="1860" spc="-1" strike="noStrike">
              <a:latin typeface="Arial"/>
            </a:endParaRPr>
          </a:p>
          <a:p>
            <a:pPr>
              <a:lnSpc>
                <a:spcPts val="848"/>
              </a:lnSpc>
            </a:pPr>
            <a:endParaRPr b="0" lang="en-IN" sz="1860" spc="-1" strike="noStrike">
              <a:latin typeface="Arial"/>
            </a:endParaRPr>
          </a:p>
        </p:txBody>
      </p:sp>
      <p:sp>
        <p:nvSpPr>
          <p:cNvPr id="97" name="CustomShape 4"/>
          <p:cNvSpPr/>
          <p:nvPr/>
        </p:nvSpPr>
        <p:spPr>
          <a:xfrm>
            <a:off x="555120" y="2705040"/>
            <a:ext cx="8232480" cy="33498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drivers</a:t>
            </a:r>
            <a:r>
              <a:rPr b="0" lang="en-US" sz="1860" spc="-1" strike="noStrike">
                <a:solidFill>
                  <a:srgbClr val="000000"/>
                </a:solidFill>
                <a:latin typeface="Arial"/>
                <a:ea typeface="DejaVu Sans"/>
              </a:rPr>
              <a:t> - Device drivers for numerous device classes and peripheral controllers</a:t>
            </a:r>
            <a:endParaRPr b="0" lang="en-IN" sz="1860" spc="-1" strike="noStrike">
              <a:latin typeface="Arial"/>
            </a:endParaRPr>
          </a:p>
          <a:p>
            <a:pPr>
              <a:lnSpc>
                <a:spcPct val="100000"/>
              </a:lnSpc>
            </a:pPr>
            <a:r>
              <a:rPr b="0" lang="en-US" sz="1860" spc="-1" strike="noStrike">
                <a:solidFill>
                  <a:srgbClr val="000000"/>
                </a:solidFill>
                <a:latin typeface="Arial"/>
                <a:ea typeface="DejaVu Sans"/>
              </a:rPr>
              <a:t>reside   in   this   directory.   The   device   classes   include   character,   serial,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Inter-Integrated Circuit(I2C), Personal Computer Memory Card International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Association(PCMCIA), Peripheral Component Interconnect (PCI), Universal</a:t>
            </a:r>
            <a:endParaRPr b="0" lang="en-IN" sz="1860" spc="-1" strike="noStrike">
              <a:latin typeface="Arial"/>
            </a:endParaRPr>
          </a:p>
          <a:p>
            <a:pPr>
              <a:lnSpc>
                <a:spcPct val="100000"/>
              </a:lnSpc>
            </a:pPr>
            <a:r>
              <a:rPr b="0" lang="en-US" sz="1860" spc="-1" strike="noStrike">
                <a:solidFill>
                  <a:srgbClr val="000000"/>
                </a:solidFill>
                <a:latin typeface="Arial"/>
                <a:ea typeface="DejaVu Sans"/>
              </a:rPr>
              <a:t>Serial Bus (USB), video, audio, block, Integrated Drive Electronics (IDE), Small</a:t>
            </a:r>
            <a:endParaRPr b="0" lang="en-IN" sz="1860" spc="-1" strike="noStrike">
              <a:latin typeface="Arial"/>
            </a:endParaRPr>
          </a:p>
          <a:p>
            <a:pPr>
              <a:lnSpc>
                <a:spcPct val="100000"/>
              </a:lnSpc>
            </a:pPr>
            <a:r>
              <a:rPr b="0" lang="en-US" sz="1860" spc="-1" strike="noStrike">
                <a:solidFill>
                  <a:srgbClr val="000000"/>
                </a:solidFill>
                <a:latin typeface="Arial"/>
                <a:ea typeface="DejaVu Sans"/>
              </a:rPr>
              <a:t>Computer System Interface (SCSI), CD-ROM, network adapters, Asynchronous</a:t>
            </a:r>
            <a:endParaRPr b="0" lang="en-IN" sz="1860" spc="-1" strike="noStrike">
              <a:latin typeface="Arial"/>
            </a:endParaRPr>
          </a:p>
          <a:p>
            <a:pPr>
              <a:lnSpc>
                <a:spcPct val="100000"/>
              </a:lnSpc>
            </a:pPr>
            <a:r>
              <a:rPr b="0" lang="en-US" sz="1860" spc="-1" strike="noStrike">
                <a:solidFill>
                  <a:srgbClr val="000000"/>
                </a:solidFill>
                <a:latin typeface="Arial"/>
                <a:ea typeface="DejaVu Sans"/>
              </a:rPr>
              <a:t>Transfer Mode (ATM), Bluetooth, and Memory Technology Devices (MTD).</a:t>
            </a:r>
            <a:endParaRPr b="0" lang="en-IN" sz="1860" spc="-1" strike="noStrike">
              <a:latin typeface="Arial"/>
            </a:endParaRPr>
          </a:p>
          <a:p>
            <a:pPr>
              <a:lnSpc>
                <a:spcPct val="100000"/>
              </a:lnSpc>
            </a:pPr>
            <a:r>
              <a:rPr b="0" lang="en-US" sz="1860" spc="-1" strike="noStrike">
                <a:solidFill>
                  <a:srgbClr val="000000"/>
                </a:solidFill>
                <a:latin typeface="Arial"/>
                <a:ea typeface="DejaVu Sans"/>
              </a:rPr>
              <a:t>Each of these classes live in a separate sub directory under drivers/. You will, for</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instance, find PCMCIA driver sources inside the drivers/pcmcia/ directory and</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MTD drivers inside the drivers/mtd/ directory.  </a:t>
            </a: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88000" y="187560"/>
            <a:ext cx="7920720" cy="18252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fs:</a:t>
            </a:r>
            <a:r>
              <a:rPr b="0" lang="en-US" sz="1860" spc="-1" strike="noStrike">
                <a:solidFill>
                  <a:srgbClr val="000000"/>
                </a:solidFill>
                <a:latin typeface="Arial"/>
                <a:ea typeface="DejaVu Sans"/>
              </a:rPr>
              <a:t> This directory contains the implementation of file systems such as EXT3,</a:t>
            </a:r>
            <a:endParaRPr b="0" lang="en-IN" sz="1860" spc="-1" strike="noStrike">
              <a:latin typeface="Arial"/>
            </a:endParaRPr>
          </a:p>
          <a:p>
            <a:pPr>
              <a:lnSpc>
                <a:spcPct val="100000"/>
              </a:lnSpc>
            </a:pPr>
            <a:r>
              <a:rPr b="0" lang="en-US" sz="1860" spc="-1" strike="noStrike">
                <a:solidFill>
                  <a:srgbClr val="000000"/>
                </a:solidFill>
                <a:latin typeface="Arial"/>
                <a:ea typeface="DejaVu Sans"/>
              </a:rPr>
              <a:t>EXT4, reiserfs, FAT, VFAT, sysfs, procfs, isofs, JFFS2, XFS, NTFS, </a:t>
            </a:r>
            <a:endParaRPr b="0" lang="en-IN" sz="1860" spc="-1" strike="noStrike">
              <a:latin typeface="Arial"/>
            </a:endParaRPr>
          </a:p>
          <a:p>
            <a:pPr>
              <a:lnSpc>
                <a:spcPct val="100000"/>
              </a:lnSpc>
            </a:pPr>
            <a:endParaRPr b="0" lang="en-IN" sz="1860" spc="-1" strike="noStrike">
              <a:latin typeface="Arial"/>
            </a:endParaRPr>
          </a:p>
          <a:p>
            <a:pPr>
              <a:lnSpc>
                <a:spcPct val="100000"/>
              </a:lnSpc>
            </a:pPr>
            <a:r>
              <a:rPr b="1" lang="en-US" sz="1870" spc="-1" strike="noStrike">
                <a:solidFill>
                  <a:srgbClr val="000000"/>
                </a:solidFill>
                <a:latin typeface="Arial Bold"/>
                <a:ea typeface="DejaVu Sans"/>
              </a:rPr>
              <a:t>include. </a:t>
            </a:r>
            <a:r>
              <a:rPr b="0" lang="en-US" sz="1860" spc="-1" strike="noStrike">
                <a:solidFill>
                  <a:srgbClr val="000000"/>
                </a:solidFill>
                <a:latin typeface="Arial"/>
                <a:ea typeface="DejaVu Sans"/>
              </a:rPr>
              <a:t>Kernel header files live here. Sub directories prefixed with asm cont</a:t>
            </a:r>
            <a:endParaRPr b="0" lang="en-IN" sz="1860" spc="-1" strike="noStrike">
              <a:latin typeface="Arial"/>
            </a:endParaRPr>
          </a:p>
          <a:p>
            <a:pPr>
              <a:lnSpc>
                <a:spcPct val="100000"/>
              </a:lnSpc>
            </a:pPr>
            <a:r>
              <a:rPr b="0" lang="en-US" sz="1860" spc="-1" strike="noStrike">
                <a:solidFill>
                  <a:srgbClr val="000000"/>
                </a:solidFill>
                <a:latin typeface="Arial"/>
                <a:ea typeface="DejaVu Sans"/>
              </a:rPr>
              <a:t>headers specific to the particular architecture. So the directory include/asm-x</a:t>
            </a:r>
            <a:endParaRPr b="0" lang="en-IN" sz="1860" spc="-1" strike="noStrike">
              <a:latin typeface="Arial"/>
            </a:endParaRPr>
          </a:p>
          <a:p>
            <a:pPr>
              <a:lnSpc>
                <a:spcPts val="848"/>
              </a:lnSpc>
            </a:pPr>
            <a:endParaRPr b="0" lang="en-IN" sz="1860" spc="-1" strike="noStrike">
              <a:latin typeface="Arial"/>
            </a:endParaRPr>
          </a:p>
          <a:p>
            <a:pPr>
              <a:lnSpc>
                <a:spcPts val="848"/>
              </a:lnSpc>
            </a:pPr>
            <a:r>
              <a:rPr b="0" lang="en-US" sz="1860" spc="-1" strike="noStrike">
                <a:solidFill>
                  <a:srgbClr val="000000"/>
                </a:solidFill>
                <a:latin typeface="Arial"/>
                <a:ea typeface="DejaVu Sans"/>
              </a:rPr>
              <a:t>contains header files pertaining to the x86 architecture, whereas include/asm</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0" lang="en-IN" sz="1860" spc="-1" strike="noStrike">
                <a:solidFill>
                  <a:srgbClr val="000000"/>
                </a:solidFill>
                <a:latin typeface="Arial"/>
                <a:ea typeface="DejaVu Sans"/>
              </a:rPr>
              <a:t> </a:t>
            </a:r>
            <a:endParaRPr b="0" lang="en-IN" sz="1860" spc="-1" strike="noStrike">
              <a:latin typeface="Arial"/>
            </a:endParaRPr>
          </a:p>
        </p:txBody>
      </p:sp>
      <p:sp>
        <p:nvSpPr>
          <p:cNvPr id="99" name="CustomShape 2"/>
          <p:cNvSpPr/>
          <p:nvPr/>
        </p:nvSpPr>
        <p:spPr>
          <a:xfrm>
            <a:off x="288000" y="1924200"/>
            <a:ext cx="4115160" cy="592560"/>
          </a:xfrm>
          <a:prstGeom prst="rect">
            <a:avLst/>
          </a:prstGeom>
          <a:noFill/>
          <a:ln>
            <a:noFill/>
          </a:ln>
        </p:spPr>
        <p:style>
          <a:lnRef idx="0"/>
          <a:fillRef idx="0"/>
          <a:effectRef idx="0"/>
          <a:fontRef idx="minor"/>
        </p:style>
        <p:txBody>
          <a:bodyPr wrap="none" lIns="0" rIns="0" tIns="0" bIns="0">
            <a:noAutofit/>
          </a:bodyPr>
          <a:p>
            <a:pPr>
              <a:lnSpc>
                <a:spcPts val="811"/>
              </a:lnSpc>
            </a:pPr>
            <a:r>
              <a:rPr b="0" lang="en-US" sz="1860" spc="-1" strike="noStrike">
                <a:solidFill>
                  <a:srgbClr val="000000"/>
                </a:solidFill>
                <a:latin typeface="Arial"/>
                <a:ea typeface="DejaVu Sans"/>
              </a:rPr>
              <a:t>holds headers for  he ARM architecture.</a:t>
            </a:r>
            <a:endParaRPr b="0" lang="en-IN" sz="1860" spc="-1" strike="noStrike">
              <a:latin typeface="Arial"/>
            </a:endParaRPr>
          </a:p>
          <a:p>
            <a:pPr>
              <a:lnSpc>
                <a:spcPts val="811"/>
              </a:lnSpc>
            </a:pPr>
            <a:endParaRPr b="0" lang="en-IN" sz="1860" spc="-1" strike="noStrike">
              <a:latin typeface="Arial"/>
            </a:endParaRPr>
          </a:p>
        </p:txBody>
      </p:sp>
      <p:sp>
        <p:nvSpPr>
          <p:cNvPr id="100" name="CustomShape 3"/>
          <p:cNvSpPr/>
          <p:nvPr/>
        </p:nvSpPr>
        <p:spPr>
          <a:xfrm>
            <a:off x="528120" y="2083680"/>
            <a:ext cx="7027200" cy="592560"/>
          </a:xfrm>
          <a:prstGeom prst="rect">
            <a:avLst/>
          </a:prstGeom>
          <a:noFill/>
          <a:ln>
            <a:noFill/>
          </a:ln>
        </p:spPr>
        <p:style>
          <a:lnRef idx="0"/>
          <a:fillRef idx="0"/>
          <a:effectRef idx="0"/>
          <a:fontRef idx="minor"/>
        </p:style>
        <p:txBody>
          <a:bodyPr wrap="none" lIns="0" rIns="0" tIns="0" bIns="0">
            <a:noAutofit/>
          </a:bodyPr>
          <a:p>
            <a:pPr>
              <a:lnSpc>
                <a:spcPts val="811"/>
              </a:lnSpc>
            </a:pPr>
            <a:endParaRPr b="0" lang="en-IN" sz="1800" spc="-1" strike="noStrike">
              <a:latin typeface="Arial"/>
            </a:endParaRPr>
          </a:p>
          <a:p>
            <a:pPr>
              <a:lnSpc>
                <a:spcPts val="811"/>
              </a:lnSpc>
            </a:pPr>
            <a:endParaRPr b="0" lang="en-IN" sz="1800" spc="-1" strike="noStrike">
              <a:latin typeface="Arial"/>
            </a:endParaRPr>
          </a:p>
          <a:p>
            <a:pPr>
              <a:lnSpc>
                <a:spcPts val="811"/>
              </a:lnSpc>
            </a:pPr>
            <a:r>
              <a:rPr b="1" lang="en-US" sz="1870" spc="-1" strike="noStrike">
                <a:solidFill>
                  <a:srgbClr val="000000"/>
                </a:solidFill>
                <a:latin typeface="Arial Bold"/>
                <a:ea typeface="DejaVu Sans"/>
              </a:rPr>
              <a:t>Init: </a:t>
            </a:r>
            <a:r>
              <a:rPr b="0" lang="en-US" sz="1860" spc="-1" strike="noStrike">
                <a:solidFill>
                  <a:srgbClr val="000000"/>
                </a:solidFill>
                <a:latin typeface="Arial"/>
                <a:ea typeface="DejaVu Sans"/>
              </a:rPr>
              <a:t>This directory contains high-level initialization and startup code.</a:t>
            </a: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a:p>
            <a:pPr>
              <a:lnSpc>
                <a:spcPts val="811"/>
              </a:lnSpc>
            </a:pPr>
            <a:endParaRPr b="0" lang="en-IN" sz="1860" spc="-1" strike="noStrike">
              <a:latin typeface="Arial"/>
            </a:endParaRPr>
          </a:p>
        </p:txBody>
      </p:sp>
      <p:sp>
        <p:nvSpPr>
          <p:cNvPr id="101" name="CustomShape 4"/>
          <p:cNvSpPr/>
          <p:nvPr/>
        </p:nvSpPr>
        <p:spPr>
          <a:xfrm>
            <a:off x="288000" y="2480040"/>
            <a:ext cx="8067240" cy="334980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Ipc:</a:t>
            </a:r>
            <a:r>
              <a:rPr b="0" lang="en-US" sz="1860" spc="-1" strike="noStrike">
                <a:solidFill>
                  <a:srgbClr val="000000"/>
                </a:solidFill>
                <a:latin typeface="Arial"/>
                <a:ea typeface="DejaVu Sans"/>
              </a:rPr>
              <a:t>This contains support for Inter-Process Communication (IPC) mechanis</a:t>
            </a:r>
            <a:endParaRPr b="0" lang="en-IN" sz="1860" spc="-1" strike="noStrike">
              <a:latin typeface="Arial"/>
            </a:endParaRPr>
          </a:p>
          <a:p>
            <a:pPr>
              <a:lnSpc>
                <a:spcPct val="100000"/>
              </a:lnSpc>
            </a:pPr>
            <a:r>
              <a:rPr b="0" lang="en-US" sz="1860" spc="-1" strike="noStrike">
                <a:solidFill>
                  <a:srgbClr val="000000"/>
                </a:solidFill>
                <a:latin typeface="Arial"/>
                <a:ea typeface="DejaVu Sans"/>
              </a:rPr>
              <a:t>such as message queues, semaphores, and shared memory kernel. The archit</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Independent  portions of the  base kernel can be found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lib. </a:t>
            </a:r>
            <a:r>
              <a:rPr b="0" lang="en-US" sz="1860" spc="-1" strike="noStrike">
                <a:solidFill>
                  <a:srgbClr val="000000"/>
                </a:solidFill>
                <a:latin typeface="Arial"/>
                <a:ea typeface="DejaVu Sans"/>
              </a:rPr>
              <a:t>Library routines such as generic kernel object (kobject) handlers and</a:t>
            </a:r>
            <a:endParaRPr b="0" lang="en-IN" sz="1860" spc="-1" strike="noStrike">
              <a:latin typeface="Arial"/>
            </a:endParaRPr>
          </a:p>
          <a:p>
            <a:pPr>
              <a:lnSpc>
                <a:spcPct val="100000"/>
              </a:lnSpc>
            </a:pPr>
            <a:r>
              <a:rPr b="0" lang="en-US" sz="1860" spc="-1" strike="noStrike">
                <a:solidFill>
                  <a:srgbClr val="000000"/>
                </a:solidFill>
                <a:latin typeface="Arial"/>
                <a:ea typeface="DejaVu Sans"/>
              </a:rPr>
              <a:t>Cyclic Redundancy Code (CRC) computation functions stay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mm.</a:t>
            </a:r>
            <a:r>
              <a:rPr b="0" lang="en-US" sz="1860" spc="-1" strike="noStrike">
                <a:solidFill>
                  <a:srgbClr val="000000"/>
                </a:solidFill>
                <a:latin typeface="Arial"/>
                <a:ea typeface="DejaVu Sans"/>
              </a:rPr>
              <a:t> The memory management implementation lives here.</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net.</a:t>
            </a:r>
            <a:r>
              <a:rPr b="0" lang="en-US" sz="1860" spc="-1" strike="noStrike">
                <a:solidFill>
                  <a:srgbClr val="000000"/>
                </a:solidFill>
                <a:latin typeface="Arial"/>
                <a:ea typeface="DejaVu Sans"/>
              </a:rPr>
              <a:t> Networking protocols reside under this directory. Protocols implemente</a:t>
            </a:r>
            <a:endParaRPr b="0" lang="en-IN" sz="1860" spc="-1" strike="noStrike">
              <a:latin typeface="Arial"/>
            </a:endParaRPr>
          </a:p>
          <a:p>
            <a:pPr>
              <a:lnSpc>
                <a:spcPct val="100000"/>
              </a:lnSpc>
            </a:pPr>
            <a:r>
              <a:rPr b="0" lang="en-US" sz="1860" spc="-1" strike="noStrike">
                <a:solidFill>
                  <a:srgbClr val="000000"/>
                </a:solidFill>
                <a:latin typeface="Arial"/>
                <a:ea typeface="DejaVu Sans"/>
              </a:rPr>
              <a:t>Internet Protocol version 4 (IPv4), IPv6, Internetwork Protocol eXchange (IP</a:t>
            </a:r>
            <a:endParaRPr b="0" lang="en-IN" sz="1860" spc="-1" strike="noStrike">
              <a:latin typeface="Arial"/>
            </a:endParaRPr>
          </a:p>
          <a:p>
            <a:pPr>
              <a:lnSpc>
                <a:spcPct val="100000"/>
              </a:lnSpc>
            </a:pPr>
            <a:r>
              <a:rPr b="0" lang="en-US" sz="1860" spc="-1" strike="noStrike">
                <a:solidFill>
                  <a:srgbClr val="000000"/>
                </a:solidFill>
                <a:latin typeface="Arial"/>
                <a:ea typeface="DejaVu Sans"/>
              </a:rPr>
              <a:t>ATM, Infrared, Link Access Procedure Balanced (LAPB), and Logical Link</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Scripts:</a:t>
            </a:r>
            <a:r>
              <a:rPr b="0" lang="en-US" sz="1860" spc="-1" strike="noStrike">
                <a:solidFill>
                  <a:srgbClr val="000000"/>
                </a:solidFill>
                <a:latin typeface="Arial"/>
                <a:ea typeface="DejaVu Sans"/>
              </a:rPr>
              <a:t> Scripts used during kernel build reside here.</a:t>
            </a:r>
            <a:endParaRPr b="0" lang="en-IN" sz="1860" spc="-1" strike="noStrike">
              <a:latin typeface="Arial"/>
            </a:endParaRPr>
          </a:p>
          <a:p>
            <a:pPr>
              <a:lnSpc>
                <a:spcPts val="848"/>
              </a:lnSpc>
            </a:pPr>
            <a:endParaRPr b="0" lang="en-IN" sz="1860" spc="-1" strike="noStrike">
              <a:latin typeface="Arial"/>
            </a:endParaRPr>
          </a:p>
        </p:txBody>
      </p:sp>
      <p:sp>
        <p:nvSpPr>
          <p:cNvPr id="102" name="CustomShape 5"/>
          <p:cNvSpPr/>
          <p:nvPr/>
        </p:nvSpPr>
        <p:spPr>
          <a:xfrm>
            <a:off x="367560" y="5640480"/>
            <a:ext cx="6326280" cy="1215360"/>
          </a:xfrm>
          <a:prstGeom prst="rect">
            <a:avLst/>
          </a:prstGeom>
          <a:noFill/>
          <a:ln>
            <a:noFill/>
          </a:ln>
        </p:spPr>
        <p:style>
          <a:lnRef idx="0"/>
          <a:fillRef idx="0"/>
          <a:effectRef idx="0"/>
          <a:fontRef idx="minor"/>
        </p:style>
        <p:txBody>
          <a:bodyPr wrap="none" lIns="0" rIns="0" tIns="0" bIns="0">
            <a:noAutofit/>
          </a:bodyPr>
          <a:p>
            <a:pPr>
              <a:lnSpc>
                <a:spcPct val="100000"/>
              </a:lnSpc>
            </a:pPr>
            <a:r>
              <a:rPr b="1" lang="en-US" sz="1870" spc="-1" strike="noStrike">
                <a:solidFill>
                  <a:srgbClr val="000000"/>
                </a:solidFill>
                <a:latin typeface="Arial Bold"/>
                <a:ea typeface="DejaVu Sans"/>
              </a:rPr>
              <a:t>Security:</a:t>
            </a:r>
            <a:r>
              <a:rPr b="0" lang="en-US" sz="1860" spc="-1" strike="noStrike">
                <a:solidFill>
                  <a:srgbClr val="000000"/>
                </a:solidFill>
                <a:latin typeface="Arial"/>
                <a:ea typeface="DejaVu Sans"/>
              </a:rPr>
              <a:t> This directory contains the framework for security.</a:t>
            </a:r>
            <a:endParaRPr b="0" lang="en-IN" sz="1860" spc="-1" strike="noStrike">
              <a:latin typeface="Arial"/>
            </a:endParaRPr>
          </a:p>
          <a:p>
            <a:pPr>
              <a:lnSpc>
                <a:spcPct val="100000"/>
              </a:lnSpc>
            </a:pPr>
            <a:r>
              <a:rPr b="1" lang="en-US" sz="1870" spc="-1" strike="noStrike">
                <a:solidFill>
                  <a:srgbClr val="000000"/>
                </a:solidFill>
                <a:latin typeface="Arial Bold"/>
                <a:ea typeface="DejaVu Sans"/>
              </a:rPr>
              <a:t>Sound:</a:t>
            </a:r>
            <a:r>
              <a:rPr b="0" lang="en-US" sz="1860" spc="-1" strike="noStrike">
                <a:solidFill>
                  <a:srgbClr val="000000"/>
                </a:solidFill>
                <a:latin typeface="Arial"/>
                <a:ea typeface="DejaVu Sans"/>
              </a:rPr>
              <a:t> The Linux audio subsystem is based in this directory.</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r>
              <a:rPr b="1" lang="en-US" sz="1870" spc="-1" strike="noStrike">
                <a:solidFill>
                  <a:srgbClr val="000000"/>
                </a:solidFill>
                <a:latin typeface="Arial Bold"/>
                <a:ea typeface="DejaVu Sans"/>
              </a:rPr>
              <a:t>Usr:</a:t>
            </a:r>
            <a:r>
              <a:rPr b="0" lang="en-US" sz="1860" spc="-1" strike="noStrike">
                <a:solidFill>
                  <a:srgbClr val="000000"/>
                </a:solidFill>
                <a:latin typeface="Arial"/>
                <a:ea typeface="DejaVu Sans"/>
              </a:rPr>
              <a:t>This currently contains the initramfs implementation.</a:t>
            </a: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a:p>
            <a:pPr>
              <a:lnSpc>
                <a:spcPts val="848"/>
              </a:lnSpc>
            </a:pPr>
            <a:endParaRPr b="0" lang="en-IN" sz="186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32000" y="360000"/>
            <a:ext cx="8276760" cy="187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IPC </a:t>
            </a:r>
            <a:r>
              <a:rPr b="0" lang="en-IN" sz="1800" spc="-1" strike="noStrike">
                <a:solidFill>
                  <a:srgbClr val="000000"/>
                </a:solidFill>
                <a:latin typeface="Arial"/>
                <a:ea typeface="DejaVu Sans"/>
              </a:rPr>
              <a:t>The Inter-Process Communication (IPC) subsystem code; covers IPC mechanisms such as (both SysV and POSIX) message queues, shared memory, semaphores, and so 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Sound</a:t>
            </a:r>
            <a:r>
              <a:rPr b="0" lang="en-IN" sz="1800" spc="-1" strike="noStrike">
                <a:solidFill>
                  <a:srgbClr val="000000"/>
                </a:solidFill>
                <a:latin typeface="Arial"/>
                <a:ea typeface="DejaVu Sans"/>
              </a:rPr>
              <a:t> The audio subsystem code, also known as Advanced Linux</a:t>
            </a:r>
            <a:endParaRPr b="0" lang="en-IN" sz="1800" spc="-1" strike="noStrike">
              <a:latin typeface="Arial"/>
            </a:endParaRPr>
          </a:p>
          <a:p>
            <a:pPr>
              <a:lnSpc>
                <a:spcPct val="100000"/>
              </a:lnSpc>
            </a:pPr>
            <a:r>
              <a:rPr b="0" lang="en-IN" sz="1800" spc="-1" strike="noStrike">
                <a:solidFill>
                  <a:srgbClr val="000000"/>
                </a:solidFill>
                <a:latin typeface="Arial"/>
                <a:ea typeface="DejaVu Sans"/>
              </a:rPr>
              <a:t>Sound Architecture (ALSA).</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1" lang="en-IN" sz="1800" spc="-1" strike="noStrike">
                <a:solidFill>
                  <a:srgbClr val="000000"/>
                </a:solidFill>
                <a:latin typeface="Arial"/>
                <a:ea typeface="DejaVu Sans"/>
              </a:rPr>
              <a:t>Virt</a:t>
            </a:r>
            <a:r>
              <a:rPr b="0" lang="en-IN" sz="1800" spc="-1" strike="noStrike">
                <a:solidFill>
                  <a:srgbClr val="000000"/>
                </a:solidFill>
                <a:latin typeface="Arial"/>
                <a:ea typeface="DejaVu Sans"/>
              </a:rPr>
              <a:t> The virtualization (hypervisor) code; the popular and powerful Kernel Virtual Machine (KVM) is implemented here.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1" descr=""/>
          <p:cNvPicPr/>
          <p:nvPr/>
        </p:nvPicPr>
        <p:blipFill>
          <a:blip r:embed="rId1"/>
          <a:stretch/>
        </p:blipFill>
        <p:spPr>
          <a:xfrm>
            <a:off x="0" y="0"/>
            <a:ext cx="9139680" cy="6841080"/>
          </a:xfrm>
          <a:prstGeom prst="rect">
            <a:avLst/>
          </a:prstGeom>
          <a:ln>
            <a:noFill/>
          </a:ln>
        </p:spPr>
      </p:pic>
      <p:sp>
        <p:nvSpPr>
          <p:cNvPr id="105" name="CustomShape 1"/>
          <p:cNvSpPr/>
          <p:nvPr/>
        </p:nvSpPr>
        <p:spPr>
          <a:xfrm>
            <a:off x="3343320" y="177840"/>
            <a:ext cx="2808360" cy="712080"/>
          </a:xfrm>
          <a:prstGeom prst="rect">
            <a:avLst/>
          </a:prstGeom>
          <a:noFill/>
          <a:ln>
            <a:noFill/>
          </a:ln>
        </p:spPr>
        <p:style>
          <a:lnRef idx="0"/>
          <a:fillRef idx="0"/>
          <a:effectRef idx="0"/>
          <a:fontRef idx="minor"/>
        </p:style>
        <p:txBody>
          <a:bodyPr wrap="none" lIns="0" rIns="0" tIns="0" bIns="0">
            <a:noAutofit/>
          </a:bodyPr>
          <a:p>
            <a:pPr>
              <a:lnSpc>
                <a:spcPts val="975"/>
              </a:lnSpc>
            </a:pPr>
            <a:r>
              <a:rPr b="1" lang="en-US" sz="2240" spc="-1" strike="noStrike">
                <a:solidFill>
                  <a:srgbClr val="000000"/>
                </a:solidFill>
                <a:latin typeface="Arial Bold"/>
                <a:ea typeface="DejaVu Sans"/>
              </a:rPr>
              <a:t>Kernel Configuration</a:t>
            </a:r>
            <a:endParaRPr b="0" lang="en-IN" sz="2240" spc="-1" strike="noStrike">
              <a:latin typeface="Arial"/>
            </a:endParaRPr>
          </a:p>
          <a:p>
            <a:pPr>
              <a:lnSpc>
                <a:spcPts val="975"/>
              </a:lnSpc>
            </a:pPr>
            <a:endParaRPr b="0" lang="en-IN" sz="2240" spc="-1" strike="noStrike">
              <a:latin typeface="Arial"/>
            </a:endParaRPr>
          </a:p>
        </p:txBody>
      </p:sp>
      <p:sp>
        <p:nvSpPr>
          <p:cNvPr id="106" name="CustomShape 2"/>
          <p:cNvSpPr/>
          <p:nvPr/>
        </p:nvSpPr>
        <p:spPr>
          <a:xfrm>
            <a:off x="604080" y="546120"/>
            <a:ext cx="8286840" cy="14817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Linux kernel configuration is usually found in the kernel source</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in the file: /usr/src/linux/.config .</a:t>
            </a:r>
            <a:endParaRPr b="0" lang="en-IN" sz="2230" spc="-1" strike="noStrike">
              <a:latin typeface="Arial"/>
            </a:endParaRPr>
          </a:p>
          <a:p>
            <a:pPr>
              <a:lnSpc>
                <a:spcPts val="1375"/>
              </a:lnSpc>
            </a:pPr>
            <a:endParaRPr b="0" lang="en-IN" sz="2230" spc="-1" strike="noStrike">
              <a:latin typeface="Arial"/>
            </a:endParaRPr>
          </a:p>
        </p:txBody>
      </p:sp>
      <p:sp>
        <p:nvSpPr>
          <p:cNvPr id="107" name="CustomShape 3"/>
          <p:cNvSpPr/>
          <p:nvPr/>
        </p:nvSpPr>
        <p:spPr>
          <a:xfrm>
            <a:off x="1131480" y="1523880"/>
            <a:ext cx="7232040" cy="148176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2230" spc="-1" strike="noStrike">
                <a:solidFill>
                  <a:srgbClr val="000000"/>
                </a:solidFill>
                <a:latin typeface="Arial"/>
                <a:ea typeface="DejaVu Sans"/>
              </a:rPr>
              <a:t>The kernel can be configured using text mode or graphical</a:t>
            </a:r>
            <a:endParaRPr b="0" lang="en-IN" sz="2230" spc="-1" strike="noStrike">
              <a:latin typeface="Arial"/>
            </a:endParaRPr>
          </a:p>
          <a:p>
            <a:pPr>
              <a:lnSpc>
                <a:spcPts val="1375"/>
              </a:lnSpc>
            </a:pPr>
            <a:endParaRPr b="0" lang="en-IN" sz="2230" spc="-1" strike="noStrike">
              <a:latin typeface="Arial"/>
            </a:endParaRPr>
          </a:p>
          <a:p>
            <a:pPr>
              <a:lnSpc>
                <a:spcPts val="1375"/>
              </a:lnSpc>
            </a:pPr>
            <a:r>
              <a:rPr b="0" lang="en-US" sz="2230" spc="-1" strike="noStrike">
                <a:solidFill>
                  <a:srgbClr val="000000"/>
                </a:solidFill>
                <a:latin typeface="Arial"/>
                <a:ea typeface="DejaVu Sans"/>
              </a:rPr>
              <a:t>configurator.</a:t>
            </a:r>
            <a:endParaRPr b="0" lang="en-IN" sz="2230" spc="-1" strike="noStrike">
              <a:latin typeface="Arial"/>
            </a:endParaRPr>
          </a:p>
          <a:p>
            <a:pPr>
              <a:lnSpc>
                <a:spcPts val="1375"/>
              </a:lnSpc>
            </a:pPr>
            <a:endParaRPr b="0" lang="en-IN" sz="2230" spc="-1" strike="noStrike">
              <a:latin typeface="Arial"/>
            </a:endParaRPr>
          </a:p>
        </p:txBody>
      </p:sp>
      <p:sp>
        <p:nvSpPr>
          <p:cNvPr id="108" name="CustomShape 4"/>
          <p:cNvSpPr/>
          <p:nvPr/>
        </p:nvSpPr>
        <p:spPr>
          <a:xfrm>
            <a:off x="251640" y="2514600"/>
            <a:ext cx="8708760" cy="4065840"/>
          </a:xfrm>
          <a:prstGeom prst="rect">
            <a:avLst/>
          </a:prstGeom>
          <a:noFill/>
          <a:ln>
            <a:noFill/>
          </a:ln>
        </p:spPr>
        <p:style>
          <a:lnRef idx="0"/>
          <a:fillRef idx="0"/>
          <a:effectRef idx="0"/>
          <a:fontRef idx="minor"/>
        </p:style>
        <p:txBody>
          <a:bodyPr lIns="0" rIns="0" tIns="0" bIns="0">
            <a:noAutofit/>
          </a:bodyPr>
          <a:p>
            <a:pPr>
              <a:lnSpc>
                <a:spcPts val="1375"/>
              </a:lnSpc>
            </a:pPr>
            <a:r>
              <a:rPr b="1" lang="en-US" sz="1800" spc="-1" strike="noStrike">
                <a:solidFill>
                  <a:srgbClr val="000000"/>
                </a:solidFill>
                <a:latin typeface="Calibri"/>
                <a:ea typeface="DejaVu Sans"/>
              </a:rPr>
              <a:t>make config </a:t>
            </a:r>
            <a:r>
              <a:rPr b="0" lang="en-US" sz="1800" spc="-1" strike="noStrike">
                <a:solidFill>
                  <a:srgbClr val="000000"/>
                </a:solidFill>
                <a:latin typeface="Calibri"/>
                <a:ea typeface="DejaVu Sans"/>
              </a:rPr>
              <a:t>- starts a character based questions and answer session</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menuconfig</a:t>
            </a:r>
            <a:r>
              <a:rPr b="0" lang="en-US" sz="1800" spc="-1" strike="noStrike">
                <a:solidFill>
                  <a:srgbClr val="000000"/>
                </a:solidFill>
                <a:latin typeface="Calibri"/>
                <a:ea typeface="DejaVu Sans"/>
              </a:rPr>
              <a:t> - starts a terminal-oriented configuration tool (using </a:t>
            </a:r>
            <a:endParaRPr b="0" lang="en-IN" sz="1800" spc="-1" strike="noStrike">
              <a:latin typeface="Arial"/>
            </a:endParaRPr>
          </a:p>
          <a:p>
            <a:pPr>
              <a:lnSpc>
                <a:spcPts val="1375"/>
              </a:lnSpc>
            </a:pPr>
            <a:r>
              <a:rPr b="0" lang="en-US" sz="1800" spc="-1" strike="noStrike">
                <a:solidFill>
                  <a:srgbClr val="000000"/>
                </a:solidFill>
                <a:latin typeface="Calibri"/>
                <a:ea typeface="DejaVu Sans"/>
              </a:rPr>
              <a:t>ncurses)</a:t>
            </a:r>
            <a:endParaRPr b="0" lang="en-IN" sz="1800" spc="-1" strike="noStrike">
              <a:latin typeface="Arial"/>
            </a:endParaRPr>
          </a:p>
          <a:p>
            <a:pPr>
              <a:lnSpc>
                <a:spcPts val="1375"/>
              </a:lnSpc>
            </a:pPr>
            <a:endParaRPr b="0" lang="en-IN" sz="1800" spc="-1" strike="noStrike">
              <a:latin typeface="Arial"/>
            </a:endParaRPr>
          </a:p>
          <a:p>
            <a:pPr>
              <a:lnSpc>
                <a:spcPts val="1375"/>
              </a:lnSpc>
            </a:pPr>
            <a:r>
              <a:rPr b="1" lang="en-US" sz="1800" spc="-1" strike="noStrike">
                <a:solidFill>
                  <a:srgbClr val="000000"/>
                </a:solidFill>
                <a:latin typeface="Calibri"/>
                <a:ea typeface="DejaVu Sans"/>
              </a:rPr>
              <a:t>make defconfig </a:t>
            </a:r>
            <a:r>
              <a:rPr b="0" lang="en-US" sz="1800" spc="-1" strike="noStrike">
                <a:solidFill>
                  <a:srgbClr val="000000"/>
                </a:solidFill>
                <a:latin typeface="Calibri"/>
                <a:ea typeface="DejaVu Sans"/>
              </a:rPr>
              <a:t>- This command creates a configuration based on the defaults for your architecture options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make oldconfig: </a:t>
            </a:r>
            <a:r>
              <a:rPr b="0" lang="en-US" sz="1800" spc="-1" strike="noStrike">
                <a:solidFill>
                  <a:srgbClr val="000000"/>
                </a:solidFill>
                <a:latin typeface="Calibri"/>
                <a:ea typeface="DejaVu Sans"/>
              </a:rPr>
              <a:t>After making changes to your configuration file, or when using an existing configuration file on a new kernel tree, you can validate and update the configuration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zcat /proc/config.gz &gt; .config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make oldconfig</a:t>
            </a:r>
            <a:endParaRPr b="0" lang="en-IN" sz="1800" spc="-1" strike="noStrike">
              <a:latin typeface="Arial"/>
            </a:endParaRPr>
          </a:p>
          <a:p>
            <a:pPr>
              <a:lnSpc>
                <a:spcPts val="1375"/>
              </a:lnSpc>
            </a:pPr>
            <a:endParaRPr b="0" lang="en-IN" sz="1800" spc="-1" strike="noStrike">
              <a:latin typeface="Arial"/>
            </a:endParaRPr>
          </a:p>
          <a:p>
            <a:pPr>
              <a:lnSpc>
                <a:spcPts val="1375"/>
              </a:lnSpc>
            </a:pPr>
            <a:endParaRPr b="0" lang="en-IN" sz="1800" spc="-1" strike="noStrike">
              <a:latin typeface="Arial"/>
            </a:endParaRPr>
          </a:p>
        </p:txBody>
      </p:sp>
      <p:sp>
        <p:nvSpPr>
          <p:cNvPr id="109" name="CustomShape 5"/>
          <p:cNvSpPr/>
          <p:nvPr/>
        </p:nvSpPr>
        <p:spPr>
          <a:xfrm>
            <a:off x="1727280" y="3479760"/>
            <a:ext cx="95400" cy="503640"/>
          </a:xfrm>
          <a:prstGeom prst="rect">
            <a:avLst/>
          </a:prstGeom>
          <a:noFill/>
          <a:ln>
            <a:noFill/>
          </a:ln>
        </p:spPr>
        <p:style>
          <a:lnRef idx="0"/>
          <a:fillRef idx="0"/>
          <a:effectRef idx="0"/>
          <a:fontRef idx="minor"/>
        </p:style>
        <p:txBody>
          <a:bodyPr wrap="none" lIns="0" rIns="0" tIns="0" bIns="0">
            <a:noAutofit/>
          </a:bodyPr>
          <a:p>
            <a:pPr>
              <a:lnSpc>
                <a:spcPts val="1412"/>
              </a:lnSpc>
            </a:pPr>
            <a:r>
              <a:rPr b="0" lang="en-US" sz="2230" spc="-1" strike="noStrike">
                <a:solidFill>
                  <a:srgbClr val="000000"/>
                </a:solidFill>
                <a:latin typeface="Arial Unicode MS"/>
                <a:ea typeface="DejaVu Sans"/>
              </a:rPr>
              <a:t>•</a:t>
            </a:r>
            <a:endParaRPr b="0" lang="en-IN" sz="2230" spc="-1" strike="noStrike">
              <a:latin typeface="Arial"/>
            </a:endParaRPr>
          </a:p>
        </p:txBody>
      </p:sp>
      <p:sp>
        <p:nvSpPr>
          <p:cNvPr id="110" name="CustomShape 6"/>
          <p:cNvSpPr/>
          <p:nvPr/>
        </p:nvSpPr>
        <p:spPr>
          <a:xfrm>
            <a:off x="32040" y="4508280"/>
            <a:ext cx="360" cy="712800"/>
          </a:xfrm>
          <a:prstGeom prst="rect">
            <a:avLst/>
          </a:prstGeom>
          <a:noFill/>
          <a:ln>
            <a:noFill/>
          </a:ln>
        </p:spPr>
        <p:style>
          <a:lnRef idx="0"/>
          <a:fillRef idx="0"/>
          <a:effectRef idx="0"/>
          <a:fontRef idx="minor"/>
        </p:style>
        <p:txBody>
          <a:bodyPr wrap="none" lIns="0" rIns="0" tIns="0" bIns="0">
            <a:noAutofit/>
          </a:bodyPr>
          <a:p>
            <a:pPr>
              <a:lnSpc>
                <a:spcPts val="975"/>
              </a:lnSpc>
            </a:pPr>
            <a:endParaRPr b="0" lang="en-IN" sz="1800" spc="-1" strike="noStrike">
              <a:latin typeface="Arial"/>
            </a:endParaRPr>
          </a:p>
          <a:p>
            <a:pPr>
              <a:lnSpc>
                <a:spcPts val="975"/>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2151</TotalTime>
  <Application>LibreOffice/6.4.7.2$Linux_X86_64 LibreOffice_project/40$Build-2</Application>
  <Company>Investintech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2014-11-05T20:25:49Z</dcterms:created>
  <dc:creator>A2E_Engine</dc:creator>
  <dc:description/>
  <dc:language>en-US</dc:language>
  <cp:lastModifiedBy/>
  <dcterms:modified xsi:type="dcterms:W3CDTF">2023-08-10T06:53:20Z</dcterms:modified>
  <cp:revision>115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Investintech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