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9AACBDD-570B-4E05-BD86-2964CF7B248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1143000" y="685800"/>
            <a:ext cx="4570200" cy="3427200"/>
          </a:xfrm>
          <a:prstGeom prst="rect">
            <a:avLst/>
          </a:prstGeom>
        </p:spPr>
      </p:sp>
      <p:sp>
        <p:nvSpPr>
          <p:cNvPr id="180" name="PlaceHolder 2"/>
          <p:cNvSpPr>
            <a:spLocks noGrp="1"/>
          </p:cNvSpPr>
          <p:nvPr>
            <p:ph type="body"/>
          </p:nvPr>
        </p:nvSpPr>
        <p:spPr>
          <a:xfrm>
            <a:off x="685800" y="4343400"/>
            <a:ext cx="5484600" cy="4113000"/>
          </a:xfrm>
          <a:prstGeom prst="rect">
            <a:avLst/>
          </a:prstGeom>
        </p:spPr>
        <p:txBody>
          <a:bodyPr lIns="0" rIns="0" tIns="0" bIns="0" anchor="ctr">
            <a:noAutofit/>
          </a:bodyPr>
          <a:p>
            <a:endParaRPr b="0" lang="en-IN" sz="2000" spc="-1" strike="noStrike">
              <a:latin typeface="Arial"/>
            </a:endParaRPr>
          </a:p>
        </p:txBody>
      </p:sp>
      <p:sp>
        <p:nvSpPr>
          <p:cNvPr id="181" name="CustomShape 3"/>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fld id="{B90E99B9-9870-4C82-BAD3-CE179B0F3771}" type="slidenum">
              <a:rPr b="0" lang="en-IN" sz="1200" spc="-1" strike="noStrike">
                <a:solidFill>
                  <a:srgbClr val="000000"/>
                </a:solidFill>
                <a:latin typeface="Arial"/>
              </a:rPr>
              <a:t>&lt;number&gt;</a:t>
            </a:fld>
            <a:endParaRPr b="0" lang="en-IN"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1143000" y="685800"/>
            <a:ext cx="4570200" cy="3427200"/>
          </a:xfrm>
          <a:prstGeom prst="rect">
            <a:avLst/>
          </a:prstGeom>
        </p:spPr>
      </p:sp>
      <p:sp>
        <p:nvSpPr>
          <p:cNvPr id="183" name="PlaceHolder 2"/>
          <p:cNvSpPr>
            <a:spLocks noGrp="1"/>
          </p:cNvSpPr>
          <p:nvPr>
            <p:ph type="body"/>
          </p:nvPr>
        </p:nvSpPr>
        <p:spPr>
          <a:xfrm>
            <a:off x="685800" y="4343400"/>
            <a:ext cx="5484600" cy="4113000"/>
          </a:xfrm>
          <a:prstGeom prst="rect">
            <a:avLst/>
          </a:prstGeom>
        </p:spPr>
        <p:txBody>
          <a:bodyPr lIns="0" rIns="0" tIns="0" bIns="0" anchor="ctr">
            <a:noAutofit/>
          </a:bodyPr>
          <a:p>
            <a:endParaRPr b="0" lang="en-IN" sz="2000" spc="-1" strike="noStrike">
              <a:latin typeface="Arial"/>
            </a:endParaRPr>
          </a:p>
        </p:txBody>
      </p:sp>
      <p:sp>
        <p:nvSpPr>
          <p:cNvPr id="184" name="CustomShape 3"/>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fld id="{E2FB841E-A41E-49C8-9C6C-8207F4C9D0A6}" type="slidenum">
              <a:rPr b="0" lang="en-IN" sz="1200" spc="-1" strike="noStrike">
                <a:solidFill>
                  <a:srgbClr val="000000"/>
                </a:solidFill>
                <a:latin typeface="Times New Roman"/>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a:t>
            </a:r>
            <a:r>
              <a:rPr b="0" lang="en-IN" sz="4400" spc="-1" strike="noStrike">
                <a:latin typeface="Arial"/>
              </a:rPr>
              <a:t>the 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mailto:root@rama" TargetMode="External"/><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685800" y="609480"/>
            <a:ext cx="7770600" cy="1141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21" name="CustomShape 2"/>
          <p:cNvSpPr/>
          <p:nvPr/>
        </p:nvSpPr>
        <p:spPr>
          <a:xfrm>
            <a:off x="75960" y="1944000"/>
            <a:ext cx="8850600" cy="50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342720" indent="-339480">
              <a:lnSpc>
                <a:spcPct val="100000"/>
              </a:lnSpc>
              <a:spcBef>
                <a:spcPts val="499"/>
              </a:spcBef>
              <a:tabLst>
                <a:tab algn="l" pos="0"/>
              </a:tabLst>
            </a:pPr>
            <a:r>
              <a:rPr b="0" lang="en-IN" sz="2000" spc="-1" strike="noStrike">
                <a:solidFill>
                  <a:srgbClr val="000000"/>
                </a:solidFill>
                <a:latin typeface="Arial"/>
                <a:ea typeface="Noto Sans CJK SC"/>
              </a:rPr>
              <a:t>      </a:t>
            </a:r>
            <a:endParaRPr b="0" lang="en-IN" sz="2000" spc="-1" strike="noStrike">
              <a:latin typeface="Arial"/>
            </a:endParaRPr>
          </a:p>
          <a:p>
            <a:pPr marL="342720" indent="-339480">
              <a:lnSpc>
                <a:spcPct val="100000"/>
              </a:lnSpc>
              <a:spcBef>
                <a:spcPts val="499"/>
              </a:spcBef>
              <a:tabLst>
                <a:tab algn="l" pos="0"/>
              </a:tabLst>
            </a:pPr>
            <a:endParaRPr b="0" lang="en-IN" sz="2000" spc="-1" strike="noStrike">
              <a:latin typeface="Arial"/>
            </a:endParaRPr>
          </a:p>
          <a:p>
            <a:pPr marL="342720" indent="-339480">
              <a:lnSpc>
                <a:spcPct val="100000"/>
              </a:lnSpc>
              <a:spcBef>
                <a:spcPts val="499"/>
              </a:spcBef>
              <a:tabLst>
                <a:tab algn="l" pos="0"/>
              </a:tabLst>
            </a:pPr>
            <a:endParaRPr b="0" lang="en-IN" sz="2000" spc="-1" strike="noStrike">
              <a:latin typeface="Arial"/>
            </a:endParaRPr>
          </a:p>
          <a:p>
            <a:pPr marL="342720" indent="-339480">
              <a:lnSpc>
                <a:spcPct val="100000"/>
              </a:lnSpc>
              <a:spcBef>
                <a:spcPts val="499"/>
              </a:spcBef>
              <a:tabLst>
                <a:tab algn="l" pos="0"/>
              </a:tabLst>
            </a:pPr>
            <a:endParaRPr b="0" lang="en-IN" sz="2000" spc="-1" strike="noStrike">
              <a:latin typeface="Arial"/>
            </a:endParaRPr>
          </a:p>
          <a:p>
            <a:pPr marL="342720" indent="-339480">
              <a:lnSpc>
                <a:spcPct val="100000"/>
              </a:lnSpc>
              <a:tabLst>
                <a:tab algn="l" pos="0"/>
              </a:tabLst>
            </a:pPr>
            <a:r>
              <a:rPr b="1" lang="en-IN" sz="1400" spc="-1" strike="noStrike">
                <a:solidFill>
                  <a:srgbClr val="000000"/>
                </a:solidFill>
                <a:latin typeface="Arial"/>
                <a:ea typeface="DejaVu Sans"/>
              </a:rPr>
              <a:t>Loadble modules</a:t>
            </a:r>
            <a:endParaRPr b="0" lang="en-IN" sz="1400" spc="-1" strike="noStrike">
              <a:latin typeface="Arial"/>
            </a:endParaRPr>
          </a:p>
          <a:p>
            <a:pPr marL="342720" indent="-339480">
              <a:lnSpc>
                <a:spcPct val="100000"/>
              </a:lnSpc>
              <a:tabLst>
                <a:tab algn="l" pos="0"/>
              </a:tabLst>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One of the good features of Linux is the ability to extend at runtime the set of features  offered by the kernel. This means that you can add functionality to the kernel (and remove functionality as well) while the system is up and running. Each piece of code that can be added to the kernel at runtime is called a module. The Linux kernel offers support for quite a few different types (or classes) of modules, including, but not limited to, device drivers. Each module is made up of object code (not linked into a complete executable) that can be dynamically linked to the running kernel by the insmod program and can be unlinked by the rmmod program.</a:t>
            </a:r>
            <a:endParaRPr b="0" lang="en-IN" sz="1400" spc="-1" strike="noStrike">
              <a:latin typeface="Arial"/>
            </a:endParaRPr>
          </a:p>
          <a:p>
            <a:pPr marL="342720" indent="-339480">
              <a:lnSpc>
                <a:spcPct val="100000"/>
              </a:lnSpc>
              <a:tabLst>
                <a:tab algn="l" pos="0"/>
              </a:tabLst>
            </a:pPr>
            <a:endParaRPr b="0" lang="en-IN" sz="1400" spc="-1" strike="noStrike">
              <a:latin typeface="Arial"/>
            </a:endParaRPr>
          </a:p>
          <a:p>
            <a:pPr marL="342720" indent="-339480">
              <a:lnSpc>
                <a:spcPct val="100000"/>
              </a:lnSpc>
              <a:tabLst>
                <a:tab algn="l" pos="0"/>
              </a:tabLst>
            </a:pPr>
            <a:r>
              <a:rPr b="1" lang="en-IN" sz="1400" spc="-1" strike="noStrike">
                <a:solidFill>
                  <a:srgbClr val="000000"/>
                </a:solidFill>
                <a:latin typeface="Arial"/>
                <a:ea typeface="DejaVu Sans"/>
              </a:rPr>
              <a:t>kernel module :</a:t>
            </a:r>
            <a:endParaRPr b="0" lang="en-IN" sz="1400" spc="-1" strike="noStrike">
              <a:latin typeface="Arial"/>
            </a:endParaRPr>
          </a:p>
          <a:p>
            <a:pPr marL="342720" indent="-339480">
              <a:lnSpc>
                <a:spcPct val="100000"/>
              </a:lnSpc>
              <a:tabLst>
                <a:tab algn="l" pos="0"/>
              </a:tabLst>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Modules are pieces of code that can be loaded and unloaded into the kernel upon demand. They extend the functionality of the kernel without the need to reboot the system. </a:t>
            </a:r>
            <a:endParaRPr b="0" lang="en-IN" sz="1400" spc="-1" strike="noStrike">
              <a:latin typeface="Arial"/>
            </a:endParaRPr>
          </a:p>
          <a:p>
            <a:pPr marL="342720" indent="-339480">
              <a:lnSpc>
                <a:spcPct val="100000"/>
              </a:lnSpc>
              <a:tabLst>
                <a:tab algn="l" pos="0"/>
              </a:tabLst>
            </a:pP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Example:</a:t>
            </a:r>
            <a:r>
              <a:rPr b="0" lang="en-IN" sz="1400" spc="-1" strike="noStrike">
                <a:solidFill>
                  <a:srgbClr val="000000"/>
                </a:solidFill>
                <a:latin typeface="Arial"/>
                <a:ea typeface="DejaVu Sans"/>
              </a:rPr>
              <a:t> Any Linux Device driver</a:t>
            </a:r>
            <a:endParaRPr b="0" lang="en-IN" sz="1400" spc="-1" strike="noStrike">
              <a:latin typeface="Arial"/>
            </a:endParaRPr>
          </a:p>
        </p:txBody>
      </p:sp>
      <p:sp>
        <p:nvSpPr>
          <p:cNvPr id="122" name="CustomShape 3"/>
          <p:cNvSpPr/>
          <p:nvPr/>
        </p:nvSpPr>
        <p:spPr>
          <a:xfrm>
            <a:off x="144000" y="853560"/>
            <a:ext cx="8782200" cy="51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400" spc="-1" strike="noStrike">
                <a:solidFill>
                  <a:srgbClr val="000000"/>
                </a:solidFill>
                <a:latin typeface="Arial"/>
                <a:ea typeface="DejaVu Sans"/>
              </a:rPr>
              <a:t>Another principle that helps architectural coherence, along with keeping things small and well structured, is that of separating mechanism from policy. By putting the mechanism in the operating system and leaving the policy to user processes, the system itself can be left unmodified, even if there is a need to change policy.</a:t>
            </a:r>
            <a:endParaRPr b="0" lang="en-IN" sz="1400" spc="-1" strike="noStrike">
              <a:latin typeface="Arial"/>
            </a:endParaRPr>
          </a:p>
        </p:txBody>
      </p:sp>
      <p:sp>
        <p:nvSpPr>
          <p:cNvPr id="123" name="CustomShape 4"/>
          <p:cNvSpPr/>
          <p:nvPr/>
        </p:nvSpPr>
        <p:spPr>
          <a:xfrm>
            <a:off x="3713040" y="240840"/>
            <a:ext cx="2622600" cy="28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400" spc="-1" strike="noStrike">
                <a:solidFill>
                  <a:srgbClr val="000000"/>
                </a:solidFill>
                <a:latin typeface="Arial"/>
                <a:ea typeface="DejaVu Sans"/>
              </a:rPr>
              <a:t>Mechanism vs Policy</a:t>
            </a:r>
            <a:endParaRPr b="0" lang="en-IN" sz="1400" spc="-1" strike="noStrike">
              <a:latin typeface="Arial"/>
            </a:endParaRPr>
          </a:p>
        </p:txBody>
      </p:sp>
      <p:sp>
        <p:nvSpPr>
          <p:cNvPr id="124" name="CustomShape 5"/>
          <p:cNvSpPr/>
          <p:nvPr/>
        </p:nvSpPr>
        <p:spPr>
          <a:xfrm>
            <a:off x="95040" y="1056240"/>
            <a:ext cx="9190440" cy="5144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400" spc="-1" strike="noStrike">
                <a:solidFill>
                  <a:srgbClr val="000000"/>
                </a:solidFill>
                <a:latin typeface="Arial"/>
                <a:ea typeface="DejaVu Sans"/>
              </a:rPr>
              <a:t>Paging: </a:t>
            </a:r>
            <a:r>
              <a:rPr b="0" lang="en-IN" sz="1400" spc="-1" strike="noStrike">
                <a:solidFill>
                  <a:srgbClr val="000000"/>
                </a:solidFill>
                <a:latin typeface="Arial"/>
                <a:ea typeface="DejaVu Sans"/>
              </a:rPr>
              <a:t>The mechanism involves MMU management, keeping lists of occupied pages and free pages, and code for shuttling pages to and from disk. The policy is deciding what to do when a page fault occurs. It could be local or global, LRU-based or FIFO-based, or something else, but this algorithm can (and should) be completely separate from the mechanics of actually managing the pages.</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p:txBody>
      </p:sp>
      <p:sp>
        <p:nvSpPr>
          <p:cNvPr id="125" name="CustomShape 6"/>
          <p:cNvSpPr/>
          <p:nvPr/>
        </p:nvSpPr>
        <p:spPr>
          <a:xfrm>
            <a:off x="72000" y="2520000"/>
            <a:ext cx="9213120" cy="51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400" spc="-1" strike="noStrike">
                <a:solidFill>
                  <a:srgbClr val="000000"/>
                </a:solidFill>
                <a:latin typeface="Arial"/>
                <a:ea typeface="DejaVu Sans"/>
              </a:rPr>
              <a:t>allowing modules to be loaded into the kernel.</a:t>
            </a:r>
            <a:r>
              <a:rPr b="0" lang="en-IN" sz="1400" spc="-1" strike="noStrike">
                <a:solidFill>
                  <a:srgbClr val="000000"/>
                </a:solidFill>
                <a:latin typeface="Arial"/>
                <a:ea typeface="DejaVu Sans"/>
              </a:rPr>
              <a:t> The mechanism concerns how they are inserted, how they are linked, what calls they can make, and what calls can be made on them. The policy is determining who is allowed to load a module into the kernel and which modules. Maybe only the superuser can load modules, but maybe any user can load a module that has been digitally signed by the appropriate authority.</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41920" y="144000"/>
            <a:ext cx="8683200" cy="639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The __init macro causes the init function to be discarded and its memory freed once the init function finishes. it is a hint to the kernel that the given function is used only at initialization time. The module loader drops the initialization function after the module is loaded, making its memory available for other uses. There is a similar tag (__initdata)for data used only during initialization. Use of __init and __initdata is optional, but it is worth the trouble. Just be sure not to use them for any function (or data structure)you will be using after initialization completes. The whole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point here is the code and data in the init function is used exactly once during initialization. Once it's invoked, it will never be called again; so, once called, it is then freed up (via free_initmem() ).</a:t>
            </a:r>
            <a:endParaRPr b="0" lang="en-IN" sz="1800" spc="-1" strike="noStrike">
              <a:latin typeface="Arial"/>
            </a:endParaRPr>
          </a:p>
          <a:p>
            <a:pPr marL="285840" indent="-282240">
              <a:lnSpc>
                <a:spcPct val="100000"/>
              </a:lnSpc>
              <a:buClr>
                <a:srgbClr val="000000"/>
              </a:buClr>
              <a:buFont typeface="Arial"/>
              <a:buChar char="•"/>
            </a:pPr>
            <a:r>
              <a:rPr b="0" lang="en-US" sz="1800" spc="-1" strike="noStrike">
                <a:solidFill>
                  <a:srgbClr val="000000"/>
                </a:solidFill>
                <a:latin typeface="Calibri"/>
                <a:ea typeface="DejaVu Sans"/>
              </a:rPr>
              <a:t>The __exit macro causes the omission of the function</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Question:</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Is built in module contains  </a:t>
            </a:r>
            <a:r>
              <a:rPr b="1" lang="en-US" sz="1800" spc="-1" strike="noStrike">
                <a:solidFill>
                  <a:srgbClr val="000000"/>
                </a:solidFill>
                <a:latin typeface="Calibri"/>
                <a:ea typeface="DejaVu Sans"/>
              </a:rPr>
              <a:t>_exit</a:t>
            </a:r>
            <a:r>
              <a:rPr b="0" lang="en-US" sz="1800" spc="-1" strike="noStrike">
                <a:solidFill>
                  <a:srgbClr val="000000"/>
                </a:solidFill>
                <a:latin typeface="Calibri"/>
                <a:ea typeface="DejaVu Sans"/>
              </a:rPr>
              <a:t> macro?</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Printk: </a:t>
            </a:r>
            <a:r>
              <a:rPr b="0" lang="en-US" sz="1800" spc="-1" strike="noStrike">
                <a:solidFill>
                  <a:srgbClr val="000000"/>
                </a:solidFill>
                <a:latin typeface="Calibri"/>
                <a:ea typeface="DejaVu Sans"/>
              </a:rPr>
              <a:t>If you don't specify a priority level, the default priority,  DEFAULT_MESSAGE_LOGLEVEL, will be used</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/include/linux/kern_levels.h</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If both </a:t>
            </a:r>
            <a:r>
              <a:rPr b="0" i="1" lang="en-US" sz="1800" spc="-1" strike="noStrike">
                <a:solidFill>
                  <a:srgbClr val="000000"/>
                </a:solidFill>
                <a:latin typeface="Calibri"/>
                <a:ea typeface="DejaVu Sans"/>
              </a:rPr>
              <a:t>syslogd </a:t>
            </a:r>
            <a:r>
              <a:rPr b="0" lang="en-US" sz="1800" spc="-1" strike="noStrike">
                <a:solidFill>
                  <a:srgbClr val="000000"/>
                </a:solidFill>
                <a:latin typeface="Calibri"/>
                <a:ea typeface="DejaVu Sans"/>
              </a:rPr>
              <a:t>and </a:t>
            </a:r>
            <a:r>
              <a:rPr b="0" i="1" lang="en-US" sz="1800" spc="-1" strike="noStrike">
                <a:solidFill>
                  <a:srgbClr val="000000"/>
                </a:solidFill>
                <a:latin typeface="Calibri"/>
                <a:ea typeface="DejaVu Sans"/>
              </a:rPr>
              <a:t>klogd </a:t>
            </a:r>
            <a:r>
              <a:rPr b="0" lang="en-US" sz="1800" spc="-1" strike="noStrike">
                <a:solidFill>
                  <a:srgbClr val="000000"/>
                </a:solidFill>
                <a:latin typeface="Calibri"/>
                <a:ea typeface="DejaVu Sans"/>
              </a:rPr>
              <a:t>are running, then the message will also get appended to /var/log/messages, whether it got printed to the console or not. We use a high priority, like KERN_ALERT, to make sure the printk() messages get printed to your console rather than just logged to your logfile. </a:t>
            </a:r>
            <a:r>
              <a:rPr b="0" i="1" lang="en-US" sz="1800" spc="-1" strike="noStrike">
                <a:solidFill>
                  <a:srgbClr val="000000"/>
                </a:solidFill>
                <a:latin typeface="Calibri"/>
                <a:ea typeface="DejaVu Sans"/>
              </a:rPr>
              <a:t> Debian uses /var/</a:t>
            </a:r>
            <a:r>
              <a:rPr b="0" lang="en-US" sz="1800" spc="-1" strike="noStrike">
                <a:solidFill>
                  <a:srgbClr val="000000"/>
                </a:solidFill>
                <a:latin typeface="Calibri"/>
                <a:ea typeface="DejaVu Sans"/>
              </a:rPr>
              <a:t>log/syslog</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216000" y="77400"/>
            <a:ext cx="7995960" cy="193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Calibri"/>
                <a:ea typeface="DejaVu Sans"/>
              </a:rPr>
              <a:t>Discuss  Module Makefile: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cat /var/log/messages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dmesg</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dmesg | tail</a:t>
            </a:r>
            <a:endParaRPr b="0" lang="en-IN" sz="1800" spc="-1" strike="noStrike">
              <a:latin typeface="Arial"/>
            </a:endParaRPr>
          </a:p>
          <a:p>
            <a:pPr>
              <a:lnSpc>
                <a:spcPct val="100000"/>
              </a:lnSpc>
            </a:pPr>
            <a:r>
              <a:rPr b="1" i="1" lang="en-US" sz="1800" spc="-1" strike="noStrike">
                <a:solidFill>
                  <a:srgbClr val="000000"/>
                </a:solidFill>
                <a:latin typeface="Calibri"/>
                <a:ea typeface="DejaVu Sans"/>
              </a:rPr>
              <a:t>Documentation/kbuild  and Documentation/Changes </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Explore all printk options via LXR ( /proc/sys/kernel/printk)</a:t>
            </a:r>
            <a:endParaRPr b="0" lang="en-IN" sz="1800" spc="-1" strike="noStrike">
              <a:latin typeface="Arial"/>
            </a:endParaRPr>
          </a:p>
          <a:p>
            <a:pPr>
              <a:lnSpc>
                <a:spcPct val="100000"/>
              </a:lnSpc>
            </a:pPr>
            <a:endParaRPr b="0" lang="en-IN" sz="1800" spc="-1" strike="noStrike">
              <a:latin typeface="Arial"/>
            </a:endParaRPr>
          </a:p>
        </p:txBody>
      </p:sp>
      <p:sp>
        <p:nvSpPr>
          <p:cNvPr id="140" name="CustomShape 2"/>
          <p:cNvSpPr/>
          <p:nvPr/>
        </p:nvSpPr>
        <p:spPr>
          <a:xfrm>
            <a:off x="3024000" y="648000"/>
            <a:ext cx="605880" cy="45252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sp>
      <p:sp>
        <p:nvSpPr>
          <p:cNvPr id="141" name="CustomShape 3"/>
          <p:cNvSpPr/>
          <p:nvPr/>
        </p:nvSpPr>
        <p:spPr>
          <a:xfrm>
            <a:off x="720000" y="1951200"/>
            <a:ext cx="7508160" cy="85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0000ff"/>
                </a:solidFill>
                <a:uFillTx/>
                <a:latin typeface="Arial"/>
                <a:ea typeface="DejaVu Sans"/>
                <a:hlinkClick r:id="rId1"/>
              </a:rPr>
              <a:t>root@rama</a:t>
            </a:r>
            <a:r>
              <a:rPr b="0" lang="en-IN" sz="1800" spc="-1" strike="noStrike">
                <a:solidFill>
                  <a:srgbClr val="0000ff"/>
                </a:solidFill>
                <a:latin typeface="Arial"/>
                <a:ea typeface="DejaVu Sans"/>
              </a:rPr>
              <a:t>: # cat /proc/sys/kernel/printk</a:t>
            </a:r>
            <a:endParaRPr b="0" lang="en-IN" sz="1800" spc="-1" strike="noStrike">
              <a:latin typeface="Arial"/>
            </a:endParaRPr>
          </a:p>
          <a:p>
            <a:pPr>
              <a:lnSpc>
                <a:spcPct val="100000"/>
              </a:lnSpc>
            </a:pPr>
            <a:r>
              <a:rPr b="0" lang="en-IN" sz="1800" spc="-1" strike="noStrike">
                <a:solidFill>
                  <a:srgbClr val="0000ff"/>
                </a:solidFill>
                <a:latin typeface="Arial"/>
                <a:ea typeface="DejaVu Sans"/>
              </a:rPr>
              <a:t>4</a:t>
            </a:r>
            <a:r>
              <a:rPr b="0" lang="en-IN" sz="1800" spc="-1" strike="noStrike">
                <a:solidFill>
                  <a:srgbClr val="0000ff"/>
                </a:solidFill>
                <a:latin typeface="Arial"/>
                <a:ea typeface="DejaVu Sans"/>
              </a:rPr>
              <a:t>	</a:t>
            </a:r>
            <a:r>
              <a:rPr b="0" lang="en-IN" sz="1800" spc="-1" strike="noStrike">
                <a:solidFill>
                  <a:srgbClr val="0000ff"/>
                </a:solidFill>
                <a:latin typeface="Arial"/>
                <a:ea typeface="DejaVu Sans"/>
              </a:rPr>
              <a:t>4</a:t>
            </a:r>
            <a:r>
              <a:rPr b="0" lang="en-IN" sz="1800" spc="-1" strike="noStrike">
                <a:solidFill>
                  <a:srgbClr val="0000ff"/>
                </a:solidFill>
                <a:latin typeface="Arial"/>
                <a:ea typeface="DejaVu Sans"/>
              </a:rPr>
              <a:t>	</a:t>
            </a:r>
            <a:r>
              <a:rPr b="0" lang="en-IN" sz="1800" spc="-1" strike="noStrike">
                <a:solidFill>
                  <a:srgbClr val="0000ff"/>
                </a:solidFill>
                <a:latin typeface="Arial"/>
                <a:ea typeface="DejaVu Sans"/>
              </a:rPr>
              <a:t>1</a:t>
            </a:r>
            <a:r>
              <a:rPr b="0" lang="en-IN" sz="1800" spc="-1" strike="noStrike">
                <a:solidFill>
                  <a:srgbClr val="0000ff"/>
                </a:solidFill>
                <a:latin typeface="Arial"/>
                <a:ea typeface="DejaVu Sans"/>
              </a:rPr>
              <a:t>	</a:t>
            </a:r>
            <a:r>
              <a:rPr b="0" lang="en-IN" sz="1800" spc="-1" strike="noStrike">
                <a:solidFill>
                  <a:srgbClr val="0000ff"/>
                </a:solidFill>
                <a:latin typeface="Arial"/>
                <a:ea typeface="DejaVu Sans"/>
              </a:rPr>
              <a:t>7</a:t>
            </a:r>
            <a:endParaRPr b="0" lang="en-IN" sz="1800" spc="-1" strike="noStrike">
              <a:latin typeface="Arial"/>
            </a:endParaRPr>
          </a:p>
        </p:txBody>
      </p:sp>
      <p:sp>
        <p:nvSpPr>
          <p:cNvPr id="142" name="CustomShape 4"/>
          <p:cNvSpPr/>
          <p:nvPr/>
        </p:nvSpPr>
        <p:spPr>
          <a:xfrm>
            <a:off x="88920" y="2504160"/>
            <a:ext cx="8997120" cy="5462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We interpret the preceding four numbers as printk log levels (with 0 being the</a:t>
            </a:r>
            <a:endParaRPr b="0" lang="en-IN" sz="1800" spc="-1" strike="noStrike">
              <a:latin typeface="Arial"/>
            </a:endParaRPr>
          </a:p>
          <a:p>
            <a:pPr>
              <a:lnSpc>
                <a:spcPct val="100000"/>
              </a:lnSpc>
            </a:pPr>
            <a:r>
              <a:rPr b="0" lang="en-IN" sz="1800" spc="-1" strike="noStrike">
                <a:solidFill>
                  <a:srgbClr val="000000"/>
                </a:solidFill>
                <a:latin typeface="Arial"/>
                <a:ea typeface="DejaVu Sans"/>
              </a:rPr>
              <a:t>highest and 7 the lowest in terms of "urgency"). The preceding four-integer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sequence's meaning is this:</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current (console) log level</a:t>
            </a:r>
            <a:endParaRPr b="0" lang="en-IN" sz="1800" spc="-1" strike="noStrike">
              <a:latin typeface="Arial"/>
            </a:endParaRPr>
          </a:p>
          <a:p>
            <a:pPr>
              <a:lnSpc>
                <a:spcPct val="100000"/>
              </a:lnSpc>
            </a:pPr>
            <a:r>
              <a:rPr b="0" lang="en-IN" sz="1800" spc="-1" strike="noStrike">
                <a:solidFill>
                  <a:srgbClr val="000000"/>
                </a:solidFill>
                <a:latin typeface="Arial"/>
                <a:ea typeface="DejaVu Sans"/>
              </a:rPr>
              <a:t>- The implication being that all messages less than this value will appear 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console device!</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default level for messages that lack an explicit log level</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minimum allowed log level</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boot-time default log level</a:t>
            </a:r>
            <a:endParaRPr b="0" lang="en-IN" sz="1800" spc="-1" strike="noStrike">
              <a:latin typeface="Arial"/>
            </a:endParaRPr>
          </a:p>
          <a:p>
            <a:pPr>
              <a:lnSpc>
                <a:spcPct val="100000"/>
              </a:lnSpc>
            </a:pPr>
            <a:r>
              <a:rPr b="0" lang="en-IN" sz="1800" spc="-1" strike="noStrike">
                <a:solidFill>
                  <a:srgbClr val="000000"/>
                </a:solidFill>
                <a:latin typeface="Arial"/>
                <a:ea typeface="DejaVu Sans"/>
              </a:rPr>
              <a:t>sudo bash -c "echo Y &gt; /sys/module/printk/parameters/ignore_loglevel"</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cat /proc/sys/kernel/printk_ratelimit</a:t>
            </a:r>
            <a:endParaRPr b="0" lang="en-IN" sz="1800" spc="-1" strike="noStrike">
              <a:latin typeface="Arial"/>
            </a:endParaRPr>
          </a:p>
          <a:p>
            <a:pPr>
              <a:lnSpc>
                <a:spcPct val="100000"/>
              </a:lnSpc>
            </a:pPr>
            <a:r>
              <a:rPr b="0" lang="en-IN" sz="1800" spc="-1" strike="noStrike">
                <a:solidFill>
                  <a:srgbClr val="000000"/>
                </a:solidFill>
                <a:latin typeface="Arial"/>
                <a:ea typeface="DejaVu Sans"/>
              </a:rPr>
              <a:t>/proc/sys/kernel/printk_ratelimit_burst</a:t>
            </a:r>
            <a:endParaRPr b="0" lang="en-IN" sz="1800" spc="-1" strike="noStrike">
              <a:latin typeface="Arial"/>
            </a:endParaRPr>
          </a:p>
          <a:p>
            <a:pPr>
              <a:lnSpc>
                <a:spcPct val="100000"/>
              </a:lnSpc>
            </a:pPr>
            <a:r>
              <a:rPr b="0" lang="en-IN" sz="1800" spc="-1" strike="noStrike">
                <a:solidFill>
                  <a:srgbClr val="000000"/>
                </a:solidFill>
                <a:latin typeface="Arial"/>
                <a:ea typeface="DejaVu Sans"/>
              </a:rPr>
              <a:t>5</a:t>
            </a:r>
            <a:endParaRPr b="0" lang="en-IN" sz="1800" spc="-1" strike="noStrike">
              <a:latin typeface="Arial"/>
            </a:endParaRPr>
          </a:p>
          <a:p>
            <a:pPr>
              <a:lnSpc>
                <a:spcPct val="100000"/>
              </a:lnSpc>
            </a:pPr>
            <a:r>
              <a:rPr b="0" lang="en-IN" sz="1800" spc="-1" strike="noStrike">
                <a:solidFill>
                  <a:srgbClr val="000000"/>
                </a:solidFill>
                <a:latin typeface="Arial"/>
                <a:ea typeface="DejaVu Sans"/>
              </a:rPr>
              <a:t>10</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This implies that by default, up to 10 instances of the same message occurring within</a:t>
            </a:r>
            <a:endParaRPr b="0" lang="en-IN" sz="1800" spc="-1" strike="noStrike">
              <a:latin typeface="Arial"/>
            </a:endParaRPr>
          </a:p>
          <a:p>
            <a:pPr>
              <a:lnSpc>
                <a:spcPct val="100000"/>
              </a:lnSpc>
            </a:pPr>
            <a:r>
              <a:rPr b="0" lang="en-IN" sz="1800" spc="-1" strike="noStrike">
                <a:solidFill>
                  <a:srgbClr val="000000"/>
                </a:solidFill>
                <a:latin typeface="Arial"/>
                <a:ea typeface="DejaVu Sans"/>
              </a:rPr>
              <a:t>a 5-second time interval can make it through before rate limiting kicks in. For example, think of a large-ish printk in an interrupt handler code path. What if the hardware interrupt is invoked at a frequency of, say, 100 Hz, that is, 100 times every single second!</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000" y="101520"/>
            <a:ext cx="8997840" cy="418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location of the log file varies with the distro: conventionally, the Red Hat based ones write into the /var/log/messages file and the Debian-based ones into /var/log/syslog . Traditionally, the kernel printk would hook into the user space system logger daemon ( syslogd ) to perform file logging, thus automatically getting the benefit of more sophisticated features, such as log rotation, compression, and archival</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systemd is now routinely used on even embedded Linux</a:t>
            </a:r>
            <a:endParaRPr b="0" lang="en-IN" sz="1800" spc="-1" strike="noStrike">
              <a:latin typeface="Arial"/>
            </a:endParaRPr>
          </a:p>
          <a:p>
            <a:pPr>
              <a:lnSpc>
                <a:spcPct val="100000"/>
              </a:lnSpc>
            </a:pPr>
            <a:r>
              <a:rPr b="0" lang="en-IN" sz="1800" spc="-1" strike="noStrike">
                <a:solidFill>
                  <a:srgbClr val="000000"/>
                </a:solidFill>
                <a:latin typeface="Arial"/>
                <a:ea typeface="DejaVu Sans"/>
              </a:rPr>
              <a:t>devices. Within the systemd framework, logging is performed by a daemon process</a:t>
            </a:r>
            <a:endParaRPr b="0" lang="en-IN" sz="1800" spc="-1" strike="noStrike">
              <a:latin typeface="Arial"/>
            </a:endParaRPr>
          </a:p>
          <a:p>
            <a:pPr>
              <a:lnSpc>
                <a:spcPct val="100000"/>
              </a:lnSpc>
            </a:pPr>
            <a:r>
              <a:rPr b="0" lang="en-IN" sz="1800" spc="-1" strike="noStrike">
                <a:solidFill>
                  <a:srgbClr val="000000"/>
                </a:solidFill>
                <a:latin typeface="Arial"/>
                <a:ea typeface="DejaVu Sans"/>
              </a:rPr>
              <a:t>called systemd-journal , and the journalctl(1) utility is the user interface to it.</a:t>
            </a:r>
            <a:endParaRPr b="0" lang="en-IN" sz="1800" spc="-1" strike="noStrike">
              <a:latin typeface="Arial"/>
            </a:endParaRPr>
          </a:p>
          <a:p>
            <a:pPr>
              <a:lnSpc>
                <a:spcPct val="100000"/>
              </a:lnSpc>
            </a:pPr>
            <a:r>
              <a:rPr b="0" lang="en-IN" sz="1800" spc="-1" strike="noStrike">
                <a:solidFill>
                  <a:srgbClr val="000000"/>
                </a:solidFill>
                <a:latin typeface="Arial"/>
                <a:ea typeface="DejaVu Sans"/>
              </a:rPr>
              <a:t>$ journalctl -k |tail -n2</a:t>
            </a:r>
            <a:endParaRPr b="0" lang="en-IN" sz="1800" spc="-1" strike="noStrike">
              <a:latin typeface="Arial"/>
            </a:endParaRPr>
          </a:p>
          <a:p>
            <a:pPr>
              <a:lnSpc>
                <a:spcPct val="100000"/>
              </a:lnSpc>
            </a:pPr>
            <a:r>
              <a:rPr b="0" lang="en-IN" sz="1800" spc="-1" strike="noStrike">
                <a:solidFill>
                  <a:srgbClr val="000000"/>
                </a:solidFill>
                <a:latin typeface="Arial"/>
                <a:ea typeface="DejaVu Sans"/>
              </a:rPr>
              <a:t>Show all kernel logs from previous boot:</a:t>
            </a:r>
            <a:endParaRPr b="0" lang="en-IN" sz="1800" spc="-1" strike="noStrike">
              <a:latin typeface="Arial"/>
            </a:endParaRPr>
          </a:p>
          <a:p>
            <a:pPr>
              <a:lnSpc>
                <a:spcPct val="100000"/>
              </a:lnSpc>
            </a:pPr>
            <a:r>
              <a:rPr b="0" lang="en-IN" sz="1800" spc="-1" strike="noStrike">
                <a:solidFill>
                  <a:srgbClr val="000000"/>
                </a:solidFill>
                <a:latin typeface="Arial"/>
                <a:ea typeface="DejaVu Sans"/>
              </a:rPr>
              <a:t>journalctl -k -b -1</a:t>
            </a:r>
            <a:endParaRPr b="0" lang="en-IN" sz="1800" spc="-1" strike="noStrike">
              <a:latin typeface="Arial"/>
            </a:endParaRPr>
          </a:p>
          <a:p>
            <a:pPr>
              <a:lnSpc>
                <a:spcPct val="100000"/>
              </a:lnSpc>
            </a:pPr>
            <a:r>
              <a:rPr b="0" lang="en-IN" sz="1800" spc="-1" strike="noStrike">
                <a:solidFill>
                  <a:srgbClr val="000000"/>
                </a:solidFill>
                <a:latin typeface="Arial"/>
                <a:ea typeface="DejaVu Sans"/>
              </a:rPr>
              <a:t>Show a live log display from a system service apache.service:</a:t>
            </a:r>
            <a:endParaRPr b="0" lang="en-IN" sz="1800" spc="-1" strike="noStrike">
              <a:latin typeface="Arial"/>
            </a:endParaRPr>
          </a:p>
          <a:p>
            <a:pPr>
              <a:lnSpc>
                <a:spcPct val="100000"/>
              </a:lnSpc>
            </a:pPr>
            <a:r>
              <a:rPr b="0" lang="en-IN" sz="1800" spc="-1" strike="noStrike">
                <a:solidFill>
                  <a:srgbClr val="000000"/>
                </a:solidFill>
                <a:latin typeface="Arial"/>
                <a:ea typeface="DejaVu Sans"/>
              </a:rPr>
              <a:t>journalctl -f -u apache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20880" y="1512000"/>
            <a:ext cx="7589160" cy="4839840"/>
          </a:xfrm>
          <a:prstGeom prst="rect">
            <a:avLst/>
          </a:prstGeom>
          <a:ln>
            <a:noFill/>
          </a:ln>
        </p:spPr>
      </p:pic>
      <p:sp>
        <p:nvSpPr>
          <p:cNvPr id="145" name="CustomShape 1"/>
          <p:cNvSpPr/>
          <p:nvPr/>
        </p:nvSpPr>
        <p:spPr>
          <a:xfrm>
            <a:off x="144000" y="253440"/>
            <a:ext cx="8561520" cy="1111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kernel module's init routine must return an integer. What if you wish to return a pointer instead?</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ERR_PTR() inline function comes to our rescue, allowing us to return a pointer disguised as an integer simply by typecasting it as void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28600"/>
            <a:ext cx="8530920" cy="777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Error Handling:</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If you ever fail to unregister what you obtained, the kernel is left in an unstable state; it contains internal pointers to code that no longer exists. In such situations, the only recourse, usually, is to reboot the system</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Error recovery is sometimes best handled with the goto statement. We normally hate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to use goto, but in our opinion, this is one situation where it is useful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Int __init my_init_function(void)</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int err;</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registration takes a pointer and a name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err = register_this(ptr1, "skull");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if (err) goto fail_this;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err = register_that(ptr2, "skull");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if (err)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goto fail_that;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err = register_those(ptr3, "skull");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if (err) goto fail_those;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return 0; /* success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fail_those: unregister_that(ptr2, "skull");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fail_that: unregister_this(ptr1, "skull");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fail_this: return err; /* propagate the error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you should include </a:t>
            </a:r>
            <a:r>
              <a:rPr b="0" i="1" lang="en-US" sz="1800" spc="-1" strike="noStrike">
                <a:solidFill>
                  <a:srgbClr val="000000"/>
                </a:solidFill>
                <a:latin typeface="Calibri"/>
                <a:ea typeface="DejaVu Sans"/>
              </a:rPr>
              <a:t>&lt;linux/errno.h&gt; </a:t>
            </a:r>
            <a:r>
              <a:rPr b="0" lang="en-US" sz="1800" spc="-1" strike="noStrike">
                <a:solidFill>
                  <a:srgbClr val="000000"/>
                </a:solidFill>
                <a:latin typeface="Calibri"/>
                <a:ea typeface="DejaVu Sans"/>
              </a:rPr>
              <a:t>in order to use symbolic values such as -ENODEV, -ENOMEM, and so on. It is always good practice to return appropriate error codes, because user programs can turn them to meaningful strings using </a:t>
            </a:r>
            <a:r>
              <a:rPr b="0" i="1" lang="en-US" sz="1800" spc="-1" strike="noStrike">
                <a:solidFill>
                  <a:srgbClr val="000000"/>
                </a:solidFill>
                <a:latin typeface="Calibri"/>
                <a:ea typeface="DejaVu Sans"/>
              </a:rPr>
              <a:t>perror </a:t>
            </a:r>
            <a:r>
              <a:rPr b="0" lang="en-US" sz="1800" spc="-1" strike="noStrike">
                <a:solidFill>
                  <a:srgbClr val="000000"/>
                </a:solidFill>
                <a:latin typeface="Calibri"/>
                <a:ea typeface="DejaVu Sans"/>
              </a:rPr>
              <a:t>or similar means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28600" y="0"/>
            <a:ext cx="8530920" cy="6174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ea typeface="DejaVu Sans"/>
              </a:rPr>
              <a:t>Module Parameters</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Modules can take command line arguments, but not with the argc/argv you might be used to. To allow arguments to be passed to your module, use the module_param() macro, (defined in linux/moduleparam.h)</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module_param() macro takes 3 arguments: </a:t>
            </a:r>
            <a:endParaRPr b="0" lang="en-IN" sz="1600" spc="-1" strike="noStrike">
              <a:latin typeface="Arial"/>
            </a:endParaRPr>
          </a:p>
          <a:p>
            <a:pPr marL="343080" indent="-339480">
              <a:lnSpc>
                <a:spcPct val="100000"/>
              </a:lnSpc>
              <a:buClr>
                <a:srgbClr val="000000"/>
              </a:buClr>
              <a:buFont typeface="StarSymbol"/>
              <a:buAutoNum type="arabicPeriod"/>
            </a:pPr>
            <a:r>
              <a:rPr b="0" lang="en-US" sz="1600" spc="-1" strike="noStrike">
                <a:solidFill>
                  <a:srgbClr val="000000"/>
                </a:solidFill>
                <a:latin typeface="Calibri"/>
                <a:ea typeface="DejaVu Sans"/>
              </a:rPr>
              <a:t>The name of the variable</a:t>
            </a:r>
            <a:endParaRPr b="0" lang="en-IN" sz="1600" spc="-1" strike="noStrike">
              <a:latin typeface="Arial"/>
            </a:endParaRPr>
          </a:p>
          <a:p>
            <a:pPr marL="343080" indent="-339480">
              <a:lnSpc>
                <a:spcPct val="100000"/>
              </a:lnSpc>
              <a:buClr>
                <a:srgbClr val="000000"/>
              </a:buClr>
              <a:buFont typeface="StarSymbol"/>
              <a:buAutoNum type="arabicPeriod"/>
            </a:pPr>
            <a:r>
              <a:rPr b="0" lang="en-US" sz="1600" spc="-1" strike="noStrike">
                <a:solidFill>
                  <a:srgbClr val="000000"/>
                </a:solidFill>
                <a:latin typeface="Calibri"/>
                <a:ea typeface="DejaVu Sans"/>
              </a:rPr>
              <a:t>Type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The supported variable types are </a:t>
            </a:r>
            <a:r>
              <a:rPr b="0" i="1" lang="en-US" sz="1600" spc="-1" strike="noStrike">
                <a:solidFill>
                  <a:srgbClr val="000000"/>
                </a:solidFill>
                <a:latin typeface="Calibri"/>
                <a:ea typeface="DejaVu Sans"/>
              </a:rPr>
              <a:t>charp (character pointer) short, int, long, ushort, uint, and ulong</a:t>
            </a:r>
            <a:r>
              <a:rPr b="0" lang="en-US" sz="1600" spc="-1" strike="noStrike">
                <a:solidFill>
                  <a:srgbClr val="000000"/>
                </a:solidFill>
                <a:latin typeface="Calibri"/>
                <a:ea typeface="DejaVu Sans"/>
              </a:rPr>
              <a:t>.</a:t>
            </a:r>
            <a:endParaRPr b="0" lang="en-IN" sz="1600" spc="-1" strike="noStrike">
              <a:latin typeface="Arial"/>
            </a:endParaRPr>
          </a:p>
          <a:p>
            <a:pPr marL="343080" indent="-339480">
              <a:lnSpc>
                <a:spcPct val="100000"/>
              </a:lnSpc>
              <a:buClr>
                <a:srgbClr val="000000"/>
              </a:buClr>
              <a:buFont typeface="StarSymbol"/>
              <a:buAutoNum type="arabicPeriod" startAt="3"/>
            </a:pPr>
            <a:r>
              <a:rPr b="0" lang="en-US" sz="1600" spc="-1" strike="noStrike">
                <a:solidFill>
                  <a:srgbClr val="000000"/>
                </a:solidFill>
                <a:latin typeface="Calibri"/>
                <a:ea typeface="DejaVu Sans"/>
              </a:rPr>
              <a:t>Permissions mask (for the associated sysfs entry for this parameter). </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The kernel, has a </a:t>
            </a:r>
            <a:r>
              <a:rPr b="0" lang="en-US" sz="1600" spc="-1" strike="noStrike">
                <a:solidFill>
                  <a:srgbClr val="000000"/>
                </a:solidFill>
                <a:latin typeface="Calibri"/>
                <a:ea typeface="DejaVu Sans"/>
              </a:rPr>
              <a:t>very small stack; it can be as small as a single, 4096-byte page. Your functions must share that stack with the entire kernel-space call chain. Thus, it is never a good idea to declare large automatic variables; if you need larger structures, you should allocate them dynamically at call time.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int myival = 3;</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char *mysval = “Hello World”;</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module_param(myival, int, S_IRUGO );</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module_param(mysval, charp, S_IRUGO | S_IWUSR);</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int myshortArray[4];</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int size;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module_param_array (myshortArray, int, &amp;size, S_IRUGO);</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MODULE_PARM_DESC(), that is used to document arguments that the module can take.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	</a:t>
            </a:r>
            <a:r>
              <a:rPr b="1" lang="en-US" sz="1600" spc="-1" strike="noStrike">
                <a:solidFill>
                  <a:srgbClr val="000000"/>
                </a:solidFill>
                <a:latin typeface="Calibri"/>
                <a:ea typeface="DejaVu Sans"/>
              </a:rPr>
              <a:t>Executer Programs on Module parameters &amp;    sys/module/*khello*/parameter</a:t>
            </a:r>
            <a:endParaRPr b="0" lang="en-IN" sz="1600" spc="-1" strike="noStrike">
              <a:latin typeface="Arial"/>
            </a:endParaRPr>
          </a:p>
        </p:txBody>
      </p:sp>
      <p:sp>
        <p:nvSpPr>
          <p:cNvPr id="148" name="CustomShape 2"/>
          <p:cNvSpPr/>
          <p:nvPr/>
        </p:nvSpPr>
        <p:spPr>
          <a:xfrm>
            <a:off x="4302000" y="5816520"/>
            <a:ext cx="605880" cy="45252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288000" y="304920"/>
            <a:ext cx="43614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ea typeface="DejaVu Sans"/>
              </a:rPr>
              <a:t>Modules Spanning Multiple Files</a:t>
            </a:r>
            <a:endParaRPr b="0" lang="en-IN" sz="1800" spc="-1" strike="noStrike">
              <a:latin typeface="Arial"/>
            </a:endParaRPr>
          </a:p>
        </p:txBody>
      </p:sp>
      <p:sp>
        <p:nvSpPr>
          <p:cNvPr id="150" name="CustomShape 2"/>
          <p:cNvSpPr/>
          <p:nvPr/>
        </p:nvSpPr>
        <p:spPr>
          <a:xfrm>
            <a:off x="380880" y="762120"/>
            <a:ext cx="81496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obj-m += startstop.o</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startstop-objs := start.o stop.o</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all: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make -C /usr/src/linux-headers-2.6.32.6 SUBDIRS=`pwd` modules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Execute Program on Multiple files</a:t>
            </a:r>
            <a:endParaRPr b="0" lang="en-IN" sz="1800" spc="-1" strike="noStrike">
              <a:latin typeface="Arial"/>
            </a:endParaRPr>
          </a:p>
        </p:txBody>
      </p:sp>
      <p:sp>
        <p:nvSpPr>
          <p:cNvPr id="151" name="CustomShape 3"/>
          <p:cNvSpPr/>
          <p:nvPr/>
        </p:nvSpPr>
        <p:spPr>
          <a:xfrm>
            <a:off x="360000" y="2539440"/>
            <a:ext cx="531720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ea typeface="DejaVu Sans"/>
              </a:rPr>
              <a:t>Module stacking and exporting symbols</a:t>
            </a:r>
            <a:endParaRPr b="0" lang="en-IN" sz="1800" spc="-1" strike="noStrike">
              <a:latin typeface="Arial"/>
            </a:endParaRPr>
          </a:p>
        </p:txBody>
      </p:sp>
      <p:sp>
        <p:nvSpPr>
          <p:cNvPr id="152" name="CustomShape 4"/>
          <p:cNvSpPr/>
          <p:nvPr/>
        </p:nvSpPr>
        <p:spPr>
          <a:xfrm>
            <a:off x="380880" y="2904120"/>
            <a:ext cx="7997400" cy="228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Functions in one module can call functions of other modules</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EXPORT_SYMBOL (myexportfun);</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EXPORT_SYMBOL_GPL (myexportfun);</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EXPORT_SYMBOL(request_threaded_irq);</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Exports come in two flavors: vanilla (EXPORT_SYMBOL) and GPL-only (EXPORT_SYMBOL_GPL). The former are available to any kernel module, while the latter cannot be used by any modules which do not carry a GPL-compatible license</a:t>
            </a:r>
            <a:endParaRPr b="0" lang="en-IN" sz="1800" spc="-1" strike="noStrike">
              <a:latin typeface="Arial"/>
            </a:endParaRPr>
          </a:p>
        </p:txBody>
      </p:sp>
      <p:sp>
        <p:nvSpPr>
          <p:cNvPr id="153" name="CustomShape 5"/>
          <p:cNvSpPr/>
          <p:nvPr/>
        </p:nvSpPr>
        <p:spPr>
          <a:xfrm>
            <a:off x="261720" y="2134440"/>
            <a:ext cx="529920" cy="30024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sp>
      <p:sp>
        <p:nvSpPr>
          <p:cNvPr id="154" name="CustomShape 6"/>
          <p:cNvSpPr/>
          <p:nvPr/>
        </p:nvSpPr>
        <p:spPr>
          <a:xfrm>
            <a:off x="2088000" y="5040000"/>
            <a:ext cx="44985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Execute Program on Module stacking</a:t>
            </a:r>
            <a:endParaRPr b="0" lang="en-IN" sz="1800" spc="-1" strike="noStrike">
              <a:latin typeface="Arial"/>
            </a:endParaRPr>
          </a:p>
        </p:txBody>
      </p:sp>
      <p:sp>
        <p:nvSpPr>
          <p:cNvPr id="155" name="CustomShape 7"/>
          <p:cNvSpPr/>
          <p:nvPr/>
        </p:nvSpPr>
        <p:spPr>
          <a:xfrm>
            <a:off x="420120" y="5092200"/>
            <a:ext cx="529920" cy="30024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sp>
      <p:sp>
        <p:nvSpPr>
          <p:cNvPr id="156" name="CustomShape 8"/>
          <p:cNvSpPr/>
          <p:nvPr/>
        </p:nvSpPr>
        <p:spPr>
          <a:xfrm>
            <a:off x="699480" y="5323320"/>
            <a:ext cx="318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Name Space Pollution:</a:t>
            </a:r>
            <a:endParaRPr b="0" lang="en-IN" sz="1800" spc="-1" strike="noStrike">
              <a:latin typeface="Arial"/>
            </a:endParaRPr>
          </a:p>
        </p:txBody>
      </p:sp>
      <p:sp>
        <p:nvSpPr>
          <p:cNvPr id="157" name="CustomShape 9"/>
          <p:cNvSpPr/>
          <p:nvPr/>
        </p:nvSpPr>
        <p:spPr>
          <a:xfrm>
            <a:off x="468720" y="5616000"/>
            <a:ext cx="81381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When writing kernel code, even the smallest module will be linked against the entire kernel, so this is definitely an issue. The best way to deal with this is to declare all your variables as static.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/proc/kallsyms (Kernel symbol table)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44000" y="216000"/>
            <a:ext cx="8853120" cy="2135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Every piece of kernel code is entered by and executes in one of two contexts:</a:t>
            </a:r>
            <a:endParaRPr b="0" lang="en-IN" sz="1800" spc="-1" strike="noStrike">
              <a:latin typeface="Arial"/>
            </a:endParaRPr>
          </a:p>
          <a:p>
            <a:pPr>
              <a:lnSpc>
                <a:spcPct val="100000"/>
              </a:lnSpc>
            </a:pPr>
            <a:r>
              <a:rPr b="1" lang="en-IN" sz="1800" spc="-1" strike="noStrike">
                <a:solidFill>
                  <a:srgbClr val="000000"/>
                </a:solidFill>
                <a:latin typeface="Arial"/>
                <a:ea typeface="DejaVu Sans"/>
              </a:rPr>
              <a:t>Process context:</a:t>
            </a:r>
            <a:r>
              <a:rPr b="0" lang="en-IN" sz="1800" spc="-1" strike="noStrike">
                <a:solidFill>
                  <a:srgbClr val="000000"/>
                </a:solidFill>
                <a:latin typeface="Arial"/>
                <a:ea typeface="DejaVu Sans"/>
              </a:rPr>
              <a:t> The kernel is entered from a system call or processor exception (such as a page fault) and kernel code is executed, kernel data worked upon; it's synchronous (top down).</a:t>
            </a:r>
            <a:endParaRPr b="0" lang="en-IN" sz="1800" spc="-1" strike="noStrike">
              <a:latin typeface="Arial"/>
            </a:endParaRPr>
          </a:p>
          <a:p>
            <a:pPr>
              <a:lnSpc>
                <a:spcPct val="100000"/>
              </a:lnSpc>
            </a:pPr>
            <a:r>
              <a:rPr b="1" lang="en-IN" sz="1800" spc="-1" strike="noStrike">
                <a:solidFill>
                  <a:srgbClr val="000000"/>
                </a:solidFill>
                <a:latin typeface="Arial"/>
                <a:ea typeface="DejaVu Sans"/>
              </a:rPr>
              <a:t>Interrupt context: </a:t>
            </a:r>
            <a:r>
              <a:rPr b="0" lang="en-IN" sz="1800" spc="-1" strike="noStrike">
                <a:solidFill>
                  <a:srgbClr val="000000"/>
                </a:solidFill>
                <a:latin typeface="Arial"/>
                <a:ea typeface="DejaVu Sans"/>
              </a:rPr>
              <a:t>The is kernel entered from a peripheral chip's hardware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interrupt and kernel code is executed, kernel data worked upon; it's asynchronous (bottom up).</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/etc/modules-load.d/modules.conf -&gt; kernel modules load at boot time</a:t>
            </a:r>
            <a:endParaRPr b="0" lang="en-IN" sz="1800" spc="-1" strike="noStrike">
              <a:latin typeface="Arial"/>
            </a:endParaRPr>
          </a:p>
        </p:txBody>
      </p:sp>
      <p:sp>
        <p:nvSpPr>
          <p:cNvPr id="159" name="CustomShape 2"/>
          <p:cNvSpPr/>
          <p:nvPr/>
        </p:nvSpPr>
        <p:spPr>
          <a:xfrm>
            <a:off x="344520" y="3024000"/>
            <a:ext cx="4548960" cy="34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sudo echo "test_script: msg 1" &gt;/dev/kmsg</a:t>
            </a:r>
            <a:endParaRPr b="0" lang="en-IN" sz="1800" spc="-1" strike="noStrike">
              <a:latin typeface="Arial"/>
            </a:endParaRPr>
          </a:p>
        </p:txBody>
      </p:sp>
      <p:sp>
        <p:nvSpPr>
          <p:cNvPr id="160" name="CustomShape 3"/>
          <p:cNvSpPr/>
          <p:nvPr/>
        </p:nvSpPr>
        <p:spPr>
          <a:xfrm>
            <a:off x="288000" y="3528000"/>
            <a:ext cx="6219360" cy="34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alias dmesg='/bin/dmesg --decode --nopager --color -ctime'</a:t>
            </a:r>
            <a:endParaRPr b="0" lang="en-IN" sz="1800" spc="-1" strike="noStrike">
              <a:latin typeface="Arial"/>
            </a:endParaRPr>
          </a:p>
        </p:txBody>
      </p:sp>
      <p:sp>
        <p:nvSpPr>
          <p:cNvPr id="161" name="CustomShape 4"/>
          <p:cNvSpPr/>
          <p:nvPr/>
        </p:nvSpPr>
        <p:spPr>
          <a:xfrm>
            <a:off x="288000" y="4221360"/>
            <a:ext cx="849384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pr_warning("%s:%s():%d: kmalloc failed!\n", OURMODNAME,__func__,</a:t>
            </a:r>
            <a:endParaRPr b="0" lang="en-IN" sz="1800" spc="-1" strike="noStrike">
              <a:latin typeface="Arial"/>
            </a:endParaRPr>
          </a:p>
          <a:p>
            <a:pPr>
              <a:lnSpc>
                <a:spcPct val="100000"/>
              </a:lnSpc>
            </a:pPr>
            <a:r>
              <a:rPr b="0" lang="en-IN" sz="1800" spc="-1" strike="noStrike">
                <a:solidFill>
                  <a:srgbClr val="000000"/>
                </a:solidFill>
                <a:latin typeface="Arial"/>
                <a:ea typeface="DejaVu Sans"/>
              </a:rPr>
              <a:t>__LINE__);</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Picture 1" descr=""/>
          <p:cNvPicPr/>
          <p:nvPr/>
        </p:nvPicPr>
        <p:blipFill>
          <a:blip r:embed="rId1"/>
          <a:stretch/>
        </p:blipFill>
        <p:spPr>
          <a:xfrm>
            <a:off x="0" y="0"/>
            <a:ext cx="9140400" cy="6841800"/>
          </a:xfrm>
          <a:prstGeom prst="rect">
            <a:avLst/>
          </a:prstGeom>
          <a:ln>
            <a:noFill/>
          </a:ln>
        </p:spPr>
      </p:pic>
      <p:sp>
        <p:nvSpPr>
          <p:cNvPr id="163" name="CustomShape 1"/>
          <p:cNvSpPr/>
          <p:nvPr/>
        </p:nvSpPr>
        <p:spPr>
          <a:xfrm>
            <a:off x="750960" y="406440"/>
            <a:ext cx="7868880" cy="700920"/>
          </a:xfrm>
          <a:prstGeom prst="rect">
            <a:avLst/>
          </a:prstGeom>
          <a:noFill/>
          <a:ln>
            <a:noFill/>
          </a:ln>
        </p:spPr>
        <p:style>
          <a:lnRef idx="0"/>
          <a:fillRef idx="0"/>
          <a:effectRef idx="0"/>
          <a:fontRef idx="minor"/>
        </p:style>
        <p:txBody>
          <a:bodyPr wrap="none" lIns="0" rIns="0" tIns="0" bIns="0">
            <a:spAutoFit/>
          </a:bodyPr>
          <a:p>
            <a:pPr>
              <a:lnSpc>
                <a:spcPts val="2761"/>
              </a:lnSpc>
            </a:pPr>
            <a:r>
              <a:rPr b="1" lang="en-CA" sz="2240" spc="-12" strike="noStrike">
                <a:solidFill>
                  <a:srgbClr val="000000"/>
                </a:solidFill>
                <a:latin typeface="Arial Bold"/>
                <a:ea typeface="DejaVu Sans"/>
              </a:rPr>
              <a:t>Adding a new module (hello) to the Build process</a:t>
            </a:r>
            <a:endParaRPr b="0" lang="en-IN" sz="2240" spc="-1" strike="noStrike">
              <a:latin typeface="Arial"/>
            </a:endParaRPr>
          </a:p>
          <a:p>
            <a:pPr>
              <a:lnSpc>
                <a:spcPts val="2761"/>
              </a:lnSpc>
            </a:pPr>
            <a:endParaRPr b="0" lang="en-IN" sz="2240" spc="-1" strike="noStrike">
              <a:latin typeface="Arial"/>
            </a:endParaRPr>
          </a:p>
        </p:txBody>
      </p:sp>
      <p:sp>
        <p:nvSpPr>
          <p:cNvPr id="164" name="CustomShape 2"/>
          <p:cNvSpPr/>
          <p:nvPr/>
        </p:nvSpPr>
        <p:spPr>
          <a:xfrm>
            <a:off x="2617560" y="1130400"/>
            <a:ext cx="4135680" cy="700920"/>
          </a:xfrm>
          <a:prstGeom prst="rect">
            <a:avLst/>
          </a:prstGeom>
          <a:noFill/>
          <a:ln>
            <a:noFill/>
          </a:ln>
        </p:spPr>
        <p:style>
          <a:lnRef idx="0"/>
          <a:fillRef idx="0"/>
          <a:effectRef idx="0"/>
          <a:fontRef idx="minor"/>
        </p:style>
        <p:txBody>
          <a:bodyPr wrap="none" lIns="0" rIns="0" tIns="0" bIns="0">
            <a:spAutoFit/>
          </a:bodyPr>
          <a:p>
            <a:pPr>
              <a:lnSpc>
                <a:spcPts val="2761"/>
              </a:lnSpc>
            </a:pPr>
            <a:r>
              <a:rPr b="0" lang="en-CA" sz="2230" spc="-12" strike="noStrike">
                <a:solidFill>
                  <a:srgbClr val="000000"/>
                </a:solidFill>
                <a:latin typeface="Arial"/>
                <a:ea typeface="DejaVu Sans"/>
              </a:rPr>
              <a:t>1. Make a directory - drivers/hello</a:t>
            </a:r>
            <a:endParaRPr b="0" lang="en-IN" sz="2230" spc="-1" strike="noStrike">
              <a:latin typeface="Arial"/>
            </a:endParaRPr>
          </a:p>
          <a:p>
            <a:pPr>
              <a:lnSpc>
                <a:spcPts val="2761"/>
              </a:lnSpc>
            </a:pPr>
            <a:endParaRPr b="0" lang="en-IN" sz="2230" spc="-1" strike="noStrike">
              <a:latin typeface="Arial"/>
            </a:endParaRPr>
          </a:p>
        </p:txBody>
      </p:sp>
      <p:sp>
        <p:nvSpPr>
          <p:cNvPr id="165" name="CustomShape 3"/>
          <p:cNvSpPr/>
          <p:nvPr/>
        </p:nvSpPr>
        <p:spPr>
          <a:xfrm>
            <a:off x="1962360" y="1486080"/>
            <a:ext cx="5674320" cy="1104480"/>
          </a:xfrm>
          <a:prstGeom prst="rect">
            <a:avLst/>
          </a:prstGeom>
          <a:noFill/>
          <a:ln>
            <a:noFill/>
          </a:ln>
        </p:spPr>
        <p:style>
          <a:lnRef idx="0"/>
          <a:fillRef idx="0"/>
          <a:effectRef idx="0"/>
          <a:fontRef idx="minor"/>
        </p:style>
        <p:txBody>
          <a:bodyPr wrap="none" lIns="0" rIns="0" tIns="0" bIns="0">
            <a:spAutoFit/>
          </a:bodyPr>
          <a:p>
            <a:pPr>
              <a:lnSpc>
                <a:spcPts val="2900"/>
              </a:lnSpc>
            </a:pPr>
            <a:r>
              <a:rPr b="0" lang="en-CA" sz="2230" spc="-12" strike="noStrike">
                <a:solidFill>
                  <a:srgbClr val="000000"/>
                </a:solidFill>
                <a:latin typeface="Arial"/>
                <a:ea typeface="DejaVu Sans"/>
              </a:rPr>
              <a:t>Create or Copy file - Kconfig, Makefile, hello.c</a:t>
            </a:r>
            <a:br/>
            <a:r>
              <a:rPr b="0" lang="en-CA" sz="2230" spc="-12" strike="noStrike">
                <a:solidFill>
                  <a:srgbClr val="000000"/>
                </a:solidFill>
                <a:latin typeface="Arial"/>
                <a:ea typeface="DejaVu Sans"/>
              </a:rPr>
              <a:t>hello.c - A simple kernel module</a:t>
            </a:r>
            <a:endParaRPr b="0" lang="en-IN" sz="2230" spc="-1" strike="noStrike">
              <a:latin typeface="Arial"/>
            </a:endParaRPr>
          </a:p>
          <a:p>
            <a:pPr>
              <a:lnSpc>
                <a:spcPts val="2900"/>
              </a:lnSpc>
            </a:pPr>
            <a:endParaRPr b="0" lang="en-IN" sz="2230" spc="-1" strike="noStrike">
              <a:latin typeface="Arial"/>
            </a:endParaRPr>
          </a:p>
        </p:txBody>
      </p:sp>
      <p:sp>
        <p:nvSpPr>
          <p:cNvPr id="166" name="CustomShape 4"/>
          <p:cNvSpPr/>
          <p:nvPr/>
        </p:nvSpPr>
        <p:spPr>
          <a:xfrm>
            <a:off x="2661120" y="2209680"/>
            <a:ext cx="4277160" cy="1104480"/>
          </a:xfrm>
          <a:prstGeom prst="rect">
            <a:avLst/>
          </a:prstGeom>
          <a:noFill/>
          <a:ln>
            <a:noFill/>
          </a:ln>
        </p:spPr>
        <p:style>
          <a:lnRef idx="0"/>
          <a:fillRef idx="0"/>
          <a:effectRef idx="0"/>
          <a:fontRef idx="minor"/>
        </p:style>
        <p:txBody>
          <a:bodyPr wrap="none" lIns="0" rIns="0" tIns="0" bIns="0">
            <a:spAutoFit/>
          </a:bodyPr>
          <a:p>
            <a:pPr>
              <a:lnSpc>
                <a:spcPts val="2900"/>
              </a:lnSpc>
            </a:pPr>
            <a:r>
              <a:rPr b="0" lang="en-CA" sz="2230" spc="-12" strike="noStrike">
                <a:solidFill>
                  <a:srgbClr val="000000"/>
                </a:solidFill>
                <a:latin typeface="Arial"/>
                <a:ea typeface="DejaVu Sans"/>
              </a:rPr>
              <a:t>Kconfig - Add following statements</a:t>
            </a:r>
            <a:br/>
            <a:r>
              <a:rPr b="0" lang="en-CA" sz="2230" spc="-12" strike="noStrike">
                <a:solidFill>
                  <a:srgbClr val="000000"/>
                </a:solidFill>
                <a:latin typeface="Arial"/>
                <a:ea typeface="DejaVu Sans"/>
              </a:rPr>
              <a:t>#</a:t>
            </a:r>
            <a:endParaRPr b="0" lang="en-IN" sz="2230" spc="-1" strike="noStrike">
              <a:latin typeface="Arial"/>
            </a:endParaRPr>
          </a:p>
          <a:p>
            <a:pPr>
              <a:lnSpc>
                <a:spcPts val="2900"/>
              </a:lnSpc>
            </a:pPr>
            <a:endParaRPr b="0" lang="en-IN" sz="2230" spc="-1" strike="noStrike">
              <a:latin typeface="Arial"/>
            </a:endParaRPr>
          </a:p>
        </p:txBody>
      </p:sp>
      <p:sp>
        <p:nvSpPr>
          <p:cNvPr id="167" name="CustomShape 5"/>
          <p:cNvSpPr/>
          <p:nvPr/>
        </p:nvSpPr>
        <p:spPr>
          <a:xfrm>
            <a:off x="3159360" y="2946240"/>
            <a:ext cx="3496320" cy="1104480"/>
          </a:xfrm>
          <a:prstGeom prst="rect">
            <a:avLst/>
          </a:prstGeom>
          <a:noFill/>
          <a:ln>
            <a:noFill/>
          </a:ln>
        </p:spPr>
        <p:style>
          <a:lnRef idx="0"/>
          <a:fillRef idx="0"/>
          <a:effectRef idx="0"/>
          <a:fontRef idx="minor"/>
        </p:style>
        <p:txBody>
          <a:bodyPr wrap="none" lIns="0" rIns="0" tIns="0" bIns="0">
            <a:spAutoFit/>
          </a:bodyPr>
          <a:p>
            <a:pPr>
              <a:lnSpc>
                <a:spcPts val="2900"/>
              </a:lnSpc>
            </a:pPr>
            <a:r>
              <a:rPr b="0" lang="en-CA" sz="2230" spc="-12" strike="noStrike">
                <a:solidFill>
                  <a:srgbClr val="000000"/>
                </a:solidFill>
                <a:latin typeface="Arial"/>
                <a:ea typeface="DejaVu Sans"/>
              </a:rPr>
              <a:t># hello module configuration</a:t>
            </a:r>
            <a:br/>
            <a:r>
              <a:rPr b="0" lang="en-CA" sz="2230" spc="-12" strike="noStrike">
                <a:solidFill>
                  <a:srgbClr val="000000"/>
                </a:solidFill>
                <a:latin typeface="Arial"/>
                <a:ea typeface="DejaVu Sans"/>
              </a:rPr>
              <a:t>#</a:t>
            </a:r>
            <a:endParaRPr b="0" lang="en-IN" sz="2230" spc="-1" strike="noStrike">
              <a:latin typeface="Arial"/>
            </a:endParaRPr>
          </a:p>
          <a:p>
            <a:pPr>
              <a:lnSpc>
                <a:spcPts val="2900"/>
              </a:lnSpc>
            </a:pPr>
            <a:endParaRPr b="0" lang="en-IN" sz="2230" spc="-1" strike="noStrike">
              <a:latin typeface="Arial"/>
            </a:endParaRPr>
          </a:p>
        </p:txBody>
      </p:sp>
      <p:sp>
        <p:nvSpPr>
          <p:cNvPr id="168" name="CustomShape 6"/>
          <p:cNvSpPr/>
          <p:nvPr/>
        </p:nvSpPr>
        <p:spPr>
          <a:xfrm>
            <a:off x="3097080" y="3683160"/>
            <a:ext cx="3621240" cy="1066680"/>
          </a:xfrm>
          <a:prstGeom prst="rect">
            <a:avLst/>
          </a:prstGeom>
          <a:noFill/>
          <a:ln>
            <a:noFill/>
          </a:ln>
        </p:spPr>
        <p:style>
          <a:lnRef idx="0"/>
          <a:fillRef idx="0"/>
          <a:effectRef idx="0"/>
          <a:fontRef idx="minor"/>
        </p:style>
        <p:txBody>
          <a:bodyPr wrap="none" lIns="0" rIns="0" tIns="0" bIns="0">
            <a:spAutoFit/>
          </a:bodyPr>
          <a:p>
            <a:pPr>
              <a:lnSpc>
                <a:spcPts val="2801"/>
              </a:lnSpc>
            </a:pPr>
            <a:r>
              <a:rPr b="0" lang="en-CA" sz="2230" spc="-12" strike="noStrike">
                <a:solidFill>
                  <a:srgbClr val="000000"/>
                </a:solidFill>
                <a:latin typeface="Arial"/>
                <a:ea typeface="DejaVu Sans"/>
              </a:rPr>
              <a:t>menu "Hello Module support"</a:t>
            </a:r>
            <a:br/>
            <a:r>
              <a:rPr b="0" lang="en-CA" sz="2230" spc="-12" strike="noStrike">
                <a:solidFill>
                  <a:srgbClr val="000000"/>
                </a:solidFill>
                <a:latin typeface="Arial"/>
                <a:ea typeface="DejaVu Sans"/>
              </a:rPr>
              <a:t>config HELLO</a:t>
            </a:r>
            <a:endParaRPr b="0" lang="en-IN" sz="2230" spc="-1" strike="noStrike">
              <a:latin typeface="Arial"/>
            </a:endParaRPr>
          </a:p>
          <a:p>
            <a:pPr>
              <a:lnSpc>
                <a:spcPts val="2801"/>
              </a:lnSpc>
            </a:pPr>
            <a:endParaRPr b="0" lang="en-IN" sz="2230" spc="-1" strike="noStrike">
              <a:latin typeface="Arial"/>
            </a:endParaRPr>
          </a:p>
        </p:txBody>
      </p:sp>
      <p:sp>
        <p:nvSpPr>
          <p:cNvPr id="169" name="CustomShape 7"/>
          <p:cNvSpPr/>
          <p:nvPr/>
        </p:nvSpPr>
        <p:spPr>
          <a:xfrm>
            <a:off x="3195000" y="4419720"/>
            <a:ext cx="3882240" cy="700920"/>
          </a:xfrm>
          <a:prstGeom prst="rect">
            <a:avLst/>
          </a:prstGeom>
          <a:noFill/>
          <a:ln>
            <a:noFill/>
          </a:ln>
        </p:spPr>
        <p:style>
          <a:lnRef idx="0"/>
          <a:fillRef idx="0"/>
          <a:effectRef idx="0"/>
          <a:fontRef idx="minor"/>
        </p:style>
        <p:txBody>
          <a:bodyPr wrap="none" lIns="0" rIns="0" tIns="0" bIns="0">
            <a:spAutoFit/>
          </a:bodyPr>
          <a:p>
            <a:pPr>
              <a:lnSpc>
                <a:spcPts val="2761"/>
              </a:lnSpc>
            </a:pPr>
            <a:r>
              <a:rPr b="0" lang="en-CA" sz="2230" spc="-12" strike="noStrike">
                <a:solidFill>
                  <a:srgbClr val="000000"/>
                </a:solidFill>
                <a:latin typeface="Arial"/>
                <a:ea typeface="DejaVu Sans"/>
              </a:rPr>
              <a:t>tristate "Include Hello module?"</a:t>
            </a:r>
            <a:endParaRPr b="0" lang="en-IN" sz="2230" spc="-1" strike="noStrike">
              <a:latin typeface="Arial"/>
            </a:endParaRPr>
          </a:p>
          <a:p>
            <a:pPr>
              <a:lnSpc>
                <a:spcPts val="2761"/>
              </a:lnSpc>
            </a:pPr>
            <a:endParaRPr b="0" lang="en-IN" sz="2230" spc="-1" strike="noStrike">
              <a:latin typeface="Arial"/>
            </a:endParaRPr>
          </a:p>
        </p:txBody>
      </p:sp>
      <p:sp>
        <p:nvSpPr>
          <p:cNvPr id="170" name="CustomShape 8"/>
          <p:cNvSpPr/>
          <p:nvPr/>
        </p:nvSpPr>
        <p:spPr>
          <a:xfrm>
            <a:off x="4592880" y="4788000"/>
            <a:ext cx="1086840" cy="700920"/>
          </a:xfrm>
          <a:prstGeom prst="rect">
            <a:avLst/>
          </a:prstGeom>
          <a:noFill/>
          <a:ln>
            <a:noFill/>
          </a:ln>
        </p:spPr>
        <p:style>
          <a:lnRef idx="0"/>
          <a:fillRef idx="0"/>
          <a:effectRef idx="0"/>
          <a:fontRef idx="minor"/>
        </p:style>
        <p:txBody>
          <a:bodyPr wrap="none" lIns="0" rIns="0" tIns="0" bIns="0">
            <a:spAutoFit/>
          </a:bodyPr>
          <a:p>
            <a:pPr>
              <a:lnSpc>
                <a:spcPts val="2761"/>
              </a:lnSpc>
            </a:pPr>
            <a:r>
              <a:rPr b="0" lang="en-CA" sz="2230" spc="-12" strike="noStrike">
                <a:solidFill>
                  <a:srgbClr val="000000"/>
                </a:solidFill>
                <a:latin typeface="Arial"/>
                <a:ea typeface="DejaVu Sans"/>
              </a:rPr>
              <a:t>---help---</a:t>
            </a:r>
            <a:endParaRPr b="0" lang="en-IN" sz="2230" spc="-1" strike="noStrike">
              <a:latin typeface="Arial"/>
            </a:endParaRPr>
          </a:p>
          <a:p>
            <a:pPr>
              <a:lnSpc>
                <a:spcPts val="2761"/>
              </a:lnSpc>
            </a:pPr>
            <a:endParaRPr b="0" lang="en-IN" sz="2230" spc="-1" strike="noStrike">
              <a:latin typeface="Arial"/>
            </a:endParaRPr>
          </a:p>
        </p:txBody>
      </p:sp>
      <p:sp>
        <p:nvSpPr>
          <p:cNvPr id="171" name="CustomShape 9"/>
          <p:cNvSpPr/>
          <p:nvPr/>
        </p:nvSpPr>
        <p:spPr>
          <a:xfrm>
            <a:off x="2264400" y="5143680"/>
            <a:ext cx="5286600" cy="1104480"/>
          </a:xfrm>
          <a:prstGeom prst="rect">
            <a:avLst/>
          </a:prstGeom>
          <a:noFill/>
          <a:ln>
            <a:noFill/>
          </a:ln>
        </p:spPr>
        <p:style>
          <a:lnRef idx="0"/>
          <a:fillRef idx="0"/>
          <a:effectRef idx="0"/>
          <a:fontRef idx="minor"/>
        </p:style>
        <p:txBody>
          <a:bodyPr wrap="none" lIns="0" rIns="0" tIns="0" bIns="0">
            <a:spAutoFit/>
          </a:bodyPr>
          <a:p>
            <a:pPr>
              <a:lnSpc>
                <a:spcPts val="2900"/>
              </a:lnSpc>
              <a:tabLst>
                <a:tab algn="l" pos="0"/>
              </a:tabLst>
            </a:pPr>
            <a:r>
              <a:rPr b="0" lang="en-CA" sz="2230" spc="-12" strike="noStrike">
                <a:solidFill>
                  <a:srgbClr val="000000"/>
                </a:solidFill>
                <a:latin typeface="Arial"/>
                <a:ea typeface="DejaVu Sans"/>
              </a:rPr>
              <a:t>Linux Kernel Module demonstration - Hello</a:t>
            </a:r>
            <a:br/>
            <a:r>
              <a:rPr b="0" lang="en-CA" sz="2230" spc="-21" strike="noStrike">
                <a:solidFill>
                  <a:srgbClr val="000000"/>
                </a:solidFill>
                <a:latin typeface="Arial"/>
                <a:ea typeface="DejaVu Sans"/>
              </a:rPr>
              <a:t>endmenu</a:t>
            </a:r>
            <a:endParaRPr b="0" lang="en-IN" sz="2230" spc="-1" strike="noStrike">
              <a:latin typeface="Arial"/>
            </a:endParaRPr>
          </a:p>
          <a:p>
            <a:pPr>
              <a:lnSpc>
                <a:spcPts val="2900"/>
              </a:lnSpc>
              <a:tabLst>
                <a:tab algn="l" pos="0"/>
              </a:tabLst>
            </a:pPr>
            <a:endParaRPr b="0" lang="en-IN" sz="2230" spc="-1" strike="noStrike">
              <a:latin typeface="Arial"/>
            </a:endParaRPr>
          </a:p>
        </p:txBody>
      </p:sp>
      <p:sp>
        <p:nvSpPr>
          <p:cNvPr id="172" name="CustomShape 10"/>
          <p:cNvSpPr/>
          <p:nvPr/>
        </p:nvSpPr>
        <p:spPr>
          <a:xfrm>
            <a:off x="2629800" y="5867280"/>
            <a:ext cx="4339800" cy="1104480"/>
          </a:xfrm>
          <a:prstGeom prst="rect">
            <a:avLst/>
          </a:prstGeom>
          <a:noFill/>
          <a:ln>
            <a:noFill/>
          </a:ln>
        </p:spPr>
        <p:style>
          <a:lnRef idx="0"/>
          <a:fillRef idx="0"/>
          <a:effectRef idx="0"/>
          <a:fontRef idx="minor"/>
        </p:style>
        <p:txBody>
          <a:bodyPr wrap="none" lIns="0" rIns="0" tIns="0" bIns="0">
            <a:spAutoFit/>
          </a:bodyPr>
          <a:p>
            <a:pPr>
              <a:lnSpc>
                <a:spcPts val="2900"/>
              </a:lnSpc>
            </a:pPr>
            <a:r>
              <a:rPr b="0" lang="en-CA" sz="2230" spc="-12" strike="noStrike">
                <a:solidFill>
                  <a:srgbClr val="000000"/>
                </a:solidFill>
                <a:latin typeface="Arial"/>
                <a:ea typeface="DejaVu Sans"/>
              </a:rPr>
              <a:t>Makefile - Add foloowing statement</a:t>
            </a:r>
            <a:br/>
            <a:r>
              <a:rPr b="0" lang="en-CA" sz="2230" spc="-12" strike="noStrike">
                <a:solidFill>
                  <a:srgbClr val="000000"/>
                </a:solidFill>
                <a:latin typeface="Arial"/>
                <a:ea typeface="DejaVu Sans"/>
              </a:rPr>
              <a:t>obj-$(CONFIG_HELLO) += hello/</a:t>
            </a:r>
            <a:endParaRPr b="0" lang="en-IN" sz="2230" spc="-1" strike="noStrike">
              <a:latin typeface="Arial"/>
            </a:endParaRPr>
          </a:p>
          <a:p>
            <a:pPr>
              <a:lnSpc>
                <a:spcPts val="2900"/>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1" descr=""/>
          <p:cNvPicPr/>
          <p:nvPr/>
        </p:nvPicPr>
        <p:blipFill>
          <a:blip r:embed="rId1"/>
          <a:stretch/>
        </p:blipFill>
        <p:spPr>
          <a:xfrm>
            <a:off x="0" y="0"/>
            <a:ext cx="9140400" cy="6841800"/>
          </a:xfrm>
          <a:prstGeom prst="rect">
            <a:avLst/>
          </a:prstGeom>
          <a:ln>
            <a:noFill/>
          </a:ln>
        </p:spPr>
      </p:pic>
      <p:sp>
        <p:nvSpPr>
          <p:cNvPr id="174" name="CustomShape 1"/>
          <p:cNvSpPr/>
          <p:nvPr/>
        </p:nvSpPr>
        <p:spPr>
          <a:xfrm>
            <a:off x="602640" y="406440"/>
            <a:ext cx="8152560" cy="700920"/>
          </a:xfrm>
          <a:prstGeom prst="rect">
            <a:avLst/>
          </a:prstGeom>
          <a:noFill/>
          <a:ln>
            <a:noFill/>
          </a:ln>
        </p:spPr>
        <p:style>
          <a:lnRef idx="0"/>
          <a:fillRef idx="0"/>
          <a:effectRef idx="0"/>
          <a:fontRef idx="minor"/>
        </p:style>
        <p:txBody>
          <a:bodyPr wrap="none" lIns="0" rIns="0" tIns="0" bIns="0">
            <a:spAutoFit/>
          </a:bodyPr>
          <a:p>
            <a:pPr>
              <a:lnSpc>
                <a:spcPts val="2761"/>
              </a:lnSpc>
            </a:pPr>
            <a:r>
              <a:rPr b="1" lang="en-CA" sz="2240" spc="-12" strike="noStrike">
                <a:solidFill>
                  <a:srgbClr val="000000"/>
                </a:solidFill>
                <a:latin typeface="Arial Bold"/>
                <a:ea typeface="DejaVu Sans"/>
              </a:rPr>
              <a:t>Adding a new module (hello) to the Build process…</a:t>
            </a:r>
            <a:endParaRPr b="0" lang="en-IN" sz="2240" spc="-1" strike="noStrike">
              <a:latin typeface="Arial"/>
            </a:endParaRPr>
          </a:p>
          <a:p>
            <a:pPr>
              <a:lnSpc>
                <a:spcPts val="2761"/>
              </a:lnSpc>
            </a:pPr>
            <a:endParaRPr b="0" lang="en-IN" sz="2240" spc="-1" strike="noStrike">
              <a:latin typeface="Arial"/>
            </a:endParaRPr>
          </a:p>
        </p:txBody>
      </p:sp>
      <p:sp>
        <p:nvSpPr>
          <p:cNvPr id="175" name="CustomShape 2"/>
          <p:cNvSpPr/>
          <p:nvPr/>
        </p:nvSpPr>
        <p:spPr>
          <a:xfrm>
            <a:off x="1061280" y="1117440"/>
            <a:ext cx="7235640" cy="1104480"/>
          </a:xfrm>
          <a:prstGeom prst="rect">
            <a:avLst/>
          </a:prstGeom>
          <a:noFill/>
          <a:ln>
            <a:noFill/>
          </a:ln>
        </p:spPr>
        <p:style>
          <a:lnRef idx="0"/>
          <a:fillRef idx="0"/>
          <a:effectRef idx="0"/>
          <a:fontRef idx="minor"/>
        </p:style>
        <p:txBody>
          <a:bodyPr wrap="none" lIns="0" rIns="0" tIns="0" bIns="0">
            <a:spAutoFit/>
          </a:bodyPr>
          <a:p>
            <a:pPr>
              <a:lnSpc>
                <a:spcPts val="2900"/>
              </a:lnSpc>
              <a:tabLst>
                <a:tab algn="l" pos="457200"/>
              </a:tabLst>
            </a:pPr>
            <a:r>
              <a:rPr b="0" lang="en-CA" sz="2230" spc="-12" strike="noStrike">
                <a:solidFill>
                  <a:srgbClr val="000000"/>
                </a:solidFill>
                <a:latin typeface="Arial"/>
                <a:ea typeface="DejaVu Sans"/>
              </a:rPr>
              <a:t>2. Add the following statement before endmenu statement:</a:t>
            </a:r>
            <a:br/>
            <a:r>
              <a:rPr b="0" lang="en-CA" sz="2230" spc="-12" strike="noStrike">
                <a:solidFill>
                  <a:srgbClr val="000000"/>
                </a:solidFill>
                <a:latin typeface="Arial"/>
                <a:ea typeface="DejaVu Sans"/>
              </a:rPr>
              <a:t>	</a:t>
            </a:r>
            <a:r>
              <a:rPr b="0" lang="en-CA" sz="2230" spc="-12" strike="noStrike">
                <a:solidFill>
                  <a:srgbClr val="000000"/>
                </a:solidFill>
                <a:latin typeface="Arial"/>
                <a:ea typeface="DejaVu Sans"/>
              </a:rPr>
              <a:t>source "drivers/hello/Kconfig"</a:t>
            </a:r>
            <a:endParaRPr b="0" lang="en-IN" sz="2230" spc="-1" strike="noStrike">
              <a:latin typeface="Arial"/>
            </a:endParaRPr>
          </a:p>
          <a:p>
            <a:pPr>
              <a:lnSpc>
                <a:spcPts val="2900"/>
              </a:lnSpc>
              <a:tabLst>
                <a:tab algn="l" pos="457200"/>
              </a:tabLst>
            </a:pPr>
            <a:endParaRPr b="0" lang="en-IN" sz="2230" spc="-1" strike="noStrike">
              <a:latin typeface="Arial"/>
            </a:endParaRPr>
          </a:p>
        </p:txBody>
      </p:sp>
      <p:sp>
        <p:nvSpPr>
          <p:cNvPr id="176" name="CustomShape 3"/>
          <p:cNvSpPr/>
          <p:nvPr/>
        </p:nvSpPr>
        <p:spPr>
          <a:xfrm>
            <a:off x="1022760" y="2209680"/>
            <a:ext cx="7540920" cy="1104480"/>
          </a:xfrm>
          <a:prstGeom prst="rect">
            <a:avLst/>
          </a:prstGeom>
          <a:noFill/>
          <a:ln>
            <a:noFill/>
          </a:ln>
        </p:spPr>
        <p:style>
          <a:lnRef idx="0"/>
          <a:fillRef idx="0"/>
          <a:effectRef idx="0"/>
          <a:fontRef idx="minor"/>
        </p:style>
        <p:txBody>
          <a:bodyPr wrap="none" lIns="0" rIns="0" tIns="0" bIns="0">
            <a:spAutoFit/>
          </a:bodyPr>
          <a:p>
            <a:pPr>
              <a:lnSpc>
                <a:spcPts val="2900"/>
              </a:lnSpc>
            </a:pPr>
            <a:r>
              <a:rPr b="0" lang="en-CA" sz="2230" spc="-12" strike="noStrike">
                <a:solidFill>
                  <a:srgbClr val="000000"/>
                </a:solidFill>
                <a:latin typeface="Arial"/>
                <a:ea typeface="DejaVu Sans"/>
              </a:rPr>
              <a:t>And add the following statement at the end of file in Makefile:</a:t>
            </a:r>
            <a:br/>
            <a:r>
              <a:rPr b="0" lang="en-CA" sz="2230" spc="-12" strike="noStrike">
                <a:solidFill>
                  <a:srgbClr val="000000"/>
                </a:solidFill>
                <a:latin typeface="Arial"/>
                <a:ea typeface="DejaVu Sans"/>
              </a:rPr>
              <a:t>obj-$(CONFIG_HELLO) += hello.o</a:t>
            </a:r>
            <a:endParaRPr b="0" lang="en-IN" sz="2230" spc="-1" strike="noStrike">
              <a:latin typeface="Arial"/>
            </a:endParaRPr>
          </a:p>
          <a:p>
            <a:pPr>
              <a:lnSpc>
                <a:spcPts val="2900"/>
              </a:lnSpc>
            </a:pPr>
            <a:endParaRPr b="0" lang="en-IN" sz="2230" spc="-1" strike="noStrike">
              <a:latin typeface="Arial"/>
            </a:endParaRPr>
          </a:p>
        </p:txBody>
      </p:sp>
      <p:sp>
        <p:nvSpPr>
          <p:cNvPr id="177" name="CustomShape 4"/>
          <p:cNvSpPr/>
          <p:nvPr/>
        </p:nvSpPr>
        <p:spPr>
          <a:xfrm>
            <a:off x="2292480" y="3314880"/>
            <a:ext cx="4772880" cy="1104480"/>
          </a:xfrm>
          <a:prstGeom prst="rect">
            <a:avLst/>
          </a:prstGeom>
          <a:noFill/>
          <a:ln>
            <a:noFill/>
          </a:ln>
        </p:spPr>
        <p:style>
          <a:lnRef idx="0"/>
          <a:fillRef idx="0"/>
          <a:effectRef idx="0"/>
          <a:fontRef idx="minor"/>
        </p:style>
        <p:txBody>
          <a:bodyPr wrap="none" lIns="0" rIns="0" tIns="0" bIns="0">
            <a:spAutoFit/>
          </a:bodyPr>
          <a:p>
            <a:pPr>
              <a:lnSpc>
                <a:spcPts val="2900"/>
              </a:lnSpc>
              <a:tabLst>
                <a:tab algn="l" pos="457200"/>
              </a:tabLst>
            </a:pPr>
            <a:r>
              <a:rPr b="0" lang="en-CA" sz="2230" spc="-12" strike="noStrike">
                <a:solidFill>
                  <a:srgbClr val="000000"/>
                </a:solidFill>
                <a:latin typeface="Arial"/>
                <a:ea typeface="DejaVu Sans"/>
              </a:rPr>
              <a:t>3. Config, Build and Deploy the kernel.</a:t>
            </a:r>
            <a:br/>
            <a:r>
              <a:rPr b="0" lang="en-CA" sz="2230" spc="-12" strike="noStrike">
                <a:solidFill>
                  <a:srgbClr val="000000"/>
                </a:solidFill>
                <a:latin typeface="Arial"/>
                <a:ea typeface="DejaVu Sans"/>
              </a:rPr>
              <a:t>	</a:t>
            </a:r>
            <a:r>
              <a:rPr b="0" lang="en-CA" sz="2230" spc="-12" strike="noStrike">
                <a:solidFill>
                  <a:srgbClr val="000000"/>
                </a:solidFill>
                <a:latin typeface="Arial"/>
                <a:ea typeface="DejaVu Sans"/>
              </a:rPr>
              <a:t>make xconfig</a:t>
            </a:r>
            <a:endParaRPr b="0" lang="en-IN" sz="2230" spc="-1" strike="noStrike">
              <a:latin typeface="Arial"/>
            </a:endParaRPr>
          </a:p>
          <a:p>
            <a:pPr>
              <a:lnSpc>
                <a:spcPts val="2900"/>
              </a:lnSpc>
              <a:tabLst>
                <a:tab algn="l" pos="457200"/>
              </a:tabLst>
            </a:pPr>
            <a:endParaRPr b="0" lang="en-IN" sz="2230" spc="-1" strike="noStrike">
              <a:latin typeface="Arial"/>
            </a:endParaRPr>
          </a:p>
        </p:txBody>
      </p:sp>
      <p:sp>
        <p:nvSpPr>
          <p:cNvPr id="178" name="CustomShape 5"/>
          <p:cNvSpPr/>
          <p:nvPr/>
        </p:nvSpPr>
        <p:spPr>
          <a:xfrm>
            <a:off x="1922400" y="4038480"/>
            <a:ext cx="5817600" cy="1472760"/>
          </a:xfrm>
          <a:prstGeom prst="rect">
            <a:avLst/>
          </a:prstGeom>
          <a:noFill/>
          <a:ln>
            <a:noFill/>
          </a:ln>
        </p:spPr>
        <p:style>
          <a:lnRef idx="0"/>
          <a:fillRef idx="0"/>
          <a:effectRef idx="0"/>
          <a:fontRef idx="minor"/>
        </p:style>
        <p:txBody>
          <a:bodyPr wrap="none" lIns="0" rIns="0" tIns="0" bIns="0">
            <a:spAutoFit/>
          </a:bodyPr>
          <a:p>
            <a:pPr>
              <a:lnSpc>
                <a:spcPts val="2900"/>
              </a:lnSpc>
            </a:pPr>
            <a:r>
              <a:rPr b="0" lang="en-CA" sz="2230" spc="-12" strike="noStrike">
                <a:solidFill>
                  <a:srgbClr val="000000"/>
                </a:solidFill>
                <a:latin typeface="Arial"/>
                <a:ea typeface="DejaVu Sans"/>
              </a:rPr>
              <a:t>Look at the menu item displayed under drivers.</a:t>
            </a:r>
            <a:br/>
            <a:r>
              <a:rPr b="0" lang="en-CA" sz="2230" spc="-12" strike="noStrike">
                <a:solidFill>
                  <a:srgbClr val="000000"/>
                </a:solidFill>
                <a:latin typeface="Arial"/>
                <a:ea typeface="DejaVu Sans"/>
              </a:rPr>
              <a:t>Select and save the configuration and exit.</a:t>
            </a:r>
            <a:br/>
            <a:r>
              <a:rPr b="0" lang="en-CA" sz="2230" spc="-12" strike="noStrike">
                <a:solidFill>
                  <a:srgbClr val="000000"/>
                </a:solidFill>
                <a:latin typeface="Arial"/>
                <a:ea typeface="DejaVu Sans"/>
              </a:rPr>
              <a:t>Look for CONFIG_HELLO in .config file.</a:t>
            </a:r>
            <a:endParaRPr b="0" lang="en-IN" sz="2230" spc="-1" strike="noStrike">
              <a:latin typeface="Arial"/>
            </a:endParaRPr>
          </a:p>
          <a:p>
            <a:pPr>
              <a:lnSpc>
                <a:spcPts val="2900"/>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714240" y="357120"/>
            <a:ext cx="7770600" cy="531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r>
              <a:rPr b="0" lang="en-US" sz="4400" spc="-1" strike="noStrike">
                <a:solidFill>
                  <a:srgbClr val="000000"/>
                </a:solidFill>
                <a:latin typeface="Times New Roman"/>
                <a:ea typeface="Noto Sans CJK SC"/>
              </a:rPr>
              <a:t>Definition</a:t>
            </a:r>
            <a:endParaRPr b="0" lang="en-IN" sz="4400" spc="-1" strike="noStrike">
              <a:latin typeface="Arial"/>
            </a:endParaRPr>
          </a:p>
        </p:txBody>
      </p:sp>
      <p:sp>
        <p:nvSpPr>
          <p:cNvPr id="127" name="CustomShape 2"/>
          <p:cNvSpPr/>
          <p:nvPr/>
        </p:nvSpPr>
        <p:spPr>
          <a:xfrm>
            <a:off x="685800" y="1052640"/>
            <a:ext cx="8348400" cy="5687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341280" indent="-339480">
              <a:lnSpc>
                <a:spcPct val="10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r>
              <a:rPr b="0" lang="en-US" sz="2400" spc="-1" strike="noStrike">
                <a:solidFill>
                  <a:srgbClr val="000000"/>
                </a:solidFill>
                <a:latin typeface="Times New Roman"/>
                <a:ea typeface="Noto Sans CJK SC"/>
              </a:rPr>
              <a:t>Device drivers provide interface between operating system and hardware itself.</a:t>
            </a:r>
            <a:endParaRPr b="0" lang="en-IN" sz="2400" spc="-1" strike="noStrike">
              <a:latin typeface="Arial"/>
            </a:endParaRPr>
          </a:p>
          <a:p>
            <a:pPr marL="341280" indent="-339480">
              <a:lnSpc>
                <a:spcPct val="10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r>
              <a:rPr b="0" lang="en-IN" sz="2400" spc="-1" strike="noStrike">
                <a:solidFill>
                  <a:srgbClr val="000000"/>
                </a:solidFill>
                <a:latin typeface="Times New Roman"/>
                <a:ea typeface="Noto Sans CJK SC"/>
              </a:rPr>
              <a:t>Device drivers take on a special role in the Linux kernel. They are distinct “black boxes” that make a particular piece of hardware respond to a well-defined internal programming interface; they hide completely the details of how the device works.</a:t>
            </a:r>
            <a:endParaRPr b="0" lang="en-IN" sz="2400" spc="-1" strike="noStrike">
              <a:latin typeface="Arial"/>
            </a:endParaRPr>
          </a:p>
          <a:p>
            <a:pPr marL="341280" indent="-339480">
              <a:lnSpc>
                <a:spcPct val="10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r>
              <a:rPr b="0" lang="en-US" sz="2400" spc="-1" strike="noStrike">
                <a:solidFill>
                  <a:srgbClr val="000000"/>
                </a:solidFill>
                <a:latin typeface="Times New Roman"/>
                <a:ea typeface="Noto Sans CJK SC"/>
              </a:rPr>
              <a:t>When writing drivers, a programmer should pay particular attention to this fundamental concept: write kernel code to access the hardware, but don’t force particular policies on the user, since different users have different needs. The driver should deal with making the hardware available, leaving all the issues about how to use the hardware to the applications. A driver, then, is flexible if it offers access to the hardware       capabilities without adding constraints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2000" y="101160"/>
            <a:ext cx="9064080" cy="612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u="sng">
                <a:solidFill>
                  <a:srgbClr val="000000"/>
                </a:solidFill>
                <a:uFillTx/>
                <a:latin typeface="Calibri"/>
                <a:ea typeface="DejaVu Sans"/>
              </a:rPr>
              <a:t>Module Vs Application</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=&gt; Application starts with </a:t>
            </a:r>
            <a:r>
              <a:rPr b="0" i="1" lang="en-US" sz="1800" spc="-1" strike="noStrike">
                <a:solidFill>
                  <a:srgbClr val="000000"/>
                </a:solidFill>
                <a:latin typeface="Calibri"/>
                <a:ea typeface="DejaVu Sans"/>
              </a:rPr>
              <a:t>main() </a:t>
            </a:r>
            <a:r>
              <a:rPr b="0" lang="en-US" sz="1800" spc="-1" strike="noStrike">
                <a:solidFill>
                  <a:srgbClr val="000000"/>
                </a:solidFill>
                <a:latin typeface="Calibri"/>
                <a:ea typeface="DejaVu Sans"/>
              </a:rPr>
              <a:t>function and when </a:t>
            </a:r>
            <a:r>
              <a:rPr b="0" i="1" lang="en-US" sz="1800" spc="-1" strike="noStrike">
                <a:solidFill>
                  <a:srgbClr val="000000"/>
                </a:solidFill>
                <a:latin typeface="Calibri"/>
                <a:ea typeface="DejaVu Sans"/>
              </a:rPr>
              <a:t>main() </a:t>
            </a:r>
            <a:r>
              <a:rPr b="0" lang="en-US" sz="1800" spc="-1" strike="noStrike">
                <a:solidFill>
                  <a:srgbClr val="000000"/>
                </a:solidFill>
                <a:latin typeface="Calibri"/>
                <a:ea typeface="DejaVu Sans"/>
              </a:rPr>
              <a:t>function returns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application terminates. In kernel module, there will not be any </a:t>
            </a:r>
            <a:r>
              <a:rPr b="0" i="1" lang="en-US" sz="1800" spc="-1" strike="noStrike">
                <a:solidFill>
                  <a:srgbClr val="000000"/>
                </a:solidFill>
                <a:latin typeface="Calibri"/>
                <a:ea typeface="DejaVu Sans"/>
              </a:rPr>
              <a:t>main() </a:t>
            </a:r>
            <a:r>
              <a:rPr b="0" i="1"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function. However in the module there will be one function, which is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identified as module initialization function. When the module is loaded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into the kernel, this initialization function will run. When this initialization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function returns, nothing special will happen. Our module continues to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reside in the kernel.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For applications to run in unprivileged user mode.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For the kernel (and all its components) to run in privileged mode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kernel mode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=&gt; All the standard C library functions are available to the application. But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kernel module is not linked to C library or any user space libraries, so it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cannot call standard library functions. It can call only kernel functions,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which are present, in side the kernel.</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2680" y="348120"/>
            <a:ext cx="9264960" cy="539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=&gt; When we build an application, it will get compiled and linked to libraries so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that executable file will be generated. But when we build kernel module, it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only will get compiled, it will not get linked to kernel functions, as kernel is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not available as a library.  When we load this module, into the kernel,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load time this module will get dynamically linked to kernel functions.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loader will find the addresses of the kernel functions, and these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addresses placed in the module code. If kernel module is calling a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function, which is not present  in the kernel, then the loading of module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will fail. All user mode Linux applications (executables) are "auto-linked"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into one important, always-used library: glibc</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=&gt; </a:t>
            </a:r>
            <a:r>
              <a:rPr b="1" lang="en-US" sz="1800" spc="-1" strike="noStrike">
                <a:solidFill>
                  <a:srgbClr val="000000"/>
                </a:solidFill>
                <a:latin typeface="Calibri"/>
                <a:ea typeface="DejaVu Sans"/>
              </a:rPr>
              <a:t>No Memory Protection </a:t>
            </a:r>
            <a:r>
              <a:rPr b="0" lang="en-US" sz="1800" spc="-1" strike="noStrike">
                <a:solidFill>
                  <a:srgbClr val="000000"/>
                </a:solidFill>
                <a:latin typeface="Calibri"/>
                <a:ea typeface="DejaVu Sans"/>
              </a:rPr>
              <a:t>When a user-space application attempts an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illegal memory access, the kernel can trap the error, send the SIGSEGV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signal, and kill the process. If the kernel attempts an illegal memory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access, however, the results are less controlled. Memory violations in the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kernel result in an oops, which is a major kernel error. It should go without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saying that you must not illegally access memory, such as dereferencing a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NULL pointer—but within the kernel, the stakes are much higher!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Additionally, kernel memory is not pageable. Therefore, every byte of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memory you consume is one less byte of available physical memory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04920" y="228600"/>
            <a:ext cx="8226000" cy="50274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DejaVu Sans"/>
              </a:rPr>
              <a:t>=&gt;Floating point operations: </a:t>
            </a:r>
            <a:r>
              <a:rPr b="0" lang="en-US" sz="1800" spc="-1" strike="noStrike">
                <a:solidFill>
                  <a:srgbClr val="000000"/>
                </a:solidFill>
                <a:latin typeface="Calibri"/>
                <a:ea typeface="DejaVu Sans"/>
              </a:rPr>
              <a:t>Unlike user-space, the kernel does not have the luxury of seamless support for floating point because it cannot easily trap itself. Using a floating point inside the kernel requires manually saving and restoring the floating point registers, among other possible chores. The short answer is: Don’t do it! Except in the rare cases, no floating-point operations are in the kernel</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DejaVu Sans"/>
              </a:rPr>
              <a:t>=&gt;Stack:</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User-space can get away with statically allocating many variables on the stack, including huge structures and thousand-element arrays. This behavior is legal because user-space has a large stack that can dynamically grow. The kernel stack is neither large nor dynamic; it is small and fixed in size.  The exact size of the kernel’s stack varies by architecture. On x86, the stack size is configurable at compile-time and can be either 4KB or 8KB. Historically, the kernel stack is two pages, which generally implies that it is 8KB on 32-bit architectures and 16KB on 64-bit architectures—this size is fixed and absolute.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72000" y="144000"/>
            <a:ext cx="3609000" cy="34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Kernel space components</a:t>
            </a:r>
            <a:endParaRPr b="0" lang="en-IN" sz="1800" spc="-1" strike="noStrike">
              <a:latin typeface="Arial"/>
            </a:endParaRPr>
          </a:p>
        </p:txBody>
      </p:sp>
      <p:sp>
        <p:nvSpPr>
          <p:cNvPr id="132" name="CustomShape 2"/>
          <p:cNvSpPr/>
          <p:nvPr/>
        </p:nvSpPr>
        <p:spPr>
          <a:xfrm>
            <a:off x="104040" y="542520"/>
            <a:ext cx="8867880" cy="623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600" spc="-1" strike="noStrike">
                <a:solidFill>
                  <a:srgbClr val="000000"/>
                </a:solidFill>
                <a:latin typeface="Arial"/>
                <a:ea typeface="DejaVu Sans"/>
              </a:rPr>
              <a:t>Core kernel:</a:t>
            </a:r>
            <a:r>
              <a:rPr b="0" lang="en-IN" sz="1600" spc="-1" strike="noStrike">
                <a:solidFill>
                  <a:srgbClr val="000000"/>
                </a:solidFill>
                <a:latin typeface="Arial"/>
                <a:ea typeface="DejaVu Sans"/>
              </a:rPr>
              <a:t> This code handles the typical core work of any modern operating system, including (user and kernel) process and thread creation/destruction, CPU scheduling, synchronization primitives, signaling, timers, interrupt handling, namespaces, cgroups, module support, crypto, and more.</a:t>
            </a:r>
            <a:endParaRPr b="0" lang="en-IN" sz="1600" spc="-1" strike="noStrike">
              <a:latin typeface="Arial"/>
            </a:endParaRPr>
          </a:p>
          <a:p>
            <a:pPr>
              <a:lnSpc>
                <a:spcPct val="100000"/>
              </a:lnSpc>
            </a:pPr>
            <a:r>
              <a:rPr b="1" lang="en-IN" sz="1600" spc="-1" strike="noStrike">
                <a:solidFill>
                  <a:srgbClr val="000000"/>
                </a:solidFill>
                <a:latin typeface="Arial"/>
                <a:ea typeface="DejaVu Sans"/>
              </a:rPr>
              <a:t>Memory Management (MM):</a:t>
            </a:r>
            <a:r>
              <a:rPr b="0" lang="en-IN" sz="1600" spc="-1" strike="noStrike">
                <a:solidFill>
                  <a:srgbClr val="000000"/>
                </a:solidFill>
                <a:latin typeface="Arial"/>
                <a:ea typeface="DejaVu Sans"/>
              </a:rPr>
              <a:t> This handles all memory-related work, including the setup and maintenance of kernel and process Virtual Address Spaces (VASes).</a:t>
            </a:r>
            <a:endParaRPr b="0" lang="en-IN" sz="1600" spc="-1" strike="noStrike">
              <a:latin typeface="Arial"/>
            </a:endParaRPr>
          </a:p>
          <a:p>
            <a:pPr>
              <a:lnSpc>
                <a:spcPct val="100000"/>
              </a:lnSpc>
            </a:pPr>
            <a:r>
              <a:rPr b="1" lang="en-IN" sz="1600" spc="-1" strike="noStrike">
                <a:solidFill>
                  <a:srgbClr val="000000"/>
                </a:solidFill>
                <a:latin typeface="Arial"/>
                <a:ea typeface="DejaVu Sans"/>
              </a:rPr>
              <a:t>VFS (for filesystem support): </a:t>
            </a:r>
            <a:r>
              <a:rPr b="0" lang="en-IN" sz="1600" spc="-1" strike="noStrike">
                <a:solidFill>
                  <a:srgbClr val="000000"/>
                </a:solidFill>
                <a:latin typeface="Arial"/>
                <a:ea typeface="DejaVu Sans"/>
              </a:rPr>
              <a:t>The Virtual Filesystem Switch (VFS) is an abstraction layer over the actual filesystems implemented within the Linux kernel (for example, ext[2|4] , vfat , reiserfs , ntfs , msdos , iso9660 , JFFS2, and UFS).</a:t>
            </a:r>
            <a:endParaRPr b="0" lang="en-IN" sz="1600" spc="-1" strike="noStrike">
              <a:latin typeface="Arial"/>
            </a:endParaRPr>
          </a:p>
          <a:p>
            <a:pPr>
              <a:lnSpc>
                <a:spcPct val="100000"/>
              </a:lnSpc>
            </a:pPr>
            <a:r>
              <a:rPr b="0" lang="en-IN" sz="1600" spc="-1" strike="noStrike">
                <a:solidFill>
                  <a:srgbClr val="000000"/>
                </a:solidFill>
                <a:latin typeface="Arial"/>
                <a:ea typeface="DejaVu Sans"/>
              </a:rPr>
              <a:t>Block IO: The code paths implementing the actual file I/O, from the VFS right down to the block device driver and everything in between (really, quite a lot!), is encompassed here.</a:t>
            </a:r>
            <a:endParaRPr b="0" lang="en-IN" sz="1600" spc="-1" strike="noStrike">
              <a:latin typeface="Arial"/>
            </a:endParaRPr>
          </a:p>
          <a:p>
            <a:pPr>
              <a:lnSpc>
                <a:spcPct val="100000"/>
              </a:lnSpc>
            </a:pPr>
            <a:r>
              <a:rPr b="1" lang="en-IN" sz="1600" spc="-1" strike="noStrike">
                <a:solidFill>
                  <a:srgbClr val="000000"/>
                </a:solidFill>
                <a:latin typeface="Arial"/>
                <a:ea typeface="DejaVu Sans"/>
              </a:rPr>
              <a:t>Network protocol stack: </a:t>
            </a:r>
            <a:r>
              <a:rPr b="0" lang="en-IN" sz="1600" spc="-1" strike="noStrike">
                <a:solidFill>
                  <a:srgbClr val="000000"/>
                </a:solidFill>
                <a:latin typeface="Arial"/>
                <a:ea typeface="DejaVu Sans"/>
              </a:rPr>
              <a:t>Linux is well known for its precise, to-the-letter-of-the-RFC, high-quality implementation of the well-known (and not-so-well-known) network protocols at all layers of the model, with TCP/IP being perhaps the most famous.</a:t>
            </a:r>
            <a:endParaRPr b="0" lang="en-IN" sz="1600" spc="-1" strike="noStrike">
              <a:latin typeface="Arial"/>
            </a:endParaRPr>
          </a:p>
          <a:p>
            <a:pPr>
              <a:lnSpc>
                <a:spcPct val="100000"/>
              </a:lnSpc>
            </a:pPr>
            <a:r>
              <a:rPr b="1" lang="en-IN" sz="1600" spc="-1" strike="noStrike">
                <a:solidFill>
                  <a:srgbClr val="000000"/>
                </a:solidFill>
                <a:latin typeface="Arial"/>
                <a:ea typeface="DejaVu Sans"/>
              </a:rPr>
              <a:t>Inter-Process Communication (IPC)</a:t>
            </a:r>
            <a:r>
              <a:rPr b="0" lang="en-IN" sz="1600" spc="-1" strike="noStrike">
                <a:solidFill>
                  <a:srgbClr val="000000"/>
                </a:solidFill>
                <a:latin typeface="Arial"/>
                <a:ea typeface="DejaVu Sans"/>
              </a:rPr>
              <a:t> support: The implementation of IPC mechanisms is done here; Linux supports message queues, shared memory, semaphores (both the older SysV and the newer POSIX ones), and other IPC mechanisms.</a:t>
            </a:r>
            <a:endParaRPr b="0" lang="en-IN" sz="1600" spc="-1" strike="noStrike">
              <a:latin typeface="Arial"/>
            </a:endParaRPr>
          </a:p>
          <a:p>
            <a:pPr>
              <a:lnSpc>
                <a:spcPct val="100000"/>
              </a:lnSpc>
            </a:pPr>
            <a:r>
              <a:rPr b="1" lang="en-IN" sz="1600" spc="-1" strike="noStrike">
                <a:solidFill>
                  <a:srgbClr val="000000"/>
                </a:solidFill>
                <a:latin typeface="Arial"/>
                <a:ea typeface="DejaVu Sans"/>
              </a:rPr>
              <a:t>Sound support: </a:t>
            </a:r>
            <a:r>
              <a:rPr b="0" lang="en-IN" sz="1600" spc="-1" strike="noStrike">
                <a:solidFill>
                  <a:srgbClr val="000000"/>
                </a:solidFill>
                <a:latin typeface="Arial"/>
                <a:ea typeface="DejaVu Sans"/>
              </a:rPr>
              <a:t>All the code that implements audio is here, from the firmware to drivers and codecs.</a:t>
            </a:r>
            <a:endParaRPr b="0" lang="en-IN" sz="1600" spc="-1" strike="noStrike">
              <a:latin typeface="Arial"/>
            </a:endParaRPr>
          </a:p>
          <a:p>
            <a:pPr>
              <a:lnSpc>
                <a:spcPct val="100000"/>
              </a:lnSpc>
            </a:pPr>
            <a:r>
              <a:rPr b="1" lang="en-IN" sz="1600" spc="-1" strike="noStrike">
                <a:solidFill>
                  <a:srgbClr val="000000"/>
                </a:solidFill>
                <a:latin typeface="Arial"/>
                <a:ea typeface="DejaVu Sans"/>
              </a:rPr>
              <a:t>Virtualization support:</a:t>
            </a:r>
            <a:r>
              <a:rPr b="0" lang="en-IN" sz="1600" spc="-1" strike="noStrike">
                <a:solidFill>
                  <a:srgbClr val="000000"/>
                </a:solidFill>
                <a:latin typeface="Arial"/>
                <a:ea typeface="DejaVu Sans"/>
              </a:rPr>
              <a:t> Linux has become extremely popular with large and small cloud providers alike, a big reason being its high-quality, low-footprint virtualization engine, Kernel-based Virtual Machine (KVM).</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 descr=""/>
          <p:cNvPicPr/>
          <p:nvPr/>
        </p:nvPicPr>
        <p:blipFill>
          <a:blip r:embed="rId1"/>
          <a:stretch/>
        </p:blipFill>
        <p:spPr>
          <a:xfrm>
            <a:off x="0" y="136080"/>
            <a:ext cx="9140400" cy="6559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574440" y="-32400"/>
            <a:ext cx="3806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Module utilities:</a:t>
            </a:r>
            <a:endParaRPr b="0" lang="en-IN" sz="1800" spc="-1" strike="noStrike">
              <a:latin typeface="Arial"/>
            </a:endParaRPr>
          </a:p>
        </p:txBody>
      </p:sp>
      <p:sp>
        <p:nvSpPr>
          <p:cNvPr id="135" name="CustomShape 2"/>
          <p:cNvSpPr/>
          <p:nvPr/>
        </p:nvSpPr>
        <p:spPr>
          <a:xfrm>
            <a:off x="152280" y="336960"/>
            <a:ext cx="8606880" cy="639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insmod</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This command is used to insert the module into kernel. While inserting a module, it is also</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possible to pass options to the module. The function </a:t>
            </a:r>
            <a:r>
              <a:rPr b="0" i="1" lang="en-US" sz="1800" spc="-1" strike="noStrike">
                <a:solidFill>
                  <a:srgbClr val="000000"/>
                </a:solidFill>
                <a:latin typeface="Calibri"/>
                <a:ea typeface="DejaVu Sans"/>
              </a:rPr>
              <a:t>sys_init_module </a:t>
            </a:r>
            <a:r>
              <a:rPr b="0" lang="en-US" sz="1800" spc="-1" strike="noStrike">
                <a:solidFill>
                  <a:srgbClr val="000000"/>
                </a:solidFill>
                <a:latin typeface="Calibri"/>
                <a:ea typeface="DejaVu Sans"/>
              </a:rPr>
              <a:t>allocates kernel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memory to hold a module; it then copies the module text into that memory</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region, resolves kernel references in the module via the kernel symbol table, and</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calls the module’s initialization function to get everything going</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lsmod</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This command is to list all the modules that are loaded into the kernel.</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rmmod</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This command is used to remove (i.e. unload) a module from the kernel.</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modprobe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This command is also to insert a module, like insmod command. But it additionally checks, if this module needs any other module, and loads those modules first and finally loads this module. It finds the dependent modules (modules needed by this module) by looking into the file 'modules.dep'. This file is generated by a utility program 'depmod'. It will be invoked during make install</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8000" y="72000"/>
            <a:ext cx="9158760" cy="592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Calibri"/>
                <a:ea typeface="DejaVu Sans"/>
              </a:rPr>
              <a:t>modinfo</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This command is used to display the module information from the module file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Kernel modules must have at least two functions: a "init" (initialization) function,</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Init: </a:t>
            </a:r>
            <a:r>
              <a:rPr b="0" lang="en-US" sz="1800" spc="-1" strike="noStrike">
                <a:solidFill>
                  <a:srgbClr val="000000"/>
                </a:solidFill>
                <a:latin typeface="Calibri"/>
                <a:ea typeface="DejaVu Sans"/>
              </a:rPr>
              <a:t> which is called when the module is insmoded into the kernel, and an </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"exit"</a:t>
            </a:r>
            <a:r>
              <a:rPr b="0" lang="en-US" sz="1800" spc="-1" strike="noStrike">
                <a:solidFill>
                  <a:srgbClr val="000000"/>
                </a:solidFill>
                <a:latin typeface="Calibri"/>
                <a:ea typeface="DejaVu Sans"/>
              </a:rPr>
              <a:t> (cleanup) function, which is called just before it is rmmoded.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init function is indicated by using ‘</a:t>
            </a:r>
            <a:r>
              <a:rPr b="1" lang="en-US" sz="1800" spc="-1" strike="noStrike">
                <a:solidFill>
                  <a:srgbClr val="000000"/>
                </a:solidFill>
                <a:latin typeface="Calibri"/>
                <a:ea typeface="DejaVu Sans"/>
              </a:rPr>
              <a:t>module_init’ </a:t>
            </a:r>
            <a:r>
              <a:rPr b="0" lang="en-US" sz="1800" spc="-1" strike="noStrike">
                <a:solidFill>
                  <a:srgbClr val="000000"/>
                </a:solidFill>
                <a:latin typeface="Calibri"/>
                <a:ea typeface="DejaVu Sans"/>
              </a:rPr>
              <a:t>macro and   exit function with ‘</a:t>
            </a:r>
            <a:r>
              <a:rPr b="1" lang="en-US" sz="1800" spc="-1" strike="noStrike">
                <a:solidFill>
                  <a:srgbClr val="000000"/>
                </a:solidFill>
                <a:latin typeface="Calibri"/>
                <a:ea typeface="DejaVu Sans"/>
              </a:rPr>
              <a:t>module_exit’. </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Execute Basic Module program: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Another way to gain useful information on the system, including information on kernel modules that are currently loaded up, is via the systool utility.</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systool -m xhci_hcd -v</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lsmod | head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journalctl -k |tail -n2</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journalctl -k -b -1</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DejaVu Sans"/>
              </a:rPr>
              <a:t>cross-compiling our kernel module</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make ARCH=arm CROSS_COMPILE=arm-linux-gnueabihf-</a:t>
            </a:r>
            <a:endParaRPr b="0" lang="en-IN" sz="1800" spc="-1" strike="noStrike">
              <a:latin typeface="Arial"/>
            </a:endParaRPr>
          </a:p>
          <a:p>
            <a:pPr>
              <a:lnSpc>
                <a:spcPct val="100000"/>
              </a:lnSpc>
            </a:pPr>
            <a:endParaRPr b="0" lang="en-IN" sz="1800" spc="-1" strike="noStrike">
              <a:latin typeface="Arial"/>
            </a:endParaRPr>
          </a:p>
        </p:txBody>
      </p:sp>
      <p:sp>
        <p:nvSpPr>
          <p:cNvPr id="137" name="CustomShape 2"/>
          <p:cNvSpPr/>
          <p:nvPr/>
        </p:nvSpPr>
        <p:spPr>
          <a:xfrm>
            <a:off x="288000" y="6099480"/>
            <a:ext cx="605880" cy="45252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3165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RAMA KRISHNA KATTA (ramakatt)</dc:creator>
  <dc:description/>
  <dc:language>en-IN</dc:language>
  <cp:lastModifiedBy/>
  <dcterms:modified xsi:type="dcterms:W3CDTF">2023-07-22T16:13:26Z</dcterms:modified>
  <cp:revision>151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