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5800" y="2130480"/>
            <a:ext cx="7770600" cy="14680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ea typeface="WenQuanYi Micro Hei"/>
              </a:rPr>
              <a:t>File and I/O services</a:t>
            </a:r>
            <a:endParaRPr b="0" lang="en-IN" sz="4400" spc="-1" strike="noStrike">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ea typeface="WenQuanYi Micro Hei"/>
              </a:rPr>
              <a:t>(System calls)</a:t>
            </a:r>
            <a:endParaRPr b="0" lang="en-IN" sz="4400" spc="-1" strike="noStrike">
              <a:latin typeface="Arial"/>
            </a:endParaRPr>
          </a:p>
        </p:txBody>
      </p:sp>
      <p:sp>
        <p:nvSpPr>
          <p:cNvPr id="39" name="CustomShape 2"/>
          <p:cNvSpPr/>
          <p:nvPr/>
        </p:nvSpPr>
        <p:spPr>
          <a:xfrm>
            <a:off x="1371600" y="3886200"/>
            <a:ext cx="6399000" cy="175068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ea typeface="WenQuanYi Micro Hei"/>
              </a:rPr>
              <a:t>Rama Krishna.Katta</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 name="" descr=""/>
          <p:cNvPicPr/>
          <p:nvPr/>
        </p:nvPicPr>
        <p:blipFill>
          <a:blip r:embed="rId1"/>
          <a:stretch/>
        </p:blipFill>
        <p:spPr>
          <a:xfrm>
            <a:off x="20880" y="809640"/>
            <a:ext cx="9143640" cy="52581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116280" y="144000"/>
            <a:ext cx="8666280" cy="111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File I/O at a Specified Offset: pread() and pwrite()</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pread() and pwrite() system calls operate just like read() and write(), except that</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file I/O is performed at the location specified by offset, rather than at the current file offset. The file offset is left unchanged by these calls.</a:t>
            </a:r>
            <a:endParaRPr b="0" lang="en-IN" sz="1800" spc="-1" strike="noStrike">
              <a:latin typeface="Arial"/>
            </a:endParaRPr>
          </a:p>
        </p:txBody>
      </p:sp>
      <p:sp>
        <p:nvSpPr>
          <p:cNvPr id="63" name="CustomShape 2"/>
          <p:cNvSpPr/>
          <p:nvPr/>
        </p:nvSpPr>
        <p:spPr>
          <a:xfrm>
            <a:off x="371520" y="1461600"/>
            <a:ext cx="7403040" cy="213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Calling pread() is equivalent to atomically performing the following calls:</a:t>
            </a:r>
            <a:endParaRPr b="0" lang="en-IN" sz="1800" spc="-1" strike="noStrike">
              <a:latin typeface="Arial"/>
            </a:endParaRPr>
          </a:p>
          <a:p>
            <a:pPr>
              <a:lnSpc>
                <a:spcPct val="100000"/>
              </a:lnSpc>
            </a:pPr>
            <a:r>
              <a:rPr b="0" lang="en-IN" sz="1800" spc="-1" strike="noStrike">
                <a:solidFill>
                  <a:srgbClr val="000000"/>
                </a:solidFill>
                <a:latin typeface="Arial"/>
                <a:ea typeface="DejaVu Sans"/>
              </a:rPr>
              <a:t>off_t orig;</a:t>
            </a:r>
            <a:endParaRPr b="0" lang="en-IN" sz="1800" spc="-1" strike="noStrike">
              <a:latin typeface="Arial"/>
            </a:endParaRPr>
          </a:p>
          <a:p>
            <a:pPr>
              <a:lnSpc>
                <a:spcPct val="100000"/>
              </a:lnSpc>
            </a:pPr>
            <a:r>
              <a:rPr b="0" lang="en-IN" sz="1800" spc="-1" strike="noStrike">
                <a:solidFill>
                  <a:srgbClr val="000000"/>
                </a:solidFill>
                <a:latin typeface="Arial"/>
                <a:ea typeface="DejaVu Sans"/>
              </a:rPr>
              <a:t>orig = lseek(fd, 0, SEEK_CUR);</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lseek(fd, offset, SEEK_SET);  /* Save current offset */</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s = read(fd, buf, len);</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lseek(fd, orig, SEEK_SET); /* Restore original file offset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64" name="CustomShape 3"/>
          <p:cNvSpPr/>
          <p:nvPr/>
        </p:nvSpPr>
        <p:spPr>
          <a:xfrm>
            <a:off x="267480" y="3181320"/>
            <a:ext cx="8587080" cy="26485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Noto Sans CJK SC"/>
              </a:rPr>
              <a:t>These system calls can be particularly useful in multithreaded applications. This means that the file offset for each open file is global to all threads. Using</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pread() or pwrite(), multiple threads can simultaneously perform I/O on the same</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file descriptor without being affected by changes made to the file offset by other</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threads. If we attempted to use lseek() plus read() (or write()) instead, then we would create a race condition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Noto Sans CJK SC"/>
              </a:rPr>
              <a:t>-&gt; </a:t>
            </a:r>
            <a:r>
              <a:rPr b="1" lang="en-IN" sz="1800" spc="-1" strike="noStrike">
                <a:solidFill>
                  <a:srgbClr val="000000"/>
                </a:solidFill>
                <a:latin typeface="Arial"/>
                <a:ea typeface="Noto Sans CJK SC"/>
              </a:rPr>
              <a:t>Execute programs on pread, pwrite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87480" y="216000"/>
            <a:ext cx="8911440" cy="520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Vector I/O</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readv() and writev() system calls perform scatter-gather I/O.</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#include &lt;sys/uio.h&gt;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Arial"/>
                <a:ea typeface="DejaVu Sans"/>
              </a:rPr>
              <a:t>ssize_t readv(int fd , const struct iovec * iov , int iovcnt );</a:t>
            </a:r>
            <a:endParaRPr b="0" lang="en-IN" sz="1800" spc="-1" strike="noStrike">
              <a:latin typeface="Arial"/>
            </a:endParaRPr>
          </a:p>
          <a:p>
            <a:pPr>
              <a:lnSpc>
                <a:spcPct val="100000"/>
              </a:lnSpc>
            </a:pPr>
            <a:r>
              <a:rPr b="1" lang="en-IN" sz="1800" spc="-1" strike="noStrike">
                <a:solidFill>
                  <a:srgbClr val="000000"/>
                </a:solidFill>
                <a:latin typeface="Arial"/>
                <a:ea typeface="DejaVu Sans"/>
              </a:rPr>
              <a:t>Returns number of bytes read, 0 on EOF, or –1 on error</a:t>
            </a:r>
            <a:endParaRPr b="0" lang="en-IN" sz="1800" spc="-1" strike="noStrike">
              <a:latin typeface="Arial"/>
            </a:endParaRPr>
          </a:p>
          <a:p>
            <a:pPr>
              <a:lnSpc>
                <a:spcPct val="100000"/>
              </a:lnSpc>
            </a:pPr>
            <a:r>
              <a:rPr b="1" lang="en-IN" sz="1800" spc="-1" strike="noStrike">
                <a:solidFill>
                  <a:srgbClr val="000000"/>
                </a:solidFill>
                <a:latin typeface="Arial"/>
                <a:ea typeface="DejaVu Sans"/>
              </a:rPr>
              <a:t>ssize_t writev(int fd , const struct iovec * iov , int iovcnt );</a:t>
            </a:r>
            <a:endParaRPr b="0" lang="en-IN" sz="1800" spc="-1" strike="noStrike">
              <a:latin typeface="Arial"/>
            </a:endParaRPr>
          </a:p>
          <a:p>
            <a:pPr>
              <a:lnSpc>
                <a:spcPct val="100000"/>
              </a:lnSpc>
            </a:pPr>
            <a:r>
              <a:rPr b="1" lang="en-IN" sz="1800" spc="-1" strike="noStrike">
                <a:solidFill>
                  <a:srgbClr val="000000"/>
                </a:solidFill>
                <a:latin typeface="Arial"/>
                <a:ea typeface="DejaVu Sans"/>
              </a:rPr>
              <a:t>Returns number of bytes written, or –1 on error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Instead of accepting a single buffer of data to be read or written, these functions transfer multiple buffers of data in a single system call. The set of buffers to be</a:t>
            </a:r>
            <a:endParaRPr b="0" lang="en-IN" sz="1800" spc="-1" strike="noStrike">
              <a:latin typeface="Arial"/>
            </a:endParaRPr>
          </a:p>
          <a:p>
            <a:pPr>
              <a:lnSpc>
                <a:spcPct val="100000"/>
              </a:lnSpc>
            </a:pPr>
            <a:r>
              <a:rPr b="0" lang="en-IN" sz="1800" spc="-1" strike="noStrike">
                <a:solidFill>
                  <a:srgbClr val="000000"/>
                </a:solidFill>
                <a:latin typeface="Arial"/>
                <a:ea typeface="DejaVu Sans"/>
              </a:rPr>
              <a:t>transferred is defined by the array iov. The integer iovcnt specifies the number of elements in iov. Each element of iov is a structure of the following form:</a:t>
            </a:r>
            <a:endParaRPr b="0" lang="en-IN" sz="1800" spc="-1" strike="noStrike">
              <a:latin typeface="Arial"/>
            </a:endParaRPr>
          </a:p>
          <a:p>
            <a:pPr>
              <a:lnSpc>
                <a:spcPct val="100000"/>
              </a:lnSpc>
            </a:pPr>
            <a:r>
              <a:rPr b="0" lang="en-IN" sz="1800" spc="-1" strike="noStrike">
                <a:solidFill>
                  <a:srgbClr val="000000"/>
                </a:solidFill>
                <a:latin typeface="Arial"/>
                <a:ea typeface="DejaVu Sans"/>
              </a:rPr>
              <a:t>struct iovec {</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void *iov_base; /* Start address of buffer */</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size_t iov_len; /* Number of bytes to transfer to/from buffer */</a:t>
            </a:r>
            <a:endParaRPr b="0" lang="en-IN" sz="1800" spc="-1" strike="noStrike">
              <a:latin typeface="Arial"/>
            </a:endParaRPr>
          </a:p>
          <a:p>
            <a:pPr>
              <a:lnSpc>
                <a:spcPct val="100000"/>
              </a:lnSpc>
            </a:pPr>
            <a:r>
              <a:rPr b="0" lang="en-IN" sz="1800" spc="-1" strike="noStrike">
                <a:solidFill>
                  <a:srgbClr val="000000"/>
                </a:solidFill>
                <a:latin typeface="Arial"/>
                <a:ea typeface="Noto Sans CJK SC"/>
              </a:rPr>
              <a: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Noto Sans CJK SC"/>
              </a:rPr>
              <a:t>-&gt; </a:t>
            </a:r>
            <a:r>
              <a:rPr b="1" lang="en-IN" sz="1800" spc="-1" strike="noStrike">
                <a:solidFill>
                  <a:srgbClr val="000000"/>
                </a:solidFill>
                <a:latin typeface="Arial"/>
                <a:ea typeface="Noto Sans CJK SC"/>
              </a:rPr>
              <a:t>Execute program on sg_iovector</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0" y="14040"/>
            <a:ext cx="8922960" cy="5976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Large File support (LFS):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1. </a:t>
            </a:r>
            <a:r>
              <a:rPr b="0" lang="en-IN" sz="1400" spc="-1" strike="noStrike">
                <a:solidFill>
                  <a:srgbClr val="000000"/>
                </a:solidFill>
                <a:latin typeface="Arial"/>
                <a:ea typeface="DejaVu Sans"/>
              </a:rPr>
              <a:t>To use the transitional LFS API, we must define the _LARGEFILE64_SOURCE feature testmacro when compiling our program, either on the command line, or within thesource file before including any header files. </a:t>
            </a:r>
            <a:endParaRPr b="0" lang="en-IN" sz="1400" spc="-1" strike="noStrike">
              <a:latin typeface="Arial"/>
            </a:endParaRPr>
          </a:p>
          <a:p>
            <a:pPr>
              <a:lnSpc>
                <a:spcPct val="100000"/>
              </a:lnSpc>
            </a:pPr>
            <a:r>
              <a:rPr b="0" lang="en-IN" sz="1400" spc="-1" strike="noStrike">
                <a:solidFill>
                  <a:srgbClr val="000000"/>
                </a:solidFill>
                <a:latin typeface="Arial"/>
                <a:ea typeface="DejaVu Sans"/>
              </a:rPr>
              <a:t>This API provides functions capable of handling 64-bit file sizes and offsets. These functions have the same names as their 32-bit counterparts, but have the suffix 64 appended to the function name.</a:t>
            </a:r>
            <a:endParaRPr b="0" lang="en-IN" sz="1400" spc="-1" strike="noStrike">
              <a:latin typeface="Arial"/>
            </a:endParaRPr>
          </a:p>
          <a:p>
            <a:pPr>
              <a:lnSpc>
                <a:spcPct val="100000"/>
              </a:lnSpc>
            </a:pPr>
            <a:r>
              <a:rPr b="0" lang="en-IN" sz="1400" spc="-1" strike="noStrike">
                <a:solidFill>
                  <a:srgbClr val="000000"/>
                </a:solidFill>
                <a:latin typeface="Arial"/>
                <a:ea typeface="DejaVu Sans"/>
              </a:rPr>
              <a:t>Among these functions are fopen64(), open64(), lseek64(), truncate64(), stat64(), mmap64(), and setrlimit64()</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DejaVu Sans"/>
              </a:rPr>
              <a:t>2. The recommended method of obtaining LFS functionality is to define the macro _FILE_OFFSET_BITS with the value 64 when compiling a program. One way to do this is via a command-line option to the C compiler:</a:t>
            </a:r>
            <a:endParaRPr b="0" lang="en-IN" sz="1400" spc="-1" strike="noStrike">
              <a:latin typeface="Arial"/>
            </a:endParaRPr>
          </a:p>
          <a:p>
            <a:pPr>
              <a:lnSpc>
                <a:spcPct val="100000"/>
              </a:lnSpc>
            </a:pPr>
            <a:r>
              <a:rPr b="0" lang="en-IN" sz="1400" spc="-1" strike="noStrike">
                <a:solidFill>
                  <a:srgbClr val="000000"/>
                </a:solidFill>
                <a:latin typeface="Arial"/>
                <a:ea typeface="DejaVu Sans"/>
              </a:rPr>
              <a:t>$ cc -D_FILE_OFFSET_BITS=64 prog.c</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DejaVu Sans"/>
              </a:rPr>
              <a:t>Alternatively, we can define this macro in the C source before including any header</a:t>
            </a:r>
            <a:endParaRPr b="0" lang="en-IN" sz="1400" spc="-1" strike="noStrike">
              <a:latin typeface="Arial"/>
            </a:endParaRPr>
          </a:p>
          <a:p>
            <a:pPr>
              <a:lnSpc>
                <a:spcPct val="100000"/>
              </a:lnSpc>
            </a:pPr>
            <a:r>
              <a:rPr b="0" lang="en-IN" sz="1400" spc="-1" strike="noStrike">
                <a:solidFill>
                  <a:srgbClr val="000000"/>
                </a:solidFill>
                <a:latin typeface="Arial"/>
                <a:ea typeface="DejaVu Sans"/>
              </a:rPr>
              <a:t>files:</a:t>
            </a:r>
            <a:endParaRPr b="0" lang="en-IN" sz="1400" spc="-1" strike="noStrike">
              <a:latin typeface="Arial"/>
            </a:endParaRPr>
          </a:p>
          <a:p>
            <a:pPr>
              <a:lnSpc>
                <a:spcPct val="100000"/>
              </a:lnSpc>
            </a:pPr>
            <a:r>
              <a:rPr b="0" lang="en-IN" sz="1400" spc="-1" strike="noStrike">
                <a:solidFill>
                  <a:srgbClr val="000000"/>
                </a:solidFill>
                <a:latin typeface="Arial"/>
                <a:ea typeface="DejaVu Sans"/>
              </a:rPr>
              <a:t>#define _FILE_OFFSET_BITS 64</a:t>
            </a:r>
            <a:endParaRPr b="0" lang="en-IN" sz="1400" spc="-1" strike="noStrike">
              <a:latin typeface="Arial"/>
            </a:endParaRPr>
          </a:p>
          <a:p>
            <a:pPr>
              <a:lnSpc>
                <a:spcPct val="100000"/>
              </a:lnSpc>
            </a:pPr>
            <a:r>
              <a:rPr b="0" lang="en-IN" sz="1400" spc="-1" strike="noStrike">
                <a:solidFill>
                  <a:srgbClr val="000000"/>
                </a:solidFill>
                <a:latin typeface="Arial"/>
                <a:ea typeface="DejaVu Sans"/>
              </a:rPr>
              <a:t>This automatically converts all of the relevant 32-bit functions and data types into their 64-bit counterparts. Thus, for example, calls to open() are actually converted into calls to open64(), and the off_t data type is defined to be 64 bits long. In other words, we can recompile an existing program to handle large files without needing to make any changes to the source code</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400" spc="-1" strike="noStrike">
                <a:solidFill>
                  <a:srgbClr val="000000"/>
                </a:solidFill>
                <a:latin typeface="Arial"/>
                <a:ea typeface="DejaVu Sans"/>
              </a:rPr>
              <a:t>The simplest (and recommended) way to deal with files &gt;2GB on 32bit systems is to either define the macro _FILE_OFFSET_BITS to 64 or compile with -D_FILE_OFFSET_BITS=64</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IN" sz="1800" spc="-1" strike="noStrike">
                <a:solidFill>
                  <a:srgbClr val="000000"/>
                </a:solidFill>
                <a:latin typeface="Arial"/>
                <a:ea typeface="DejaVu Sans"/>
              </a:rPr>
              <a:t>If you only care about running on 64bit none of this is an issue and can be ignored.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000000"/>
                </a:solidFill>
                <a:latin typeface="Arial"/>
                <a:ea typeface="DejaVu Sans"/>
              </a:rPr>
              <a:t>-&gt;Execute program on LFS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Picture 2" descr=""/>
          <p:cNvPicPr/>
          <p:nvPr/>
        </p:nvPicPr>
        <p:blipFill>
          <a:blip r:embed="rId1"/>
          <a:stretch/>
        </p:blipFill>
        <p:spPr>
          <a:xfrm>
            <a:off x="2433960" y="1371600"/>
            <a:ext cx="6713280" cy="5027400"/>
          </a:xfrm>
          <a:prstGeom prst="rect">
            <a:avLst/>
          </a:prstGeom>
          <a:ln>
            <a:noFill/>
          </a:ln>
        </p:spPr>
      </p:pic>
      <p:sp>
        <p:nvSpPr>
          <p:cNvPr id="41" name="CustomShape 1"/>
          <p:cNvSpPr/>
          <p:nvPr/>
        </p:nvSpPr>
        <p:spPr>
          <a:xfrm>
            <a:off x="0" y="990720"/>
            <a:ext cx="2432160" cy="146808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ea typeface="WenQuanYi Micro Hei"/>
              </a:rPr>
              <a:t>      </a:t>
            </a:r>
            <a:r>
              <a:rPr b="0" lang="en-US" sz="2000" spc="-1" strike="noStrike">
                <a:solidFill>
                  <a:srgbClr val="000000"/>
                </a:solidFill>
                <a:latin typeface="Times New Roman"/>
                <a:ea typeface="WenQuanYi Micro Hei"/>
              </a:rPr>
              <a:t>Applications</a:t>
            </a:r>
            <a:endParaRPr b="0" lang="en-IN" sz="2000" spc="-1" strike="noStrike">
              <a:latin typeface="Arial"/>
            </a:endParaRPr>
          </a:p>
        </p:txBody>
      </p:sp>
      <p:sp>
        <p:nvSpPr>
          <p:cNvPr id="42" name="CustomShape 2"/>
          <p:cNvSpPr/>
          <p:nvPr/>
        </p:nvSpPr>
        <p:spPr>
          <a:xfrm>
            <a:off x="2057400" y="1600200"/>
            <a:ext cx="374760" cy="303120"/>
          </a:xfrm>
          <a:prstGeom prst="rightArrow">
            <a:avLst>
              <a:gd name="adj1" fmla="val 50000"/>
              <a:gd name="adj2" fmla="val 50000"/>
            </a:avLst>
          </a:prstGeom>
          <a:solidFill>
            <a:srgbClr val="00b8ff"/>
          </a:solidFill>
          <a:ln w="9360">
            <a:solidFill>
              <a:schemeClr val="tx1"/>
            </a:solidFill>
            <a:round/>
          </a:ln>
        </p:spPr>
        <p:style>
          <a:lnRef idx="0"/>
          <a:fillRef idx="0"/>
          <a:effectRef idx="0"/>
          <a:fontRef idx="minor"/>
        </p:style>
      </p:sp>
      <p:sp>
        <p:nvSpPr>
          <p:cNvPr id="43" name="CustomShape 3"/>
          <p:cNvSpPr/>
          <p:nvPr/>
        </p:nvSpPr>
        <p:spPr>
          <a:xfrm>
            <a:off x="-76320" y="2590920"/>
            <a:ext cx="2432160" cy="146808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ea typeface="WenQuanYi Micro Hei"/>
              </a:rPr>
              <a:t>               </a:t>
            </a:r>
            <a:r>
              <a:rPr b="0" lang="en-US" sz="2000" spc="-1" strike="noStrike">
                <a:solidFill>
                  <a:srgbClr val="000000"/>
                </a:solidFill>
                <a:latin typeface="Times New Roman"/>
                <a:ea typeface="WenQuanYi Micro Hei"/>
              </a:rPr>
              <a:t>Kernel</a:t>
            </a:r>
            <a:endParaRPr b="0" lang="en-IN" sz="2000" spc="-1" strike="noStrike">
              <a:latin typeface="Arial"/>
            </a:endParaRPr>
          </a:p>
        </p:txBody>
      </p:sp>
      <p:sp>
        <p:nvSpPr>
          <p:cNvPr id="44" name="CustomShape 4"/>
          <p:cNvSpPr/>
          <p:nvPr/>
        </p:nvSpPr>
        <p:spPr>
          <a:xfrm>
            <a:off x="1873440" y="3192480"/>
            <a:ext cx="374760" cy="303120"/>
          </a:xfrm>
          <a:prstGeom prst="rightArrow">
            <a:avLst>
              <a:gd name="adj1" fmla="val 50000"/>
              <a:gd name="adj2" fmla="val 50000"/>
            </a:avLst>
          </a:prstGeom>
          <a:solidFill>
            <a:srgbClr val="00b8ff"/>
          </a:solidFill>
          <a:ln w="9360">
            <a:solidFill>
              <a:schemeClr val="tx1"/>
            </a:solidFill>
            <a:round/>
          </a:ln>
        </p:spPr>
        <p:style>
          <a:lnRef idx="0"/>
          <a:fillRef idx="0"/>
          <a:effectRef idx="0"/>
          <a:fontRef idx="minor"/>
        </p:style>
        <p:txBody>
          <a:bodyPr lIns="90000" rIns="90000" tIns="45000" bIns="45000">
            <a:noAutofit/>
          </a:bodyPr>
          <a:p>
            <a:pPr>
              <a:lnSpc>
                <a:spcPct val="100000"/>
              </a:lnSpc>
              <a:tabLst>
                <a:tab algn="l" pos="0"/>
              </a:tabLst>
            </a:pPr>
            <a:r>
              <a:rPr b="0" lang="en-US" sz="2400" spc="-1" strike="noStrike">
                <a:solidFill>
                  <a:srgbClr val="ffffff"/>
                </a:solidFill>
                <a:latin typeface="Times New Roman"/>
                <a:ea typeface="DejaVu Sans"/>
              </a:rPr>
              <a:t>  </a:t>
            </a:r>
            <a:endParaRPr b="0" lang="en-IN" sz="2400" spc="-1" strike="noStrike">
              <a:latin typeface="Arial"/>
            </a:endParaRPr>
          </a:p>
        </p:txBody>
      </p:sp>
      <p:sp>
        <p:nvSpPr>
          <p:cNvPr id="45" name="CustomShape 5"/>
          <p:cNvSpPr/>
          <p:nvPr/>
        </p:nvSpPr>
        <p:spPr>
          <a:xfrm>
            <a:off x="1833120" y="5257800"/>
            <a:ext cx="374760" cy="303120"/>
          </a:xfrm>
          <a:prstGeom prst="rightArrow">
            <a:avLst>
              <a:gd name="adj1" fmla="val 50000"/>
              <a:gd name="adj2" fmla="val 50000"/>
            </a:avLst>
          </a:prstGeom>
          <a:solidFill>
            <a:srgbClr val="00b8ff"/>
          </a:solidFill>
          <a:ln w="9360">
            <a:solidFill>
              <a:schemeClr val="tx1"/>
            </a:solidFill>
            <a:round/>
          </a:ln>
        </p:spPr>
        <p:style>
          <a:lnRef idx="0"/>
          <a:fillRef idx="0"/>
          <a:effectRef idx="0"/>
          <a:fontRef idx="minor"/>
        </p:style>
      </p:sp>
      <p:sp>
        <p:nvSpPr>
          <p:cNvPr id="46" name="CustomShape 6"/>
          <p:cNvSpPr/>
          <p:nvPr/>
        </p:nvSpPr>
        <p:spPr>
          <a:xfrm>
            <a:off x="76320" y="4626000"/>
            <a:ext cx="2432160" cy="146808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ea typeface="WenQuanYi Micro Hei"/>
              </a:rPr>
              <a:t>      </a:t>
            </a:r>
            <a:r>
              <a:rPr b="0" lang="en-US" sz="2000" spc="-1" strike="noStrike">
                <a:solidFill>
                  <a:srgbClr val="000000"/>
                </a:solidFill>
                <a:latin typeface="Times New Roman"/>
                <a:ea typeface="WenQuanYi Micro Hei"/>
              </a:rPr>
              <a:t>Hardware</a:t>
            </a:r>
            <a:endParaRPr b="0" lang="en-IN" sz="2000" spc="-1" strike="noStrike">
              <a:latin typeface="Arial"/>
            </a:endParaRPr>
          </a:p>
        </p:txBody>
      </p:sp>
      <p:sp>
        <p:nvSpPr>
          <p:cNvPr id="47" name="CustomShape 7"/>
          <p:cNvSpPr/>
          <p:nvPr/>
        </p:nvSpPr>
        <p:spPr>
          <a:xfrm>
            <a:off x="914400" y="217440"/>
            <a:ext cx="79228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ea typeface="DejaVu Sans"/>
              </a:rPr>
              <a:t>The following diagram shows the three important layers of a System. </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Applications</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Kernel</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Hardware</a:t>
            </a:r>
            <a:endParaRPr b="0" lang="en-IN" sz="2000" spc="-1" strike="noStrike">
              <a:latin typeface="Arial"/>
            </a:endParaRPr>
          </a:p>
        </p:txBody>
      </p:sp>
      <p:pic>
        <p:nvPicPr>
          <p:cNvPr id="48" name="Picture 2" descr=""/>
          <p:cNvPicPr/>
          <p:nvPr/>
        </p:nvPicPr>
        <p:blipFill>
          <a:blip r:embed="rId2"/>
          <a:stretch/>
        </p:blipFill>
        <p:spPr>
          <a:xfrm>
            <a:off x="0" y="0"/>
            <a:ext cx="9142200" cy="6208560"/>
          </a:xfrm>
          <a:prstGeom prst="rect">
            <a:avLst/>
          </a:prstGeom>
          <a:ln>
            <a:noFill/>
          </a:ln>
        </p:spPr>
      </p:pic>
      <p:sp>
        <p:nvSpPr>
          <p:cNvPr id="49" name="CustomShape 8"/>
          <p:cNvSpPr/>
          <p:nvPr/>
        </p:nvSpPr>
        <p:spPr>
          <a:xfrm>
            <a:off x="3124080" y="6356520"/>
            <a:ext cx="2893680" cy="363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1200" spc="-1" strike="noStrike">
                <a:solidFill>
                  <a:srgbClr val="898989"/>
                </a:solidFill>
                <a:latin typeface="Calibri"/>
                <a:ea typeface="DejaVu Sans"/>
              </a:rPr>
              <a:t>Linux Programming Essentials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228600" y="7560"/>
            <a:ext cx="8761320" cy="8593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A </a:t>
            </a:r>
            <a:r>
              <a:rPr b="0" i="1" lang="en-US" sz="1800" spc="-1" strike="noStrike">
                <a:solidFill>
                  <a:srgbClr val="000000"/>
                </a:solidFill>
                <a:latin typeface="Calibri"/>
                <a:ea typeface="DejaVu Sans"/>
              </a:rPr>
              <a:t>system call </a:t>
            </a:r>
            <a:r>
              <a:rPr b="0" lang="en-US" sz="1800" spc="-1" strike="noStrike">
                <a:solidFill>
                  <a:srgbClr val="000000"/>
                </a:solidFill>
                <a:latin typeface="Calibri"/>
                <a:ea typeface="DejaVu Sans"/>
              </a:rPr>
              <a:t>is implemented in the Linux kernel. When a program makes a system call, the arguments are packaged up and handed to the kernel, which takes over executionof the program until the call completes.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 system call isn’t an ordinary function call, and a special procedure is required to transfer control to the kernel. However, the C library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(the implementation of the standard C library provided with Unix systems) wraps system calls with functions so that you can call them easily.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Low-level I/O functions such as open and read  are examples of system calls on Linux.</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 system call is used by application (user) programs to request service from the operating system. The following statements illustrate why system calls are needed.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An operating system can access a system's hardware directly, but a user program is not given direct access to the hardware. This is done so that the kernel can keep the system safe and secure from malicious user programs. But often, a user program requires some information from the hardware (e.g., from a web camera to show you the picture),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but it cannot get the information directly. So, it requests the operating system to supply it the information. This request is made by using an appropriate system call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 system call executes in the kernel mode. Every system call has a number associated with it.  This number is passed to the kernel and that's how the kernel knows which system call was made.  When a user program issues a system call, it is actually calling a library routine. The library routine  issues a trap to the Linux operating system by executing INT 0x80 assembly instruction.  It also passes the system call number to the kernel using the EAX register.  The arguments of the system call are also passed to the kernel using other registers (EBX, ECX, etc.).  The kernel executes the system call and returns the result to the user program using a register.  If the system call needs to supply the user program with large amounts of data, it will  use another mechanism (e.g., copy_to_user call).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 descr=""/>
          <p:cNvPicPr/>
          <p:nvPr/>
        </p:nvPicPr>
        <p:blipFill>
          <a:blip r:embed="rId1"/>
          <a:stretch/>
        </p:blipFill>
        <p:spPr>
          <a:xfrm>
            <a:off x="864000" y="-305640"/>
            <a:ext cx="7517880" cy="6856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Picture 1" descr=""/>
          <p:cNvPicPr/>
          <p:nvPr/>
        </p:nvPicPr>
        <p:blipFill>
          <a:blip r:embed="rId1"/>
          <a:stretch/>
        </p:blipFill>
        <p:spPr>
          <a:xfrm>
            <a:off x="152280" y="76320"/>
            <a:ext cx="8989920" cy="6779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41400" y="144000"/>
            <a:ext cx="8957160" cy="904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A system call changes the processor state from user mode to kernel mode, so</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that the CPU can access protected kernel memory.</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set of system calls is fixed. Each system call is identified by a unique number.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(This numbering scheme is not normally visible to programs, which identify</a:t>
            </a:r>
            <a:endParaRPr b="0" lang="en-IN" sz="1800" spc="-1" strike="noStrike">
              <a:latin typeface="Arial"/>
            </a:endParaRPr>
          </a:p>
          <a:p>
            <a:pPr>
              <a:lnSpc>
                <a:spcPct val="100000"/>
              </a:lnSpc>
            </a:pPr>
            <a:r>
              <a:rPr b="0" lang="en-IN" sz="1800" spc="-1" strike="noStrike">
                <a:solidFill>
                  <a:srgbClr val="000000"/>
                </a:solidFill>
                <a:latin typeface="Arial"/>
                <a:ea typeface="DejaVu Sans"/>
              </a:rPr>
              <a:t>system calls by name.) Each system call may have a set of arguments that specify information to be transferred from user space (i.e., the process’s virtual address space) to kernel space and vice versa.</a:t>
            </a:r>
            <a:endParaRPr b="0" lang="en-IN" sz="1800" spc="-1" strike="noStrike">
              <a:latin typeface="Arial"/>
            </a:endParaRPr>
          </a:p>
          <a:p>
            <a:pPr>
              <a:lnSpc>
                <a:spcPct val="100000"/>
              </a:lnSpc>
            </a:pPr>
            <a:r>
              <a:rPr b="1" lang="en-IN" sz="1800" spc="-1" strike="noStrike">
                <a:solidFill>
                  <a:srgbClr val="000000"/>
                </a:solidFill>
                <a:latin typeface="Arial"/>
                <a:ea typeface="DejaVu Sans"/>
              </a:rPr>
              <a:t>System Call execution sequence:</a:t>
            </a:r>
            <a:endParaRPr b="0" lang="en-IN" sz="1800" spc="-1" strike="noStrike">
              <a:latin typeface="Arial"/>
            </a:endParaRPr>
          </a:p>
          <a:p>
            <a:pPr>
              <a:lnSpc>
                <a:spcPct val="100000"/>
              </a:lnSpc>
            </a:pPr>
            <a:r>
              <a:rPr b="0" lang="en-IN" sz="1800" spc="-1" strike="noStrike">
                <a:solidFill>
                  <a:srgbClr val="000000"/>
                </a:solidFill>
                <a:latin typeface="Arial"/>
                <a:ea typeface="DejaVu Sans"/>
              </a:rPr>
              <a:t>1. The application program makes a system call by invoking a wrapper function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 the C library.</a:t>
            </a:r>
            <a:endParaRPr b="0" lang="en-IN" sz="1800" spc="-1" strike="noStrike">
              <a:latin typeface="Arial"/>
            </a:endParaRPr>
          </a:p>
          <a:p>
            <a:pPr>
              <a:lnSpc>
                <a:spcPct val="100000"/>
              </a:lnSpc>
            </a:pPr>
            <a:r>
              <a:rPr b="0" lang="en-IN" sz="1800" spc="-1" strike="noStrike">
                <a:solidFill>
                  <a:srgbClr val="000000"/>
                </a:solidFill>
                <a:latin typeface="Arial"/>
                <a:ea typeface="DejaVu Sans"/>
              </a:rPr>
              <a:t>2. The wrapper function must make all of the system call arguments available to</a:t>
            </a:r>
            <a:endParaRPr b="0" lang="en-IN" sz="1800" spc="-1" strike="noStrike">
              <a:latin typeface="Arial"/>
            </a:endParaRPr>
          </a:p>
          <a:p>
            <a:pPr>
              <a:lnSpc>
                <a:spcPct val="100000"/>
              </a:lnSpc>
            </a:pPr>
            <a:r>
              <a:rPr b="0" lang="en-IN" sz="1800" spc="-1" strike="noStrike">
                <a:solidFill>
                  <a:srgbClr val="000000"/>
                </a:solidFill>
                <a:latin typeface="Arial"/>
                <a:ea typeface="DejaVu Sans"/>
              </a:rPr>
              <a:t>the system call trap-handling routine. These arguments are passed to the wrapper via the stack, but the kernel expects them in specific reg-isters. The wrapper function copies the arguments to these registers.</a:t>
            </a:r>
            <a:endParaRPr b="0" lang="en-IN" sz="1800" spc="-1" strike="noStrike">
              <a:latin typeface="Arial"/>
            </a:endParaRPr>
          </a:p>
          <a:p>
            <a:pPr>
              <a:lnSpc>
                <a:spcPct val="100000"/>
              </a:lnSpc>
            </a:pPr>
            <a:r>
              <a:rPr b="0" lang="en-IN" sz="1800" spc="-1" strike="noStrike">
                <a:solidFill>
                  <a:srgbClr val="000000"/>
                </a:solidFill>
                <a:latin typeface="Arial"/>
                <a:ea typeface="DejaVu Sans"/>
              </a:rPr>
              <a:t>3. Since all system calls enter the kernel in the same way, the kernel needs some</a:t>
            </a:r>
            <a:endParaRPr b="0" lang="en-IN" sz="1800" spc="-1" strike="noStrike">
              <a:latin typeface="Arial"/>
            </a:endParaRPr>
          </a:p>
          <a:p>
            <a:pPr>
              <a:lnSpc>
                <a:spcPct val="100000"/>
              </a:lnSpc>
            </a:pPr>
            <a:r>
              <a:rPr b="0" lang="en-IN" sz="1800" spc="-1" strike="noStrike">
                <a:solidFill>
                  <a:srgbClr val="000000"/>
                </a:solidFill>
                <a:latin typeface="Arial"/>
                <a:ea typeface="DejaVu Sans"/>
              </a:rPr>
              <a:t>method of identifying the system call. To permit this, the wrapper function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copies the system call number into a specific CPU register ( %eax ).</a:t>
            </a:r>
            <a:endParaRPr b="0" lang="en-IN" sz="1800" spc="-1" strike="noStrike">
              <a:latin typeface="Arial"/>
            </a:endParaRPr>
          </a:p>
          <a:p>
            <a:pPr>
              <a:lnSpc>
                <a:spcPct val="100000"/>
              </a:lnSpc>
            </a:pPr>
            <a:r>
              <a:rPr b="0" lang="en-IN" sz="1800" spc="-1" strike="noStrike">
                <a:solidFill>
                  <a:srgbClr val="000000"/>
                </a:solidFill>
                <a:latin typeface="Arial"/>
                <a:ea typeface="DejaVu Sans"/>
              </a:rPr>
              <a:t>4. The wrapper function executes a trap machine instruction ( int 0x80 ), which</a:t>
            </a:r>
            <a:endParaRPr b="0" lang="en-IN" sz="1800" spc="-1" strike="noStrike">
              <a:latin typeface="Arial"/>
            </a:endParaRPr>
          </a:p>
          <a:p>
            <a:pPr>
              <a:lnSpc>
                <a:spcPct val="100000"/>
              </a:lnSpc>
            </a:pPr>
            <a:r>
              <a:rPr b="0" lang="en-IN" sz="1800" spc="-1" strike="noStrike">
                <a:solidFill>
                  <a:srgbClr val="000000"/>
                </a:solidFill>
                <a:latin typeface="Arial"/>
                <a:ea typeface="DejaVu Sans"/>
              </a:rPr>
              <a:t>causes the processor to switch from user mode to kernel mode and execute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code pointed to by location 0x80 (128 decimal) of the system’s trap vector.</a:t>
            </a:r>
            <a:endParaRPr b="0" lang="en-IN" sz="1800" spc="-1" strike="noStrike">
              <a:latin typeface="Arial"/>
            </a:endParaRPr>
          </a:p>
          <a:p>
            <a:pPr>
              <a:lnSpc>
                <a:spcPct val="100000"/>
              </a:lnSpc>
            </a:pPr>
            <a:r>
              <a:rPr b="0" lang="en-IN" sz="1800" spc="-1" strike="noStrike">
                <a:solidFill>
                  <a:srgbClr val="000000"/>
                </a:solidFill>
                <a:latin typeface="Arial"/>
                <a:ea typeface="DejaVu Sans"/>
              </a:rPr>
              <a:t>5. In response to the trap to location 0x80 , the kernel invokes its system_call() rou-</a:t>
            </a:r>
            <a:endParaRPr b="0" lang="en-IN" sz="1800" spc="-1" strike="noStrike">
              <a:latin typeface="Arial"/>
            </a:endParaRPr>
          </a:p>
          <a:p>
            <a:pPr>
              <a:lnSpc>
                <a:spcPct val="100000"/>
              </a:lnSpc>
            </a:pPr>
            <a:r>
              <a:rPr b="0" lang="en-IN" sz="1800" spc="-1" strike="noStrike">
                <a:solidFill>
                  <a:srgbClr val="000000"/>
                </a:solidFill>
                <a:latin typeface="Arial"/>
                <a:ea typeface="DejaVu Sans"/>
              </a:rPr>
              <a:t>tine (located in the assembler file arch/i386/entry.S ) to handle the trap. This</a:t>
            </a:r>
            <a:endParaRPr b="0" lang="en-IN" sz="1800" spc="-1" strike="noStrike">
              <a:latin typeface="Arial"/>
            </a:endParaRPr>
          </a:p>
          <a:p>
            <a:pPr>
              <a:lnSpc>
                <a:spcPct val="100000"/>
              </a:lnSpc>
            </a:pPr>
            <a:r>
              <a:rPr b="0" lang="en-IN" sz="1800" spc="-1" strike="noStrike">
                <a:solidFill>
                  <a:srgbClr val="000000"/>
                </a:solidFill>
                <a:latin typeface="Arial"/>
                <a:ea typeface="DejaVu Sans"/>
              </a:rPr>
              <a:t>handler: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a) Saves register values onto the kernel stack </a:t>
            </a:r>
            <a:endParaRPr b="0" lang="en-IN" sz="1800" spc="-1" strike="noStrike">
              <a:latin typeface="Arial"/>
            </a:endParaRPr>
          </a:p>
          <a:p>
            <a:pPr>
              <a:lnSpc>
                <a:spcPct val="100000"/>
              </a:lnSpc>
            </a:pPr>
            <a:r>
              <a:rPr b="0" lang="en-IN" sz="1800" spc="-1" strike="noStrike">
                <a:solidFill>
                  <a:srgbClr val="000000"/>
                </a:solidFill>
                <a:latin typeface="Arial"/>
                <a:ea typeface="DejaVu Sans"/>
              </a:rPr>
              <a:t>b) Checks the validity of the system call number.</a:t>
            </a:r>
            <a:endParaRPr b="0" lang="en-IN" sz="1800" spc="-1" strike="noStrike">
              <a:latin typeface="Arial"/>
            </a:endParaRPr>
          </a:p>
          <a:p>
            <a:pPr>
              <a:lnSpc>
                <a:spcPct val="100000"/>
              </a:lnSpc>
            </a:pPr>
            <a:r>
              <a:rPr b="0" lang="en-IN" sz="1800" spc="-1" strike="noStrike">
                <a:solidFill>
                  <a:srgbClr val="000000"/>
                </a:solidFill>
                <a:latin typeface="Arial"/>
                <a:ea typeface="DejaVu Sans"/>
              </a:rPr>
              <a:t>c) Invokes the appropriate system call service routine, which is found by using the system call number to index a table of all system call service routines (the kernel variable sys_call_table).  Service routine performs required task. service routine returns a result status to the system_call() routine.</a:t>
            </a:r>
            <a:endParaRPr b="0" lang="en-IN" sz="1800" spc="-1" strike="noStrike">
              <a:latin typeface="Arial"/>
            </a:endParaRPr>
          </a:p>
          <a:p>
            <a:pPr>
              <a:lnSpc>
                <a:spcPct val="100000"/>
              </a:lnSpc>
            </a:pPr>
            <a:r>
              <a:rPr b="0" lang="en-IN" sz="1800" spc="-1" strike="noStrike">
                <a:solidFill>
                  <a:srgbClr val="000000"/>
                </a:solidFill>
                <a:latin typeface="Arial"/>
                <a:ea typeface="DejaVu Sans"/>
              </a:rPr>
              <a:t>d) Restores register values from the kernel stack and places the system call</a:t>
            </a:r>
            <a:endParaRPr b="0" lang="en-IN" sz="1800" spc="-1" strike="noStrike">
              <a:latin typeface="Arial"/>
            </a:endParaRPr>
          </a:p>
          <a:p>
            <a:pPr>
              <a:lnSpc>
                <a:spcPct val="100000"/>
              </a:lnSpc>
            </a:pPr>
            <a:r>
              <a:rPr b="0" lang="en-IN" sz="1800" spc="-1" strike="noStrike">
                <a:solidFill>
                  <a:srgbClr val="000000"/>
                </a:solidFill>
                <a:latin typeface="Arial"/>
                <a:ea typeface="DejaVu Sans"/>
              </a:rPr>
              <a:t>return value on the stack.</a:t>
            </a:r>
            <a:endParaRPr b="0" lang="en-IN" sz="1800" spc="-1" strike="noStrike">
              <a:latin typeface="Arial"/>
            </a:endParaRPr>
          </a:p>
          <a:p>
            <a:pPr>
              <a:lnSpc>
                <a:spcPct val="100000"/>
              </a:lnSpc>
            </a:pPr>
            <a:r>
              <a:rPr b="0" lang="en-IN" sz="1800" spc="-1" strike="noStrike">
                <a:solidFill>
                  <a:srgbClr val="000000"/>
                </a:solidFill>
                <a:latin typeface="Arial"/>
                <a:ea typeface="DejaVu Sans"/>
              </a:rPr>
              <a:t>e)If the return value of the system call service routine indicated an error, the wrapper function sets the global variable errno</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1875960" y="193680"/>
            <a:ext cx="3381480" cy="459000"/>
          </a:xfrm>
          <a:prstGeom prst="rect">
            <a:avLst/>
          </a:prstGeom>
          <a:noFill/>
          <a:ln>
            <a:noFill/>
          </a:ln>
        </p:spPr>
        <p:style>
          <a:lnRef idx="0"/>
          <a:fillRef idx="0"/>
          <a:effectRef idx="0"/>
          <a:fontRef idx="minor"/>
        </p:style>
        <p:txBody>
          <a:bodyPr wrap="none" lIns="90000" rIns="90000" tIns="46800" bIns="46800">
            <a:spAutoFit/>
          </a:bodyPr>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400" spc="-1" strike="noStrike" u="sng">
                <a:solidFill>
                  <a:srgbClr val="000000"/>
                </a:solidFill>
                <a:uFillTx/>
                <a:latin typeface="Times New Roman"/>
                <a:ea typeface="WenQuanYi Micro Hei"/>
              </a:rPr>
              <a:t>System calls &amp; ‘C’ library</a:t>
            </a:r>
            <a:endParaRPr b="0" lang="en-IN" sz="2400" spc="-1" strike="noStrike">
              <a:latin typeface="Arial"/>
            </a:endParaRPr>
          </a:p>
        </p:txBody>
      </p:sp>
      <p:sp>
        <p:nvSpPr>
          <p:cNvPr id="55" name="CustomShape 2"/>
          <p:cNvSpPr/>
          <p:nvPr/>
        </p:nvSpPr>
        <p:spPr>
          <a:xfrm>
            <a:off x="-23040" y="760680"/>
            <a:ext cx="9537120" cy="5581800"/>
          </a:xfrm>
          <a:prstGeom prst="rect">
            <a:avLst/>
          </a:prstGeom>
          <a:noFill/>
          <a:ln>
            <a:noFill/>
          </a:ln>
        </p:spPr>
        <p:style>
          <a:lnRef idx="0"/>
          <a:fillRef idx="0"/>
          <a:effectRef idx="0"/>
          <a:fontRef idx="minor"/>
        </p:style>
        <p:txBody>
          <a:bodyPr wrap="none" lIns="90000" rIns="90000" tIns="46800" bIns="46800">
            <a:spAutoFit/>
          </a:bodyPr>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A </a:t>
            </a:r>
            <a:r>
              <a:rPr b="0" i="1" lang="en-US" sz="2000" spc="-1" strike="noStrike">
                <a:solidFill>
                  <a:srgbClr val="000000"/>
                </a:solidFill>
                <a:latin typeface="Times New Roman"/>
                <a:ea typeface="WenQuanYi Micro Hei"/>
              </a:rPr>
              <a:t>library function </a:t>
            </a:r>
            <a:r>
              <a:rPr b="0" lang="en-US" sz="2000" spc="-1" strike="noStrike">
                <a:solidFill>
                  <a:srgbClr val="000000"/>
                </a:solidFill>
                <a:latin typeface="Times New Roman"/>
                <a:ea typeface="WenQuanYi Micro Hei"/>
              </a:rPr>
              <a:t>is an ordinary function that resides in a library external to your program.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For example, getopt_long and fopen are functions provided in the C library.</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A call to a library function is just like any other function call. The</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arguments are placed in processor registers or onto the stack, and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execution is transferred to the start of the function’s code, which</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typically resides in a loaded shared library.</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Many library functions don’t make any use of system calls (e.g., the string-</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manipulation functions). On the other hand, some library functions are layered on</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top of system calls.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For example, the fopen() library function uses the open() system</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call to actually open a file. Often, library functions are designed to provide a more</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caller-friendly interface than the underlying system call.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For example, the printf() function provides output formatting and data buffering,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whereas the write() systemcall just outputs a block of bytes.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Similarly, the malloc() and free() functions performvarious bookkeeping tasks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that make them a much easier way to allocate and free memory than the </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000" spc="-1" strike="noStrike">
                <a:solidFill>
                  <a:srgbClr val="000000"/>
                </a:solidFill>
                <a:latin typeface="Times New Roman"/>
                <a:ea typeface="WenQuanYi Micro Hei"/>
              </a:rPr>
              <a:t>underlying brk() system call.</a:t>
            </a:r>
            <a:endParaRPr b="0" lang="en-IN"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78560" y="144000"/>
            <a:ext cx="8604000" cy="162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Handling Errors from System Calls and Library Functions</a:t>
            </a:r>
            <a:endParaRPr b="0" lang="en-IN" sz="1800" spc="-1" strike="noStrike">
              <a:latin typeface="Arial"/>
            </a:endParaRPr>
          </a:p>
          <a:p>
            <a:pPr>
              <a:lnSpc>
                <a:spcPct val="100000"/>
              </a:lnSpc>
            </a:pPr>
            <a:r>
              <a:rPr b="0" lang="en-IN" sz="1800" spc="-1" strike="noStrike">
                <a:solidFill>
                  <a:srgbClr val="000000"/>
                </a:solidFill>
                <a:latin typeface="Arial"/>
                <a:ea typeface="DejaVu Sans"/>
              </a:rPr>
              <a:t>Almost every system call and library function returns some type of status value indi-</a:t>
            </a:r>
            <a:endParaRPr b="0" lang="en-IN" sz="1800" spc="-1" strike="noStrike">
              <a:latin typeface="Arial"/>
            </a:endParaRPr>
          </a:p>
          <a:p>
            <a:pPr>
              <a:lnSpc>
                <a:spcPct val="100000"/>
              </a:lnSpc>
            </a:pPr>
            <a:r>
              <a:rPr b="0" lang="en-IN" sz="1800" spc="-1" strike="noStrike">
                <a:solidFill>
                  <a:srgbClr val="000000"/>
                </a:solidFill>
                <a:latin typeface="Arial"/>
                <a:ea typeface="DejaVu Sans"/>
              </a:rPr>
              <a:t>cating whether the call succeeded or failed. This status value should always be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checked to see whether the call succeeded. If it did not, then appropriate action</a:t>
            </a:r>
            <a:endParaRPr b="0" lang="en-IN" sz="1800" spc="-1" strike="noStrike">
              <a:latin typeface="Arial"/>
            </a:endParaRPr>
          </a:p>
          <a:p>
            <a:pPr>
              <a:lnSpc>
                <a:spcPct val="100000"/>
              </a:lnSpc>
            </a:pPr>
            <a:r>
              <a:rPr b="0" lang="en-IN" sz="1800" spc="-1" strike="noStrike">
                <a:solidFill>
                  <a:srgbClr val="000000"/>
                </a:solidFill>
                <a:latin typeface="Arial"/>
                <a:ea typeface="DejaVu Sans"/>
              </a:rPr>
              <a:t>should be taken—at the very least, the program should display an error message</a:t>
            </a:r>
            <a:endParaRPr b="0" lang="en-IN" sz="1800" spc="-1" strike="noStrike">
              <a:latin typeface="Arial"/>
            </a:endParaRPr>
          </a:p>
          <a:p>
            <a:pPr>
              <a:lnSpc>
                <a:spcPct val="100000"/>
              </a:lnSpc>
            </a:pPr>
            <a:r>
              <a:rPr b="0" lang="en-IN" sz="1800" spc="-1" strike="noStrike">
                <a:solidFill>
                  <a:srgbClr val="000000"/>
                </a:solidFill>
                <a:latin typeface="Arial"/>
                <a:ea typeface="DejaVu Sans"/>
              </a:rPr>
              <a:t>warning that something unexpected occurred.</a:t>
            </a:r>
            <a:endParaRPr b="0" lang="en-IN" sz="1800" spc="-1" strike="noStrike">
              <a:latin typeface="Arial"/>
            </a:endParaRPr>
          </a:p>
        </p:txBody>
      </p:sp>
      <p:sp>
        <p:nvSpPr>
          <p:cNvPr id="57" name="CustomShape 2"/>
          <p:cNvSpPr/>
          <p:nvPr/>
        </p:nvSpPr>
        <p:spPr>
          <a:xfrm>
            <a:off x="360000" y="1845360"/>
            <a:ext cx="3250080" cy="601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#include &lt;stdio.h&gt;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void perror(const char *msg );</a:t>
            </a:r>
            <a:endParaRPr b="0" lang="en-IN" sz="1800" spc="-1" strike="noStrike">
              <a:latin typeface="Arial"/>
            </a:endParaRPr>
          </a:p>
        </p:txBody>
      </p:sp>
      <p:sp>
        <p:nvSpPr>
          <p:cNvPr id="58" name="CustomShape 3"/>
          <p:cNvSpPr/>
          <p:nvPr/>
        </p:nvSpPr>
        <p:spPr>
          <a:xfrm>
            <a:off x="360000" y="2589480"/>
            <a:ext cx="3675240" cy="136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fd = open(pathname, flags, mode);</a:t>
            </a:r>
            <a:endParaRPr b="0" lang="en-IN" sz="1800" spc="-1" strike="noStrike">
              <a:latin typeface="Arial"/>
            </a:endParaRPr>
          </a:p>
          <a:p>
            <a:pPr>
              <a:lnSpc>
                <a:spcPct val="100000"/>
              </a:lnSpc>
            </a:pPr>
            <a:r>
              <a:rPr b="0" lang="en-IN" sz="1800" spc="-1" strike="noStrike">
                <a:solidFill>
                  <a:srgbClr val="000000"/>
                </a:solidFill>
                <a:latin typeface="Arial"/>
                <a:ea typeface="DejaVu Sans"/>
              </a:rPr>
              <a:t>if (fd == -1) {</a:t>
            </a:r>
            <a:endParaRPr b="0" lang="en-IN" sz="1800" spc="-1" strike="noStrike">
              <a:latin typeface="Arial"/>
            </a:endParaRPr>
          </a:p>
          <a:p>
            <a:pPr>
              <a:lnSpc>
                <a:spcPct val="100000"/>
              </a:lnSpc>
            </a:pPr>
            <a:r>
              <a:rPr b="0" lang="en-IN" sz="1800" spc="-1" strike="noStrike">
                <a:solidFill>
                  <a:srgbClr val="000000"/>
                </a:solidFill>
                <a:latin typeface="Arial"/>
                <a:ea typeface="DejaVu Sans"/>
              </a:rPr>
              <a:t>perror("open");</a:t>
            </a:r>
            <a:endParaRPr b="0" lang="en-IN" sz="1800" spc="-1" strike="noStrike">
              <a:latin typeface="Arial"/>
            </a:endParaRPr>
          </a:p>
          <a:p>
            <a:pPr>
              <a:lnSpc>
                <a:spcPct val="100000"/>
              </a:lnSpc>
            </a:pPr>
            <a:r>
              <a:rPr b="0" lang="en-IN" sz="1800" spc="-1" strike="noStrike">
                <a:solidFill>
                  <a:srgbClr val="000000"/>
                </a:solidFill>
                <a:latin typeface="Arial"/>
                <a:ea typeface="DejaVu Sans"/>
              </a:rPr>
              <a:t>exit(EXIT_FAILURE);</a:t>
            </a:r>
            <a:endParaRPr b="0" lang="en-IN" sz="1800" spc="-1" strike="noStrike">
              <a:latin typeface="Arial"/>
            </a:endParaRPr>
          </a:p>
          <a:p>
            <a:pPr>
              <a:lnSpc>
                <a:spcPct val="100000"/>
              </a:lnSpc>
            </a:pPr>
            <a:r>
              <a:rPr b="0" lang="en-IN" sz="1800" spc="-1" strike="noStrike">
                <a:solidFill>
                  <a:srgbClr val="000000"/>
                </a:solidFill>
                <a:latin typeface="Arial"/>
                <a:ea typeface="DejaVu Sans"/>
              </a:rPr>
              <a:t>}</a:t>
            </a:r>
            <a:endParaRPr b="0" lang="en-IN" sz="1800" spc="-1" strike="noStrike">
              <a:latin typeface="Arial"/>
            </a:endParaRPr>
          </a:p>
        </p:txBody>
      </p:sp>
      <p:sp>
        <p:nvSpPr>
          <p:cNvPr id="59" name="CustomShape 4"/>
          <p:cNvSpPr/>
          <p:nvPr/>
        </p:nvSpPr>
        <p:spPr>
          <a:xfrm>
            <a:off x="318240" y="4104000"/>
            <a:ext cx="80323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perror() function prints the string pointed to by its msg argument, followed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by a message corresponding to the current value of errno.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84600" y="196200"/>
            <a:ext cx="8841960" cy="6673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Linux provides uniform interface to various kinds of objects through its basic I/O system calls. All these objects are called files.  But these files could refer to different things like, regular file,  character device, block device, named pipe (FIFO), symbolic link,  or a network socket. This means that the same four system calls—open(), read(), write(), and close()—are used to perform I/O on all types of files, including devices such as terminals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So we can use read() and write() system calls to: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Read and write to files on hard disk or floppy disk</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Read and write to I/O devices like printers, modems, terminals, Audio devices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Read and write to IPC object such as Pipes and FIFOs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Read and write to network objects such as Sockets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open(),read(),write(),lseek(),fcntl(),ioctl(),close() dup() dup2() unlink()</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Noto Sans CJK SC"/>
              </a:rPr>
              <a:t>$./copy test test.old </a:t>
            </a:r>
            <a:r>
              <a:rPr b="0" lang="en-US" sz="1800" spc="-1" strike="noStrike">
                <a:solidFill>
                  <a:srgbClr val="000000"/>
                </a:solidFill>
                <a:latin typeface="Calibri"/>
                <a:ea typeface="DejaVu Sans"/>
              </a:rPr>
              <a:t>Copy a regular file</a:t>
            </a:r>
            <a:endParaRPr b="0" lang="en-IN" sz="1800" spc="-1" strike="noStrike">
              <a:latin typeface="Arial"/>
            </a:endParaRPr>
          </a:p>
          <a:p>
            <a:pPr>
              <a:lnSpc>
                <a:spcPct val="100000"/>
              </a:lnSpc>
            </a:pPr>
            <a:r>
              <a:rPr b="0" lang="en-US" sz="1800" spc="-1" strike="noStrike">
                <a:solidFill>
                  <a:srgbClr val="000000"/>
                </a:solidFill>
                <a:latin typeface="Calibri"/>
                <a:ea typeface="Noto Sans CJK SC"/>
              </a:rPr>
              <a:t>$./copy a.txt /dev/tty </a:t>
            </a:r>
            <a:r>
              <a:rPr b="0" lang="en-US" sz="1800" spc="-1" strike="noStrike">
                <a:solidFill>
                  <a:srgbClr val="000000"/>
                </a:solidFill>
                <a:latin typeface="Calibri"/>
                <a:ea typeface="DejaVu Sans"/>
              </a:rPr>
              <a:t>Copy a regular file to this terminal</a:t>
            </a:r>
            <a:endParaRPr b="0" lang="en-IN" sz="1800" spc="-1" strike="noStrike">
              <a:latin typeface="Arial"/>
            </a:endParaRPr>
          </a:p>
          <a:p>
            <a:pPr>
              <a:lnSpc>
                <a:spcPct val="100000"/>
              </a:lnSpc>
            </a:pPr>
            <a:r>
              <a:rPr b="0" lang="en-US" sz="1800" spc="-1" strike="noStrike">
                <a:solidFill>
                  <a:srgbClr val="000000"/>
                </a:solidFill>
                <a:latin typeface="Calibri"/>
                <a:ea typeface="Noto Sans CJK SC"/>
              </a:rPr>
              <a:t>$./copy /dev/tty b.txt </a:t>
            </a:r>
            <a:r>
              <a:rPr b="0" lang="en-US" sz="1800" spc="-1" strike="noStrike">
                <a:solidFill>
                  <a:srgbClr val="000000"/>
                </a:solidFill>
                <a:latin typeface="Calibri"/>
                <a:ea typeface="DejaVu Sans"/>
              </a:rPr>
              <a:t>Copy input from this terminal to a regular file</a:t>
            </a:r>
            <a:endParaRPr b="0" lang="en-IN" sz="1800" spc="-1" strike="noStrike">
              <a:latin typeface="Arial"/>
            </a:endParaRPr>
          </a:p>
          <a:p>
            <a:pPr>
              <a:lnSpc>
                <a:spcPct val="100000"/>
              </a:lnSpc>
            </a:pPr>
            <a:r>
              <a:rPr b="0" lang="en-US" sz="1800" spc="-1" strike="noStrike">
                <a:solidFill>
                  <a:srgbClr val="000000"/>
                </a:solidFill>
                <a:latin typeface="Calibri"/>
                <a:ea typeface="Noto Sans CJK SC"/>
              </a:rPr>
              <a:t>$./copy /dev/pts/16 /dev/tty </a:t>
            </a:r>
            <a:r>
              <a:rPr b="0" lang="en-US" sz="1800" spc="-1" strike="noStrike">
                <a:solidFill>
                  <a:srgbClr val="000000"/>
                </a:solidFill>
                <a:latin typeface="Calibri"/>
                <a:ea typeface="DejaVu Sans"/>
              </a:rPr>
              <a:t>Copy input from another terminal</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Programs on open, read, write, lseek and stat </a:t>
            </a:r>
            <a:r>
              <a:rPr b="1" lang="en-US" sz="1800" spc="-1" strike="noStrike">
                <a:solidFill>
                  <a:srgbClr val="000000"/>
                </a:solidFill>
                <a:latin typeface="Calibri"/>
                <a:ea typeface="DejaVu Sans"/>
              </a:rPr>
              <a:t>Execute Program</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About fd redirection, Dup System call </a:t>
            </a:r>
            <a:r>
              <a:rPr b="1" lang="en-US" sz="1800" spc="-1" strike="noStrike">
                <a:solidFill>
                  <a:srgbClr val="000000"/>
                </a:solidFill>
                <a:latin typeface="Calibri"/>
                <a:ea typeface="DejaVu Sans"/>
              </a:rPr>
              <a:t>Execute Program</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293</TotalTime>
  <Application>LibreOffice/6.4.7.2$Linux_X86_64 LibreOffice_project/40$Build-2</Application>
  <Words>589</Words>
  <Paragraphs>46</Paragraphs>
  <Company>Cisco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2014-02-20T12:45:55Z</dcterms:created>
  <dc:creator>RAMA KRISHNA KATTA (ramakatt)</dc:creator>
  <dc:description/>
  <dc:language>en-IN</dc:language>
  <cp:lastModifiedBy/>
  <dcterms:modified xsi:type="dcterms:W3CDTF">2023-05-14T10:59:00Z</dcterms:modified>
  <cp:revision>47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Cisco Systems</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