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jpeg" ContentType="image/jpeg"/>
  <Override PartName="/ppt/media/image11.png" ContentType="image/png"/>
  <Override PartName="/ppt/media/image6.png" ContentType="image/png"/>
  <Override PartName="/ppt/media/image4.png" ContentType="image/png"/>
  <Override PartName="/ppt/media/image3.png" ContentType="image/png"/>
  <Override PartName="/ppt/media/image2.png" ContentType="image/png"/>
  <Override PartName="/ppt/media/image24.png" ContentType="image/png"/>
  <Override PartName="/ppt/media/image23.png" ContentType="image/png"/>
  <Override PartName="/ppt/media/image22.png" ContentType="image/png"/>
  <Override PartName="/ppt/media/image5.png" ContentType="image/png"/>
  <Override PartName="/ppt/media/image10.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_rels/slide18.xml.rels" ContentType="application/vnd.openxmlformats-package.relationships+xml"/>
  <Override PartName="/ppt/slides/_rels/slide12.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4"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0"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2"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5"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6"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0"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2"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3"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8"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0"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1"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2"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3"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4"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5"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9"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1"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8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9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9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4"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8"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0"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1"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6"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8"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9"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0"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1"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2"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3"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8"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0"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2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2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3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33"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3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37"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9"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40"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4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4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45"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7"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48"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49"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0"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1"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2"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8"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0"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6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5"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6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7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73"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7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77"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9"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80"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8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8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85"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7"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88"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89"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90"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91"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92"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8"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2"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77"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4" name="" descr=""/>
          <p:cNvPicPr/>
          <p:nvPr/>
        </p:nvPicPr>
        <p:blipFill>
          <a:blip r:embed="rId2"/>
          <a:stretch/>
        </p:blipFill>
        <p:spPr>
          <a:xfrm>
            <a:off x="0" y="5267160"/>
            <a:ext cx="9141840" cy="1589760"/>
          </a:xfrm>
          <a:prstGeom prst="rect">
            <a:avLst/>
          </a:prstGeom>
          <a:ln w="0">
            <a:noFill/>
          </a:ln>
        </p:spPr>
      </p:pic>
      <p:sp>
        <p:nvSpPr>
          <p:cNvPr id="115"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16"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360" y="0"/>
            <a:ext cx="9139320" cy="852480"/>
          </a:xfrm>
          <a:prstGeom prst="rect">
            <a:avLst/>
          </a:prstGeom>
          <a:gradFill rotWithShape="0">
            <a:gsLst>
              <a:gs pos="0">
                <a:srgbClr val="dff2fc"/>
              </a:gs>
              <a:gs pos="100000">
                <a:srgbClr val="009bdd"/>
              </a:gs>
            </a:gsLst>
            <a:lin ang="10800000"/>
          </a:gradFill>
          <a:ln w="0">
            <a:noFill/>
          </a:ln>
        </p:spPr>
        <p:style>
          <a:lnRef idx="0"/>
          <a:fillRef idx="0"/>
          <a:effectRef idx="0"/>
          <a:fontRef idx="minor"/>
        </p:style>
      </p:sp>
      <p:sp>
        <p:nvSpPr>
          <p:cNvPr id="154" name="CustomShape 2"/>
          <p:cNvSpPr/>
          <p:nvPr/>
        </p:nvSpPr>
        <p:spPr>
          <a:xfrm>
            <a:off x="360" y="6005520"/>
            <a:ext cx="9139320" cy="852480"/>
          </a:xfrm>
          <a:prstGeom prst="rect">
            <a:avLst/>
          </a:prstGeom>
          <a:gradFill rotWithShape="0">
            <a:gsLst>
              <a:gs pos="0">
                <a:srgbClr val="dff2fc"/>
              </a:gs>
              <a:gs pos="100000">
                <a:srgbClr val="009bdd"/>
              </a:gs>
            </a:gsLst>
            <a:lin ang="10800000"/>
          </a:gradFill>
          <a:ln w="0">
            <a:noFill/>
          </a:ln>
        </p:spPr>
        <p:style>
          <a:lnRef idx="0"/>
          <a:fillRef idx="0"/>
          <a:effectRef idx="0"/>
          <a:fontRef idx="minor"/>
        </p:style>
      </p:sp>
      <p:sp>
        <p:nvSpPr>
          <p:cNvPr id="15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156"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36.xml.rels><?xml version="1.0" encoding="UTF-8"?>
<Relationships xmlns="http://schemas.openxmlformats.org/package/2006/relationships"><Relationship Id="rId1" Type="http://schemas.openxmlformats.org/officeDocument/2006/relationships/hyperlink" Target="https://www.kernel.org/doc/html/v4.13/kernel-hacking/locking.html#c.mutex_lock_interruptible" TargetMode="External"/><Relationship Id="rId2" Type="http://schemas.openxmlformats.org/officeDocument/2006/relationships/hyperlink" Target="https://www.kernel.org/doc/html/v4.13/kernel-hacking/locking.html#c.mutex_unlock" TargetMode="External"/><Relationship Id="rId3" Type="http://schemas.openxmlformats.org/officeDocument/2006/relationships/hyperlink" Target="https://www.kernel.org/doc/html/v4.13/kernel-hacking/locking.html#c.mutex_lock" TargetMode="External"/><Relationship Id="rId4" Type="http://schemas.openxmlformats.org/officeDocument/2006/relationships/slideLayout" Target="../slideLayouts/slideLayout49.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9.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49.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422640" y="2566080"/>
            <a:ext cx="8530920" cy="9100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IN" sz="5400" spc="-1" strike="noStrike">
                <a:solidFill>
                  <a:srgbClr val="000000"/>
                </a:solidFill>
                <a:latin typeface="Calibri"/>
                <a:ea typeface="DejaVu Sans"/>
              </a:rPr>
              <a:t>Concurrency in Kernel</a:t>
            </a:r>
            <a:endParaRPr b="0" lang="en-IN" sz="5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2" name="Picture 2" descr=""/>
          <p:cNvPicPr/>
          <p:nvPr/>
        </p:nvPicPr>
        <p:blipFill>
          <a:blip r:embed="rId1"/>
          <a:stretch/>
        </p:blipFill>
        <p:spPr>
          <a:xfrm>
            <a:off x="695160" y="1133640"/>
            <a:ext cx="7749720" cy="4587480"/>
          </a:xfrm>
          <a:prstGeom prst="rect">
            <a:avLst/>
          </a:prstGeom>
          <a:ln w="0">
            <a:noFill/>
          </a:ln>
        </p:spPr>
      </p:pic>
      <p:sp>
        <p:nvSpPr>
          <p:cNvPr id="233" name="CustomShape 1"/>
          <p:cNvSpPr/>
          <p:nvPr/>
        </p:nvSpPr>
        <p:spPr>
          <a:xfrm>
            <a:off x="533520" y="228600"/>
            <a:ext cx="5025600" cy="3614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Calibri"/>
                <a:ea typeface="DejaVu Sans"/>
              </a:rPr>
              <a:t>Mutual Exclusion Using  locks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4" name="Picture 2" descr=""/>
          <p:cNvPicPr/>
          <p:nvPr/>
        </p:nvPicPr>
        <p:blipFill>
          <a:blip r:embed="rId1"/>
          <a:stretch/>
        </p:blipFill>
        <p:spPr>
          <a:xfrm>
            <a:off x="0" y="909720"/>
            <a:ext cx="9140400" cy="5335200"/>
          </a:xfrm>
          <a:prstGeom prst="rect">
            <a:avLst/>
          </a:prstGeom>
          <a:ln w="0">
            <a:noFill/>
          </a:ln>
        </p:spPr>
      </p:pic>
      <p:sp>
        <p:nvSpPr>
          <p:cNvPr id="235" name="CustomShape 1"/>
          <p:cNvSpPr/>
          <p:nvPr/>
        </p:nvSpPr>
        <p:spPr>
          <a:xfrm>
            <a:off x="533520" y="304920"/>
            <a:ext cx="2815920" cy="5745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3200" spc="-1" strike="noStrike">
                <a:solidFill>
                  <a:srgbClr val="000000"/>
                </a:solidFill>
                <a:latin typeface="Calibri"/>
                <a:ea typeface="DejaVu Sans"/>
              </a:rPr>
              <a:t>Task States: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6" name="Picture 2" descr=""/>
          <p:cNvPicPr/>
          <p:nvPr/>
        </p:nvPicPr>
        <p:blipFill>
          <a:blip r:embed="rId1"/>
          <a:stretch/>
        </p:blipFill>
        <p:spPr>
          <a:xfrm>
            <a:off x="0" y="1143000"/>
            <a:ext cx="9140400" cy="5073120"/>
          </a:xfrm>
          <a:prstGeom prst="rect">
            <a:avLst/>
          </a:prstGeom>
          <a:ln w="0">
            <a:noFill/>
          </a:ln>
        </p:spPr>
      </p:pic>
      <p:sp>
        <p:nvSpPr>
          <p:cNvPr id="237" name="CustomShape 1"/>
          <p:cNvSpPr/>
          <p:nvPr/>
        </p:nvSpPr>
        <p:spPr>
          <a:xfrm>
            <a:off x="762120" y="380880"/>
            <a:ext cx="5406480" cy="3614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Calibri"/>
                <a:ea typeface="DejaVu Sans"/>
              </a:rPr>
              <a:t>Concurrency protection with Locks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8" name="Picture 2" descr=""/>
          <p:cNvPicPr/>
          <p:nvPr/>
        </p:nvPicPr>
        <p:blipFill>
          <a:blip r:embed="rId1"/>
          <a:stretch/>
        </p:blipFill>
        <p:spPr>
          <a:xfrm>
            <a:off x="0" y="304920"/>
            <a:ext cx="9140400" cy="609228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9" name="Picture 2" descr=""/>
          <p:cNvPicPr/>
          <p:nvPr/>
        </p:nvPicPr>
        <p:blipFill>
          <a:blip r:embed="rId1"/>
          <a:stretch/>
        </p:blipFill>
        <p:spPr>
          <a:xfrm>
            <a:off x="34560" y="0"/>
            <a:ext cx="8054640" cy="5225760"/>
          </a:xfrm>
          <a:prstGeom prst="rect">
            <a:avLst/>
          </a:prstGeom>
          <a:ln w="0">
            <a:noFill/>
          </a:ln>
        </p:spPr>
      </p:pic>
      <p:sp>
        <p:nvSpPr>
          <p:cNvPr id="240" name="CustomShape 1"/>
          <p:cNvSpPr/>
          <p:nvPr/>
        </p:nvSpPr>
        <p:spPr>
          <a:xfrm>
            <a:off x="380880" y="5410080"/>
            <a:ext cx="6016320" cy="1184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2400" spc="-1" strike="noStrike">
                <a:solidFill>
                  <a:srgbClr val="000000"/>
                </a:solidFill>
                <a:latin typeface="Calibri"/>
                <a:ea typeface="DejaVu Sans"/>
              </a:rPr>
              <a:t>Releasing Semaphore:</a:t>
            </a:r>
            <a:endParaRPr b="0" lang="en-IN" sz="2400" spc="-1" strike="noStrike">
              <a:latin typeface="Arial"/>
            </a:endParaRPr>
          </a:p>
          <a:p>
            <a:pPr>
              <a:lnSpc>
                <a:spcPct val="100000"/>
              </a:lnSpc>
              <a:buNone/>
            </a:pPr>
            <a:r>
              <a:rPr b="0" lang="en-IN" sz="2400" spc="-1" strike="noStrike">
                <a:solidFill>
                  <a:srgbClr val="000000"/>
                </a:solidFill>
                <a:latin typeface="Calibri"/>
                <a:ea typeface="DejaVu Sans"/>
              </a:rPr>
              <a:t>A semaphore released with </a:t>
            </a:r>
            <a:endParaRPr b="0" lang="en-IN" sz="2400" spc="-1" strike="noStrike">
              <a:latin typeface="Arial"/>
            </a:endParaRPr>
          </a:p>
          <a:p>
            <a:pPr>
              <a:lnSpc>
                <a:spcPct val="100000"/>
              </a:lnSpc>
              <a:buNone/>
            </a:pPr>
            <a:r>
              <a:rPr b="0" lang="en-IN" sz="2400" spc="-1" strike="noStrike">
                <a:solidFill>
                  <a:srgbClr val="000000"/>
                </a:solidFill>
                <a:latin typeface="Calibri"/>
                <a:ea typeface="DejaVu Sans"/>
              </a:rPr>
              <a:t>Void up (struct semaphore *sem);</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1" name="Picture 3" descr=""/>
          <p:cNvPicPr/>
          <p:nvPr/>
        </p:nvPicPr>
        <p:blipFill>
          <a:blip r:embed="rId1"/>
          <a:stretch/>
        </p:blipFill>
        <p:spPr>
          <a:xfrm>
            <a:off x="216000" y="133560"/>
            <a:ext cx="5254560" cy="2215080"/>
          </a:xfrm>
          <a:prstGeom prst="rect">
            <a:avLst/>
          </a:prstGeom>
          <a:ln w="0">
            <a:noFill/>
          </a:ln>
        </p:spPr>
      </p:pic>
      <p:sp>
        <p:nvSpPr>
          <p:cNvPr id="242" name="CustomShape 1"/>
          <p:cNvSpPr/>
          <p:nvPr/>
        </p:nvSpPr>
        <p:spPr>
          <a:xfrm>
            <a:off x="72000" y="2277360"/>
            <a:ext cx="8710560" cy="4201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Calibri"/>
                <a:ea typeface="DejaVu Sans"/>
              </a:rPr>
              <a:t>DECLARE_COMPLETION(my_completion);</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Or, if the completion must be created and initialized dynamically:</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struct completion my_completion;</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 ... */</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init_completion(&amp;my_completion);</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Waiting for the completion is a simple matter of calling:</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void wait_for_completion(struct completion *c);</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Note that this function performs an uninterruptible wait. If your code calls </a:t>
            </a:r>
            <a:r>
              <a:rPr b="0" i="1" lang="en-IN" sz="1800" spc="-1" strike="noStrike">
                <a:solidFill>
                  <a:srgbClr val="000000"/>
                </a:solidFill>
                <a:latin typeface="Calibri"/>
                <a:ea typeface="DejaVu Sans"/>
              </a:rPr>
              <a:t>wait_for_completion </a:t>
            </a:r>
            <a:r>
              <a:rPr b="0" lang="en-IN" sz="1800" spc="-1" strike="noStrike">
                <a:solidFill>
                  <a:srgbClr val="000000"/>
                </a:solidFill>
                <a:latin typeface="Calibri"/>
                <a:ea typeface="DejaVu Sans"/>
              </a:rPr>
              <a:t>and nobody ever completes the task, the result will be an unkillable process.* On the other side, the actual completion event may be signalled by calling one of the following:</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void complete(struct completion *c);</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void complete_all(struct completion *c);</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3" name="Picture 2" descr=""/>
          <p:cNvPicPr/>
          <p:nvPr/>
        </p:nvPicPr>
        <p:blipFill>
          <a:blip r:embed="rId1"/>
          <a:stretch/>
        </p:blipFill>
        <p:spPr>
          <a:xfrm>
            <a:off x="-9360" y="228600"/>
            <a:ext cx="9149760" cy="39780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4" name="Picture 3" descr=""/>
          <p:cNvPicPr/>
          <p:nvPr/>
        </p:nvPicPr>
        <p:blipFill>
          <a:blip r:embed="rId1"/>
          <a:stretch/>
        </p:blipFill>
        <p:spPr>
          <a:xfrm>
            <a:off x="20880" y="304920"/>
            <a:ext cx="9140400" cy="5749560"/>
          </a:xfrm>
          <a:prstGeom prst="rect">
            <a:avLst/>
          </a:prstGeom>
          <a:ln w="0">
            <a:noFill/>
          </a:ln>
        </p:spPr>
      </p:pic>
      <p:sp>
        <p:nvSpPr>
          <p:cNvPr id="245" name="CustomShape 1"/>
          <p:cNvSpPr/>
          <p:nvPr/>
        </p:nvSpPr>
        <p:spPr>
          <a:xfrm>
            <a:off x="5184000" y="432000"/>
            <a:ext cx="3238920" cy="344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CONFIG_DEBUG_MUTEXES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6" name="Picture 2" descr=""/>
          <p:cNvPicPr/>
          <p:nvPr/>
        </p:nvPicPr>
        <p:blipFill>
          <a:blip r:embed="rId1"/>
          <a:stretch/>
        </p:blipFill>
        <p:spPr>
          <a:xfrm>
            <a:off x="509040" y="1656000"/>
            <a:ext cx="6688800" cy="4449960"/>
          </a:xfrm>
          <a:prstGeom prst="rect">
            <a:avLst/>
          </a:prstGeom>
          <a:ln w="0">
            <a:noFill/>
          </a:ln>
        </p:spPr>
      </p:pic>
      <p:sp>
        <p:nvSpPr>
          <p:cNvPr id="247" name="CustomShape 1"/>
          <p:cNvSpPr/>
          <p:nvPr/>
        </p:nvSpPr>
        <p:spPr>
          <a:xfrm>
            <a:off x="295560" y="253440"/>
            <a:ext cx="8342280" cy="1112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Is the critical section running in an atomic (interrupt) context or in a process context where it cannot sleep? Use the spinlock.</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Is the critical section running in a process context and sleep in the</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critical section is necessary? Use the mutex lock.</a:t>
            </a:r>
            <a:endParaRPr b="0" lang="en-IN" sz="1800" spc="-1" strike="noStrike">
              <a:latin typeface="Arial"/>
            </a:endParaRPr>
          </a:p>
        </p:txBody>
      </p:sp>
      <p:sp>
        <p:nvSpPr>
          <p:cNvPr id="248" name="CustomShape 2"/>
          <p:cNvSpPr/>
          <p:nvPr/>
        </p:nvSpPr>
        <p:spPr>
          <a:xfrm>
            <a:off x="4988880" y="3240000"/>
            <a:ext cx="3864960" cy="344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CONFIG_DEBUG_ATOMIC_SLEEP</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9" name="Picture 2" descr=""/>
          <p:cNvPicPr/>
          <p:nvPr/>
        </p:nvPicPr>
        <p:blipFill>
          <a:blip r:embed="rId1"/>
          <a:stretch/>
        </p:blipFill>
        <p:spPr>
          <a:xfrm>
            <a:off x="1123920" y="1004760"/>
            <a:ext cx="6892560" cy="48445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228600" y="289800"/>
            <a:ext cx="8759520" cy="5207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2400" spc="-1" strike="noStrike">
                <a:solidFill>
                  <a:srgbClr val="000000"/>
                </a:solidFill>
                <a:latin typeface="Calibri"/>
                <a:ea typeface="DejaVu Sans"/>
              </a:rPr>
              <a:t>Concurrency = Things happening at same time</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IN" sz="2400" spc="-1" strike="noStrike">
                <a:solidFill>
                  <a:srgbClr val="000000"/>
                </a:solidFill>
                <a:latin typeface="Calibri"/>
                <a:ea typeface="DejaVu Sans"/>
              </a:rPr>
              <a:t>Source of Concurrency in Linux</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IN" sz="2400" spc="-1" strike="noStrike">
                <a:solidFill>
                  <a:srgbClr val="000000"/>
                </a:solidFill>
                <a:latin typeface="Calibri"/>
                <a:ea typeface="DejaVu Sans"/>
              </a:rPr>
              <a:t>Multiple processors</a:t>
            </a:r>
            <a:endParaRPr b="0" lang="en-IN" sz="2400" spc="-1" strike="noStrike">
              <a:latin typeface="Arial"/>
            </a:endParaRPr>
          </a:p>
          <a:p>
            <a:pPr>
              <a:lnSpc>
                <a:spcPct val="100000"/>
              </a:lnSpc>
              <a:buNone/>
            </a:pPr>
            <a:r>
              <a:rPr b="0" lang="en-IN" sz="2400" spc="-1" strike="noStrike">
                <a:solidFill>
                  <a:srgbClr val="000000"/>
                </a:solidFill>
                <a:latin typeface="Calibri"/>
                <a:ea typeface="DejaVu Sans"/>
              </a:rPr>
              <a:t>Hardware Interrupts</a:t>
            </a:r>
            <a:endParaRPr b="0" lang="en-IN" sz="2400" spc="-1" strike="noStrike">
              <a:latin typeface="Arial"/>
            </a:endParaRPr>
          </a:p>
          <a:p>
            <a:pPr>
              <a:lnSpc>
                <a:spcPct val="100000"/>
              </a:lnSpc>
              <a:buNone/>
            </a:pPr>
            <a:r>
              <a:rPr b="0" lang="en-IN" sz="2400" spc="-1" strike="noStrike">
                <a:solidFill>
                  <a:srgbClr val="000000"/>
                </a:solidFill>
                <a:latin typeface="Calibri"/>
                <a:ea typeface="DejaVu Sans"/>
              </a:rPr>
              <a:t>Software Interrupts</a:t>
            </a:r>
            <a:endParaRPr b="0" lang="en-IN" sz="2400" spc="-1" strike="noStrike">
              <a:latin typeface="Arial"/>
            </a:endParaRPr>
          </a:p>
          <a:p>
            <a:pPr>
              <a:lnSpc>
                <a:spcPct val="100000"/>
              </a:lnSpc>
              <a:buNone/>
            </a:pPr>
            <a:r>
              <a:rPr b="0" lang="en-IN" sz="2400" spc="-1" strike="noStrike">
                <a:solidFill>
                  <a:srgbClr val="000000"/>
                </a:solidFill>
                <a:latin typeface="Calibri"/>
                <a:ea typeface="DejaVu Sans"/>
              </a:rPr>
              <a:t>Kernel timers</a:t>
            </a:r>
            <a:endParaRPr b="0" lang="en-IN" sz="2400" spc="-1" strike="noStrike">
              <a:latin typeface="Arial"/>
            </a:endParaRPr>
          </a:p>
          <a:p>
            <a:pPr>
              <a:lnSpc>
                <a:spcPct val="100000"/>
              </a:lnSpc>
              <a:buNone/>
            </a:pPr>
            <a:r>
              <a:rPr b="0" lang="en-IN" sz="2400" spc="-1" strike="noStrike">
                <a:solidFill>
                  <a:srgbClr val="000000"/>
                </a:solidFill>
                <a:latin typeface="Calibri"/>
                <a:ea typeface="DejaVu Sans"/>
              </a:rPr>
              <a:t>Work queue</a:t>
            </a:r>
            <a:endParaRPr b="0" lang="en-IN" sz="2400" spc="-1" strike="noStrike">
              <a:latin typeface="Arial"/>
            </a:endParaRPr>
          </a:p>
          <a:p>
            <a:pPr>
              <a:lnSpc>
                <a:spcPct val="100000"/>
              </a:lnSpc>
              <a:buNone/>
            </a:pPr>
            <a:r>
              <a:rPr b="0" lang="en-IN" sz="2400" spc="-1" strike="noStrike">
                <a:solidFill>
                  <a:srgbClr val="000000"/>
                </a:solidFill>
                <a:latin typeface="Calibri"/>
                <a:ea typeface="DejaVu Sans"/>
              </a:rPr>
              <a:t>Kernel Preemption </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IN" sz="2400" spc="-1" strike="noStrike">
                <a:solidFill>
                  <a:srgbClr val="000000"/>
                </a:solidFill>
                <a:latin typeface="Calibri"/>
                <a:ea typeface="DejaVu Sans"/>
              </a:rPr>
              <a:t>Failure to Manage concurrency leads to bugs</a:t>
            </a:r>
            <a:endParaRPr b="0" lang="en-IN" sz="2400" spc="-1" strike="noStrike">
              <a:latin typeface="Arial"/>
            </a:endParaRPr>
          </a:p>
          <a:p>
            <a:pPr>
              <a:lnSpc>
                <a:spcPct val="100000"/>
              </a:lnSpc>
              <a:buNone/>
            </a:pPr>
            <a:r>
              <a:rPr b="0" lang="en-IN" sz="2400" spc="-1" strike="noStrike">
                <a:solidFill>
                  <a:srgbClr val="000000"/>
                </a:solidFill>
                <a:latin typeface="Calibri"/>
                <a:ea typeface="DejaVu Sans"/>
              </a:rPr>
              <a:t>Difficult to track down</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0" name="Picture 2" descr=""/>
          <p:cNvPicPr/>
          <p:nvPr/>
        </p:nvPicPr>
        <p:blipFill>
          <a:blip r:embed="rId1"/>
          <a:stretch/>
        </p:blipFill>
        <p:spPr>
          <a:xfrm>
            <a:off x="790560" y="942840"/>
            <a:ext cx="7559280" cy="496836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1" name="" descr=""/>
          <p:cNvPicPr/>
          <p:nvPr/>
        </p:nvPicPr>
        <p:blipFill>
          <a:blip r:embed="rId1"/>
          <a:stretch/>
        </p:blipFill>
        <p:spPr>
          <a:xfrm>
            <a:off x="114480" y="197280"/>
            <a:ext cx="9027360" cy="671256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2" name="Picture 2" descr=""/>
          <p:cNvPicPr/>
          <p:nvPr/>
        </p:nvPicPr>
        <p:blipFill>
          <a:blip r:embed="rId1"/>
          <a:stretch/>
        </p:blipFill>
        <p:spPr>
          <a:xfrm>
            <a:off x="2664000" y="2341080"/>
            <a:ext cx="4749840" cy="4139640"/>
          </a:xfrm>
          <a:prstGeom prst="rect">
            <a:avLst/>
          </a:prstGeom>
          <a:ln w="0">
            <a:noFill/>
          </a:ln>
        </p:spPr>
      </p:pic>
      <p:sp>
        <p:nvSpPr>
          <p:cNvPr id="253" name="CustomShape 1"/>
          <p:cNvSpPr/>
          <p:nvPr/>
        </p:nvSpPr>
        <p:spPr>
          <a:xfrm>
            <a:off x="1440000" y="144000"/>
            <a:ext cx="4644720" cy="5137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2800" spc="-1" strike="noStrike">
                <a:solidFill>
                  <a:srgbClr val="000000"/>
                </a:solidFill>
                <a:latin typeface="Calibri"/>
                <a:ea typeface="DejaVu Sans"/>
              </a:rPr>
              <a:t>Spin Lock and Interrupts:</a:t>
            </a:r>
            <a:endParaRPr b="0" lang="en-IN" sz="2800" spc="-1" strike="noStrike">
              <a:latin typeface="Arial"/>
            </a:endParaRPr>
          </a:p>
        </p:txBody>
      </p:sp>
      <p:sp>
        <p:nvSpPr>
          <p:cNvPr id="254" name="CustomShape 2"/>
          <p:cNvSpPr/>
          <p:nvPr/>
        </p:nvSpPr>
        <p:spPr>
          <a:xfrm>
            <a:off x="187200" y="709560"/>
            <a:ext cx="9098640" cy="1880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Interestingly, the spinlock is more intuitive and makes sense on an SMP (multicore) system. Let's assume that the read method is running on CPU core 1; the interrupt can be delivered on another CPU core, say core 2. The interrupt code path will "spin" on the lock on CPUcore 2, while the read method, on core 1, completes the critical section and then unlocks thespinlock, thus unblocking the interrupt handler. But what about on UP (uniprocessor, with only one CPU core)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5" name="Picture 2" descr=""/>
          <p:cNvPicPr/>
          <p:nvPr/>
        </p:nvPicPr>
        <p:blipFill>
          <a:blip r:embed="rId1"/>
          <a:stretch/>
        </p:blipFill>
        <p:spPr>
          <a:xfrm>
            <a:off x="985680" y="976320"/>
            <a:ext cx="7168680" cy="490176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6" name="Picture 3" descr=""/>
          <p:cNvPicPr/>
          <p:nvPr/>
        </p:nvPicPr>
        <p:blipFill>
          <a:blip r:embed="rId1"/>
          <a:stretch/>
        </p:blipFill>
        <p:spPr>
          <a:xfrm>
            <a:off x="144000" y="110160"/>
            <a:ext cx="6616440" cy="1615680"/>
          </a:xfrm>
          <a:prstGeom prst="rect">
            <a:avLst/>
          </a:prstGeom>
          <a:ln w="0">
            <a:noFill/>
          </a:ln>
        </p:spPr>
      </p:pic>
      <p:sp>
        <p:nvSpPr>
          <p:cNvPr id="257" name="CustomShape 1"/>
          <p:cNvSpPr/>
          <p:nvPr/>
        </p:nvSpPr>
        <p:spPr>
          <a:xfrm>
            <a:off x="685800" y="304920"/>
            <a:ext cx="3806280" cy="4528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2400" spc="-1" strike="noStrike">
                <a:solidFill>
                  <a:srgbClr val="000000"/>
                </a:solidFill>
                <a:latin typeface="Calibri"/>
                <a:ea typeface="DejaVu Sans"/>
              </a:rPr>
              <a:t> </a:t>
            </a:r>
            <a:endParaRPr b="0" lang="en-IN" sz="2400" spc="-1" strike="noStrike">
              <a:latin typeface="Arial"/>
            </a:endParaRPr>
          </a:p>
        </p:txBody>
      </p:sp>
      <p:sp>
        <p:nvSpPr>
          <p:cNvPr id="258" name="CustomShape 2"/>
          <p:cNvSpPr/>
          <p:nvPr/>
        </p:nvSpPr>
        <p:spPr>
          <a:xfrm>
            <a:off x="72000" y="1749600"/>
            <a:ext cx="9296640" cy="2136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What about if a tasklet or a softirq (a bottom-half interrupt mechanism) has a critical section that "races" with your process-context code paths? In such situations, using the</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spin_lock_bh() routine is likely what's required since it can disable bottom halves on the</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local processor and then take the spinlock, thus safeguarding the critical section </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(similar to the way that spin_lock_irq[save]() protects the critical section in the process context by disabling hardware interrupts on the local core):</a:t>
            </a:r>
            <a:endParaRPr b="0" lang="en-IN" sz="1800" spc="-1" strike="noStrike">
              <a:latin typeface="Arial"/>
            </a:endParaRPr>
          </a:p>
          <a:p>
            <a:pPr>
              <a:lnSpc>
                <a:spcPct val="100000"/>
              </a:lnSpc>
              <a:buNone/>
            </a:pPr>
            <a:r>
              <a:rPr b="1" lang="en-IN" sz="1800" spc="-1" strike="noStrike">
                <a:solidFill>
                  <a:srgbClr val="000000"/>
                </a:solidFill>
                <a:latin typeface="Arial"/>
                <a:ea typeface="DejaVu Sans"/>
              </a:rPr>
              <a:t>void spin_lock_bh(spinlock_t *lock);</a:t>
            </a:r>
            <a:endParaRPr b="0" lang="en-IN" sz="1800" spc="-1" strike="noStrike">
              <a:latin typeface="Arial"/>
            </a:endParaRPr>
          </a:p>
        </p:txBody>
      </p:sp>
      <p:sp>
        <p:nvSpPr>
          <p:cNvPr id="259" name="CustomShape 3"/>
          <p:cNvSpPr/>
          <p:nvPr/>
        </p:nvSpPr>
        <p:spPr>
          <a:xfrm>
            <a:off x="0" y="3600000"/>
            <a:ext cx="8997840" cy="367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Simplest, lowest overhead: Use the non-irq spinlock</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primitives, spin_lock() / spin_unlock() , when protecting critical sections in the process context (there's either no interrupts to deal with or there are interrupts, but we do not race with them at all; in effect, use this when interrupts don't come into play or don't matter).</a:t>
            </a:r>
            <a:endParaRPr b="0" lang="en-IN" sz="1800" spc="-1" strike="noStrike">
              <a:latin typeface="Arial"/>
            </a:endParaRPr>
          </a:p>
          <a:p>
            <a:pPr>
              <a:lnSpc>
                <a:spcPct val="100000"/>
              </a:lnSpc>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0" name="Picture 2" descr=""/>
          <p:cNvPicPr/>
          <p:nvPr/>
        </p:nvPicPr>
        <p:blipFill>
          <a:blip r:embed="rId1"/>
          <a:stretch/>
        </p:blipFill>
        <p:spPr>
          <a:xfrm>
            <a:off x="145440" y="4398480"/>
            <a:ext cx="5325120" cy="2458080"/>
          </a:xfrm>
          <a:prstGeom prst="rect">
            <a:avLst/>
          </a:prstGeom>
          <a:ln w="0">
            <a:noFill/>
          </a:ln>
        </p:spPr>
      </p:pic>
      <p:sp>
        <p:nvSpPr>
          <p:cNvPr id="261" name="CustomShape 1"/>
          <p:cNvSpPr/>
          <p:nvPr/>
        </p:nvSpPr>
        <p:spPr>
          <a:xfrm>
            <a:off x="145440" y="152280"/>
            <a:ext cx="8690040" cy="2006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Concurrent access to a shared resource is not a problem if all concurrent accesses are read-only accesses. That is no one is modifying it. So it is OK to allow concurrent read accesses to a shared resource. But if a write access is going on, no other readers as well as writers should not be allowed. There may be instances where some paths are doing only read operations other code paths are doing write operations. For such situations, the kernel provides Reader-Writer spin lock facility.</a:t>
            </a:r>
            <a:endParaRPr b="0" lang="en-IN" sz="1800" spc="-1" strike="noStrike">
              <a:latin typeface="Arial"/>
            </a:endParaRPr>
          </a:p>
        </p:txBody>
      </p:sp>
      <p:sp>
        <p:nvSpPr>
          <p:cNvPr id="262" name="CustomShape 2"/>
          <p:cNvSpPr/>
          <p:nvPr/>
        </p:nvSpPr>
        <p:spPr>
          <a:xfrm>
            <a:off x="0" y="-18360"/>
            <a:ext cx="9253080" cy="2392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Medium overhead: Use the irq-disabling (as well as kernel preemption disabling) versions, spin_lock_irq() / spin_unlock_irq() , when interrupts are in play and do matter (the process and interrupt contexts can "race"; that is, they share global data). Strongest (relatively), high overhead: This is the safest way to use a spinlock. It does the same as the medium overhead, except it performs a save-and-restore on the interrupt mask via the spin_lock_irqsave() / spin_unlock_irqrestore() pair, so as to guarantee that the previous interrupt mask settings aren't inadvertently overwritten, which could happen with the previous case.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327240" y="72000"/>
            <a:ext cx="7159320" cy="6487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2400" spc="-1" strike="noStrike">
                <a:solidFill>
                  <a:srgbClr val="000000"/>
                </a:solidFill>
                <a:latin typeface="Calibri"/>
                <a:ea typeface="DejaVu Sans"/>
              </a:rPr>
              <a:t>Read/Write Spin LOCK:</a:t>
            </a:r>
            <a:endParaRPr b="0" lang="en-IN" sz="2400" spc="-1" strike="noStrike">
              <a:latin typeface="Arial"/>
            </a:endParaRPr>
          </a:p>
          <a:p>
            <a:pPr>
              <a:lnSpc>
                <a:spcPct val="100000"/>
              </a:lnSpc>
              <a:buNone/>
            </a:pPr>
            <a:r>
              <a:rPr b="0" lang="en-IN" sz="1800" spc="-1" strike="noStrike">
                <a:solidFill>
                  <a:srgbClr val="000000"/>
                </a:solidFill>
                <a:latin typeface="Calibri"/>
                <a:ea typeface="DejaVu Sans"/>
              </a:rPr>
              <a:t>DEFINE_RWLOCK(my_lock);</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rwlock_t my_rwlock = RW_LOCK_UNLOCKED;</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void rwlock_init(rwlock_t *lock);</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void read_lock(rwlock_t *lock);</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void read_lock_irq(rwlock_t *lock);</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void read_lock_irqsave(rwlock_t *lock, unsigned long flags);</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void read_lock_bh(rwlock_t *lock);</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void read_unlock(rwlock_t *lock);</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void read_unlock_irq(rwlock_t *lock);</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void read_unlock_irqrestore(rwlock_t *lock, unsigned long flags);</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void read_unlock_bh(rwlock_t *lock);</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void write_lock(rwlock_t *lock);</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void write_lock_irq(rwlock_t *lock);</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void write_lock_irqsave(rwlock_t *lock, unsigned long flags);</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void write_lock_bh(rwlock_t *lock);</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int write_trylock(rwlock_t *lock);</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void write_unlock(rwlock_t *lock);</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void write_unlock_irq(rwlock_t *lock);</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void write_unlock_irqrestore(rwlock_t *lock, unsigned long flags);</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void write_unlock_bh(rwlock_t *lock);</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216000" y="-23040"/>
            <a:ext cx="8454600" cy="2829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1800" spc="-1" strike="noStrike">
                <a:solidFill>
                  <a:srgbClr val="000000"/>
                </a:solidFill>
                <a:latin typeface="Calibri"/>
                <a:ea typeface="DejaVu Sans"/>
              </a:rPr>
              <a:t>Asynchronous I/O:</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Some applications may use signal driven I/O programming. In this model application will install a SIGIO signal handler and enables the signal driven I/O by a device driver. Now onwards, whenever data is available with the device the driver will send a signal to this application process. In this model application process registers its process ID (PID) with the kernel. The driver sends the signal to this PID whenever it receives the data</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                             </a:t>
            </a:r>
            <a:endParaRPr b="0" lang="en-IN" sz="1800" spc="-1" strike="noStrike">
              <a:latin typeface="Arial"/>
            </a:endParaRPr>
          </a:p>
        </p:txBody>
      </p:sp>
      <p:sp>
        <p:nvSpPr>
          <p:cNvPr id="265" name="CustomShape 2"/>
          <p:cNvSpPr/>
          <p:nvPr/>
        </p:nvSpPr>
        <p:spPr>
          <a:xfrm>
            <a:off x="72000" y="2242800"/>
            <a:ext cx="8998560" cy="3731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1800" spc="-1" strike="noStrike">
                <a:solidFill>
                  <a:srgbClr val="000000"/>
                </a:solidFill>
                <a:latin typeface="Calibri"/>
                <a:ea typeface="DejaVu Sans"/>
              </a:rPr>
              <a:t>Case Study:</a:t>
            </a:r>
            <a:endParaRPr b="0" lang="en-IN" sz="1800" spc="-1" strike="noStrike">
              <a:latin typeface="Arial"/>
            </a:endParaRPr>
          </a:p>
          <a:p>
            <a:pPr marL="285840" indent="-282600">
              <a:lnSpc>
                <a:spcPct val="100000"/>
              </a:lnSpc>
              <a:buClr>
                <a:srgbClr val="000000"/>
              </a:buClr>
              <a:buFont typeface="Wingdings" charset="2"/>
              <a:buChar char=""/>
            </a:pPr>
            <a:r>
              <a:rPr b="1" lang="en-IN" sz="1800" spc="-1" strike="noStrike">
                <a:solidFill>
                  <a:srgbClr val="000000"/>
                </a:solidFill>
                <a:latin typeface="Calibri"/>
                <a:ea typeface="DejaVu Sans"/>
              </a:rPr>
              <a:t> </a:t>
            </a:r>
            <a:r>
              <a:rPr b="1" lang="en-IN" sz="1800" spc="-1" strike="noStrike">
                <a:solidFill>
                  <a:srgbClr val="000000"/>
                </a:solidFill>
                <a:latin typeface="Calibri"/>
                <a:ea typeface="DejaVu Sans"/>
              </a:rPr>
              <a:t>Critical section present only in process context on a Uniprocessor (UP) box running a non preemptible kernel.</a:t>
            </a:r>
            <a:endParaRPr b="0" lang="en-IN" sz="1800" spc="-1" strike="noStrike">
              <a:latin typeface="Arial"/>
            </a:endParaRPr>
          </a:p>
          <a:p>
            <a:pPr>
              <a:lnSpc>
                <a:spcPct val="100000"/>
              </a:lnSpc>
              <a:buNone/>
            </a:pPr>
            <a:r>
              <a:rPr b="1" lang="en-IN" sz="1800" spc="-1" strike="noStrike">
                <a:solidFill>
                  <a:srgbClr val="000000"/>
                </a:solidFill>
                <a:latin typeface="Calibri"/>
                <a:ea typeface="DejaVu Sans"/>
              </a:rPr>
              <a:t>      </a:t>
            </a:r>
            <a:r>
              <a:rPr b="0" lang="en-IN" sz="1800" spc="-1" strike="noStrike">
                <a:solidFill>
                  <a:srgbClr val="000000"/>
                </a:solidFill>
                <a:latin typeface="Calibri"/>
                <a:ea typeface="DejaVu Sans"/>
              </a:rPr>
              <a:t>This is the simplest case and needs no locking,</a:t>
            </a:r>
            <a:endParaRPr b="0" lang="en-IN" sz="1800" spc="-1" strike="noStrike">
              <a:latin typeface="Arial"/>
            </a:endParaRPr>
          </a:p>
          <a:p>
            <a:pPr marL="285840" indent="-282600">
              <a:lnSpc>
                <a:spcPct val="100000"/>
              </a:lnSpc>
              <a:buClr>
                <a:srgbClr val="000000"/>
              </a:buClr>
              <a:buFont typeface="Wingdings" charset="2"/>
              <a:buChar char=""/>
            </a:pPr>
            <a:r>
              <a:rPr b="1" lang="en-IN" sz="1800" spc="-1" strike="noStrike">
                <a:solidFill>
                  <a:srgbClr val="000000"/>
                </a:solidFill>
                <a:latin typeface="Calibri"/>
                <a:ea typeface="DejaVu Sans"/>
              </a:rPr>
              <a:t>Critical section present in process and interrupt contexts on a UP machine running a non preemptible kernel.</a:t>
            </a:r>
            <a:endParaRPr b="0" lang="en-IN" sz="1800" spc="-1" strike="noStrike">
              <a:latin typeface="Arial"/>
            </a:endParaRPr>
          </a:p>
          <a:p>
            <a:pPr>
              <a:lnSpc>
                <a:spcPct val="100000"/>
              </a:lnSpc>
              <a:buNone/>
            </a:pPr>
            <a:r>
              <a:rPr b="1" lang="en-IN" sz="1800" spc="-1" strike="noStrike">
                <a:solidFill>
                  <a:srgbClr val="000000"/>
                </a:solidFill>
                <a:latin typeface="Calibri"/>
                <a:ea typeface="DejaVu Sans"/>
              </a:rPr>
              <a:t>     </a:t>
            </a:r>
            <a:r>
              <a:rPr b="0" lang="en-IN" sz="1800" spc="-1" strike="noStrike">
                <a:solidFill>
                  <a:srgbClr val="000000"/>
                </a:solidFill>
                <a:latin typeface="Calibri"/>
                <a:ea typeface="DejaVu Sans"/>
              </a:rPr>
              <a:t> </a:t>
            </a:r>
            <a:r>
              <a:rPr b="0" lang="en-IN" sz="1800" spc="-1" strike="noStrike">
                <a:solidFill>
                  <a:srgbClr val="000000"/>
                </a:solidFill>
                <a:latin typeface="Calibri"/>
                <a:ea typeface="DejaVu Sans"/>
              </a:rPr>
              <a:t>In this case, you need to disable only interrupts to protect the critical region. because of no preemption there is no threat from process context switching</a:t>
            </a:r>
            <a:endParaRPr b="0" lang="en-IN" sz="1800" spc="-1" strike="noStrike">
              <a:latin typeface="Arial"/>
            </a:endParaRPr>
          </a:p>
          <a:p>
            <a:pPr marL="285840" indent="-282600">
              <a:lnSpc>
                <a:spcPct val="100000"/>
              </a:lnSpc>
              <a:buClr>
                <a:srgbClr val="000000"/>
              </a:buClr>
              <a:buFont typeface="Wingdings" charset="2"/>
              <a:buChar char=""/>
            </a:pPr>
            <a:r>
              <a:rPr b="1" lang="en-IN" sz="1800" spc="-1" strike="noStrike">
                <a:solidFill>
                  <a:srgbClr val="000000"/>
                </a:solidFill>
                <a:latin typeface="Calibri"/>
                <a:ea typeface="DejaVu Sans"/>
              </a:rPr>
              <a:t> </a:t>
            </a:r>
            <a:r>
              <a:rPr b="1" lang="en-IN" sz="1800" spc="-1" strike="noStrike">
                <a:solidFill>
                  <a:srgbClr val="000000"/>
                </a:solidFill>
                <a:latin typeface="Calibri"/>
                <a:ea typeface="DejaVu Sans"/>
              </a:rPr>
              <a:t>Critical section present in process and interrupt contexts on a UP machine running a preemptible kernel.</a:t>
            </a:r>
            <a:endParaRPr b="0" lang="en-IN" sz="1800" spc="-1" strike="noStrike">
              <a:latin typeface="Arial"/>
            </a:endParaRPr>
          </a:p>
          <a:p>
            <a:pPr algn="just">
              <a:lnSpc>
                <a:spcPct val="100000"/>
              </a:lnSpc>
              <a:buNone/>
            </a:pPr>
            <a:r>
              <a:rPr b="1" lang="en-IN" sz="1800" spc="-1" strike="noStrike">
                <a:solidFill>
                  <a:srgbClr val="000000"/>
                </a:solidFill>
                <a:latin typeface="Calibri"/>
                <a:ea typeface="DejaVu Sans"/>
              </a:rPr>
              <a:t>   </a:t>
            </a:r>
            <a:r>
              <a:rPr b="0" lang="en-IN" sz="1800" spc="-1" strike="noStrike">
                <a:solidFill>
                  <a:srgbClr val="000000"/>
                </a:solidFill>
                <a:latin typeface="Calibri"/>
                <a:ea typeface="DejaVu Sans"/>
              </a:rPr>
              <a:t>If preemption is enabled, mere disabling of interrupts won't protect your critical region from being trampled over. There is the possibility of multiple threads simultaneously entering the critical section in process context. The solution apparently, is to disable kernel preemption before the start of the critical section and  reenable it at the end, in addition to disabling/reenabling interrupts.</a:t>
            </a:r>
            <a:endParaRPr b="0" lang="en-IN" sz="1800" spc="-1" strike="noStrike">
              <a:latin typeface="Arial"/>
            </a:endParaRPr>
          </a:p>
          <a:p>
            <a:pPr>
              <a:lnSpc>
                <a:spcPct val="100000"/>
              </a:lnSpc>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304920" y="304920"/>
            <a:ext cx="8378280" cy="6122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Calibri"/>
                <a:ea typeface="DejaVu Sans"/>
              </a:rPr>
              <a:t>/* Disable interrupts - this implicitly disables preemption */</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spin_lock_irqsave(&amp;mylock, flags);</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 ... Critical Section ... */</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 Restore interrupt state to what it was at Point A */</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spin_unlock_irqrestore(&amp;mylock, flags);</a:t>
            </a:r>
            <a:endParaRPr b="0" lang="en-IN" sz="1800" spc="-1" strike="noStrike">
              <a:latin typeface="Arial"/>
            </a:endParaRPr>
          </a:p>
          <a:p>
            <a:pPr>
              <a:lnSpc>
                <a:spcPct val="100000"/>
              </a:lnSpc>
              <a:buNone/>
            </a:pPr>
            <a:endParaRPr b="0" lang="en-IN" sz="1800" spc="-1" strike="noStrike">
              <a:latin typeface="Arial"/>
            </a:endParaRPr>
          </a:p>
          <a:p>
            <a:pPr marL="285840" indent="-282600">
              <a:lnSpc>
                <a:spcPct val="100000"/>
              </a:lnSpc>
              <a:buClr>
                <a:srgbClr val="000000"/>
              </a:buClr>
              <a:buFont typeface="Wingdings" charset="2"/>
              <a:buChar char=""/>
            </a:pPr>
            <a:r>
              <a:rPr b="1" lang="en-IN" sz="1800" spc="-1" strike="noStrike">
                <a:solidFill>
                  <a:srgbClr val="000000"/>
                </a:solidFill>
                <a:latin typeface="Calibri"/>
                <a:ea typeface="DejaVu Sans"/>
              </a:rPr>
              <a:t>Critical section present in process and interrupt contexts on an SMP machine running a preemptible kernel.</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 Save interrupt state on the local CPU</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 Disable interrupts on the local CPU. This implicitly disables</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preemption.</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 Lock the section to regulate access by other CPUs</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spin_lock_irqsave(&amp;mylock, flags);</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 ... Critical Section ... */</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 Restore interrupt state and preemption to what it</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was at Point A for the local CPU</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 Release the lock</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spin_unlock_irqrestore(&amp;mylock, flags);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
          <p:cNvSpPr txBox="1"/>
          <p:nvPr/>
        </p:nvSpPr>
        <p:spPr>
          <a:xfrm>
            <a:off x="72000" y="0"/>
            <a:ext cx="9271440" cy="1512000"/>
          </a:xfrm>
          <a:prstGeom prst="rect">
            <a:avLst/>
          </a:prstGeom>
          <a:noFill/>
          <a:ln w="0">
            <a:noFill/>
          </a:ln>
        </p:spPr>
        <p:txBody>
          <a:bodyPr lIns="90000" rIns="90000" tIns="45000" bIns="45000" anchor="t">
            <a:noAutofit/>
          </a:bodyPr>
          <a:p>
            <a:r>
              <a:rPr b="0" lang="en-IN" sz="1200" spc="-1" strike="noStrike">
                <a:latin typeface="Arial"/>
              </a:rPr>
              <a:t>A key difference between the atomic_t operators and the refcount_t ones is that the former works upon signed integers whereas the latter is essentially designed to work upon only an unsigned int quantity; more specifically, and this is important, it works only</a:t>
            </a:r>
            <a:endParaRPr b="0" lang="en-IN" sz="1200" spc="-1" strike="noStrike">
              <a:latin typeface="Arial"/>
            </a:endParaRPr>
          </a:p>
          <a:p>
            <a:r>
              <a:rPr b="0" lang="en-IN" sz="1200" spc="-1" strike="noStrike">
                <a:latin typeface="Arial"/>
              </a:rPr>
              <a:t>within a strictly specified range: 1 to UINT_MAX-1 (or [1..INT_MAX] when !CONFIG_REFCOUNT_FULL). The kernel has a config option named CONFIG_REFCOUNT_FULL; if set, it performs a (slower and more thorough) "full" reference count validation. This is beneficial for security but can result in slightly degraded Performance.</a:t>
            </a:r>
            <a:endParaRPr b="0" lang="en-IN" sz="1200" spc="-1" strike="noStrike">
              <a:latin typeface="Arial"/>
            </a:endParaRPr>
          </a:p>
          <a:p>
            <a:r>
              <a:rPr b="0" lang="en-IN" sz="1200" spc="-1" strike="noStrike">
                <a:latin typeface="Arial"/>
              </a:rPr>
              <a:t>Several of the newer refcount APIs do provide memory ordering guarantees; in particular the refcount_t APIs – as compared to their older atomic_t cousins.</a:t>
            </a:r>
            <a:endParaRPr b="0" lang="en-IN" sz="1200" spc="-1" strike="noStrike">
              <a:latin typeface="Arial"/>
            </a:endParaRPr>
          </a:p>
        </p:txBody>
      </p:sp>
      <p:pic>
        <p:nvPicPr>
          <p:cNvPr id="268" name="" descr=""/>
          <p:cNvPicPr/>
          <p:nvPr/>
        </p:nvPicPr>
        <p:blipFill>
          <a:blip r:embed="rId1"/>
          <a:stretch/>
        </p:blipFill>
        <p:spPr>
          <a:xfrm>
            <a:off x="157320" y="1368000"/>
            <a:ext cx="8630280" cy="48960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6553080" y="6356520"/>
            <a:ext cx="2130120" cy="36144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F59E0119-4F82-4D82-8727-4F708F8F4211}" type="slidenum">
              <a:rPr b="0" lang="en-IN" sz="1200" spc="-1" strike="noStrike">
                <a:solidFill>
                  <a:srgbClr val="8b8b8b"/>
                </a:solidFill>
                <a:latin typeface="Calibri"/>
                <a:ea typeface="DejaVu Sans"/>
              </a:rPr>
              <a:t>&lt;number&gt;</a:t>
            </a:fld>
            <a:endParaRPr b="0" lang="en-IN" sz="1200" spc="-1" strike="noStrike">
              <a:latin typeface="Arial"/>
            </a:endParaRPr>
          </a:p>
        </p:txBody>
      </p:sp>
      <p:sp>
        <p:nvSpPr>
          <p:cNvPr id="196" name="CustomShape 2"/>
          <p:cNvSpPr/>
          <p:nvPr/>
        </p:nvSpPr>
        <p:spPr>
          <a:xfrm>
            <a:off x="457200" y="274680"/>
            <a:ext cx="8226000" cy="11394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r>
              <a:rPr b="0" lang="en-US" sz="4400" spc="-1" strike="noStrike">
                <a:solidFill>
                  <a:srgbClr val="000000"/>
                </a:solidFill>
                <a:latin typeface="Calibri"/>
                <a:ea typeface="DejaVu Sans"/>
              </a:rPr>
              <a:t>Concurrent processes</a:t>
            </a:r>
            <a:endParaRPr b="0" lang="en-IN" sz="4400" spc="-1" strike="noStrike">
              <a:latin typeface="Arial"/>
            </a:endParaRPr>
          </a:p>
        </p:txBody>
      </p:sp>
      <p:sp>
        <p:nvSpPr>
          <p:cNvPr id="197" name="CustomShape 3"/>
          <p:cNvSpPr/>
          <p:nvPr/>
        </p:nvSpPr>
        <p:spPr>
          <a:xfrm>
            <a:off x="380880" y="1523880"/>
            <a:ext cx="3568320" cy="4492080"/>
          </a:xfrm>
          <a:prstGeom prst="rect">
            <a:avLst/>
          </a:prstGeom>
          <a:noFill/>
          <a:ln w="0">
            <a:noFill/>
          </a:ln>
        </p:spPr>
        <p:style>
          <a:lnRef idx="0"/>
          <a:fillRef idx="0"/>
          <a:effectRef idx="0"/>
          <a:fontRef idx="minor"/>
        </p:style>
        <p:txBody>
          <a:bodyPr lIns="90000" rIns="90000" tIns="45000" bIns="45000" anchor="t">
            <a:noAutofit/>
          </a:bodyPr>
          <a:p>
            <a:pPr marL="343080" indent="-339840">
              <a:lnSpc>
                <a:spcPct val="100000"/>
              </a:lnSpc>
              <a:spcBef>
                <a:spcPts val="400"/>
              </a:spcBef>
              <a:buClr>
                <a:srgbClr val="000000"/>
              </a:buClr>
              <a:buFont typeface="Arial"/>
              <a:buChar char="•"/>
            </a:pPr>
            <a:r>
              <a:rPr b="0" lang="en-US" sz="2000" spc="-1" strike="noStrike">
                <a:solidFill>
                  <a:srgbClr val="000000"/>
                </a:solidFill>
                <a:latin typeface="Calibri"/>
                <a:ea typeface="DejaVu Sans"/>
              </a:rPr>
              <a:t>Consider two examples having separate tasks running independently but sharing data</a:t>
            </a:r>
            <a:endParaRPr b="0" lang="en-IN" sz="2000" spc="-1" strike="noStrike">
              <a:latin typeface="Arial"/>
            </a:endParaRPr>
          </a:p>
          <a:p>
            <a:pPr marL="343080" indent="-339840">
              <a:lnSpc>
                <a:spcPct val="100000"/>
              </a:lnSpc>
              <a:spcBef>
                <a:spcPts val="400"/>
              </a:spcBef>
              <a:buClr>
                <a:srgbClr val="000000"/>
              </a:buClr>
              <a:buFont typeface="Arial"/>
              <a:buChar char="•"/>
            </a:pPr>
            <a:r>
              <a:rPr b="0" lang="en-US" sz="2000" spc="-1" strike="noStrike">
                <a:solidFill>
                  <a:srgbClr val="000000"/>
                </a:solidFill>
                <a:latin typeface="Calibri"/>
                <a:ea typeface="DejaVu Sans"/>
              </a:rPr>
              <a:t>Difficult to write system using sequential program model</a:t>
            </a:r>
            <a:endParaRPr b="0" lang="en-IN" sz="2000" spc="-1" strike="noStrike">
              <a:latin typeface="Arial"/>
            </a:endParaRPr>
          </a:p>
          <a:p>
            <a:pPr marL="343080" indent="-339840">
              <a:lnSpc>
                <a:spcPct val="100000"/>
              </a:lnSpc>
              <a:spcBef>
                <a:spcPts val="400"/>
              </a:spcBef>
              <a:buClr>
                <a:srgbClr val="000000"/>
              </a:buClr>
              <a:buFont typeface="Arial"/>
              <a:buChar char="•"/>
            </a:pPr>
            <a:r>
              <a:rPr b="0" lang="en-US" sz="2000" spc="-1" strike="noStrike">
                <a:solidFill>
                  <a:srgbClr val="000000"/>
                </a:solidFill>
                <a:latin typeface="Calibri"/>
                <a:ea typeface="DejaVu Sans"/>
              </a:rPr>
              <a:t>Concurrent process model easier</a:t>
            </a:r>
            <a:endParaRPr b="0" lang="en-IN" sz="2000" spc="-1" strike="noStrike">
              <a:latin typeface="Arial"/>
            </a:endParaRPr>
          </a:p>
          <a:p>
            <a:pPr lvl="1" marL="743040" indent="-282600">
              <a:lnSpc>
                <a:spcPct val="100000"/>
              </a:lnSpc>
              <a:spcBef>
                <a:spcPts val="360"/>
              </a:spcBef>
              <a:buClr>
                <a:srgbClr val="000000"/>
              </a:buClr>
              <a:buFont typeface="Arial"/>
              <a:buChar char="–"/>
            </a:pPr>
            <a:r>
              <a:rPr b="0" lang="en-US" sz="1800" spc="-1" strike="noStrike">
                <a:solidFill>
                  <a:srgbClr val="000000"/>
                </a:solidFill>
                <a:latin typeface="Calibri"/>
                <a:ea typeface="DejaVu Sans"/>
              </a:rPr>
              <a:t>Separate sequential programs (processes) for each task</a:t>
            </a:r>
            <a:endParaRPr b="0" lang="en-IN" sz="1800" spc="-1" strike="noStrike">
              <a:latin typeface="Arial"/>
            </a:endParaRPr>
          </a:p>
          <a:p>
            <a:pPr lvl="1" marL="743040" indent="-282600">
              <a:lnSpc>
                <a:spcPct val="100000"/>
              </a:lnSpc>
              <a:spcBef>
                <a:spcPts val="360"/>
              </a:spcBef>
              <a:buClr>
                <a:srgbClr val="000000"/>
              </a:buClr>
              <a:buFont typeface="Arial"/>
              <a:buChar char="–"/>
            </a:pPr>
            <a:r>
              <a:rPr b="0" lang="en-US" sz="1800" spc="-1" strike="noStrike">
                <a:solidFill>
                  <a:srgbClr val="000000"/>
                </a:solidFill>
                <a:latin typeface="Calibri"/>
                <a:ea typeface="DejaVu Sans"/>
              </a:rPr>
              <a:t>Programs communicate with each other</a:t>
            </a:r>
            <a:endParaRPr b="0" lang="en-IN" sz="1800" spc="-1" strike="noStrike">
              <a:latin typeface="Arial"/>
            </a:endParaRPr>
          </a:p>
        </p:txBody>
      </p:sp>
      <p:grpSp>
        <p:nvGrpSpPr>
          <p:cNvPr id="198" name="Group 4"/>
          <p:cNvGrpSpPr/>
          <p:nvPr/>
        </p:nvGrpSpPr>
        <p:grpSpPr>
          <a:xfrm>
            <a:off x="4013280" y="1627200"/>
            <a:ext cx="4481280" cy="1666440"/>
            <a:chOff x="4013280" y="1627200"/>
            <a:chExt cx="4481280" cy="1666440"/>
          </a:xfrm>
        </p:grpSpPr>
        <p:sp>
          <p:nvSpPr>
            <p:cNvPr id="199" name="CustomShape 5"/>
            <p:cNvSpPr/>
            <p:nvPr/>
          </p:nvSpPr>
          <p:spPr>
            <a:xfrm>
              <a:off x="5114880" y="1627200"/>
              <a:ext cx="2880720" cy="24408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Calibri"/>
                  <a:ea typeface="DejaVu Sans"/>
                </a:rPr>
                <a:t>Heartbeat Monitoring System</a:t>
              </a:r>
              <a:endParaRPr b="0" lang="en-IN" sz="1800" spc="-1" strike="noStrike">
                <a:latin typeface="Arial"/>
              </a:endParaRPr>
            </a:p>
          </p:txBody>
        </p:sp>
        <p:sp>
          <p:nvSpPr>
            <p:cNvPr id="200" name="CustomShape 6"/>
            <p:cNvSpPr/>
            <p:nvPr/>
          </p:nvSpPr>
          <p:spPr>
            <a:xfrm>
              <a:off x="5119560" y="1824120"/>
              <a:ext cx="2869920" cy="1469520"/>
            </a:xfrm>
            <a:prstGeom prst="rect">
              <a:avLst/>
            </a:prstGeom>
            <a:solidFill>
              <a:srgbClr val="ffffff"/>
            </a:solidFill>
            <a:ln w="9360">
              <a:solidFill>
                <a:srgbClr val="000000"/>
              </a:solidFill>
              <a:miter/>
            </a:ln>
          </p:spPr>
          <p:style>
            <a:lnRef idx="0"/>
            <a:fillRef idx="0"/>
            <a:effectRef idx="0"/>
            <a:fontRef idx="minor"/>
          </p:style>
        </p:sp>
        <p:sp>
          <p:nvSpPr>
            <p:cNvPr id="201" name="CustomShape 7"/>
            <p:cNvSpPr/>
            <p:nvPr/>
          </p:nvSpPr>
          <p:spPr>
            <a:xfrm>
              <a:off x="4013280" y="1944720"/>
              <a:ext cx="879120" cy="1078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000" spc="-1" strike="noStrike">
                  <a:solidFill>
                    <a:srgbClr val="000000"/>
                  </a:solidFill>
                  <a:latin typeface="Calibri"/>
                  <a:ea typeface="DejaVu Sans"/>
                </a:rPr>
                <a:t>B[1..4]</a:t>
              </a:r>
              <a:endParaRPr b="0" lang="en-IN" sz="1000" spc="-1" strike="noStrike">
                <a:latin typeface="Arial"/>
              </a:endParaRPr>
            </a:p>
            <a:p>
              <a:pPr>
                <a:lnSpc>
                  <a:spcPct val="100000"/>
                </a:lnSpc>
                <a:buNone/>
              </a:pPr>
              <a:endParaRPr b="0" lang="en-IN" sz="1000" spc="-1" strike="noStrike">
                <a:latin typeface="Arial"/>
              </a:endParaRPr>
            </a:p>
            <a:p>
              <a:pPr>
                <a:lnSpc>
                  <a:spcPct val="100000"/>
                </a:lnSpc>
                <a:buNone/>
              </a:pPr>
              <a:endParaRPr b="0" lang="en-IN" sz="1000" spc="-1" strike="noStrike">
                <a:latin typeface="Arial"/>
              </a:endParaRPr>
            </a:p>
            <a:p>
              <a:pPr>
                <a:lnSpc>
                  <a:spcPct val="100000"/>
                </a:lnSpc>
                <a:buNone/>
              </a:pPr>
              <a:endParaRPr b="0" lang="en-IN" sz="1000" spc="-1" strike="noStrike">
                <a:latin typeface="Arial"/>
              </a:endParaRPr>
            </a:p>
            <a:p>
              <a:pPr>
                <a:lnSpc>
                  <a:spcPct val="100000"/>
                </a:lnSpc>
                <a:buNone/>
              </a:pPr>
              <a:endParaRPr b="0" lang="en-IN" sz="1000" spc="-1" strike="noStrike">
                <a:latin typeface="Arial"/>
              </a:endParaRPr>
            </a:p>
            <a:p>
              <a:pPr>
                <a:lnSpc>
                  <a:spcPct val="100000"/>
                </a:lnSpc>
                <a:buNone/>
              </a:pPr>
              <a:r>
                <a:rPr b="0" lang="en-IN" sz="1000" spc="-1" strike="noStrike">
                  <a:solidFill>
                    <a:srgbClr val="000000"/>
                  </a:solidFill>
                  <a:latin typeface="Calibri"/>
                  <a:ea typeface="DejaVu Sans"/>
                </a:rPr>
                <a:t>Heart-beat pulse</a:t>
              </a:r>
              <a:endParaRPr b="0" lang="en-IN" sz="1000" spc="-1" strike="noStrike">
                <a:latin typeface="Arial"/>
              </a:endParaRPr>
            </a:p>
          </p:txBody>
        </p:sp>
        <p:sp>
          <p:nvSpPr>
            <p:cNvPr id="202" name="Line 8"/>
            <p:cNvSpPr/>
            <p:nvPr/>
          </p:nvSpPr>
          <p:spPr>
            <a:xfrm>
              <a:off x="4808520" y="2779560"/>
              <a:ext cx="311040" cy="4680"/>
            </a:xfrm>
            <a:prstGeom prst="line">
              <a:avLst/>
            </a:prstGeom>
            <a:ln w="9360">
              <a:solidFill>
                <a:srgbClr val="000000"/>
              </a:solidFill>
              <a:round/>
              <a:tailEnd len="med" type="triangle" w="sm"/>
            </a:ln>
          </p:spPr>
          <p:style>
            <a:lnRef idx="0"/>
            <a:fillRef idx="0"/>
            <a:effectRef idx="0"/>
            <a:fontRef idx="minor"/>
          </p:style>
        </p:sp>
        <p:sp>
          <p:nvSpPr>
            <p:cNvPr id="203" name="CustomShape 9"/>
            <p:cNvSpPr/>
            <p:nvPr/>
          </p:nvSpPr>
          <p:spPr>
            <a:xfrm>
              <a:off x="5199120" y="1881360"/>
              <a:ext cx="1237680" cy="1368000"/>
            </a:xfrm>
            <a:prstGeom prst="rect">
              <a:avLst/>
            </a:prstGeom>
            <a:solidFill>
              <a:srgbClr val="ffffff"/>
            </a:solidFill>
            <a:ln w="9360">
              <a:solidFill>
                <a:srgbClr val="000000"/>
              </a:solidFill>
              <a:miter/>
            </a:ln>
          </p:spPr>
          <p:style>
            <a:lnRef idx="0"/>
            <a:fillRef idx="0"/>
            <a:effectRef idx="0"/>
            <a:fontRef idx="minor"/>
          </p:style>
          <p:txBody>
            <a:bodyPr lIns="90000" rIns="90000" tIns="45000" bIns="45000" anchor="t">
              <a:noAutofit/>
            </a:bodyPr>
            <a:p>
              <a:pPr>
                <a:lnSpc>
                  <a:spcPct val="100000"/>
                </a:lnSpc>
                <a:buNone/>
              </a:pPr>
              <a:r>
                <a:rPr b="0" lang="en-IN" sz="900" spc="-1" strike="noStrike">
                  <a:solidFill>
                    <a:srgbClr val="000000"/>
                  </a:solidFill>
                  <a:latin typeface="Calibri"/>
                  <a:ea typeface="DejaVu Sans"/>
                </a:rPr>
                <a:t>Task 1:</a:t>
              </a:r>
              <a:endParaRPr b="0" lang="en-IN" sz="900" spc="-1" strike="noStrike">
                <a:latin typeface="Arial"/>
              </a:endParaRPr>
            </a:p>
            <a:p>
              <a:pPr>
                <a:lnSpc>
                  <a:spcPct val="100000"/>
                </a:lnSpc>
                <a:buNone/>
              </a:pPr>
              <a:r>
                <a:rPr b="0" lang="en-IN" sz="900" spc="-1" strike="noStrike">
                  <a:solidFill>
                    <a:srgbClr val="000000"/>
                  </a:solidFill>
                  <a:latin typeface="Calibri"/>
                  <a:ea typeface="DejaVu Sans"/>
                </a:rPr>
                <a:t>Read pulse</a:t>
              </a:r>
              <a:endParaRPr b="0" lang="en-IN" sz="900" spc="-1" strike="noStrike">
                <a:latin typeface="Arial"/>
              </a:endParaRPr>
            </a:p>
            <a:p>
              <a:pPr>
                <a:lnSpc>
                  <a:spcPct val="100000"/>
                </a:lnSpc>
                <a:buNone/>
              </a:pPr>
              <a:r>
                <a:rPr b="0" lang="en-IN" sz="900" spc="-1" strike="noStrike">
                  <a:solidFill>
                    <a:srgbClr val="000000"/>
                  </a:solidFill>
                  <a:latin typeface="Calibri"/>
                  <a:ea typeface="DejaVu Sans"/>
                </a:rPr>
                <a:t>If pulse &lt; Lo then</a:t>
              </a:r>
              <a:endParaRPr b="0" lang="en-IN" sz="900" spc="-1" strike="noStrike">
                <a:latin typeface="Arial"/>
              </a:endParaRPr>
            </a:p>
            <a:p>
              <a:pPr>
                <a:lnSpc>
                  <a:spcPct val="100000"/>
                </a:lnSpc>
                <a:buNone/>
              </a:pPr>
              <a:r>
                <a:rPr b="0" lang="en-IN" sz="900" spc="-1" strike="noStrike">
                  <a:solidFill>
                    <a:srgbClr val="000000"/>
                  </a:solidFill>
                  <a:latin typeface="Calibri"/>
                  <a:ea typeface="DejaVu Sans"/>
                </a:rPr>
                <a:t>    </a:t>
              </a:r>
              <a:r>
                <a:rPr b="0" lang="en-IN" sz="900" spc="-1" strike="noStrike">
                  <a:solidFill>
                    <a:srgbClr val="000000"/>
                  </a:solidFill>
                  <a:latin typeface="Calibri"/>
                  <a:ea typeface="DejaVu Sans"/>
                </a:rPr>
                <a:t>Activate Siren</a:t>
              </a:r>
              <a:endParaRPr b="0" lang="en-IN" sz="900" spc="-1" strike="noStrike">
                <a:latin typeface="Arial"/>
              </a:endParaRPr>
            </a:p>
            <a:p>
              <a:pPr>
                <a:lnSpc>
                  <a:spcPct val="100000"/>
                </a:lnSpc>
                <a:buNone/>
              </a:pPr>
              <a:r>
                <a:rPr b="0" lang="en-IN" sz="900" spc="-1" strike="noStrike">
                  <a:solidFill>
                    <a:srgbClr val="000000"/>
                  </a:solidFill>
                  <a:latin typeface="Calibri"/>
                  <a:ea typeface="DejaVu Sans"/>
                </a:rPr>
                <a:t>If pulse &gt; Hi then</a:t>
              </a:r>
              <a:endParaRPr b="0" lang="en-IN" sz="900" spc="-1" strike="noStrike">
                <a:latin typeface="Arial"/>
              </a:endParaRPr>
            </a:p>
            <a:p>
              <a:pPr>
                <a:lnSpc>
                  <a:spcPct val="100000"/>
                </a:lnSpc>
                <a:buNone/>
              </a:pPr>
              <a:r>
                <a:rPr b="0" lang="en-IN" sz="900" spc="-1" strike="noStrike">
                  <a:solidFill>
                    <a:srgbClr val="000000"/>
                  </a:solidFill>
                  <a:latin typeface="Calibri"/>
                  <a:ea typeface="DejaVu Sans"/>
                </a:rPr>
                <a:t>    </a:t>
              </a:r>
              <a:r>
                <a:rPr b="0" lang="en-IN" sz="900" spc="-1" strike="noStrike">
                  <a:solidFill>
                    <a:srgbClr val="000000"/>
                  </a:solidFill>
                  <a:latin typeface="Calibri"/>
                  <a:ea typeface="DejaVu Sans"/>
                </a:rPr>
                <a:t>Activate Siren</a:t>
              </a:r>
              <a:endParaRPr b="0" lang="en-IN" sz="900" spc="-1" strike="noStrike">
                <a:latin typeface="Arial"/>
              </a:endParaRPr>
            </a:p>
            <a:p>
              <a:pPr>
                <a:lnSpc>
                  <a:spcPct val="100000"/>
                </a:lnSpc>
                <a:buNone/>
              </a:pPr>
              <a:r>
                <a:rPr b="0" lang="en-IN" sz="900" spc="-1" strike="noStrike">
                  <a:solidFill>
                    <a:srgbClr val="000000"/>
                  </a:solidFill>
                  <a:latin typeface="Calibri"/>
                  <a:ea typeface="DejaVu Sans"/>
                </a:rPr>
                <a:t>Sleep 1 second</a:t>
              </a:r>
              <a:endParaRPr b="0" lang="en-IN" sz="900" spc="-1" strike="noStrike">
                <a:latin typeface="Arial"/>
              </a:endParaRPr>
            </a:p>
            <a:p>
              <a:pPr>
                <a:lnSpc>
                  <a:spcPct val="100000"/>
                </a:lnSpc>
                <a:buNone/>
              </a:pPr>
              <a:r>
                <a:rPr b="0" lang="en-IN" sz="900" spc="-1" strike="noStrike">
                  <a:solidFill>
                    <a:srgbClr val="000000"/>
                  </a:solidFill>
                  <a:latin typeface="Calibri"/>
                  <a:ea typeface="DejaVu Sans"/>
                </a:rPr>
                <a:t>Repeat</a:t>
              </a:r>
              <a:endParaRPr b="0" lang="en-IN" sz="900" spc="-1" strike="noStrike">
                <a:latin typeface="Arial"/>
              </a:endParaRPr>
            </a:p>
          </p:txBody>
        </p:sp>
        <p:sp>
          <p:nvSpPr>
            <p:cNvPr id="204" name="CustomShape 10"/>
            <p:cNvSpPr/>
            <p:nvPr/>
          </p:nvSpPr>
          <p:spPr>
            <a:xfrm>
              <a:off x="6480000" y="1881360"/>
              <a:ext cx="1441080" cy="1368000"/>
            </a:xfrm>
            <a:prstGeom prst="rect">
              <a:avLst/>
            </a:prstGeom>
            <a:solidFill>
              <a:srgbClr val="ffffff"/>
            </a:solidFill>
            <a:ln w="9360">
              <a:solidFill>
                <a:srgbClr val="000000"/>
              </a:solidFill>
              <a:miter/>
            </a:ln>
          </p:spPr>
          <p:style>
            <a:lnRef idx="0"/>
            <a:fillRef idx="0"/>
            <a:effectRef idx="0"/>
            <a:fontRef idx="minor"/>
          </p:style>
          <p:txBody>
            <a:bodyPr lIns="90000" rIns="90000" tIns="45000" bIns="45000" anchor="t">
              <a:noAutofit/>
            </a:bodyPr>
            <a:p>
              <a:pPr>
                <a:lnSpc>
                  <a:spcPct val="100000"/>
                </a:lnSpc>
                <a:buNone/>
              </a:pPr>
              <a:r>
                <a:rPr b="0" lang="en-IN" sz="900" spc="-1" strike="noStrike">
                  <a:solidFill>
                    <a:srgbClr val="000000"/>
                  </a:solidFill>
                  <a:latin typeface="Calibri"/>
                  <a:ea typeface="DejaVu Sans"/>
                </a:rPr>
                <a:t>Task 2:</a:t>
              </a:r>
              <a:endParaRPr b="0" lang="en-IN" sz="900" spc="-1" strike="noStrike">
                <a:latin typeface="Arial"/>
              </a:endParaRPr>
            </a:p>
            <a:p>
              <a:pPr>
                <a:lnSpc>
                  <a:spcPct val="100000"/>
                </a:lnSpc>
                <a:buNone/>
              </a:pPr>
              <a:r>
                <a:rPr b="0" lang="en-IN" sz="900" spc="-1" strike="noStrike">
                  <a:solidFill>
                    <a:srgbClr val="000000"/>
                  </a:solidFill>
                  <a:latin typeface="Calibri"/>
                  <a:ea typeface="DejaVu Sans"/>
                </a:rPr>
                <a:t>If B1/B2 pressed then</a:t>
              </a:r>
              <a:endParaRPr b="0" lang="en-IN" sz="900" spc="-1" strike="noStrike">
                <a:latin typeface="Arial"/>
              </a:endParaRPr>
            </a:p>
            <a:p>
              <a:pPr>
                <a:lnSpc>
                  <a:spcPct val="100000"/>
                </a:lnSpc>
                <a:buNone/>
              </a:pPr>
              <a:r>
                <a:rPr b="0" lang="en-IN" sz="900" spc="-1" strike="noStrike">
                  <a:solidFill>
                    <a:srgbClr val="000000"/>
                  </a:solidFill>
                  <a:latin typeface="Calibri"/>
                  <a:ea typeface="DejaVu Sans"/>
                </a:rPr>
                <a:t>    </a:t>
              </a:r>
              <a:r>
                <a:rPr b="0" lang="en-IN" sz="900" spc="-1" strike="noStrike">
                  <a:solidFill>
                    <a:srgbClr val="000000"/>
                  </a:solidFill>
                  <a:latin typeface="Calibri"/>
                  <a:ea typeface="DejaVu Sans"/>
                </a:rPr>
                <a:t>Lo = Lo +/– 1</a:t>
              </a:r>
              <a:endParaRPr b="0" lang="en-IN" sz="900" spc="-1" strike="noStrike">
                <a:latin typeface="Arial"/>
              </a:endParaRPr>
            </a:p>
            <a:p>
              <a:pPr>
                <a:lnSpc>
                  <a:spcPct val="100000"/>
                </a:lnSpc>
                <a:buNone/>
              </a:pPr>
              <a:r>
                <a:rPr b="0" lang="en-IN" sz="900" spc="-1" strike="noStrike">
                  <a:solidFill>
                    <a:srgbClr val="000000"/>
                  </a:solidFill>
                  <a:latin typeface="Calibri"/>
                  <a:ea typeface="DejaVu Sans"/>
                </a:rPr>
                <a:t>If B3/B4 pressed then</a:t>
              </a:r>
              <a:endParaRPr b="0" lang="en-IN" sz="900" spc="-1" strike="noStrike">
                <a:latin typeface="Arial"/>
              </a:endParaRPr>
            </a:p>
            <a:p>
              <a:pPr>
                <a:lnSpc>
                  <a:spcPct val="100000"/>
                </a:lnSpc>
                <a:buNone/>
              </a:pPr>
              <a:r>
                <a:rPr b="0" lang="en-IN" sz="900" spc="-1" strike="noStrike">
                  <a:solidFill>
                    <a:srgbClr val="000000"/>
                  </a:solidFill>
                  <a:latin typeface="Calibri"/>
                  <a:ea typeface="DejaVu Sans"/>
                </a:rPr>
                <a:t>    </a:t>
              </a:r>
              <a:r>
                <a:rPr b="0" lang="en-IN" sz="900" spc="-1" strike="noStrike">
                  <a:solidFill>
                    <a:srgbClr val="000000"/>
                  </a:solidFill>
                  <a:latin typeface="Calibri"/>
                  <a:ea typeface="DejaVu Sans"/>
                </a:rPr>
                <a:t>Hi = Hi +/– 1</a:t>
              </a:r>
              <a:endParaRPr b="0" lang="en-IN" sz="900" spc="-1" strike="noStrike">
                <a:latin typeface="Arial"/>
              </a:endParaRPr>
            </a:p>
            <a:p>
              <a:pPr>
                <a:lnSpc>
                  <a:spcPct val="100000"/>
                </a:lnSpc>
                <a:buNone/>
              </a:pPr>
              <a:r>
                <a:rPr b="0" lang="en-IN" sz="900" spc="-1" strike="noStrike">
                  <a:solidFill>
                    <a:srgbClr val="000000"/>
                  </a:solidFill>
                  <a:latin typeface="Calibri"/>
                  <a:ea typeface="DejaVu Sans"/>
                </a:rPr>
                <a:t>Sleep 500 ms</a:t>
              </a:r>
              <a:endParaRPr b="0" lang="en-IN" sz="900" spc="-1" strike="noStrike">
                <a:latin typeface="Arial"/>
              </a:endParaRPr>
            </a:p>
            <a:p>
              <a:pPr>
                <a:lnSpc>
                  <a:spcPct val="100000"/>
                </a:lnSpc>
                <a:buNone/>
              </a:pPr>
              <a:r>
                <a:rPr b="0" lang="en-IN" sz="900" spc="-1" strike="noStrike">
                  <a:solidFill>
                    <a:srgbClr val="000000"/>
                  </a:solidFill>
                  <a:latin typeface="Calibri"/>
                  <a:ea typeface="DejaVu Sans"/>
                </a:rPr>
                <a:t>Repeat</a:t>
              </a:r>
              <a:endParaRPr b="0" lang="en-IN" sz="900" spc="-1" strike="noStrike">
                <a:latin typeface="Arial"/>
              </a:endParaRPr>
            </a:p>
          </p:txBody>
        </p:sp>
        <p:sp>
          <p:nvSpPr>
            <p:cNvPr id="205" name="Line 11"/>
            <p:cNvSpPr/>
            <p:nvPr/>
          </p:nvSpPr>
          <p:spPr>
            <a:xfrm>
              <a:off x="4797360" y="2077920"/>
              <a:ext cx="311040" cy="6120"/>
            </a:xfrm>
            <a:prstGeom prst="line">
              <a:avLst/>
            </a:prstGeom>
            <a:ln w="9360">
              <a:solidFill>
                <a:srgbClr val="000000"/>
              </a:solidFill>
              <a:round/>
              <a:tailEnd len="med" type="triangle" w="sm"/>
            </a:ln>
          </p:spPr>
          <p:style>
            <a:lnRef idx="0"/>
            <a:fillRef idx="0"/>
            <a:effectRef idx="0"/>
            <a:fontRef idx="minor"/>
          </p:style>
        </p:sp>
        <p:sp>
          <p:nvSpPr>
            <p:cNvPr id="206" name="CustomShape 12"/>
            <p:cNvSpPr/>
            <p:nvPr/>
          </p:nvSpPr>
          <p:spPr>
            <a:xfrm rot="5400000">
              <a:off x="8147160" y="2079360"/>
              <a:ext cx="482040" cy="212400"/>
            </a:xfrm>
            <a:custGeom>
              <a:avLst/>
              <a:gdLst/>
              <a:ahLst/>
              <a:rect l="l" t="t" r="r" b="b"/>
              <a:pathLst>
                <a:path w="21600" h="21600">
                  <a:moveTo>
                    <a:pt x="0" y="0"/>
                  </a:moveTo>
                  <a:lnTo>
                    <a:pt x="5400" y="21600"/>
                  </a:lnTo>
                  <a:lnTo>
                    <a:pt x="16200" y="21600"/>
                  </a:lnTo>
                  <a:lnTo>
                    <a:pt x="21600" y="0"/>
                  </a:lnTo>
                  <a:close/>
                </a:path>
              </a:pathLst>
            </a:custGeom>
            <a:solidFill>
              <a:srgbClr val="ffffff"/>
            </a:solidFill>
            <a:ln w="9360">
              <a:solidFill>
                <a:srgbClr val="000000"/>
              </a:solidFill>
              <a:miter/>
            </a:ln>
          </p:spPr>
          <p:style>
            <a:lnRef idx="0"/>
            <a:fillRef idx="0"/>
            <a:effectRef idx="0"/>
            <a:fontRef idx="minor"/>
          </p:style>
        </p:sp>
        <p:sp>
          <p:nvSpPr>
            <p:cNvPr id="207" name="CustomShape 13"/>
            <p:cNvSpPr/>
            <p:nvPr/>
          </p:nvSpPr>
          <p:spPr>
            <a:xfrm>
              <a:off x="8105760" y="2066760"/>
              <a:ext cx="172440" cy="232920"/>
            </a:xfrm>
            <a:prstGeom prst="rect">
              <a:avLst/>
            </a:prstGeom>
            <a:solidFill>
              <a:srgbClr val="ffffff"/>
            </a:solidFill>
            <a:ln w="9360">
              <a:solidFill>
                <a:srgbClr val="000000"/>
              </a:solidFill>
              <a:miter/>
            </a:ln>
          </p:spPr>
          <p:style>
            <a:lnRef idx="0"/>
            <a:fillRef idx="0"/>
            <a:effectRef idx="0"/>
            <a:fontRef idx="minor"/>
          </p:style>
        </p:sp>
        <p:sp>
          <p:nvSpPr>
            <p:cNvPr id="208" name="Line 14"/>
            <p:cNvSpPr/>
            <p:nvPr/>
          </p:nvSpPr>
          <p:spPr>
            <a:xfrm>
              <a:off x="7999200" y="2151000"/>
              <a:ext cx="101520" cy="360"/>
            </a:xfrm>
            <a:prstGeom prst="line">
              <a:avLst/>
            </a:prstGeom>
            <a:ln w="9360">
              <a:solidFill>
                <a:srgbClr val="000000"/>
              </a:solidFill>
              <a:round/>
            </a:ln>
          </p:spPr>
          <p:style>
            <a:lnRef idx="0"/>
            <a:fillRef idx="0"/>
            <a:effectRef idx="0"/>
            <a:fontRef idx="minor"/>
          </p:style>
        </p:sp>
        <p:sp>
          <p:nvSpPr>
            <p:cNvPr id="209" name="Line 15"/>
            <p:cNvSpPr/>
            <p:nvPr/>
          </p:nvSpPr>
          <p:spPr>
            <a:xfrm>
              <a:off x="7999200" y="2247840"/>
              <a:ext cx="101520" cy="360"/>
            </a:xfrm>
            <a:prstGeom prst="line">
              <a:avLst/>
            </a:prstGeom>
            <a:ln w="9360">
              <a:solidFill>
                <a:srgbClr val="000000"/>
              </a:solidFill>
              <a:round/>
            </a:ln>
          </p:spPr>
          <p:style>
            <a:lnRef idx="0"/>
            <a:fillRef idx="0"/>
            <a:effectRef idx="0"/>
            <a:fontRef idx="minor"/>
          </p:style>
        </p:sp>
      </p:grpSp>
      <p:grpSp>
        <p:nvGrpSpPr>
          <p:cNvPr id="210" name="Group 16"/>
          <p:cNvGrpSpPr/>
          <p:nvPr/>
        </p:nvGrpSpPr>
        <p:grpSpPr>
          <a:xfrm>
            <a:off x="4327560" y="4017960"/>
            <a:ext cx="4465440" cy="1666440"/>
            <a:chOff x="4327560" y="4017960"/>
            <a:chExt cx="4465440" cy="1666440"/>
          </a:xfrm>
        </p:grpSpPr>
        <p:sp>
          <p:nvSpPr>
            <p:cNvPr id="211" name="CustomShape 17"/>
            <p:cNvSpPr/>
            <p:nvPr/>
          </p:nvSpPr>
          <p:spPr>
            <a:xfrm>
              <a:off x="5114880" y="4017960"/>
              <a:ext cx="2880720" cy="24408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Calibri"/>
                  <a:ea typeface="DejaVu Sans"/>
                </a:rPr>
                <a:t>Set-top Box</a:t>
              </a:r>
              <a:endParaRPr b="0" lang="en-IN" sz="1800" spc="-1" strike="noStrike">
                <a:latin typeface="Arial"/>
              </a:endParaRPr>
            </a:p>
          </p:txBody>
        </p:sp>
        <p:sp>
          <p:nvSpPr>
            <p:cNvPr id="212" name="CustomShape 18"/>
            <p:cNvSpPr/>
            <p:nvPr/>
          </p:nvSpPr>
          <p:spPr>
            <a:xfrm>
              <a:off x="5119560" y="4214880"/>
              <a:ext cx="2869920" cy="1469520"/>
            </a:xfrm>
            <a:prstGeom prst="rect">
              <a:avLst/>
            </a:prstGeom>
            <a:solidFill>
              <a:srgbClr val="ffffff"/>
            </a:solidFill>
            <a:ln w="9360">
              <a:solidFill>
                <a:srgbClr val="000000"/>
              </a:solidFill>
              <a:miter/>
            </a:ln>
          </p:spPr>
          <p:style>
            <a:lnRef idx="0"/>
            <a:fillRef idx="0"/>
            <a:effectRef idx="0"/>
            <a:fontRef idx="minor"/>
          </p:style>
        </p:sp>
        <p:sp>
          <p:nvSpPr>
            <p:cNvPr id="213" name="CustomShape 19"/>
            <p:cNvSpPr/>
            <p:nvPr/>
          </p:nvSpPr>
          <p:spPr>
            <a:xfrm>
              <a:off x="4327560" y="4773600"/>
              <a:ext cx="536040" cy="3646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000" spc="-1" strike="noStrike">
                  <a:solidFill>
                    <a:srgbClr val="000000"/>
                  </a:solidFill>
                  <a:latin typeface="Calibri"/>
                  <a:ea typeface="DejaVu Sans"/>
                </a:rPr>
                <a:t>Input Signal</a:t>
              </a:r>
              <a:endParaRPr b="0" lang="en-IN" sz="1000" spc="-1" strike="noStrike">
                <a:latin typeface="Arial"/>
              </a:endParaRPr>
            </a:p>
          </p:txBody>
        </p:sp>
        <p:sp>
          <p:nvSpPr>
            <p:cNvPr id="214" name="CustomShape 20"/>
            <p:cNvSpPr/>
            <p:nvPr/>
          </p:nvSpPr>
          <p:spPr>
            <a:xfrm>
              <a:off x="5199120" y="4270320"/>
              <a:ext cx="1237680" cy="1339560"/>
            </a:xfrm>
            <a:prstGeom prst="rect">
              <a:avLst/>
            </a:prstGeom>
            <a:solidFill>
              <a:srgbClr val="ffffff"/>
            </a:solidFill>
            <a:ln w="9360">
              <a:solidFill>
                <a:srgbClr val="000000"/>
              </a:solidFill>
              <a:miter/>
            </a:ln>
          </p:spPr>
          <p:style>
            <a:lnRef idx="0"/>
            <a:fillRef idx="0"/>
            <a:effectRef idx="0"/>
            <a:fontRef idx="minor"/>
          </p:style>
          <p:txBody>
            <a:bodyPr lIns="90000" rIns="90000" tIns="45000" bIns="45000" anchor="t">
              <a:noAutofit/>
            </a:bodyPr>
            <a:p>
              <a:pPr>
                <a:lnSpc>
                  <a:spcPct val="100000"/>
                </a:lnSpc>
                <a:buNone/>
              </a:pPr>
              <a:r>
                <a:rPr b="0" lang="en-IN" sz="900" spc="-1" strike="noStrike">
                  <a:solidFill>
                    <a:srgbClr val="000000"/>
                  </a:solidFill>
                  <a:latin typeface="Calibri"/>
                  <a:ea typeface="DejaVu Sans"/>
                </a:rPr>
                <a:t>Task 1:</a:t>
              </a:r>
              <a:endParaRPr b="0" lang="en-IN" sz="900" spc="-1" strike="noStrike">
                <a:latin typeface="Arial"/>
              </a:endParaRPr>
            </a:p>
            <a:p>
              <a:pPr>
                <a:lnSpc>
                  <a:spcPct val="100000"/>
                </a:lnSpc>
                <a:buNone/>
              </a:pPr>
              <a:r>
                <a:rPr b="0" lang="en-IN" sz="900" spc="-1" strike="noStrike">
                  <a:solidFill>
                    <a:srgbClr val="000000"/>
                  </a:solidFill>
                  <a:latin typeface="Calibri"/>
                  <a:ea typeface="DejaVu Sans"/>
                </a:rPr>
                <a:t>Read Signal</a:t>
              </a:r>
              <a:endParaRPr b="0" lang="en-IN" sz="900" spc="-1" strike="noStrike">
                <a:latin typeface="Arial"/>
              </a:endParaRPr>
            </a:p>
            <a:p>
              <a:pPr>
                <a:lnSpc>
                  <a:spcPct val="100000"/>
                </a:lnSpc>
                <a:buNone/>
              </a:pPr>
              <a:r>
                <a:rPr b="0" lang="en-IN" sz="900" spc="-1" strike="noStrike">
                  <a:solidFill>
                    <a:srgbClr val="000000"/>
                  </a:solidFill>
                  <a:latin typeface="Calibri"/>
                  <a:ea typeface="DejaVu Sans"/>
                </a:rPr>
                <a:t>Separate Audio/Video</a:t>
              </a:r>
              <a:endParaRPr b="0" lang="en-IN" sz="900" spc="-1" strike="noStrike">
                <a:latin typeface="Arial"/>
              </a:endParaRPr>
            </a:p>
            <a:p>
              <a:pPr>
                <a:lnSpc>
                  <a:spcPct val="100000"/>
                </a:lnSpc>
                <a:buNone/>
              </a:pPr>
              <a:r>
                <a:rPr b="0" lang="en-IN" sz="900" spc="-1" strike="noStrike">
                  <a:solidFill>
                    <a:srgbClr val="000000"/>
                  </a:solidFill>
                  <a:latin typeface="Calibri"/>
                  <a:ea typeface="DejaVu Sans"/>
                </a:rPr>
                <a:t>Send Audio to Task 2</a:t>
              </a:r>
              <a:endParaRPr b="0" lang="en-IN" sz="900" spc="-1" strike="noStrike">
                <a:latin typeface="Arial"/>
              </a:endParaRPr>
            </a:p>
            <a:p>
              <a:pPr>
                <a:lnSpc>
                  <a:spcPct val="100000"/>
                </a:lnSpc>
                <a:buNone/>
              </a:pPr>
              <a:r>
                <a:rPr b="0" lang="en-IN" sz="900" spc="-1" strike="noStrike">
                  <a:solidFill>
                    <a:srgbClr val="000000"/>
                  </a:solidFill>
                  <a:latin typeface="Calibri"/>
                  <a:ea typeface="DejaVu Sans"/>
                </a:rPr>
                <a:t>Send Video to Task 3</a:t>
              </a:r>
              <a:endParaRPr b="0" lang="en-IN" sz="900" spc="-1" strike="noStrike">
                <a:latin typeface="Arial"/>
              </a:endParaRPr>
            </a:p>
            <a:p>
              <a:pPr>
                <a:lnSpc>
                  <a:spcPct val="100000"/>
                </a:lnSpc>
                <a:buNone/>
              </a:pPr>
              <a:r>
                <a:rPr b="0" lang="en-IN" sz="900" spc="-1" strike="noStrike">
                  <a:solidFill>
                    <a:srgbClr val="000000"/>
                  </a:solidFill>
                  <a:latin typeface="Calibri"/>
                  <a:ea typeface="DejaVu Sans"/>
                </a:rPr>
                <a:t>Repeat</a:t>
              </a:r>
              <a:endParaRPr b="0" lang="en-IN" sz="900" spc="-1" strike="noStrike">
                <a:latin typeface="Arial"/>
              </a:endParaRPr>
            </a:p>
          </p:txBody>
        </p:sp>
        <p:sp>
          <p:nvSpPr>
            <p:cNvPr id="215" name="CustomShape 21"/>
            <p:cNvSpPr/>
            <p:nvPr/>
          </p:nvSpPr>
          <p:spPr>
            <a:xfrm>
              <a:off x="6480000" y="4276800"/>
              <a:ext cx="1441080" cy="645840"/>
            </a:xfrm>
            <a:prstGeom prst="rect">
              <a:avLst/>
            </a:prstGeom>
            <a:solidFill>
              <a:srgbClr val="ffffff"/>
            </a:solidFill>
            <a:ln w="9360">
              <a:solidFill>
                <a:srgbClr val="000000"/>
              </a:solidFill>
              <a:miter/>
            </a:ln>
          </p:spPr>
          <p:style>
            <a:lnRef idx="0"/>
            <a:fillRef idx="0"/>
            <a:effectRef idx="0"/>
            <a:fontRef idx="minor"/>
          </p:style>
          <p:txBody>
            <a:bodyPr lIns="90000" rIns="90000" tIns="45000" bIns="45000" anchor="t">
              <a:noAutofit/>
            </a:bodyPr>
            <a:p>
              <a:pPr>
                <a:lnSpc>
                  <a:spcPct val="100000"/>
                </a:lnSpc>
                <a:buNone/>
              </a:pPr>
              <a:r>
                <a:rPr b="0" lang="en-IN" sz="900" spc="-1" strike="noStrike">
                  <a:solidFill>
                    <a:srgbClr val="000000"/>
                  </a:solidFill>
                  <a:latin typeface="Calibri"/>
                  <a:ea typeface="DejaVu Sans"/>
                </a:rPr>
                <a:t>Task 2:</a:t>
              </a:r>
              <a:endParaRPr b="0" lang="en-IN" sz="900" spc="-1" strike="noStrike">
                <a:latin typeface="Arial"/>
              </a:endParaRPr>
            </a:p>
            <a:p>
              <a:pPr>
                <a:lnSpc>
                  <a:spcPct val="100000"/>
                </a:lnSpc>
                <a:buNone/>
              </a:pPr>
              <a:r>
                <a:rPr b="0" lang="en-IN" sz="900" spc="-1" strike="noStrike">
                  <a:solidFill>
                    <a:srgbClr val="000000"/>
                  </a:solidFill>
                  <a:latin typeface="Calibri"/>
                  <a:ea typeface="DejaVu Sans"/>
                </a:rPr>
                <a:t>Wait on Task 1</a:t>
              </a:r>
              <a:endParaRPr b="0" lang="en-IN" sz="900" spc="-1" strike="noStrike">
                <a:latin typeface="Arial"/>
              </a:endParaRPr>
            </a:p>
            <a:p>
              <a:pPr>
                <a:lnSpc>
                  <a:spcPct val="100000"/>
                </a:lnSpc>
                <a:buNone/>
              </a:pPr>
              <a:r>
                <a:rPr b="0" lang="en-IN" sz="900" spc="-1" strike="noStrike">
                  <a:solidFill>
                    <a:srgbClr val="000000"/>
                  </a:solidFill>
                  <a:latin typeface="Calibri"/>
                  <a:ea typeface="DejaVu Sans"/>
                </a:rPr>
                <a:t>Decode/output Audio</a:t>
              </a:r>
              <a:endParaRPr b="0" lang="en-IN" sz="900" spc="-1" strike="noStrike">
                <a:latin typeface="Arial"/>
              </a:endParaRPr>
            </a:p>
            <a:p>
              <a:pPr>
                <a:lnSpc>
                  <a:spcPct val="100000"/>
                </a:lnSpc>
                <a:buNone/>
              </a:pPr>
              <a:r>
                <a:rPr b="0" lang="en-IN" sz="900" spc="-1" strike="noStrike">
                  <a:solidFill>
                    <a:srgbClr val="000000"/>
                  </a:solidFill>
                  <a:latin typeface="Calibri"/>
                  <a:ea typeface="DejaVu Sans"/>
                </a:rPr>
                <a:t>Repeat</a:t>
              </a:r>
              <a:endParaRPr b="0" lang="en-IN" sz="900" spc="-1" strike="noStrike">
                <a:latin typeface="Arial"/>
              </a:endParaRPr>
            </a:p>
          </p:txBody>
        </p:sp>
        <p:sp>
          <p:nvSpPr>
            <p:cNvPr id="216" name="CustomShape 22"/>
            <p:cNvSpPr/>
            <p:nvPr/>
          </p:nvSpPr>
          <p:spPr>
            <a:xfrm>
              <a:off x="6485040" y="4943520"/>
              <a:ext cx="1436400" cy="667800"/>
            </a:xfrm>
            <a:prstGeom prst="rect">
              <a:avLst/>
            </a:prstGeom>
            <a:solidFill>
              <a:srgbClr val="ffffff"/>
            </a:solidFill>
            <a:ln w="9360">
              <a:solidFill>
                <a:srgbClr val="000000"/>
              </a:solidFill>
              <a:miter/>
            </a:ln>
          </p:spPr>
          <p:style>
            <a:lnRef idx="0"/>
            <a:fillRef idx="0"/>
            <a:effectRef idx="0"/>
            <a:fontRef idx="minor"/>
          </p:style>
          <p:txBody>
            <a:bodyPr lIns="90000" rIns="90000" tIns="45000" bIns="45000" anchor="t">
              <a:noAutofit/>
            </a:bodyPr>
            <a:p>
              <a:pPr>
                <a:lnSpc>
                  <a:spcPct val="100000"/>
                </a:lnSpc>
                <a:buNone/>
              </a:pPr>
              <a:r>
                <a:rPr b="0" lang="en-IN" sz="900" spc="-1" strike="noStrike">
                  <a:solidFill>
                    <a:srgbClr val="000000"/>
                  </a:solidFill>
                  <a:latin typeface="Calibri"/>
                  <a:ea typeface="DejaVu Sans"/>
                </a:rPr>
                <a:t>Task 3:</a:t>
              </a:r>
              <a:endParaRPr b="0" lang="en-IN" sz="900" spc="-1" strike="noStrike">
                <a:latin typeface="Arial"/>
              </a:endParaRPr>
            </a:p>
            <a:p>
              <a:pPr>
                <a:lnSpc>
                  <a:spcPct val="100000"/>
                </a:lnSpc>
                <a:buNone/>
              </a:pPr>
              <a:r>
                <a:rPr b="0" lang="en-IN" sz="900" spc="-1" strike="noStrike">
                  <a:solidFill>
                    <a:srgbClr val="000000"/>
                  </a:solidFill>
                  <a:latin typeface="Calibri"/>
                  <a:ea typeface="DejaVu Sans"/>
                </a:rPr>
                <a:t>Wait on Task 1</a:t>
              </a:r>
              <a:endParaRPr b="0" lang="en-IN" sz="900" spc="-1" strike="noStrike">
                <a:latin typeface="Arial"/>
              </a:endParaRPr>
            </a:p>
            <a:p>
              <a:pPr>
                <a:lnSpc>
                  <a:spcPct val="100000"/>
                </a:lnSpc>
                <a:buNone/>
              </a:pPr>
              <a:r>
                <a:rPr b="0" lang="en-IN" sz="900" spc="-1" strike="noStrike">
                  <a:solidFill>
                    <a:srgbClr val="000000"/>
                  </a:solidFill>
                  <a:latin typeface="Calibri"/>
                  <a:ea typeface="DejaVu Sans"/>
                </a:rPr>
                <a:t>Decode/output Video</a:t>
              </a:r>
              <a:endParaRPr b="0" lang="en-IN" sz="900" spc="-1" strike="noStrike">
                <a:latin typeface="Arial"/>
              </a:endParaRPr>
            </a:p>
            <a:p>
              <a:pPr>
                <a:lnSpc>
                  <a:spcPct val="100000"/>
                </a:lnSpc>
                <a:buNone/>
              </a:pPr>
              <a:r>
                <a:rPr b="0" lang="en-IN" sz="900" spc="-1" strike="noStrike">
                  <a:solidFill>
                    <a:srgbClr val="000000"/>
                  </a:solidFill>
                  <a:latin typeface="Calibri"/>
                  <a:ea typeface="DejaVu Sans"/>
                </a:rPr>
                <a:t>Repeat</a:t>
              </a:r>
              <a:endParaRPr b="0" lang="en-IN" sz="900" spc="-1" strike="noStrike">
                <a:latin typeface="Arial"/>
              </a:endParaRPr>
            </a:p>
          </p:txBody>
        </p:sp>
        <p:sp>
          <p:nvSpPr>
            <p:cNvPr id="217" name="Line 23"/>
            <p:cNvSpPr/>
            <p:nvPr/>
          </p:nvSpPr>
          <p:spPr>
            <a:xfrm>
              <a:off x="4790880" y="4960800"/>
              <a:ext cx="311040" cy="6480"/>
            </a:xfrm>
            <a:prstGeom prst="line">
              <a:avLst/>
            </a:prstGeom>
            <a:ln w="9360">
              <a:solidFill>
                <a:srgbClr val="000000"/>
              </a:solidFill>
              <a:round/>
              <a:tailEnd len="med" type="triangle" w="sm"/>
            </a:ln>
          </p:spPr>
          <p:style>
            <a:lnRef idx="0"/>
            <a:fillRef idx="0"/>
            <a:effectRef idx="0"/>
            <a:fontRef idx="minor"/>
          </p:style>
        </p:sp>
        <p:sp>
          <p:nvSpPr>
            <p:cNvPr id="218" name="Line 24"/>
            <p:cNvSpPr/>
            <p:nvPr/>
          </p:nvSpPr>
          <p:spPr>
            <a:xfrm>
              <a:off x="8002440" y="4563720"/>
              <a:ext cx="311040" cy="6480"/>
            </a:xfrm>
            <a:prstGeom prst="line">
              <a:avLst/>
            </a:prstGeom>
            <a:ln w="9360">
              <a:solidFill>
                <a:srgbClr val="000000"/>
              </a:solidFill>
              <a:round/>
              <a:tailEnd len="med" type="triangle" w="sm"/>
            </a:ln>
          </p:spPr>
          <p:style>
            <a:lnRef idx="0"/>
            <a:fillRef idx="0"/>
            <a:effectRef idx="0"/>
            <a:fontRef idx="minor"/>
          </p:style>
        </p:sp>
        <p:sp>
          <p:nvSpPr>
            <p:cNvPr id="219" name="CustomShape 25"/>
            <p:cNvSpPr/>
            <p:nvPr/>
          </p:nvSpPr>
          <p:spPr>
            <a:xfrm>
              <a:off x="8209080" y="4487760"/>
              <a:ext cx="583920" cy="917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000" spc="-1" strike="noStrike">
                  <a:solidFill>
                    <a:srgbClr val="000000"/>
                  </a:solidFill>
                  <a:latin typeface="Calibri"/>
                  <a:ea typeface="DejaVu Sans"/>
                </a:rPr>
                <a:t>Video</a:t>
              </a:r>
              <a:endParaRPr b="0" lang="en-IN" sz="1000" spc="-1" strike="noStrike">
                <a:latin typeface="Arial"/>
              </a:endParaRPr>
            </a:p>
            <a:p>
              <a:pPr>
                <a:lnSpc>
                  <a:spcPct val="100000"/>
                </a:lnSpc>
                <a:buNone/>
              </a:pPr>
              <a:endParaRPr b="0" lang="en-IN" sz="1000" spc="-1" strike="noStrike">
                <a:latin typeface="Arial"/>
              </a:endParaRPr>
            </a:p>
            <a:p>
              <a:pPr>
                <a:lnSpc>
                  <a:spcPct val="100000"/>
                </a:lnSpc>
                <a:buNone/>
              </a:pPr>
              <a:endParaRPr b="0" lang="en-IN" sz="1000" spc="-1" strike="noStrike">
                <a:latin typeface="Arial"/>
              </a:endParaRPr>
            </a:p>
            <a:p>
              <a:pPr>
                <a:lnSpc>
                  <a:spcPct val="100000"/>
                </a:lnSpc>
                <a:buNone/>
              </a:pPr>
              <a:r>
                <a:rPr b="0" lang="en-IN" sz="1000" spc="-1" strike="noStrike">
                  <a:solidFill>
                    <a:srgbClr val="000000"/>
                  </a:solidFill>
                  <a:latin typeface="Calibri"/>
                  <a:ea typeface="DejaVu Sans"/>
                </a:rPr>
                <a:t>Audio</a:t>
              </a:r>
              <a:endParaRPr b="0" lang="en-IN" sz="1000" spc="-1" strike="noStrike">
                <a:latin typeface="Arial"/>
              </a:endParaRPr>
            </a:p>
          </p:txBody>
        </p:sp>
        <p:sp>
          <p:nvSpPr>
            <p:cNvPr id="220" name="Line 26"/>
            <p:cNvSpPr/>
            <p:nvPr/>
          </p:nvSpPr>
          <p:spPr>
            <a:xfrm>
              <a:off x="7997760" y="5060880"/>
              <a:ext cx="311040" cy="6120"/>
            </a:xfrm>
            <a:prstGeom prst="line">
              <a:avLst/>
            </a:prstGeom>
            <a:ln w="9360">
              <a:solidFill>
                <a:srgbClr val="000000"/>
              </a:solidFill>
              <a:round/>
              <a:tailEnd len="med" type="triangle" w="sm"/>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304920" y="152280"/>
            <a:ext cx="7845120" cy="14351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Calibri"/>
                <a:ea typeface="DejaVu Sans"/>
              </a:rPr>
              <a:t>Here is a list of do's and don'ts for code executing in interrupt context:</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1. It's a jailable offense if your interrupt context code goes to sleep. Interrupt handlers cannot relinquish the processor by calling sleepy functions such as schedule_timeout(). Before invoking a kernel API from your interrupt handler, penetrate the nested invocation train and ensure that it does not internally trigger</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a blocking wait. For example, input_register_device() looks harmless from the surface, but tosses a call to kmalloc() under the hood specifying GFP_KERNEL as an argument. if your system's free memory dips below a watermark, kmalloc() sleep-waits for memory to get freed up by the swapper, if you invoke it in this manner.</a:t>
            </a:r>
            <a:endParaRPr b="0" lang="en-IN" sz="1800" spc="-1" strike="noStrike">
              <a:latin typeface="Arial"/>
            </a:endParaRPr>
          </a:p>
          <a:p>
            <a:pPr>
              <a:lnSpc>
                <a:spcPct val="100000"/>
              </a:lnSpc>
              <a:buNone/>
            </a:pPr>
            <a:r>
              <a:rPr b="1" lang="en-IN" sz="1800" spc="-1" strike="noStrike">
                <a:solidFill>
                  <a:srgbClr val="000000"/>
                </a:solidFill>
                <a:latin typeface="Calibri"/>
                <a:ea typeface="DejaVu Sans"/>
              </a:rPr>
              <a:t>2. </a:t>
            </a:r>
            <a:r>
              <a:rPr b="0" lang="en-IN" sz="1800" spc="-1" strike="noStrike">
                <a:solidFill>
                  <a:srgbClr val="000000"/>
                </a:solidFill>
                <a:latin typeface="Calibri"/>
                <a:ea typeface="DejaVu Sans"/>
              </a:rPr>
              <a:t>For protecting critical sections inside interrupt handlers, you can't use mutexes because they may go to sleep. Use spinlocks instead, and use them only if you must. </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31680" y="0"/>
            <a:ext cx="9102240" cy="6721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1800" spc="-1" strike="noStrike">
                <a:solidFill>
                  <a:srgbClr val="000000"/>
                </a:solidFill>
                <a:latin typeface="Calibri"/>
                <a:ea typeface="DejaVu Sans"/>
              </a:rPr>
              <a:t>3. </a:t>
            </a:r>
            <a:r>
              <a:rPr b="0" lang="en-IN" sz="1800" spc="-1" strike="noStrike">
                <a:solidFill>
                  <a:srgbClr val="000000"/>
                </a:solidFill>
                <a:latin typeface="Calibri"/>
                <a:ea typeface="DejaVu Sans"/>
              </a:rPr>
              <a:t>Interrupt handlers cannot directly exchange data with user space because they are not connected to user land via process contexts. This brings us to another reason why interrupt handlers cannot sleep: The scheduler works at the granularity of processes, so if interrupt handlers sleep and are scheduled out, how can they be put back into the run queue?</a:t>
            </a:r>
            <a:endParaRPr b="0" lang="en-IN" sz="1800" spc="-1" strike="noStrike">
              <a:latin typeface="Arial"/>
            </a:endParaRPr>
          </a:p>
          <a:p>
            <a:pPr>
              <a:lnSpc>
                <a:spcPct val="100000"/>
              </a:lnSpc>
              <a:buNone/>
            </a:pPr>
            <a:r>
              <a:rPr b="1" lang="en-IN" sz="1800" spc="-1" strike="noStrike">
                <a:solidFill>
                  <a:srgbClr val="000000"/>
                </a:solidFill>
                <a:latin typeface="Calibri"/>
                <a:ea typeface="DejaVu Sans"/>
              </a:rPr>
              <a:t>4. </a:t>
            </a:r>
            <a:r>
              <a:rPr b="0" lang="en-IN" sz="1800" spc="-1" strike="noStrike">
                <a:solidFill>
                  <a:srgbClr val="000000"/>
                </a:solidFill>
                <a:latin typeface="Calibri"/>
                <a:ea typeface="DejaVu Sans"/>
              </a:rPr>
              <a:t>Interrupt handlers are supposed to get out of the way quickly but are expected to get the job done. To circumvent this Catch-22, interrupt handlers usually split their work into two. The slim </a:t>
            </a:r>
            <a:r>
              <a:rPr b="0" i="1" lang="en-IN" sz="1800" spc="-1" strike="noStrike">
                <a:solidFill>
                  <a:srgbClr val="000000"/>
                </a:solidFill>
                <a:latin typeface="Calibri"/>
                <a:ea typeface="DejaVu Sans"/>
              </a:rPr>
              <a:t>top half </a:t>
            </a:r>
            <a:r>
              <a:rPr b="0" lang="en-IN" sz="1800" spc="-1" strike="noStrike">
                <a:solidFill>
                  <a:srgbClr val="000000"/>
                </a:solidFill>
                <a:latin typeface="Calibri"/>
                <a:ea typeface="DejaVu Sans"/>
              </a:rPr>
              <a:t>of the handler flags an acknowledgment claiming that it has serviced the interrupt but, in reality, offloads all the hard work to a fat </a:t>
            </a:r>
            <a:r>
              <a:rPr b="0" i="1" lang="en-IN" sz="1800" spc="-1" strike="noStrike">
                <a:solidFill>
                  <a:srgbClr val="000000"/>
                </a:solidFill>
                <a:latin typeface="Calibri"/>
                <a:ea typeface="DejaVu Sans"/>
              </a:rPr>
              <a:t>bottom half. </a:t>
            </a:r>
            <a:r>
              <a:rPr b="0" lang="en-IN" sz="1800" spc="-1" strike="noStrike">
                <a:solidFill>
                  <a:srgbClr val="000000"/>
                </a:solidFill>
                <a:latin typeface="Calibri"/>
                <a:ea typeface="DejaVu Sans"/>
              </a:rPr>
              <a:t>Execution of the bottom half is deferred to a later point in time when all interrupts are enabled. You will learn to develop bottom halves while discussing </a:t>
            </a:r>
            <a:r>
              <a:rPr b="0" i="1" lang="en-IN" sz="1800" spc="-1" strike="noStrike">
                <a:solidFill>
                  <a:srgbClr val="000000"/>
                </a:solidFill>
                <a:latin typeface="Calibri"/>
                <a:ea typeface="DejaVu Sans"/>
              </a:rPr>
              <a:t>softirqs </a:t>
            </a:r>
            <a:r>
              <a:rPr b="0" lang="en-IN" sz="1800" spc="-1" strike="noStrike">
                <a:solidFill>
                  <a:srgbClr val="000000"/>
                </a:solidFill>
                <a:latin typeface="Calibri"/>
                <a:ea typeface="DejaVu Sans"/>
              </a:rPr>
              <a:t>and </a:t>
            </a:r>
            <a:r>
              <a:rPr b="0" i="1" lang="en-IN" sz="1800" spc="-1" strike="noStrike">
                <a:solidFill>
                  <a:srgbClr val="000000"/>
                </a:solidFill>
                <a:latin typeface="Calibri"/>
                <a:ea typeface="DejaVu Sans"/>
              </a:rPr>
              <a:t>tasklets </a:t>
            </a:r>
            <a:r>
              <a:rPr b="0" lang="en-IN" sz="1800" spc="-1" strike="noStrike">
                <a:solidFill>
                  <a:srgbClr val="000000"/>
                </a:solidFill>
                <a:latin typeface="Calibri"/>
                <a:ea typeface="DejaVu Sans"/>
              </a:rPr>
              <a:t>later.</a:t>
            </a:r>
            <a:endParaRPr b="0" lang="en-IN" sz="1800" spc="-1" strike="noStrike">
              <a:latin typeface="Arial"/>
            </a:endParaRPr>
          </a:p>
          <a:p>
            <a:pPr>
              <a:lnSpc>
                <a:spcPct val="100000"/>
              </a:lnSpc>
              <a:buNone/>
            </a:pPr>
            <a:r>
              <a:rPr b="1" lang="en-IN" sz="1800" spc="-1" strike="noStrike">
                <a:solidFill>
                  <a:srgbClr val="000000"/>
                </a:solidFill>
                <a:latin typeface="Calibri"/>
                <a:ea typeface="DejaVu Sans"/>
              </a:rPr>
              <a:t>4. </a:t>
            </a:r>
            <a:r>
              <a:rPr b="0" lang="en-IN" sz="1800" spc="-1" strike="noStrike">
                <a:solidFill>
                  <a:srgbClr val="000000"/>
                </a:solidFill>
                <a:latin typeface="Calibri"/>
                <a:ea typeface="DejaVu Sans"/>
              </a:rPr>
              <a:t>You need not design interrupt handlers to be reentrant. When an interrupt handler is running, the corresponding IRQ is disabled until the handler returns. So, unlike process context code, different instances of the same handler will not run simultaneously on multiple processors.</a:t>
            </a:r>
            <a:endParaRPr b="0" lang="en-IN" sz="1800" spc="-1" strike="noStrike">
              <a:latin typeface="Arial"/>
            </a:endParaRPr>
          </a:p>
          <a:p>
            <a:pPr>
              <a:lnSpc>
                <a:spcPct val="100000"/>
              </a:lnSpc>
              <a:buNone/>
            </a:pPr>
            <a:r>
              <a:rPr b="1" lang="en-IN" sz="1800" spc="-1" strike="noStrike">
                <a:solidFill>
                  <a:srgbClr val="000000"/>
                </a:solidFill>
                <a:latin typeface="Calibri"/>
                <a:ea typeface="DejaVu Sans"/>
              </a:rPr>
              <a:t>5. </a:t>
            </a:r>
            <a:r>
              <a:rPr b="0" lang="en-IN" sz="1800" spc="-1" strike="noStrike">
                <a:solidFill>
                  <a:srgbClr val="000000"/>
                </a:solidFill>
                <a:latin typeface="Calibri"/>
                <a:ea typeface="DejaVu Sans"/>
              </a:rPr>
              <a:t>Interrupt handlers can be interrupted by handlers associated with IRQs that have higher priority. You can prevent this nested interruption by specifically requesting the kernel to treat your interrupt handler as a </a:t>
            </a:r>
            <a:r>
              <a:rPr b="0" i="1" lang="en-IN" sz="1800" spc="-1" strike="noStrike">
                <a:solidFill>
                  <a:srgbClr val="000000"/>
                </a:solidFill>
                <a:latin typeface="Calibri"/>
                <a:ea typeface="DejaVu Sans"/>
              </a:rPr>
              <a:t>fast </a:t>
            </a:r>
            <a:r>
              <a:rPr b="0" lang="en-IN" sz="1800" spc="-1" strike="noStrike">
                <a:solidFill>
                  <a:srgbClr val="000000"/>
                </a:solidFill>
                <a:latin typeface="Calibri"/>
                <a:ea typeface="DejaVu Sans"/>
              </a:rPr>
              <a:t>handler. Fast handlers run with all interrupts disabled on the local processor. Before disabling interrupts or labeling your interrupt handler as fast, be aware that interrupt-off times are bad for system performance. More the interrupt-off times, more is the interrupt latency, or the delay before a generated interrupt is serviced. Interrupt latency is inversely proportional to the real time responsiveness of the system.</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2520" y="29520"/>
            <a:ext cx="9210600" cy="1623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A thread is an execution path; it's purely concerned with executing a given function. That</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function is its life and scope; once it returns from that function, it's dead. In user space, a</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thread is an execution path within a process; processes can be single or multi-threaded.</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Kernel threads are very similar to user mode threads in many respects. In kernel space, a thread is also an execution path, except that it runs within the kernel VAS, with kernel</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privilege</a:t>
            </a:r>
            <a:endParaRPr b="0" lang="en-IN" sz="1800" spc="-1" strike="noStrike">
              <a:latin typeface="Arial"/>
            </a:endParaRPr>
          </a:p>
        </p:txBody>
      </p:sp>
      <p:sp>
        <p:nvSpPr>
          <p:cNvPr id="272" name="CustomShape 2"/>
          <p:cNvSpPr/>
          <p:nvPr/>
        </p:nvSpPr>
        <p:spPr>
          <a:xfrm>
            <a:off x="45360" y="1656000"/>
            <a:ext cx="8879760" cy="3414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-&gt; They always execute in kernel VAS, in kernel mode with kernel privilege.</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-&gt;They always run in process context  and they have a task</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structure (and thus a PID and all other typical thread attributes, though their</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credentials always are set to 0 , implying root access).</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-&gt;They compete for the CPU resource with other threads (including user mode threads) via the CPU scheduler; kernel threads (often abbreviated as kthreads)</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do get a slight bump in priority. Since they run purely in kernel VAS, they're blind to user VAS; thus, theircurrent-&gt;mm value is always NULL (indeed, it's a quick way to identify a kthread).</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kernel threads are used for specific purposes and their name reflects that; for example, irq/%d-%s (where %d is the PID and %s is the name) is a threaded interrupt handler</a:t>
            </a:r>
            <a:endParaRPr b="0" lang="en-IN" sz="1800" spc="-1" strike="noStrike">
              <a:latin typeface="Arial"/>
            </a:endParaRPr>
          </a:p>
        </p:txBody>
      </p:sp>
      <p:sp>
        <p:nvSpPr>
          <p:cNvPr id="273" name="CustomShape 3"/>
          <p:cNvSpPr/>
          <p:nvPr/>
        </p:nvSpPr>
        <p:spPr>
          <a:xfrm>
            <a:off x="72000" y="5040000"/>
            <a:ext cx="9069120" cy="1844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Next, by default, the kernel thread runs with root ownership and all signals are masked.</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However, as a simple test case, we can turn on a couple of signals via the allow_signal() helper routine.</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Here, within the cleanup code path, you're expected to call kthread_stop() , which</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performs the necessary cleanup. Internally, it actually waits for the kthread to die (via the wait_for_completion() routine)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a:off x="304920" y="152280"/>
            <a:ext cx="7845120" cy="3614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u="sng">
                <a:solidFill>
                  <a:srgbClr val="000000"/>
                </a:solidFill>
                <a:uFillTx/>
                <a:latin typeface="Calibri"/>
                <a:ea typeface="DejaVu Sans"/>
              </a:rPr>
              <a:t>Kernel Threads:</a:t>
            </a:r>
            <a:endParaRPr b="0" lang="en-IN" sz="1800" spc="-1" strike="noStrike">
              <a:latin typeface="Arial"/>
            </a:endParaRPr>
          </a:p>
        </p:txBody>
      </p:sp>
      <p:sp>
        <p:nvSpPr>
          <p:cNvPr id="275" name="CustomShape 2"/>
          <p:cNvSpPr/>
          <p:nvPr/>
        </p:nvSpPr>
        <p:spPr>
          <a:xfrm>
            <a:off x="3096000" y="5684040"/>
            <a:ext cx="4768200" cy="36144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buNone/>
            </a:pPr>
            <a:r>
              <a:rPr b="0" lang="en-IN" sz="1800" spc="-1" strike="noStrike">
                <a:solidFill>
                  <a:srgbClr val="000000"/>
                </a:solidFill>
                <a:latin typeface="Calibri"/>
                <a:ea typeface="DejaVu Sans"/>
              </a:rPr>
              <a:t>Execute the program  in </a:t>
            </a:r>
            <a:r>
              <a:rPr b="1" lang="en-IN" sz="1800" spc="-1" strike="noStrike">
                <a:solidFill>
                  <a:srgbClr val="000000"/>
                </a:solidFill>
                <a:latin typeface="Calibri"/>
                <a:ea typeface="DejaVu Sans"/>
              </a:rPr>
              <a:t>kthread  ,AsyncIO </a:t>
            </a:r>
            <a:r>
              <a:rPr b="0" lang="en-IN" sz="1800" spc="-1" strike="noStrike">
                <a:solidFill>
                  <a:srgbClr val="000000"/>
                </a:solidFill>
                <a:latin typeface="Calibri"/>
                <a:ea typeface="DejaVu Sans"/>
              </a:rPr>
              <a:t>folder</a:t>
            </a:r>
            <a:endParaRPr b="0" lang="en-IN" sz="1800" spc="-1" strike="noStrike">
              <a:latin typeface="Arial"/>
            </a:endParaRPr>
          </a:p>
        </p:txBody>
      </p:sp>
      <p:sp>
        <p:nvSpPr>
          <p:cNvPr id="276" name="CustomShape 3"/>
          <p:cNvSpPr/>
          <p:nvPr/>
        </p:nvSpPr>
        <p:spPr>
          <a:xfrm>
            <a:off x="576000" y="576000"/>
            <a:ext cx="6930720" cy="2006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Calibri"/>
                <a:ea typeface="DejaVu Sans"/>
              </a:rPr>
              <a:t>A thread is created by the call to the function </a:t>
            </a:r>
            <a:br>
              <a:rPr sz="1800"/>
            </a:br>
            <a:r>
              <a:rPr b="0" lang="en-IN" sz="1800" spc="-1" strike="noStrike">
                <a:solidFill>
                  <a:srgbClr val="000000"/>
                </a:solidFill>
                <a:latin typeface="Calibri"/>
                <a:ea typeface="DejaVu Sans"/>
              </a:rPr>
              <a:t>struct task_struct *kthread_create(int (*function)(void *data),void *data,const char name[],...)</a:t>
            </a:r>
            <a:endParaRPr b="0" lang="en-IN" sz="1800" spc="-1" strike="noStrike">
              <a:latin typeface="Arial"/>
            </a:endParaRPr>
          </a:p>
          <a:p>
            <a:pPr>
              <a:lnSpc>
                <a:spcPct val="100000"/>
              </a:lnSpc>
              <a:buNone/>
            </a:pPr>
            <a:endParaRPr b="0" lang="en-IN" sz="1800" spc="-1" strike="noStrike">
              <a:latin typeface="Arial"/>
            </a:endParaRPr>
          </a:p>
        </p:txBody>
      </p:sp>
      <p:sp>
        <p:nvSpPr>
          <p:cNvPr id="277" name="CustomShape 4"/>
          <p:cNvSpPr/>
          <p:nvPr/>
        </p:nvSpPr>
        <p:spPr>
          <a:xfrm>
            <a:off x="360000" y="1477080"/>
            <a:ext cx="8314560" cy="118440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buNone/>
            </a:pPr>
            <a:r>
              <a:rPr b="0" lang="en-IN" sz="1800" spc="-1" strike="noStrike">
                <a:solidFill>
                  <a:srgbClr val="000000"/>
                </a:solidFill>
                <a:latin typeface="Calibri"/>
                <a:ea typeface="DejaVu Sans"/>
              </a:rPr>
              <a:t>kthread_run — create and wake a thread.</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struct task_struct *kthread_run(int (*threadfn)(void *data), void *data, </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const char *namefmt, ...)</a:t>
            </a:r>
            <a:endParaRPr b="0" lang="en-IN" sz="1800" spc="-1" strike="noStrike">
              <a:latin typeface="Arial"/>
            </a:endParaRPr>
          </a:p>
          <a:p>
            <a:pPr>
              <a:lnSpc>
                <a:spcPct val="100000"/>
              </a:lnSpc>
              <a:buNone/>
            </a:pPr>
            <a:endParaRPr b="0" lang="en-IN" sz="1800" spc="-1" strike="noStrike">
              <a:latin typeface="Arial"/>
            </a:endParaRPr>
          </a:p>
        </p:txBody>
      </p:sp>
      <p:sp>
        <p:nvSpPr>
          <p:cNvPr id="278" name="CustomShape 5"/>
          <p:cNvSpPr/>
          <p:nvPr/>
        </p:nvSpPr>
        <p:spPr>
          <a:xfrm>
            <a:off x="1728000" y="5688000"/>
            <a:ext cx="758520" cy="389880"/>
          </a:xfrm>
          <a:prstGeom prst="rightArrow">
            <a:avLst>
              <a:gd name="adj1" fmla="val 50000"/>
              <a:gd name="adj2" fmla="val 50000"/>
            </a:avLst>
          </a:prstGeom>
          <a:solidFill>
            <a:srgbClr val="4f81bd"/>
          </a:solidFill>
          <a:ln w="25560">
            <a:solidFill>
              <a:srgbClr val="3a5f8b"/>
            </a:solidFill>
            <a:round/>
          </a:ln>
        </p:spPr>
        <p:style>
          <a:lnRef idx="0"/>
          <a:fillRef idx="0"/>
          <a:effectRef idx="0"/>
          <a:fontRef idx="minor"/>
        </p:style>
      </p:sp>
      <p:sp>
        <p:nvSpPr>
          <p:cNvPr id="279" name="CustomShape 6"/>
          <p:cNvSpPr/>
          <p:nvPr/>
        </p:nvSpPr>
        <p:spPr>
          <a:xfrm>
            <a:off x="43920" y="2376000"/>
            <a:ext cx="9169560" cy="1623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The kthread_should_stop() routine returns a Boolean value that's true if the kthread</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should stop (terminate) now! Calling kthread_stop() in the cleanup code path will cause</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kthread_should_stop() to return true, thus causing our kthread to break out of the</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while loop and terminate via a simple return 0; . This value ( 0 ) is passed back to</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kthread_stop() . Due to this, the kernel module is successfully unloaded, even if no signal</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is ever sent to our kernel thread.</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If a thread is a long run thread, we need to check kthread_should_stop everytime, becauase any function may call kthread_stop, that time kthread_should_stop will return true. If your thread is not running long, then left that thread finish its task and kill itself using do_exit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72000" y="144000"/>
            <a:ext cx="9101520" cy="1879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Per-CPU variables are also roughly analogous to the user space Pthreads Thread Local Storage (TLS) implementation where each thread automatically obtains a copy of the (TLS) variable marked with the __thread keyword.</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The access and manipulation of a per-CPU variable is guaranteed to remain on</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one particular CPU core; this eliminates expensive cache effects such as cache</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ping-pong and false sharing</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DEFINE_PER_CPU(int, pcpa);</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326880" y="2155320"/>
            <a:ext cx="8227440" cy="114300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IN" sz="3990" spc="-1" strike="noStrike">
                <a:solidFill>
                  <a:srgbClr val="006699"/>
                </a:solidFill>
                <a:latin typeface="Arial"/>
                <a:ea typeface="DejaVu Sans"/>
              </a:rPr>
              <a:t>Kernel synchrinzation on multicores</a:t>
            </a:r>
            <a:endParaRPr b="0" lang="en-IN" sz="399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457200" y="273240"/>
            <a:ext cx="8227440" cy="576720"/>
          </a:xfrm>
          <a:prstGeom prst="rect">
            <a:avLst/>
          </a:prstGeom>
          <a:noFill/>
          <a:ln w="0">
            <a:noFill/>
          </a:ln>
        </p:spPr>
        <p:style>
          <a:lnRef idx="0"/>
          <a:fillRef idx="0"/>
          <a:effectRef idx="0"/>
          <a:fontRef idx="minor"/>
        </p:style>
      </p:sp>
      <p:sp>
        <p:nvSpPr>
          <p:cNvPr id="283" name="CustomShape 2"/>
          <p:cNvSpPr/>
          <p:nvPr/>
        </p:nvSpPr>
        <p:spPr>
          <a:xfrm>
            <a:off x="41040" y="897840"/>
            <a:ext cx="8750160" cy="2114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200" spc="-1" strike="noStrike">
                <a:solidFill>
                  <a:srgbClr val="000000"/>
                </a:solidFill>
                <a:latin typeface="Arial"/>
                <a:ea typeface="DejaVu Sans"/>
              </a:rPr>
              <a:t>The piece of code containing the concurrency issue is called a </a:t>
            </a:r>
            <a:r>
              <a:rPr b="1" lang="en-IN" sz="1200" spc="-1" strike="noStrike">
                <a:solidFill>
                  <a:srgbClr val="000000"/>
                </a:solidFill>
                <a:latin typeface="Arial"/>
                <a:ea typeface="DejaVu Sans"/>
              </a:rPr>
              <a:t>critical region</a:t>
            </a:r>
            <a:r>
              <a:rPr b="0" lang="en-IN" sz="1200" spc="-1" strike="noStrike">
                <a:solidFill>
                  <a:srgbClr val="000000"/>
                </a:solidFill>
                <a:latin typeface="Arial"/>
                <a:ea typeface="DejaVu Sans"/>
              </a:rPr>
              <a:t>. And especially since Linux starting running on SMP machines, they became one of the major issues in kernel design and implementation.</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Preemption can have the same effect, even if there is only one CPU: by preempting one task during the critical region, we have exactly the same race condition. In this case the thread which preempts might run the critical region itself.</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The solution is to recognize when these simultaneous accesses occur, and use locks to make sure that only one instance can enter the critical region at any time. There are many friendly primitives in the Linux kernel to help you do this.</a:t>
            </a:r>
            <a:endParaRPr b="0" lang="en-IN" sz="1200" spc="-1" strike="noStrike">
              <a:latin typeface="Arial"/>
            </a:endParaRPr>
          </a:p>
          <a:p>
            <a:pPr>
              <a:lnSpc>
                <a:spcPct val="100000"/>
              </a:lnSpc>
              <a:buNone/>
            </a:pPr>
            <a:endParaRPr b="0" lang="en-IN" sz="1200" spc="-1" strike="noStrike">
              <a:latin typeface="Arial"/>
            </a:endParaRPr>
          </a:p>
        </p:txBody>
      </p:sp>
      <p:sp>
        <p:nvSpPr>
          <p:cNvPr id="284" name="CustomShape 3"/>
          <p:cNvSpPr/>
          <p:nvPr/>
        </p:nvSpPr>
        <p:spPr>
          <a:xfrm>
            <a:off x="56160" y="2193840"/>
            <a:ext cx="9291960" cy="292032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1200" spc="-1" strike="noStrike">
                <a:solidFill>
                  <a:srgbClr val="000000"/>
                </a:solidFill>
                <a:latin typeface="Arial"/>
                <a:ea typeface="DejaVu Sans"/>
              </a:rPr>
              <a:t>There are two main types of kernel locks. </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-&gt; The fundamental type is the </a:t>
            </a:r>
            <a:r>
              <a:rPr b="1" lang="en-IN" sz="1200" spc="-1" strike="noStrike">
                <a:solidFill>
                  <a:srgbClr val="000000"/>
                </a:solidFill>
                <a:latin typeface="Arial"/>
                <a:ea typeface="DejaVu Sans"/>
              </a:rPr>
              <a:t>spinlock (include/asm/spinlock.h),</a:t>
            </a:r>
            <a:r>
              <a:rPr b="0" lang="en-IN" sz="1200" spc="-1" strike="noStrike">
                <a:solidFill>
                  <a:srgbClr val="000000"/>
                </a:solidFill>
                <a:latin typeface="Arial"/>
                <a:ea typeface="DejaVu Sans"/>
              </a:rPr>
              <a:t> which is a very simple single-holder lock: if you can get the spinlock, you keep trying (spinning) until you can. Spinlocks are very small and fast, and can be used anywhere.</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-&gt;The second type is a </a:t>
            </a:r>
            <a:r>
              <a:rPr b="1" lang="en-IN" sz="1200" spc="-1" strike="noStrike">
                <a:solidFill>
                  <a:srgbClr val="000000"/>
                </a:solidFill>
                <a:latin typeface="Arial"/>
                <a:ea typeface="DejaVu Sans"/>
              </a:rPr>
              <a:t>mutex (include/linux/mutex.h):</a:t>
            </a:r>
            <a:r>
              <a:rPr b="0" lang="en-IN" sz="1200" spc="-1" strike="noStrike">
                <a:solidFill>
                  <a:srgbClr val="000000"/>
                </a:solidFill>
                <a:latin typeface="Arial"/>
                <a:ea typeface="DejaVu Sans"/>
              </a:rPr>
              <a:t> it is like a spinlock, but you may block holding a mutex. If you cant lock a mutex, your task will suspend itself, and be woken up when the mutex is released. This means the CPU can do something else while you are waiting.</a:t>
            </a:r>
            <a:endParaRPr b="0" lang="en-IN" sz="1200" spc="-1" strike="noStrike">
              <a:latin typeface="Arial"/>
            </a:endParaRPr>
          </a:p>
          <a:p>
            <a:pPr>
              <a:lnSpc>
                <a:spcPct val="100000"/>
              </a:lnSpc>
              <a:buNone/>
            </a:pPr>
            <a:endParaRPr b="0" lang="en-IN" sz="1200" spc="-1" strike="noStrike">
              <a:latin typeface="Arial"/>
            </a:endParaRPr>
          </a:p>
          <a:p>
            <a:pPr>
              <a:lnSpc>
                <a:spcPct val="100000"/>
              </a:lnSpc>
              <a:buNone/>
            </a:pPr>
            <a:endParaRPr b="0" lang="en-IN" sz="1200" spc="-1" strike="noStrike">
              <a:latin typeface="Arial"/>
            </a:endParaRPr>
          </a:p>
          <a:p>
            <a:pPr>
              <a:lnSpc>
                <a:spcPct val="100000"/>
              </a:lnSpc>
              <a:buNone/>
            </a:pPr>
            <a:endParaRPr b="0" lang="en-IN" sz="1200" spc="-1" strike="noStrike">
              <a:latin typeface="Arial"/>
            </a:endParaRPr>
          </a:p>
        </p:txBody>
      </p:sp>
      <p:sp>
        <p:nvSpPr>
          <p:cNvPr id="285" name="CustomShape 4"/>
          <p:cNvSpPr/>
          <p:nvPr/>
        </p:nvSpPr>
        <p:spPr>
          <a:xfrm>
            <a:off x="360" y="3361680"/>
            <a:ext cx="9133200" cy="112896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1200" spc="-1" strike="noStrike">
                <a:solidFill>
                  <a:srgbClr val="000000"/>
                </a:solidFill>
                <a:latin typeface="Arial"/>
                <a:ea typeface="DejaVu Sans"/>
              </a:rPr>
              <a:t>For kernels compiled without CONFIG_SMP, and without CONFIG_PREEMPT spinlocks do not exist at all. This is an excellent design decision: when no-one else can run at the same time, there is no reason to have a lock. If the kernel is compiled without CONFIG_SMP, but CONFIG_PREEMPT is set, then spinlocks simply disable preemption, which is sufficient to prevent any races.</a:t>
            </a:r>
            <a:endParaRPr b="0" lang="en-IN" sz="1200" spc="-1" strike="noStrike">
              <a:latin typeface="Arial"/>
            </a:endParaRPr>
          </a:p>
          <a:p>
            <a:pPr>
              <a:lnSpc>
                <a:spcPct val="100000"/>
              </a:lnSpc>
              <a:buNone/>
            </a:pPr>
            <a:endParaRPr b="0" lang="en-IN" sz="1200" spc="-1" strike="noStrike">
              <a:latin typeface="Arial"/>
            </a:endParaRPr>
          </a:p>
        </p:txBody>
      </p:sp>
      <p:sp>
        <p:nvSpPr>
          <p:cNvPr id="286" name="CustomShape 5"/>
          <p:cNvSpPr/>
          <p:nvPr/>
        </p:nvSpPr>
        <p:spPr>
          <a:xfrm>
            <a:off x="65160" y="4114800"/>
            <a:ext cx="8750160" cy="681120"/>
          </a:xfrm>
          <a:prstGeom prst="rect">
            <a:avLst/>
          </a:prstGeom>
          <a:noFill/>
          <a:ln w="0">
            <a:noFill/>
          </a:ln>
        </p:spPr>
        <p:style>
          <a:lnRef idx="0"/>
          <a:fillRef idx="0"/>
          <a:effectRef idx="0"/>
          <a:fontRef idx="minor"/>
        </p:style>
        <p:txBody>
          <a:bodyPr lIns="0" rIns="0" tIns="0" bIns="0" anchor="t">
            <a:noAutofit/>
          </a:bodyPr>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200" spc="-1" strike="noStrike">
                <a:solidFill>
                  <a:srgbClr val="000000"/>
                </a:solidFill>
                <a:latin typeface="Arial"/>
                <a:ea typeface="DejaVu Sans"/>
              </a:rPr>
              <a:t>If you have a data structure which is only ever accessed from </a:t>
            </a:r>
            <a:r>
              <a:rPr b="1" lang="en-IN" sz="1200" spc="-1" strike="noStrike">
                <a:solidFill>
                  <a:srgbClr val="000000"/>
                </a:solidFill>
                <a:latin typeface="Arial"/>
                <a:ea typeface="DejaVu Sans"/>
              </a:rPr>
              <a:t>user context,</a:t>
            </a:r>
            <a:r>
              <a:rPr b="0" lang="en-IN" sz="1200" spc="-1" strike="noStrike">
                <a:solidFill>
                  <a:srgbClr val="000000"/>
                </a:solidFill>
                <a:latin typeface="Arial"/>
                <a:ea typeface="DejaVu Sans"/>
              </a:rPr>
              <a:t> then you can use a simple mutex (include/linux/mutex.h) to protect it. This is the most trivial case: you initialize the mutex. Then you can call </a:t>
            </a:r>
            <a:r>
              <a:rPr b="0" lang="en-IN" sz="1200" spc="-1" strike="noStrike" u="sng">
                <a:solidFill>
                  <a:srgbClr val="0000ff"/>
                </a:solidFill>
                <a:uFillTx/>
                <a:latin typeface="Arial"/>
                <a:ea typeface="DejaVu Sans"/>
                <a:hlinkClick r:id="rId1"/>
              </a:rPr>
              <a:t>mutex_lock_interruptible()</a:t>
            </a:r>
            <a:r>
              <a:rPr b="0" lang="en-IN" sz="1200" spc="-1" strike="noStrike">
                <a:solidFill>
                  <a:srgbClr val="0000ff"/>
                </a:solidFill>
                <a:latin typeface="Arial"/>
                <a:ea typeface="DejaVu Sans"/>
              </a:rPr>
              <a:t> to grab the mutex, and  </a:t>
            </a:r>
            <a:r>
              <a:rPr b="0" lang="en-IN" sz="1200" spc="-1" strike="noStrike" u="sng">
                <a:solidFill>
                  <a:srgbClr val="0000ff"/>
                </a:solidFill>
                <a:uFillTx/>
                <a:latin typeface="Arial"/>
                <a:ea typeface="DejaVu Sans"/>
                <a:hlinkClick r:id="rId2"/>
              </a:rPr>
              <a:t>mutex_unlock()</a:t>
            </a:r>
            <a:r>
              <a:rPr b="0" lang="en-IN" sz="1200" spc="-1" strike="noStrike">
                <a:solidFill>
                  <a:srgbClr val="0000ff"/>
                </a:solidFill>
                <a:latin typeface="Arial"/>
                <a:ea typeface="DejaVu Sans"/>
              </a:rPr>
              <a:t>Âto release it. There is also a  </a:t>
            </a:r>
            <a:r>
              <a:rPr b="0" lang="en-IN" sz="1200" spc="-1" strike="noStrike" u="sng">
                <a:solidFill>
                  <a:srgbClr val="0000ff"/>
                </a:solidFill>
                <a:uFillTx/>
                <a:latin typeface="Arial"/>
                <a:ea typeface="DejaVu Sans"/>
                <a:hlinkClick r:id="rId3"/>
              </a:rPr>
              <a:t>mutex_lock()</a:t>
            </a:r>
            <a:r>
              <a:rPr b="0" lang="en-IN" sz="1200" spc="-1" strike="noStrike">
                <a:solidFill>
                  <a:srgbClr val="0000ff"/>
                </a:solidFill>
                <a:latin typeface="Arial"/>
                <a:ea typeface="DejaVu Sans"/>
              </a:rPr>
              <a:t>, which should be avoided, because it will not return if a signal is received.</a:t>
            </a:r>
            <a:endParaRPr b="0" lang="en-IN" sz="1200" spc="-1" strike="noStrike">
              <a:latin typeface="Arial"/>
            </a:endParaRPr>
          </a:p>
        </p:txBody>
      </p:sp>
      <p:sp>
        <p:nvSpPr>
          <p:cNvPr id="287" name="CustomShape 6"/>
          <p:cNvSpPr/>
          <p:nvPr/>
        </p:nvSpPr>
        <p:spPr>
          <a:xfrm>
            <a:off x="0" y="4656600"/>
            <a:ext cx="4463280" cy="8488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IN" sz="1200" spc="-1" strike="noStrike">
                <a:solidFill>
                  <a:srgbClr val="000000"/>
                </a:solidFill>
                <a:latin typeface="Arial"/>
                <a:ea typeface="DejaVu Sans"/>
              </a:rPr>
              <a:t>Locking Between User Context and Softirqs</a:t>
            </a:r>
            <a:endParaRPr b="0" lang="en-IN" sz="1200" spc="-1" strike="noStrike">
              <a:latin typeface="Arial"/>
            </a:endParaRPr>
          </a:p>
          <a:p>
            <a:pPr>
              <a:lnSpc>
                <a:spcPct val="100000"/>
              </a:lnSpc>
              <a:buNone/>
            </a:pPr>
            <a:endParaRPr b="0" lang="en-IN" sz="1200" spc="-1" strike="noStrike">
              <a:latin typeface="Arial"/>
            </a:endParaRPr>
          </a:p>
        </p:txBody>
      </p:sp>
      <p:sp>
        <p:nvSpPr>
          <p:cNvPr id="288" name="CustomShape 7"/>
          <p:cNvSpPr/>
          <p:nvPr/>
        </p:nvSpPr>
        <p:spPr>
          <a:xfrm>
            <a:off x="0" y="5452200"/>
            <a:ext cx="8960760" cy="1747440"/>
          </a:xfrm>
          <a:prstGeom prst="rect">
            <a:avLst/>
          </a:prstGeom>
          <a:noFill/>
          <a:ln w="0">
            <a:noFill/>
          </a:ln>
        </p:spPr>
        <p:style>
          <a:lnRef idx="0"/>
          <a:fillRef idx="0"/>
          <a:effectRef idx="0"/>
          <a:fontRef idx="minor"/>
        </p:style>
        <p:txBody>
          <a:bodyPr lIns="0" rIns="0" tIns="0" bIns="0" anchor="t">
            <a:noAutofit/>
          </a:bodyPr>
          <a:p>
            <a:pPr>
              <a:lnSpc>
                <a:spcPct val="100000"/>
              </a:lnSpc>
              <a:spcBef>
                <a:spcPts val="1191"/>
              </a:spcBef>
              <a:spcAft>
                <a:spcPts val="992"/>
              </a:spcAft>
              <a:buNone/>
            </a:pPr>
            <a:endParaRPr b="0" lang="en-IN" sz="1800" spc="-1" strike="noStrike">
              <a:latin typeface="Arial"/>
            </a:endParaRPr>
          </a:p>
          <a:p>
            <a:pPr>
              <a:lnSpc>
                <a:spcPct val="100000"/>
              </a:lnSpc>
              <a:spcBef>
                <a:spcPts val="1191"/>
              </a:spcBef>
              <a:spcAft>
                <a:spcPts val="992"/>
              </a:spcAft>
              <a:buNone/>
            </a:pPr>
            <a:r>
              <a:rPr b="0" lang="en-IN" sz="1200" spc="-1" strike="noStrike">
                <a:solidFill>
                  <a:srgbClr val="000000"/>
                </a:solidFill>
                <a:latin typeface="Arial"/>
                <a:ea typeface="DejaVu Sans"/>
              </a:rPr>
              <a:t>If a softirq shares data with user context, you have two problems. Firstly, the current user context can be interrupted by a softirq, and secondly, the critical region could be entered from another CPU. This is where spin_lock_bh() (include/linux/spinlock.h) is used. It disables softirqs on that CPU, then grabs the lock. spin_unlock_bh() does the reverse. Note that you can also use spin_lock_irq() or spin_lock_irqsave() here, which stop hardware interrupts as well. </a:t>
            </a:r>
            <a:endParaRPr b="0" lang="en-IN" sz="1200" spc="-1" strike="noStrike">
              <a:latin typeface="Arial"/>
            </a:endParaRPr>
          </a:p>
          <a:p>
            <a:pPr>
              <a:lnSpc>
                <a:spcPct val="100000"/>
              </a:lnSpc>
              <a:spcBef>
                <a:spcPts val="1191"/>
              </a:spcBef>
              <a:spcAft>
                <a:spcPts val="992"/>
              </a:spcAft>
              <a:buNone/>
            </a:pPr>
            <a:r>
              <a:rPr b="0" lang="en-IN" sz="1200" spc="-1" strike="noStrike">
                <a:solidFill>
                  <a:srgbClr val="000000"/>
                </a:solidFill>
                <a:latin typeface="Arial"/>
                <a:ea typeface="DejaVu Sans"/>
              </a:rPr>
              <a:t>This works perfectly for UP as well: the spin lock vanishes, and this macro simply becomes local_bh_disable() (include/linux/interrupt.h), which protects you from the softirq being run.</a:t>
            </a:r>
            <a:endParaRPr b="0" lang="en-IN" sz="1200" spc="-1" strike="noStrike">
              <a:latin typeface="Arial"/>
            </a:endParaRPr>
          </a:p>
          <a:p>
            <a:pPr>
              <a:lnSpc>
                <a:spcPct val="100000"/>
              </a:lnSpc>
              <a:spcBef>
                <a:spcPts val="1191"/>
              </a:spcBef>
              <a:spcAft>
                <a:spcPts val="992"/>
              </a:spcAft>
              <a:buNone/>
            </a:pPr>
            <a:endParaRPr b="0" lang="en-IN" sz="1200" spc="-1" strike="noStrike">
              <a:latin typeface="Arial"/>
            </a:endParaRPr>
          </a:p>
        </p:txBody>
      </p:sp>
      <p:sp>
        <p:nvSpPr>
          <p:cNvPr id="289" name="CustomShape 8"/>
          <p:cNvSpPr/>
          <p:nvPr/>
        </p:nvSpPr>
        <p:spPr>
          <a:xfrm>
            <a:off x="360" y="3960000"/>
            <a:ext cx="3047400" cy="678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en-IN" sz="1800" spc="-1" strike="noStrike">
              <a:latin typeface="Arial"/>
            </a:endParaRPr>
          </a:p>
          <a:p>
            <a:pPr>
              <a:lnSpc>
                <a:spcPct val="100000"/>
              </a:lnSpc>
              <a:buNone/>
            </a:pPr>
            <a:r>
              <a:rPr b="1" lang="en-IN" sz="1200" spc="-1" strike="noStrike">
                <a:solidFill>
                  <a:srgbClr val="000000"/>
                </a:solidFill>
                <a:latin typeface="Arial"/>
                <a:ea typeface="DejaVu Sans"/>
              </a:rPr>
              <a:t>Locking Between User Context  </a:t>
            </a:r>
            <a:endParaRPr b="0" lang="en-IN" sz="1200" spc="-1" strike="noStrike">
              <a:latin typeface="Arial"/>
            </a:endParaRPr>
          </a:p>
          <a:p>
            <a:pPr>
              <a:lnSpc>
                <a:spcPct val="100000"/>
              </a:lnSpc>
              <a:buNone/>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457200" y="273240"/>
            <a:ext cx="8227440" cy="576720"/>
          </a:xfrm>
          <a:prstGeom prst="rect">
            <a:avLst/>
          </a:prstGeom>
          <a:noFill/>
          <a:ln w="0">
            <a:noFill/>
          </a:ln>
        </p:spPr>
        <p:style>
          <a:lnRef idx="0"/>
          <a:fillRef idx="0"/>
          <a:effectRef idx="0"/>
          <a:fontRef idx="minor"/>
        </p:style>
      </p:sp>
      <p:sp>
        <p:nvSpPr>
          <p:cNvPr id="291" name="CustomShape 2"/>
          <p:cNvSpPr/>
          <p:nvPr/>
        </p:nvSpPr>
        <p:spPr>
          <a:xfrm>
            <a:off x="-25560" y="914400"/>
            <a:ext cx="9256320" cy="36255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1400" spc="-1" strike="noStrike">
                <a:solidFill>
                  <a:srgbClr val="000000"/>
                </a:solidFill>
                <a:latin typeface="Arial"/>
                <a:ea typeface="DejaVu Sans"/>
              </a:rPr>
              <a:t>Locking Between User Context and Tasklets</a:t>
            </a:r>
            <a:endParaRPr b="0" lang="en-IN" sz="1400" spc="-1" strike="noStrike">
              <a:latin typeface="Arial"/>
            </a:endParaRPr>
          </a:p>
          <a:p>
            <a:pPr>
              <a:lnSpc>
                <a:spcPct val="100000"/>
              </a:lnSpc>
              <a:buNone/>
            </a:pPr>
            <a:r>
              <a:rPr b="0" lang="en-IN" sz="1400" spc="-1" strike="noStrike">
                <a:solidFill>
                  <a:srgbClr val="000000"/>
                </a:solidFill>
                <a:latin typeface="Arial"/>
                <a:ea typeface="DejaVu Sans"/>
              </a:rPr>
              <a:t>This is exactly the same as Softirq, because tasklets are actually run from a softirq.</a:t>
            </a:r>
            <a:endParaRPr b="0" lang="en-IN" sz="1400" spc="-1" strike="noStrike">
              <a:latin typeface="Arial"/>
            </a:endParaRPr>
          </a:p>
          <a:p>
            <a:pPr>
              <a:lnSpc>
                <a:spcPct val="100000"/>
              </a:lnSpc>
              <a:buNone/>
            </a:pPr>
            <a:r>
              <a:rPr b="1" lang="en-IN" sz="1400" spc="-1" strike="noStrike">
                <a:solidFill>
                  <a:srgbClr val="000000"/>
                </a:solidFill>
                <a:latin typeface="Arial"/>
                <a:ea typeface="DejaVu Sans"/>
              </a:rPr>
              <a:t>Locking Between User Context and Timers</a:t>
            </a:r>
            <a:endParaRPr b="0" lang="en-IN" sz="1400" spc="-1" strike="noStrike">
              <a:latin typeface="Arial"/>
            </a:endParaRPr>
          </a:p>
          <a:p>
            <a:pPr>
              <a:lnSpc>
                <a:spcPct val="100000"/>
              </a:lnSpc>
              <a:buNone/>
            </a:pPr>
            <a:r>
              <a:rPr b="0" lang="en-IN" sz="1400" spc="-1" strike="noStrike">
                <a:solidFill>
                  <a:srgbClr val="000000"/>
                </a:solidFill>
                <a:latin typeface="Arial"/>
                <a:ea typeface="DejaVu Sans"/>
              </a:rPr>
              <a:t>This, too, is exactly the same as above, because timers are actually run from a softirq. From a locking point of view, tasklets and timers are identical.</a:t>
            </a:r>
            <a:endParaRPr b="0" lang="en-IN" sz="1400" spc="-1" strike="noStrike">
              <a:latin typeface="Arial"/>
            </a:endParaRPr>
          </a:p>
          <a:p>
            <a:pPr>
              <a:lnSpc>
                <a:spcPct val="100000"/>
              </a:lnSpc>
              <a:buNone/>
            </a:pPr>
            <a:r>
              <a:rPr b="1" lang="en-IN" sz="1400" spc="-1" strike="noStrike">
                <a:solidFill>
                  <a:srgbClr val="000000"/>
                </a:solidFill>
                <a:latin typeface="Arial"/>
                <a:ea typeface="DejaVu Sans"/>
              </a:rPr>
              <a:t>Locking Between Tasklets/Timers</a:t>
            </a:r>
            <a:endParaRPr b="0" lang="en-IN" sz="1400" spc="-1" strike="noStrike">
              <a:latin typeface="Arial"/>
            </a:endParaRPr>
          </a:p>
          <a:p>
            <a:pPr>
              <a:lnSpc>
                <a:spcPct val="100000"/>
              </a:lnSpc>
              <a:buNone/>
            </a:pPr>
            <a:r>
              <a:rPr b="0" lang="en-IN" sz="1400" spc="-1" strike="noStrike">
                <a:solidFill>
                  <a:srgbClr val="000000"/>
                </a:solidFill>
                <a:latin typeface="Arial"/>
                <a:ea typeface="DejaVu Sans"/>
              </a:rPr>
              <a:t>Sometimes a tasklet or timer might want to share data with another tasklet or timer.</a:t>
            </a:r>
            <a:endParaRPr b="0" lang="en-IN" sz="1400" spc="-1" strike="noStrike">
              <a:latin typeface="Arial"/>
            </a:endParaRPr>
          </a:p>
          <a:p>
            <a:pPr>
              <a:lnSpc>
                <a:spcPct val="100000"/>
              </a:lnSpc>
              <a:buNone/>
            </a:pPr>
            <a:r>
              <a:rPr b="1" lang="en-IN" sz="1400" spc="-1" strike="noStrike">
                <a:solidFill>
                  <a:srgbClr val="000000"/>
                </a:solidFill>
                <a:latin typeface="Arial"/>
                <a:ea typeface="DejaVu Sans"/>
              </a:rPr>
              <a:t>The Same Tasklet/Timer</a:t>
            </a:r>
            <a:endParaRPr b="0" lang="en-IN" sz="1400" spc="-1" strike="noStrike">
              <a:latin typeface="Arial"/>
            </a:endParaRPr>
          </a:p>
          <a:p>
            <a:pPr>
              <a:lnSpc>
                <a:spcPct val="100000"/>
              </a:lnSpc>
              <a:buNone/>
            </a:pPr>
            <a:r>
              <a:rPr b="0" lang="en-IN" sz="1400" spc="-1" strike="noStrike">
                <a:solidFill>
                  <a:srgbClr val="000000"/>
                </a:solidFill>
                <a:latin typeface="Arial"/>
                <a:ea typeface="DejaVu Sans"/>
              </a:rPr>
              <a:t>Since a tasklet is never run on two CPUs at once, you dont need to worry about your tasklet being reentrant (running twice at once), even on SMP.</a:t>
            </a:r>
            <a:endParaRPr b="0" lang="en-IN" sz="1400" spc="-1" strike="noStrike">
              <a:latin typeface="Arial"/>
            </a:endParaRPr>
          </a:p>
          <a:p>
            <a:pPr>
              <a:lnSpc>
                <a:spcPct val="100000"/>
              </a:lnSpc>
              <a:buNone/>
            </a:pPr>
            <a:r>
              <a:rPr b="1" lang="en-IN" sz="1400" spc="-1" strike="noStrike">
                <a:solidFill>
                  <a:srgbClr val="000000"/>
                </a:solidFill>
                <a:latin typeface="Arial"/>
                <a:ea typeface="DejaVu Sans"/>
              </a:rPr>
              <a:t>Different Tasklets/Timers</a:t>
            </a:r>
            <a:endParaRPr b="0" lang="en-IN" sz="1400" spc="-1" strike="noStrike">
              <a:latin typeface="Arial"/>
            </a:endParaRPr>
          </a:p>
          <a:p>
            <a:pPr>
              <a:lnSpc>
                <a:spcPct val="100000"/>
              </a:lnSpc>
              <a:buNone/>
            </a:pPr>
            <a:r>
              <a:rPr b="0" lang="en-IN" sz="1400" spc="-1" strike="noStrike">
                <a:solidFill>
                  <a:srgbClr val="000000"/>
                </a:solidFill>
                <a:latin typeface="Arial"/>
                <a:ea typeface="DejaVu Sans"/>
              </a:rPr>
              <a:t>If another tasklet/timer wants to share data with your tasklet or timer , you will both need to use </a:t>
            </a:r>
            <a:r>
              <a:rPr b="1" lang="en-IN" sz="1400" spc="-1" strike="noStrike">
                <a:solidFill>
                  <a:srgbClr val="000000"/>
                </a:solidFill>
                <a:latin typeface="Arial"/>
                <a:ea typeface="DejaVu Sans"/>
              </a:rPr>
              <a:t>spin_lock()</a:t>
            </a:r>
            <a:r>
              <a:rPr b="0" lang="en-IN" sz="1400" spc="-1" strike="noStrike">
                <a:solidFill>
                  <a:srgbClr val="000000"/>
                </a:solidFill>
                <a:latin typeface="Arial"/>
                <a:ea typeface="DejaVu Sans"/>
              </a:rPr>
              <a:t> and </a:t>
            </a:r>
            <a:r>
              <a:rPr b="1" lang="en-IN" sz="1400" spc="-1" strike="noStrike">
                <a:solidFill>
                  <a:srgbClr val="000000"/>
                </a:solidFill>
                <a:latin typeface="Arial"/>
                <a:ea typeface="DejaVu Sans"/>
              </a:rPr>
              <a:t>spin_unlock(</a:t>
            </a:r>
            <a:r>
              <a:rPr b="0" lang="en-IN" sz="1400" spc="-1" strike="noStrike">
                <a:solidFill>
                  <a:srgbClr val="000000"/>
                </a:solidFill>
                <a:latin typeface="Arial"/>
                <a:ea typeface="DejaVu Sans"/>
              </a:rPr>
              <a:t>) calls. </a:t>
            </a:r>
            <a:r>
              <a:rPr b="1" lang="en-IN" sz="1400" spc="-1" strike="noStrike">
                <a:solidFill>
                  <a:srgbClr val="000000"/>
                </a:solidFill>
                <a:latin typeface="Arial"/>
                <a:ea typeface="DejaVu Sans"/>
              </a:rPr>
              <a:t>spin_lock_bh()</a:t>
            </a:r>
            <a:r>
              <a:rPr b="0" lang="en-IN" sz="1400" spc="-1" strike="noStrike">
                <a:solidFill>
                  <a:srgbClr val="000000"/>
                </a:solidFill>
                <a:latin typeface="Arial"/>
                <a:ea typeface="DejaVu Sans"/>
              </a:rPr>
              <a:t> is unnecessary here, as you are already in a tasklet, and none will be run on the same CPU.</a:t>
            </a:r>
            <a:endParaRPr b="0" lang="en-IN" sz="1400" spc="-1" strike="noStrike">
              <a:latin typeface="Arial"/>
            </a:endParaRPr>
          </a:p>
          <a:p>
            <a:pPr>
              <a:lnSpc>
                <a:spcPct val="100000"/>
              </a:lnSpc>
              <a:buNone/>
            </a:pPr>
            <a:endParaRPr b="0" lang="en-IN" sz="1400" spc="-1" strike="noStrike">
              <a:latin typeface="Arial"/>
            </a:endParaRPr>
          </a:p>
        </p:txBody>
      </p:sp>
      <p:sp>
        <p:nvSpPr>
          <p:cNvPr id="292" name="CustomShape 3"/>
          <p:cNvSpPr/>
          <p:nvPr/>
        </p:nvSpPr>
        <p:spPr>
          <a:xfrm>
            <a:off x="43200" y="3889800"/>
            <a:ext cx="9294840" cy="225576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1" lang="en-IN" sz="1400" spc="-1" strike="noStrike">
                <a:solidFill>
                  <a:srgbClr val="000000"/>
                </a:solidFill>
                <a:latin typeface="Arial"/>
                <a:ea typeface="DejaVu Sans"/>
              </a:rPr>
              <a:t>Locking Between Softirqs</a:t>
            </a:r>
            <a:endParaRPr b="0" lang="en-IN" sz="1400" spc="-1" strike="noStrike">
              <a:latin typeface="Arial"/>
            </a:endParaRPr>
          </a:p>
          <a:p>
            <a:pPr>
              <a:lnSpc>
                <a:spcPct val="100000"/>
              </a:lnSpc>
              <a:buNone/>
            </a:pPr>
            <a:r>
              <a:rPr b="0" lang="en-IN" sz="1400" spc="-1" strike="noStrike">
                <a:solidFill>
                  <a:srgbClr val="000000"/>
                </a:solidFill>
                <a:latin typeface="Arial"/>
                <a:ea typeface="DejaVu Sans"/>
              </a:rPr>
              <a:t>Often a softirq might want to share data with itself or a tasklet/timer.</a:t>
            </a:r>
            <a:endParaRPr b="0" lang="en-IN" sz="1400" spc="-1" strike="noStrike">
              <a:latin typeface="Arial"/>
            </a:endParaRPr>
          </a:p>
          <a:p>
            <a:pPr>
              <a:lnSpc>
                <a:spcPct val="100000"/>
              </a:lnSpc>
              <a:buNone/>
            </a:pPr>
            <a:r>
              <a:rPr b="1" lang="en-IN" sz="1400" spc="-1" strike="noStrike">
                <a:solidFill>
                  <a:srgbClr val="000000"/>
                </a:solidFill>
                <a:latin typeface="Arial"/>
                <a:ea typeface="DejaVu Sans"/>
              </a:rPr>
              <a:t>The Same Softirq</a:t>
            </a:r>
            <a:endParaRPr b="0" lang="en-IN" sz="1400" spc="-1" strike="noStrike">
              <a:latin typeface="Arial"/>
            </a:endParaRPr>
          </a:p>
          <a:p>
            <a:pPr>
              <a:lnSpc>
                <a:spcPct val="100000"/>
              </a:lnSpc>
              <a:buNone/>
            </a:pPr>
            <a:r>
              <a:rPr b="0" lang="en-IN" sz="1400" spc="-1" strike="noStrike">
                <a:solidFill>
                  <a:srgbClr val="000000"/>
                </a:solidFill>
                <a:latin typeface="Arial"/>
                <a:ea typeface="DejaVu Sans"/>
              </a:rPr>
              <a:t>The same softirq can run on the other CPUs: you can use a per-CPU array  for better performance. If you are going so far as to use a softirq, you probably care about scalable performance enough to justify the extra complexity. You will need to use spin_lock() and spin_unlock() for shared data.</a:t>
            </a:r>
            <a:endParaRPr b="0" lang="en-IN" sz="1400" spc="-1" strike="noStrike">
              <a:latin typeface="Arial"/>
            </a:endParaRPr>
          </a:p>
          <a:p>
            <a:pPr>
              <a:lnSpc>
                <a:spcPct val="100000"/>
              </a:lnSpc>
              <a:buNone/>
            </a:pPr>
            <a:r>
              <a:rPr b="1" lang="en-IN" sz="1400" spc="-1" strike="noStrike">
                <a:solidFill>
                  <a:srgbClr val="000000"/>
                </a:solidFill>
                <a:latin typeface="Arial"/>
                <a:ea typeface="DejaVu Sans"/>
              </a:rPr>
              <a:t>Different Softirqs</a:t>
            </a:r>
            <a:endParaRPr b="0" lang="en-IN" sz="1400" spc="-1" strike="noStrike">
              <a:latin typeface="Arial"/>
            </a:endParaRPr>
          </a:p>
          <a:p>
            <a:pPr>
              <a:lnSpc>
                <a:spcPct val="100000"/>
              </a:lnSpc>
              <a:buNone/>
            </a:pPr>
            <a:r>
              <a:rPr b="0" lang="en-IN" sz="1400" spc="-1" strike="noStrike">
                <a:solidFill>
                  <a:srgbClr val="000000"/>
                </a:solidFill>
                <a:latin typeface="Arial"/>
                <a:ea typeface="DejaVu Sans"/>
              </a:rPr>
              <a:t>You will need to use spin_lock()  and spin_unlock() for shared data, whether it be a timer, tasklet, different softirq or the same or another softirq: any of them could be running on a different CPU.</a:t>
            </a:r>
            <a:endParaRPr b="0" lang="en-IN" sz="1400" spc="-1" strike="noStrike">
              <a:latin typeface="Arial"/>
            </a:endParaRPr>
          </a:p>
          <a:p>
            <a:pPr>
              <a:lnSpc>
                <a:spcPct val="100000"/>
              </a:lnSpc>
              <a:buNone/>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457200" y="273240"/>
            <a:ext cx="8227440" cy="576720"/>
          </a:xfrm>
          <a:prstGeom prst="rect">
            <a:avLst/>
          </a:prstGeom>
          <a:noFill/>
          <a:ln w="0">
            <a:noFill/>
          </a:ln>
        </p:spPr>
        <p:style>
          <a:lnRef idx="0"/>
          <a:fillRef idx="0"/>
          <a:effectRef idx="0"/>
          <a:fontRef idx="minor"/>
        </p:style>
      </p:sp>
      <p:sp>
        <p:nvSpPr>
          <p:cNvPr id="294" name="CustomShape 2"/>
          <p:cNvSpPr/>
          <p:nvPr/>
        </p:nvSpPr>
        <p:spPr>
          <a:xfrm>
            <a:off x="0" y="1110240"/>
            <a:ext cx="8815680" cy="4775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1200" spc="-1" strike="noStrike">
                <a:solidFill>
                  <a:srgbClr val="000000"/>
                </a:solidFill>
                <a:latin typeface="Arial"/>
                <a:ea typeface="DejaVu Sans"/>
              </a:rPr>
              <a:t>Locking Between Hard IRQ and Softirqs/Tasklets</a:t>
            </a:r>
            <a:endParaRPr b="0" lang="en-IN" sz="1200" spc="-1" strike="noStrike">
              <a:latin typeface="Arial"/>
            </a:endParaRPr>
          </a:p>
          <a:p>
            <a:pPr>
              <a:lnSpc>
                <a:spcPct val="100000"/>
              </a:lnSpc>
              <a:buNone/>
            </a:pPr>
            <a:r>
              <a:rPr b="0" lang="en-IN" sz="1000" spc="-1" strike="noStrike">
                <a:solidFill>
                  <a:srgbClr val="000000"/>
                </a:solidFill>
                <a:latin typeface="Arial"/>
                <a:ea typeface="DejaVu Sans"/>
              </a:rPr>
              <a:t>If a hardware irq handler shares data with a softirq, you have two concerns. Firstly, the softirq processing can be interrupted by a hardware interrupt, and secondly, the critical region could be entered by a hardware interrupt on another CPU. This is where spin_lock_irq() is used. It is defined to disable interrupts on that cpu, then grab the lock. spin_unlock_irq() does the reverse.</a:t>
            </a:r>
            <a:endParaRPr b="0" lang="en-IN" sz="1000" spc="-1" strike="noStrike">
              <a:latin typeface="Arial"/>
            </a:endParaRPr>
          </a:p>
          <a:p>
            <a:pPr>
              <a:lnSpc>
                <a:spcPct val="100000"/>
              </a:lnSpc>
              <a:buNone/>
            </a:pPr>
            <a:r>
              <a:rPr b="0" lang="en-IN" sz="1000" spc="-1" strike="noStrike">
                <a:solidFill>
                  <a:srgbClr val="000000"/>
                </a:solidFill>
                <a:latin typeface="Arial"/>
                <a:ea typeface="DejaVu Sans"/>
              </a:rPr>
              <a:t>The irq handler does not to use spin_lock_irq(), because the softirq cannot run while the irq handler is running: it can use spin_lock(), which is slightly faster. The only exception would be if a different hardware irq handler uses the same lock: spin_lock_irq() will stop that from interrupting us.</a:t>
            </a:r>
            <a:endParaRPr b="0" lang="en-IN" sz="1000" spc="-1" strike="noStrike">
              <a:latin typeface="Arial"/>
            </a:endParaRPr>
          </a:p>
          <a:p>
            <a:pPr>
              <a:lnSpc>
                <a:spcPct val="100000"/>
              </a:lnSpc>
              <a:buNone/>
            </a:pPr>
            <a:r>
              <a:rPr b="0" lang="en-IN" sz="1000" spc="-1" strike="noStrike">
                <a:solidFill>
                  <a:srgbClr val="000000"/>
                </a:solidFill>
                <a:latin typeface="Arial"/>
                <a:ea typeface="DejaVu Sans"/>
              </a:rPr>
              <a:t>This works perfectly for UP as well: the spin lock vanishes, and this macro simply becomes local_irq_disable() (include/asm/smp.h), which protects you from the softirq/tasklet/BH being run.</a:t>
            </a:r>
            <a:endParaRPr b="0" lang="en-IN" sz="1000" spc="-1" strike="noStrike">
              <a:latin typeface="Arial"/>
            </a:endParaRPr>
          </a:p>
          <a:p>
            <a:pPr>
              <a:lnSpc>
                <a:spcPct val="100000"/>
              </a:lnSpc>
              <a:buNone/>
            </a:pPr>
            <a:r>
              <a:rPr b="0" lang="en-IN" sz="1000" spc="-1" strike="noStrike">
                <a:solidFill>
                  <a:srgbClr val="000000"/>
                </a:solidFill>
                <a:latin typeface="Arial"/>
                <a:ea typeface="DejaVu Sans"/>
              </a:rPr>
              <a:t>spin_lock_irqsave()  (include/linux/spinlock.h) is a variant which saves whether interrupts were on or off in a flags word, which is passed to spin_unlock_irqrestore(). This means that the same code can be used inside an hard irq handler (where interrupts are already off) and in softirqs (where the irq disabling is required).</a:t>
            </a:r>
            <a:endParaRPr b="0" lang="en-IN" sz="1000" spc="-1" strike="noStrike">
              <a:latin typeface="Arial"/>
            </a:endParaRPr>
          </a:p>
          <a:p>
            <a:pPr>
              <a:lnSpc>
                <a:spcPct val="100000"/>
              </a:lnSpc>
              <a:buNone/>
            </a:pPr>
            <a:r>
              <a:rPr b="0" lang="en-IN" sz="1000" spc="-1" strike="noStrike">
                <a:solidFill>
                  <a:srgbClr val="000000"/>
                </a:solidFill>
                <a:latin typeface="Arial"/>
                <a:ea typeface="DejaVu Sans"/>
              </a:rPr>
              <a:t>Note that softirqs (and hence tasklets and timers) are run on return from hardware interrupts, so spin_lock_irq() also stops these. In that sense, spin_lock_irqsave() is the most general and powerful locking function.</a:t>
            </a:r>
            <a:endParaRPr b="0" lang="en-IN" sz="1000" spc="-1" strike="noStrike">
              <a:latin typeface="Arial"/>
            </a:endParaRPr>
          </a:p>
          <a:p>
            <a:pPr>
              <a:lnSpc>
                <a:spcPct val="100000"/>
              </a:lnSpc>
              <a:buNone/>
            </a:pPr>
            <a:r>
              <a:rPr b="1" lang="en-IN" sz="1200" spc="-1" strike="noStrike">
                <a:solidFill>
                  <a:srgbClr val="000000"/>
                </a:solidFill>
                <a:latin typeface="Arial"/>
                <a:ea typeface="DejaVu Sans"/>
              </a:rPr>
              <a:t>Locking Between Two Hard IRQ Handlers</a:t>
            </a:r>
            <a:endParaRPr b="0" lang="en-IN" sz="1200" spc="-1" strike="noStrike">
              <a:latin typeface="Arial"/>
            </a:endParaRPr>
          </a:p>
          <a:p>
            <a:pPr>
              <a:lnSpc>
                <a:spcPct val="100000"/>
              </a:lnSpc>
              <a:buNone/>
            </a:pPr>
            <a:r>
              <a:rPr b="0" lang="en-IN" sz="1000" spc="-1" strike="noStrike">
                <a:solidFill>
                  <a:srgbClr val="000000"/>
                </a:solidFill>
                <a:latin typeface="Arial"/>
                <a:ea typeface="DejaVu Sans"/>
              </a:rPr>
              <a:t>It is rare to have to share data between two IRQ handlers, but if you do, spin_lock_irqsave() should be used: it is architecture-specific whether all interrupts are disabled inside irq handlers themselves.</a:t>
            </a:r>
            <a:endParaRPr b="0" lang="en-IN" sz="1000" spc="-1" strike="noStrike">
              <a:latin typeface="Arial"/>
            </a:endParaRPr>
          </a:p>
          <a:p>
            <a:pPr>
              <a:lnSpc>
                <a:spcPct val="100000"/>
              </a:lnSpc>
              <a:buNone/>
            </a:pPr>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5" name="" descr=""/>
          <p:cNvPicPr/>
          <p:nvPr/>
        </p:nvPicPr>
        <p:blipFill>
          <a:blip r:embed="rId1"/>
          <a:stretch/>
        </p:blipFill>
        <p:spPr>
          <a:xfrm>
            <a:off x="0" y="0"/>
            <a:ext cx="9011160" cy="5213160"/>
          </a:xfrm>
          <a:prstGeom prst="rect">
            <a:avLst/>
          </a:prstGeom>
          <a:ln w="0">
            <a:noFill/>
          </a:ln>
        </p:spPr>
      </p:pic>
      <p:pic>
        <p:nvPicPr>
          <p:cNvPr id="296" name="" descr=""/>
          <p:cNvPicPr/>
          <p:nvPr/>
        </p:nvPicPr>
        <p:blipFill>
          <a:blip r:embed="rId2"/>
          <a:stretch/>
        </p:blipFill>
        <p:spPr>
          <a:xfrm>
            <a:off x="5812920" y="5130000"/>
            <a:ext cx="3133440" cy="17262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1" name="Picture 2" descr=""/>
          <p:cNvPicPr/>
          <p:nvPr/>
        </p:nvPicPr>
        <p:blipFill>
          <a:blip r:embed="rId1"/>
          <a:stretch/>
        </p:blipFill>
        <p:spPr>
          <a:xfrm>
            <a:off x="1166760" y="914400"/>
            <a:ext cx="6806880" cy="50256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2" name="Picture 2" descr=""/>
          <p:cNvPicPr/>
          <p:nvPr/>
        </p:nvPicPr>
        <p:blipFill>
          <a:blip r:embed="rId1"/>
          <a:stretch/>
        </p:blipFill>
        <p:spPr>
          <a:xfrm>
            <a:off x="14400" y="457200"/>
            <a:ext cx="9111960" cy="53305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6553080" y="6356520"/>
            <a:ext cx="2130120" cy="36144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F36D8C86-3D2A-413E-94DC-BD97EB5375C5}" type="slidenum">
              <a:rPr b="0" lang="en-IN" sz="1200" spc="-1" strike="noStrike">
                <a:solidFill>
                  <a:srgbClr val="8b8b8b"/>
                </a:solidFill>
                <a:latin typeface="Calibri"/>
                <a:ea typeface="DejaVu Sans"/>
              </a:rPr>
              <a:t>&lt;number&gt;</a:t>
            </a:fld>
            <a:endParaRPr b="0" lang="en-IN" sz="1200" spc="-1" strike="noStrike">
              <a:latin typeface="Arial"/>
            </a:endParaRPr>
          </a:p>
        </p:txBody>
      </p:sp>
      <p:sp>
        <p:nvSpPr>
          <p:cNvPr id="224" name="CustomShape 2"/>
          <p:cNvSpPr/>
          <p:nvPr/>
        </p:nvSpPr>
        <p:spPr>
          <a:xfrm>
            <a:off x="457200" y="274680"/>
            <a:ext cx="8226000" cy="1139400"/>
          </a:xfrm>
          <a:prstGeom prst="rect">
            <a:avLst/>
          </a:prstGeom>
          <a:noFill/>
          <a:ln w="0">
            <a:noFill/>
          </a:ln>
        </p:spPr>
        <p:style>
          <a:lnRef idx="0"/>
          <a:fillRef idx="0"/>
          <a:effectRef idx="0"/>
          <a:fontRef idx="minor"/>
        </p:style>
        <p:txBody>
          <a:bodyPr lIns="90000" rIns="90000" tIns="45000" bIns="45000" anchor="ctr">
            <a:normAutofit fontScale="77000"/>
          </a:bodyPr>
          <a:p>
            <a:pPr algn="ctr">
              <a:lnSpc>
                <a:spcPct val="100000"/>
              </a:lnSpc>
              <a:buNone/>
            </a:pPr>
            <a:r>
              <a:rPr b="0" lang="en-US" sz="4400" spc="-1" strike="noStrike">
                <a:solidFill>
                  <a:srgbClr val="000000"/>
                </a:solidFill>
                <a:latin typeface="Calibri"/>
                <a:ea typeface="DejaVu Sans"/>
              </a:rPr>
              <a:t>Correct Shared Memory Solution to the Consumer-Producer Problem</a:t>
            </a:r>
            <a:endParaRPr b="0" lang="en-IN" sz="4400" spc="-1" strike="noStrike">
              <a:latin typeface="Arial"/>
            </a:endParaRPr>
          </a:p>
        </p:txBody>
      </p:sp>
      <p:sp>
        <p:nvSpPr>
          <p:cNvPr id="225" name="CustomShape 3"/>
          <p:cNvSpPr/>
          <p:nvPr/>
        </p:nvSpPr>
        <p:spPr>
          <a:xfrm>
            <a:off x="181080" y="1523880"/>
            <a:ext cx="5320800" cy="4530240"/>
          </a:xfrm>
          <a:prstGeom prst="rect">
            <a:avLst/>
          </a:prstGeom>
          <a:noFill/>
          <a:ln w="0">
            <a:noFill/>
          </a:ln>
        </p:spPr>
        <p:style>
          <a:lnRef idx="0"/>
          <a:fillRef idx="0"/>
          <a:effectRef idx="0"/>
          <a:fontRef idx="minor"/>
        </p:style>
        <p:txBody>
          <a:bodyPr lIns="90000" rIns="90000" tIns="45000" bIns="45000" anchor="t">
            <a:noAutofit/>
          </a:bodyPr>
          <a:p>
            <a:pPr marL="343080" indent="-339840">
              <a:lnSpc>
                <a:spcPct val="90000"/>
              </a:lnSpc>
              <a:spcBef>
                <a:spcPts val="320"/>
              </a:spcBef>
              <a:buClr>
                <a:srgbClr val="000000"/>
              </a:buClr>
              <a:buFont typeface="Arial"/>
              <a:buChar char="•"/>
            </a:pPr>
            <a:r>
              <a:rPr b="0" lang="en-US" sz="1600" spc="-1" strike="noStrike">
                <a:solidFill>
                  <a:srgbClr val="000000"/>
                </a:solidFill>
                <a:latin typeface="Calibri"/>
                <a:ea typeface="DejaVu Sans"/>
              </a:rPr>
              <a:t>The primitive </a:t>
            </a:r>
            <a:r>
              <a:rPr b="0" i="1" lang="en-US" sz="1600" spc="-1" strike="noStrike">
                <a:solidFill>
                  <a:srgbClr val="000000"/>
                </a:solidFill>
                <a:latin typeface="Calibri"/>
                <a:ea typeface="DejaVu Sans"/>
              </a:rPr>
              <a:t>mutex </a:t>
            </a:r>
            <a:r>
              <a:rPr b="0" lang="en-US" sz="1600" spc="-1" strike="noStrike">
                <a:solidFill>
                  <a:srgbClr val="000000"/>
                </a:solidFill>
                <a:latin typeface="Calibri"/>
                <a:ea typeface="DejaVu Sans"/>
              </a:rPr>
              <a:t>is used to ensure critical sections are executed in mutual exclusion of each other</a:t>
            </a:r>
            <a:endParaRPr b="0" lang="en-IN" sz="1600" spc="-1" strike="noStrike">
              <a:latin typeface="Arial"/>
            </a:endParaRPr>
          </a:p>
          <a:p>
            <a:pPr marL="343080" indent="-339840">
              <a:lnSpc>
                <a:spcPct val="90000"/>
              </a:lnSpc>
              <a:spcBef>
                <a:spcPts val="320"/>
              </a:spcBef>
              <a:buClr>
                <a:srgbClr val="000000"/>
              </a:buClr>
              <a:buFont typeface="Arial"/>
              <a:buChar char="•"/>
            </a:pPr>
            <a:r>
              <a:rPr b="0" lang="en-US" sz="1600" spc="-1" strike="noStrike">
                <a:solidFill>
                  <a:srgbClr val="000000"/>
                </a:solidFill>
                <a:latin typeface="Calibri"/>
                <a:ea typeface="DejaVu Sans"/>
              </a:rPr>
              <a:t>Following the same execution sequence as before:</a:t>
            </a:r>
            <a:endParaRPr b="0" lang="en-IN" sz="1600" spc="-1" strike="noStrike">
              <a:latin typeface="Arial"/>
            </a:endParaRPr>
          </a:p>
          <a:p>
            <a:pPr lvl="1" marL="743040" indent="-282600">
              <a:lnSpc>
                <a:spcPct val="90000"/>
              </a:lnSpc>
              <a:spcBef>
                <a:spcPts val="281"/>
              </a:spcBef>
              <a:buClr>
                <a:srgbClr val="000000"/>
              </a:buClr>
              <a:buFont typeface="Arial"/>
              <a:buChar char="–"/>
            </a:pPr>
            <a:r>
              <a:rPr b="0" i="1" lang="en-US" sz="1400" spc="-1" strike="noStrike">
                <a:solidFill>
                  <a:srgbClr val="000000"/>
                </a:solidFill>
                <a:latin typeface="Calibri"/>
                <a:ea typeface="DejaVu Sans"/>
              </a:rPr>
              <a:t>A</a:t>
            </a:r>
            <a:r>
              <a:rPr b="0" lang="en-US" sz="1400" spc="-1" strike="noStrike">
                <a:solidFill>
                  <a:srgbClr val="000000"/>
                </a:solidFill>
                <a:latin typeface="Calibri"/>
                <a:ea typeface="DejaVu Sans"/>
              </a:rPr>
              <a:t>/</a:t>
            </a:r>
            <a:r>
              <a:rPr b="0" i="1" lang="en-US" sz="1400" spc="-1" strike="noStrike">
                <a:solidFill>
                  <a:srgbClr val="000000"/>
                </a:solidFill>
                <a:latin typeface="Calibri"/>
                <a:ea typeface="DejaVu Sans"/>
              </a:rPr>
              <a:t>B</a:t>
            </a:r>
            <a:r>
              <a:rPr b="0" lang="en-US" sz="1400" spc="-1" strike="noStrike">
                <a:solidFill>
                  <a:srgbClr val="000000"/>
                </a:solidFill>
                <a:latin typeface="Calibri"/>
                <a:ea typeface="DejaVu Sans"/>
              </a:rPr>
              <a:t> execute </a:t>
            </a:r>
            <a:r>
              <a:rPr b="0" i="1" lang="en-US" sz="1400" spc="-1" strike="noStrike">
                <a:solidFill>
                  <a:srgbClr val="000000"/>
                </a:solidFill>
                <a:latin typeface="Calibri"/>
                <a:ea typeface="DejaVu Sans"/>
              </a:rPr>
              <a:t>lock</a:t>
            </a:r>
            <a:r>
              <a:rPr b="0" lang="en-US" sz="1400" spc="-1" strike="noStrike">
                <a:solidFill>
                  <a:srgbClr val="000000"/>
                </a:solidFill>
                <a:latin typeface="Calibri"/>
                <a:ea typeface="DejaVu Sans"/>
              </a:rPr>
              <a:t> operation on </a:t>
            </a:r>
            <a:r>
              <a:rPr b="0" i="1" lang="en-US" sz="1400" spc="-1" strike="noStrike">
                <a:solidFill>
                  <a:srgbClr val="000000"/>
                </a:solidFill>
                <a:latin typeface="Calibri"/>
                <a:ea typeface="DejaVu Sans"/>
              </a:rPr>
              <a:t>count_mutex</a:t>
            </a:r>
            <a:endParaRPr b="0" lang="en-IN" sz="1400" spc="-1" strike="noStrike">
              <a:latin typeface="Arial"/>
            </a:endParaRPr>
          </a:p>
          <a:p>
            <a:pPr lvl="1" marL="743040" indent="-282600">
              <a:lnSpc>
                <a:spcPct val="90000"/>
              </a:lnSpc>
              <a:spcBef>
                <a:spcPts val="281"/>
              </a:spcBef>
              <a:buClr>
                <a:srgbClr val="000000"/>
              </a:buClr>
              <a:buFont typeface="Arial"/>
              <a:buChar char="–"/>
            </a:pPr>
            <a:r>
              <a:rPr b="0" lang="en-US" sz="1400" spc="-1" strike="noStrike">
                <a:solidFill>
                  <a:srgbClr val="000000"/>
                </a:solidFill>
                <a:latin typeface="Calibri"/>
                <a:ea typeface="DejaVu Sans"/>
              </a:rPr>
              <a:t>Either </a:t>
            </a:r>
            <a:r>
              <a:rPr b="0" i="1" lang="en-US" sz="1400" spc="-1" strike="noStrike">
                <a:solidFill>
                  <a:srgbClr val="000000"/>
                </a:solidFill>
                <a:latin typeface="Calibri"/>
                <a:ea typeface="DejaVu Sans"/>
              </a:rPr>
              <a:t>A</a:t>
            </a:r>
            <a:r>
              <a:rPr b="0" lang="en-US" sz="1400" spc="-1" strike="noStrike">
                <a:solidFill>
                  <a:srgbClr val="000000"/>
                </a:solidFill>
                <a:latin typeface="Calibri"/>
                <a:ea typeface="DejaVu Sans"/>
              </a:rPr>
              <a:t> </a:t>
            </a:r>
            <a:r>
              <a:rPr b="1" lang="en-US" sz="1400" spc="-1" strike="noStrike" u="sng">
                <a:solidFill>
                  <a:srgbClr val="000000"/>
                </a:solidFill>
                <a:uFillTx/>
                <a:latin typeface="Calibri"/>
                <a:ea typeface="DejaVu Sans"/>
              </a:rPr>
              <a:t>or</a:t>
            </a:r>
            <a:r>
              <a:rPr b="0" lang="en-US" sz="1400" spc="-1" strike="noStrike">
                <a:solidFill>
                  <a:srgbClr val="000000"/>
                </a:solidFill>
                <a:latin typeface="Calibri"/>
                <a:ea typeface="DejaVu Sans"/>
              </a:rPr>
              <a:t> </a:t>
            </a:r>
            <a:r>
              <a:rPr b="0" i="1" lang="en-US" sz="1400" spc="-1" strike="noStrike">
                <a:solidFill>
                  <a:srgbClr val="000000"/>
                </a:solidFill>
                <a:latin typeface="Calibri"/>
                <a:ea typeface="DejaVu Sans"/>
              </a:rPr>
              <a:t>B</a:t>
            </a:r>
            <a:r>
              <a:rPr b="0" lang="en-US" sz="1400" spc="-1" strike="noStrike">
                <a:solidFill>
                  <a:srgbClr val="000000"/>
                </a:solidFill>
                <a:latin typeface="Calibri"/>
                <a:ea typeface="DejaVu Sans"/>
              </a:rPr>
              <a:t> will acquire </a:t>
            </a:r>
            <a:r>
              <a:rPr b="0" i="1" lang="en-US" sz="1400" spc="-1" strike="noStrike">
                <a:solidFill>
                  <a:srgbClr val="000000"/>
                </a:solidFill>
                <a:latin typeface="Calibri"/>
                <a:ea typeface="DejaVu Sans"/>
              </a:rPr>
              <a:t>lock</a:t>
            </a:r>
            <a:endParaRPr b="0" lang="en-IN" sz="1400" spc="-1" strike="noStrike">
              <a:latin typeface="Arial"/>
            </a:endParaRPr>
          </a:p>
          <a:p>
            <a:pPr lvl="2" marL="1143000" indent="-225360">
              <a:lnSpc>
                <a:spcPct val="90000"/>
              </a:lnSpc>
              <a:spcBef>
                <a:spcPts val="241"/>
              </a:spcBef>
              <a:buClr>
                <a:srgbClr val="000000"/>
              </a:buClr>
              <a:buFont typeface="Arial"/>
              <a:buChar char="•"/>
            </a:pPr>
            <a:r>
              <a:rPr b="0" lang="en-US" sz="1200" spc="-1" strike="noStrike">
                <a:solidFill>
                  <a:srgbClr val="000000"/>
                </a:solidFill>
                <a:latin typeface="Calibri"/>
                <a:ea typeface="DejaVu Sans"/>
              </a:rPr>
              <a:t>Say </a:t>
            </a:r>
            <a:r>
              <a:rPr b="0" i="1" lang="en-US" sz="1200" spc="-1" strike="noStrike">
                <a:solidFill>
                  <a:srgbClr val="000000"/>
                </a:solidFill>
                <a:latin typeface="Calibri"/>
                <a:ea typeface="DejaVu Sans"/>
              </a:rPr>
              <a:t>B</a:t>
            </a:r>
            <a:r>
              <a:rPr b="0" lang="en-US" sz="1200" spc="-1" strike="noStrike">
                <a:solidFill>
                  <a:srgbClr val="000000"/>
                </a:solidFill>
                <a:latin typeface="Calibri"/>
                <a:ea typeface="DejaVu Sans"/>
              </a:rPr>
              <a:t> acquires it</a:t>
            </a:r>
            <a:endParaRPr b="0" lang="en-IN" sz="1200" spc="-1" strike="noStrike">
              <a:latin typeface="Arial"/>
            </a:endParaRPr>
          </a:p>
          <a:p>
            <a:pPr lvl="2" marL="1143000" indent="-225360">
              <a:lnSpc>
                <a:spcPct val="90000"/>
              </a:lnSpc>
              <a:spcBef>
                <a:spcPts val="241"/>
              </a:spcBef>
              <a:buClr>
                <a:srgbClr val="000000"/>
              </a:buClr>
              <a:buFont typeface="Arial"/>
              <a:buChar char="•"/>
            </a:pPr>
            <a:r>
              <a:rPr b="0" i="1" lang="en-US" sz="1200" spc="-1" strike="noStrike">
                <a:solidFill>
                  <a:srgbClr val="000000"/>
                </a:solidFill>
                <a:latin typeface="Calibri"/>
                <a:ea typeface="DejaVu Sans"/>
              </a:rPr>
              <a:t>A</a:t>
            </a:r>
            <a:r>
              <a:rPr b="0" lang="en-US" sz="1200" spc="-1" strike="noStrike">
                <a:solidFill>
                  <a:srgbClr val="000000"/>
                </a:solidFill>
                <a:latin typeface="Calibri"/>
                <a:ea typeface="DejaVu Sans"/>
              </a:rPr>
              <a:t> will be put in blocked state</a:t>
            </a:r>
            <a:endParaRPr b="0" lang="en-IN" sz="1200" spc="-1" strike="noStrike">
              <a:latin typeface="Arial"/>
            </a:endParaRPr>
          </a:p>
          <a:p>
            <a:pPr lvl="1" marL="743040" indent="-282600">
              <a:lnSpc>
                <a:spcPct val="90000"/>
              </a:lnSpc>
              <a:spcBef>
                <a:spcPts val="281"/>
              </a:spcBef>
              <a:buClr>
                <a:srgbClr val="000000"/>
              </a:buClr>
              <a:buFont typeface="Arial"/>
              <a:buChar char="–"/>
            </a:pPr>
            <a:r>
              <a:rPr b="0" i="1" lang="en-US" sz="1400" spc="-1" strike="noStrike">
                <a:solidFill>
                  <a:srgbClr val="000000"/>
                </a:solidFill>
                <a:latin typeface="Calibri"/>
                <a:ea typeface="DejaVu Sans"/>
              </a:rPr>
              <a:t>B</a:t>
            </a:r>
            <a:r>
              <a:rPr b="0" lang="en-US" sz="1400" spc="-1" strike="noStrike">
                <a:solidFill>
                  <a:srgbClr val="000000"/>
                </a:solidFill>
                <a:latin typeface="Calibri"/>
                <a:ea typeface="DejaVu Sans"/>
              </a:rPr>
              <a:t> loads </a:t>
            </a:r>
            <a:r>
              <a:rPr b="0" i="1" lang="en-US" sz="1400" spc="-1" strike="noStrike">
                <a:solidFill>
                  <a:srgbClr val="000000"/>
                </a:solidFill>
                <a:latin typeface="Calibri"/>
                <a:ea typeface="DejaVu Sans"/>
              </a:rPr>
              <a:t>count</a:t>
            </a:r>
            <a:r>
              <a:rPr b="0" lang="en-US" sz="1400" spc="-1" strike="noStrike">
                <a:solidFill>
                  <a:srgbClr val="000000"/>
                </a:solidFill>
                <a:latin typeface="Calibri"/>
                <a:ea typeface="DejaVu Sans"/>
              </a:rPr>
              <a:t> (</a:t>
            </a:r>
            <a:r>
              <a:rPr b="0" i="1" lang="en-US" sz="1400" spc="-1" strike="noStrike">
                <a:solidFill>
                  <a:srgbClr val="000000"/>
                </a:solidFill>
                <a:latin typeface="Calibri"/>
                <a:ea typeface="DejaVu Sans"/>
              </a:rPr>
              <a:t>count </a:t>
            </a:r>
            <a:r>
              <a:rPr b="0" lang="en-US" sz="1400" spc="-1" strike="noStrike">
                <a:solidFill>
                  <a:srgbClr val="000000"/>
                </a:solidFill>
                <a:latin typeface="Calibri"/>
                <a:ea typeface="DejaVu Sans"/>
              </a:rPr>
              <a:t>= 3) from memory into register R2 (R2 = 3)</a:t>
            </a:r>
            <a:endParaRPr b="0" lang="en-IN" sz="1400" spc="-1" strike="noStrike">
              <a:latin typeface="Arial"/>
            </a:endParaRPr>
          </a:p>
          <a:p>
            <a:pPr lvl="1" marL="743040" indent="-282600">
              <a:lnSpc>
                <a:spcPct val="90000"/>
              </a:lnSpc>
              <a:spcBef>
                <a:spcPts val="281"/>
              </a:spcBef>
              <a:buClr>
                <a:srgbClr val="000000"/>
              </a:buClr>
              <a:buFont typeface="Arial"/>
              <a:buChar char="–"/>
            </a:pPr>
            <a:r>
              <a:rPr b="0" i="1" lang="en-US" sz="1400" spc="-1" strike="noStrike">
                <a:solidFill>
                  <a:srgbClr val="000000"/>
                </a:solidFill>
                <a:latin typeface="Calibri"/>
                <a:ea typeface="DejaVu Sans"/>
              </a:rPr>
              <a:t>B </a:t>
            </a:r>
            <a:r>
              <a:rPr b="0" lang="en-US" sz="1400" spc="-1" strike="noStrike">
                <a:solidFill>
                  <a:srgbClr val="000000"/>
                </a:solidFill>
                <a:latin typeface="Calibri"/>
                <a:ea typeface="DejaVu Sans"/>
              </a:rPr>
              <a:t>decrements R2 (R2 = 2)</a:t>
            </a:r>
            <a:endParaRPr b="0" lang="en-IN" sz="1400" spc="-1" strike="noStrike">
              <a:latin typeface="Arial"/>
            </a:endParaRPr>
          </a:p>
          <a:p>
            <a:pPr lvl="1" marL="743040" indent="-282600">
              <a:lnSpc>
                <a:spcPct val="90000"/>
              </a:lnSpc>
              <a:spcBef>
                <a:spcPts val="281"/>
              </a:spcBef>
              <a:buClr>
                <a:srgbClr val="000000"/>
              </a:buClr>
              <a:buFont typeface="Arial"/>
              <a:buChar char="–"/>
            </a:pPr>
            <a:r>
              <a:rPr b="0" i="1" lang="en-US" sz="1400" spc="-1" strike="noStrike">
                <a:solidFill>
                  <a:srgbClr val="000000"/>
                </a:solidFill>
                <a:latin typeface="Calibri"/>
                <a:ea typeface="DejaVu Sans"/>
              </a:rPr>
              <a:t>B</a:t>
            </a:r>
            <a:r>
              <a:rPr b="0" lang="en-US" sz="1400" spc="-1" strike="noStrike">
                <a:solidFill>
                  <a:srgbClr val="000000"/>
                </a:solidFill>
                <a:latin typeface="Calibri"/>
                <a:ea typeface="DejaVu Sans"/>
              </a:rPr>
              <a:t> stores R2 back to </a:t>
            </a:r>
            <a:r>
              <a:rPr b="0" i="1" lang="en-US" sz="1400" spc="-1" strike="noStrike">
                <a:solidFill>
                  <a:srgbClr val="000000"/>
                </a:solidFill>
                <a:latin typeface="Calibri"/>
                <a:ea typeface="DejaVu Sans"/>
              </a:rPr>
              <a:t>count </a:t>
            </a:r>
            <a:r>
              <a:rPr b="0" lang="en-US" sz="1400" spc="-1" strike="noStrike">
                <a:solidFill>
                  <a:srgbClr val="000000"/>
                </a:solidFill>
                <a:latin typeface="Calibri"/>
                <a:ea typeface="DejaVu Sans"/>
              </a:rPr>
              <a:t>in memory (</a:t>
            </a:r>
            <a:r>
              <a:rPr b="0" i="1" lang="en-US" sz="1400" spc="-1" strike="noStrike">
                <a:solidFill>
                  <a:srgbClr val="000000"/>
                </a:solidFill>
                <a:latin typeface="Calibri"/>
                <a:ea typeface="DejaVu Sans"/>
              </a:rPr>
              <a:t>count</a:t>
            </a:r>
            <a:r>
              <a:rPr b="0" lang="en-US" sz="1400" spc="-1" strike="noStrike">
                <a:solidFill>
                  <a:srgbClr val="000000"/>
                </a:solidFill>
                <a:latin typeface="Calibri"/>
                <a:ea typeface="DejaVu Sans"/>
              </a:rPr>
              <a:t> = 2)</a:t>
            </a:r>
            <a:endParaRPr b="0" lang="en-IN" sz="1400" spc="-1" strike="noStrike">
              <a:latin typeface="Arial"/>
            </a:endParaRPr>
          </a:p>
          <a:p>
            <a:pPr lvl="1" marL="743040" indent="-282600">
              <a:lnSpc>
                <a:spcPct val="90000"/>
              </a:lnSpc>
              <a:spcBef>
                <a:spcPts val="281"/>
              </a:spcBef>
              <a:buClr>
                <a:srgbClr val="000000"/>
              </a:buClr>
              <a:buFont typeface="Arial"/>
              <a:buChar char="–"/>
            </a:pPr>
            <a:r>
              <a:rPr b="0" i="1" lang="en-US" sz="1400" spc="-1" strike="noStrike">
                <a:solidFill>
                  <a:srgbClr val="000000"/>
                </a:solidFill>
                <a:latin typeface="Calibri"/>
                <a:ea typeface="DejaVu Sans"/>
              </a:rPr>
              <a:t>B </a:t>
            </a:r>
            <a:r>
              <a:rPr b="0" lang="en-US" sz="1400" spc="-1" strike="noStrike">
                <a:solidFill>
                  <a:srgbClr val="000000"/>
                </a:solidFill>
                <a:latin typeface="Calibri"/>
                <a:ea typeface="DejaVu Sans"/>
              </a:rPr>
              <a:t>executes </a:t>
            </a:r>
            <a:r>
              <a:rPr b="0" i="1" lang="en-US" sz="1400" spc="-1" strike="noStrike">
                <a:solidFill>
                  <a:srgbClr val="000000"/>
                </a:solidFill>
                <a:latin typeface="Calibri"/>
                <a:ea typeface="DejaVu Sans"/>
              </a:rPr>
              <a:t>unlock</a:t>
            </a:r>
            <a:r>
              <a:rPr b="0" lang="en-US" sz="1400" spc="-1" strike="noStrike">
                <a:solidFill>
                  <a:srgbClr val="000000"/>
                </a:solidFill>
                <a:latin typeface="Calibri"/>
                <a:ea typeface="DejaVu Sans"/>
              </a:rPr>
              <a:t> operation</a:t>
            </a:r>
            <a:endParaRPr b="0" lang="en-IN" sz="1400" spc="-1" strike="noStrike">
              <a:latin typeface="Arial"/>
            </a:endParaRPr>
          </a:p>
          <a:p>
            <a:pPr lvl="2" marL="1143000" indent="-225360">
              <a:lnSpc>
                <a:spcPct val="90000"/>
              </a:lnSpc>
              <a:spcBef>
                <a:spcPts val="241"/>
              </a:spcBef>
              <a:buClr>
                <a:srgbClr val="000000"/>
              </a:buClr>
              <a:buFont typeface="Arial"/>
              <a:buChar char="•"/>
            </a:pPr>
            <a:r>
              <a:rPr b="0" i="1" lang="en-US" sz="1200" spc="-1" strike="noStrike">
                <a:solidFill>
                  <a:srgbClr val="000000"/>
                </a:solidFill>
                <a:latin typeface="Calibri"/>
                <a:ea typeface="DejaVu Sans"/>
              </a:rPr>
              <a:t>A</a:t>
            </a:r>
            <a:r>
              <a:rPr b="0" lang="en-US" sz="1200" spc="-1" strike="noStrike">
                <a:solidFill>
                  <a:srgbClr val="000000"/>
                </a:solidFill>
                <a:latin typeface="Calibri"/>
                <a:ea typeface="DejaVu Sans"/>
              </a:rPr>
              <a:t> is placed in runnable state again</a:t>
            </a:r>
            <a:endParaRPr b="0" lang="en-IN" sz="1200" spc="-1" strike="noStrike">
              <a:latin typeface="Arial"/>
            </a:endParaRPr>
          </a:p>
          <a:p>
            <a:pPr lvl="1" marL="743040" indent="-282600">
              <a:lnSpc>
                <a:spcPct val="90000"/>
              </a:lnSpc>
              <a:spcBef>
                <a:spcPts val="281"/>
              </a:spcBef>
              <a:buClr>
                <a:srgbClr val="000000"/>
              </a:buClr>
              <a:buFont typeface="Arial"/>
              <a:buChar char="–"/>
            </a:pPr>
            <a:r>
              <a:rPr b="0" i="1" lang="en-US" sz="1400" spc="-1" strike="noStrike">
                <a:solidFill>
                  <a:srgbClr val="000000"/>
                </a:solidFill>
                <a:latin typeface="Calibri"/>
                <a:ea typeface="DejaVu Sans"/>
              </a:rPr>
              <a:t>A</a:t>
            </a:r>
            <a:r>
              <a:rPr b="0" lang="en-US" sz="1400" spc="-1" strike="noStrike">
                <a:solidFill>
                  <a:srgbClr val="000000"/>
                </a:solidFill>
                <a:latin typeface="Calibri"/>
                <a:ea typeface="DejaVu Sans"/>
              </a:rPr>
              <a:t> loads </a:t>
            </a:r>
            <a:r>
              <a:rPr b="0" i="1" lang="en-US" sz="1400" spc="-1" strike="noStrike">
                <a:solidFill>
                  <a:srgbClr val="000000"/>
                </a:solidFill>
                <a:latin typeface="Calibri"/>
                <a:ea typeface="DejaVu Sans"/>
              </a:rPr>
              <a:t>count</a:t>
            </a:r>
            <a:r>
              <a:rPr b="0" lang="en-US" sz="1400" spc="-1" strike="noStrike">
                <a:solidFill>
                  <a:srgbClr val="000000"/>
                </a:solidFill>
                <a:latin typeface="Calibri"/>
                <a:ea typeface="DejaVu Sans"/>
              </a:rPr>
              <a:t> (</a:t>
            </a:r>
            <a:r>
              <a:rPr b="0" i="1" lang="en-US" sz="1400" spc="-1" strike="noStrike">
                <a:solidFill>
                  <a:srgbClr val="000000"/>
                </a:solidFill>
                <a:latin typeface="Calibri"/>
                <a:ea typeface="DejaVu Sans"/>
              </a:rPr>
              <a:t>count </a:t>
            </a:r>
            <a:r>
              <a:rPr b="0" lang="en-US" sz="1400" spc="-1" strike="noStrike">
                <a:solidFill>
                  <a:srgbClr val="000000"/>
                </a:solidFill>
                <a:latin typeface="Calibri"/>
                <a:ea typeface="DejaVu Sans"/>
              </a:rPr>
              <a:t>= 2) from memory into register R1 (R1 = 2)</a:t>
            </a:r>
            <a:endParaRPr b="0" lang="en-IN" sz="1400" spc="-1" strike="noStrike">
              <a:latin typeface="Arial"/>
            </a:endParaRPr>
          </a:p>
          <a:p>
            <a:pPr lvl="1" marL="743040" indent="-282600">
              <a:lnSpc>
                <a:spcPct val="90000"/>
              </a:lnSpc>
              <a:spcBef>
                <a:spcPts val="281"/>
              </a:spcBef>
              <a:buClr>
                <a:srgbClr val="000000"/>
              </a:buClr>
              <a:buFont typeface="Arial"/>
              <a:buChar char="–"/>
            </a:pPr>
            <a:r>
              <a:rPr b="0" i="1" lang="en-US" sz="1400" spc="-1" strike="noStrike">
                <a:solidFill>
                  <a:srgbClr val="000000"/>
                </a:solidFill>
                <a:latin typeface="Calibri"/>
                <a:ea typeface="DejaVu Sans"/>
              </a:rPr>
              <a:t>A</a:t>
            </a:r>
            <a:r>
              <a:rPr b="0" lang="en-US" sz="1400" spc="-1" strike="noStrike">
                <a:solidFill>
                  <a:srgbClr val="000000"/>
                </a:solidFill>
                <a:latin typeface="Calibri"/>
                <a:ea typeface="DejaVu Sans"/>
              </a:rPr>
              <a:t> increments R1 (R1 = 3)</a:t>
            </a:r>
            <a:endParaRPr b="0" lang="en-IN" sz="1400" spc="-1" strike="noStrike">
              <a:latin typeface="Arial"/>
            </a:endParaRPr>
          </a:p>
          <a:p>
            <a:pPr lvl="1" marL="743040" indent="-282600">
              <a:lnSpc>
                <a:spcPct val="90000"/>
              </a:lnSpc>
              <a:spcBef>
                <a:spcPts val="281"/>
              </a:spcBef>
              <a:buClr>
                <a:srgbClr val="000000"/>
              </a:buClr>
              <a:buFont typeface="Arial"/>
              <a:buChar char="–"/>
            </a:pPr>
            <a:r>
              <a:rPr b="0" i="1" lang="en-US" sz="1400" spc="-1" strike="noStrike">
                <a:solidFill>
                  <a:srgbClr val="000000"/>
                </a:solidFill>
                <a:latin typeface="Calibri"/>
                <a:ea typeface="DejaVu Sans"/>
              </a:rPr>
              <a:t>A </a:t>
            </a:r>
            <a:r>
              <a:rPr b="0" lang="en-US" sz="1400" spc="-1" strike="noStrike">
                <a:solidFill>
                  <a:srgbClr val="000000"/>
                </a:solidFill>
                <a:latin typeface="Calibri"/>
                <a:ea typeface="DejaVu Sans"/>
              </a:rPr>
              <a:t>stores R1 back to </a:t>
            </a:r>
            <a:r>
              <a:rPr b="0" i="1" lang="en-US" sz="1400" spc="-1" strike="noStrike">
                <a:solidFill>
                  <a:srgbClr val="000000"/>
                </a:solidFill>
                <a:latin typeface="Calibri"/>
                <a:ea typeface="DejaVu Sans"/>
              </a:rPr>
              <a:t>count</a:t>
            </a:r>
            <a:r>
              <a:rPr b="0" lang="en-US" sz="1400" spc="-1" strike="noStrike">
                <a:solidFill>
                  <a:srgbClr val="000000"/>
                </a:solidFill>
                <a:latin typeface="Calibri"/>
                <a:ea typeface="DejaVu Sans"/>
              </a:rPr>
              <a:t> in memory (</a:t>
            </a:r>
            <a:r>
              <a:rPr b="0" i="1" lang="en-US" sz="1400" spc="-1" strike="noStrike">
                <a:solidFill>
                  <a:srgbClr val="000000"/>
                </a:solidFill>
                <a:latin typeface="Calibri"/>
                <a:ea typeface="DejaVu Sans"/>
              </a:rPr>
              <a:t>count</a:t>
            </a:r>
            <a:r>
              <a:rPr b="0" lang="en-US" sz="1400" spc="-1" strike="noStrike">
                <a:solidFill>
                  <a:srgbClr val="000000"/>
                </a:solidFill>
                <a:latin typeface="Calibri"/>
                <a:ea typeface="DejaVu Sans"/>
              </a:rPr>
              <a:t> = 3)</a:t>
            </a:r>
            <a:endParaRPr b="0" lang="en-IN" sz="1400" spc="-1" strike="noStrike">
              <a:latin typeface="Arial"/>
            </a:endParaRPr>
          </a:p>
          <a:p>
            <a:pPr marL="343080" indent="-339840">
              <a:lnSpc>
                <a:spcPct val="90000"/>
              </a:lnSpc>
              <a:spcBef>
                <a:spcPts val="320"/>
              </a:spcBef>
              <a:buClr>
                <a:srgbClr val="000000"/>
              </a:buClr>
              <a:buFont typeface="Arial"/>
              <a:buChar char="•"/>
            </a:pPr>
            <a:r>
              <a:rPr b="0" i="1" lang="en-US" sz="1600" spc="-1" strike="noStrike">
                <a:solidFill>
                  <a:srgbClr val="000000"/>
                </a:solidFill>
                <a:latin typeface="Calibri"/>
                <a:ea typeface="DejaVu Sans"/>
              </a:rPr>
              <a:t>Count</a:t>
            </a:r>
            <a:r>
              <a:rPr b="0" lang="en-US" sz="1600" spc="-1" strike="noStrike">
                <a:solidFill>
                  <a:srgbClr val="000000"/>
                </a:solidFill>
                <a:latin typeface="Calibri"/>
                <a:ea typeface="DejaVu Sans"/>
              </a:rPr>
              <a:t> now has correct value of 3</a:t>
            </a:r>
            <a:endParaRPr b="0" lang="en-IN" sz="1600" spc="-1" strike="noStrike">
              <a:latin typeface="Arial"/>
            </a:endParaRPr>
          </a:p>
        </p:txBody>
      </p:sp>
      <p:sp>
        <p:nvSpPr>
          <p:cNvPr id="226" name="CustomShape 4"/>
          <p:cNvSpPr/>
          <p:nvPr/>
        </p:nvSpPr>
        <p:spPr>
          <a:xfrm>
            <a:off x="5807160" y="1562040"/>
            <a:ext cx="3130200" cy="4360320"/>
          </a:xfrm>
          <a:prstGeom prst="rect">
            <a:avLst/>
          </a:prstGeom>
          <a:solidFill>
            <a:srgbClr val="ffffff"/>
          </a:solidFill>
          <a:ln w="9360">
            <a:solidFill>
              <a:srgbClr val="000000"/>
            </a:solidFill>
            <a:miter/>
          </a:ln>
        </p:spPr>
        <p:style>
          <a:lnRef idx="0"/>
          <a:fillRef idx="0"/>
          <a:effectRef idx="0"/>
          <a:fontRef idx="minor"/>
        </p:style>
        <p:txBody>
          <a:bodyPr lIns="90000" rIns="90000" tIns="45000" bIns="45000" anchor="t">
            <a:noAutofit/>
          </a:bodyPr>
          <a:p>
            <a:pPr>
              <a:lnSpc>
                <a:spcPct val="100000"/>
              </a:lnSpc>
              <a:buNone/>
            </a:pPr>
            <a:r>
              <a:rPr b="0" lang="en-IN" sz="900" spc="-1" strike="noStrike">
                <a:solidFill>
                  <a:srgbClr val="000000"/>
                </a:solidFill>
                <a:latin typeface="Courier New"/>
                <a:ea typeface="DejaVu Sans"/>
              </a:rPr>
              <a:t>01: data_type buffer[N];</a:t>
            </a:r>
            <a:endParaRPr b="0" lang="en-IN" sz="900" spc="-1" strike="noStrike">
              <a:latin typeface="Arial"/>
            </a:endParaRPr>
          </a:p>
          <a:p>
            <a:pPr>
              <a:lnSpc>
                <a:spcPct val="100000"/>
              </a:lnSpc>
              <a:buNone/>
            </a:pPr>
            <a:r>
              <a:rPr b="0" lang="en-IN" sz="900" spc="-1" strike="noStrike">
                <a:solidFill>
                  <a:srgbClr val="000000"/>
                </a:solidFill>
                <a:latin typeface="Courier New"/>
                <a:ea typeface="DejaVu Sans"/>
              </a:rPr>
              <a:t>02: int count = 0;</a:t>
            </a:r>
            <a:endParaRPr b="0" lang="en-IN" sz="900" spc="-1" strike="noStrike">
              <a:latin typeface="Arial"/>
            </a:endParaRPr>
          </a:p>
          <a:p>
            <a:pPr>
              <a:lnSpc>
                <a:spcPct val="100000"/>
              </a:lnSpc>
              <a:buNone/>
            </a:pPr>
            <a:r>
              <a:rPr b="0" lang="en-IN" sz="900" spc="-1" strike="noStrike">
                <a:solidFill>
                  <a:srgbClr val="000000"/>
                </a:solidFill>
                <a:latin typeface="Courier New"/>
                <a:ea typeface="DejaVu Sans"/>
              </a:rPr>
              <a:t>03: mutex count_mutex;</a:t>
            </a:r>
            <a:endParaRPr b="0" lang="en-IN" sz="900" spc="-1" strike="noStrike">
              <a:latin typeface="Arial"/>
            </a:endParaRPr>
          </a:p>
          <a:p>
            <a:pPr>
              <a:lnSpc>
                <a:spcPct val="100000"/>
              </a:lnSpc>
              <a:buNone/>
            </a:pPr>
            <a:r>
              <a:rPr b="0" lang="en-IN" sz="900" spc="-1" strike="noStrike">
                <a:solidFill>
                  <a:srgbClr val="000000"/>
                </a:solidFill>
                <a:latin typeface="Courier New"/>
                <a:ea typeface="DejaVu Sans"/>
              </a:rPr>
              <a:t>04: void processA() {</a:t>
            </a:r>
            <a:endParaRPr b="0" lang="en-IN" sz="900" spc="-1" strike="noStrike">
              <a:latin typeface="Arial"/>
            </a:endParaRPr>
          </a:p>
          <a:p>
            <a:pPr>
              <a:lnSpc>
                <a:spcPct val="100000"/>
              </a:lnSpc>
              <a:buNone/>
            </a:pPr>
            <a:r>
              <a:rPr b="0" lang="en-IN" sz="900" spc="-1" strike="noStrike">
                <a:solidFill>
                  <a:srgbClr val="000000"/>
                </a:solidFill>
                <a:latin typeface="Courier New"/>
                <a:ea typeface="DejaVu Sans"/>
              </a:rPr>
              <a:t>05:   int i;</a:t>
            </a:r>
            <a:endParaRPr b="0" lang="en-IN" sz="900" spc="-1" strike="noStrike">
              <a:latin typeface="Arial"/>
            </a:endParaRPr>
          </a:p>
          <a:p>
            <a:pPr>
              <a:lnSpc>
                <a:spcPct val="100000"/>
              </a:lnSpc>
              <a:buNone/>
            </a:pPr>
            <a:r>
              <a:rPr b="0" lang="en-IN" sz="900" spc="-1" strike="noStrike">
                <a:solidFill>
                  <a:srgbClr val="000000"/>
                </a:solidFill>
                <a:latin typeface="Courier New"/>
                <a:ea typeface="DejaVu Sans"/>
              </a:rPr>
              <a:t>06:   while( 1 ) {</a:t>
            </a:r>
            <a:endParaRPr b="0" lang="en-IN" sz="900" spc="-1" strike="noStrike">
              <a:latin typeface="Arial"/>
            </a:endParaRPr>
          </a:p>
          <a:p>
            <a:pPr>
              <a:lnSpc>
                <a:spcPct val="100000"/>
              </a:lnSpc>
              <a:buNone/>
            </a:pPr>
            <a:r>
              <a:rPr b="0" lang="en-IN" sz="900" spc="-1" strike="noStrike">
                <a:solidFill>
                  <a:srgbClr val="000000"/>
                </a:solidFill>
                <a:latin typeface="Courier New"/>
                <a:ea typeface="DejaVu Sans"/>
              </a:rPr>
              <a:t>07:     produce(&amp;data);</a:t>
            </a:r>
            <a:endParaRPr b="0" lang="en-IN" sz="900" spc="-1" strike="noStrike">
              <a:latin typeface="Arial"/>
            </a:endParaRPr>
          </a:p>
          <a:p>
            <a:pPr>
              <a:lnSpc>
                <a:spcPct val="100000"/>
              </a:lnSpc>
              <a:buNone/>
            </a:pPr>
            <a:r>
              <a:rPr b="0" lang="en-IN" sz="900" spc="-1" strike="noStrike">
                <a:solidFill>
                  <a:srgbClr val="000000"/>
                </a:solidFill>
                <a:latin typeface="Courier New"/>
                <a:ea typeface="DejaVu Sans"/>
              </a:rPr>
              <a:t>08:     while( count == N );/*loop*/</a:t>
            </a:r>
            <a:endParaRPr b="0" lang="en-IN" sz="900" spc="-1" strike="noStrike">
              <a:latin typeface="Arial"/>
            </a:endParaRPr>
          </a:p>
          <a:p>
            <a:pPr>
              <a:lnSpc>
                <a:spcPct val="100000"/>
              </a:lnSpc>
              <a:buNone/>
            </a:pPr>
            <a:r>
              <a:rPr b="0" lang="en-IN" sz="900" spc="-1" strike="noStrike">
                <a:solidFill>
                  <a:srgbClr val="000000"/>
                </a:solidFill>
                <a:latin typeface="Courier New"/>
                <a:ea typeface="DejaVu Sans"/>
              </a:rPr>
              <a:t>09:     buffer[i] = data;</a:t>
            </a:r>
            <a:endParaRPr b="0" lang="en-IN" sz="900" spc="-1" strike="noStrike">
              <a:latin typeface="Arial"/>
            </a:endParaRPr>
          </a:p>
          <a:p>
            <a:pPr>
              <a:lnSpc>
                <a:spcPct val="100000"/>
              </a:lnSpc>
              <a:buNone/>
            </a:pPr>
            <a:r>
              <a:rPr b="0" lang="en-IN" sz="900" spc="-1" strike="noStrike">
                <a:solidFill>
                  <a:srgbClr val="000000"/>
                </a:solidFill>
                <a:latin typeface="Courier New"/>
                <a:ea typeface="DejaVu Sans"/>
              </a:rPr>
              <a:t>10:     i = (i + 1) % N;</a:t>
            </a:r>
            <a:endParaRPr b="0" lang="en-IN" sz="900" spc="-1" strike="noStrike">
              <a:latin typeface="Arial"/>
            </a:endParaRPr>
          </a:p>
          <a:p>
            <a:pPr>
              <a:lnSpc>
                <a:spcPct val="100000"/>
              </a:lnSpc>
              <a:buNone/>
            </a:pPr>
            <a:r>
              <a:rPr b="1" lang="en-IN" sz="900" spc="-1" strike="noStrike">
                <a:solidFill>
                  <a:srgbClr val="000000"/>
                </a:solidFill>
                <a:latin typeface="Courier New"/>
                <a:ea typeface="DejaVu Sans"/>
              </a:rPr>
              <a:t>11:     count_mutex.lock();</a:t>
            </a:r>
            <a:endParaRPr b="0" lang="en-IN" sz="900" spc="-1" strike="noStrike">
              <a:latin typeface="Arial"/>
            </a:endParaRPr>
          </a:p>
          <a:p>
            <a:pPr>
              <a:lnSpc>
                <a:spcPct val="100000"/>
              </a:lnSpc>
              <a:buNone/>
            </a:pPr>
            <a:r>
              <a:rPr b="1" lang="en-IN" sz="900" spc="-1" strike="noStrike">
                <a:solidFill>
                  <a:srgbClr val="000000"/>
                </a:solidFill>
                <a:latin typeface="Courier New"/>
                <a:ea typeface="DejaVu Sans"/>
              </a:rPr>
              <a:t>12:     count = count + 1;</a:t>
            </a:r>
            <a:endParaRPr b="0" lang="en-IN" sz="900" spc="-1" strike="noStrike">
              <a:latin typeface="Arial"/>
            </a:endParaRPr>
          </a:p>
          <a:p>
            <a:pPr>
              <a:lnSpc>
                <a:spcPct val="100000"/>
              </a:lnSpc>
              <a:buNone/>
            </a:pPr>
            <a:r>
              <a:rPr b="1" lang="en-IN" sz="900" spc="-1" strike="noStrike">
                <a:solidFill>
                  <a:srgbClr val="000000"/>
                </a:solidFill>
                <a:latin typeface="Courier New"/>
                <a:ea typeface="DejaVu Sans"/>
              </a:rPr>
              <a:t>13:     count_mutex.unlock();</a:t>
            </a:r>
            <a:endParaRPr b="0" lang="en-IN" sz="900" spc="-1" strike="noStrike">
              <a:latin typeface="Arial"/>
            </a:endParaRPr>
          </a:p>
          <a:p>
            <a:pPr>
              <a:lnSpc>
                <a:spcPct val="100000"/>
              </a:lnSpc>
              <a:buNone/>
            </a:pPr>
            <a:r>
              <a:rPr b="0" lang="en-IN" sz="900" spc="-1" strike="noStrike">
                <a:solidFill>
                  <a:srgbClr val="000000"/>
                </a:solidFill>
                <a:latin typeface="Courier New"/>
                <a:ea typeface="DejaVu Sans"/>
              </a:rPr>
              <a:t>14:   }</a:t>
            </a:r>
            <a:endParaRPr b="0" lang="en-IN" sz="900" spc="-1" strike="noStrike">
              <a:latin typeface="Arial"/>
            </a:endParaRPr>
          </a:p>
          <a:p>
            <a:pPr>
              <a:lnSpc>
                <a:spcPct val="100000"/>
              </a:lnSpc>
              <a:buNone/>
            </a:pPr>
            <a:r>
              <a:rPr b="0" lang="en-IN" sz="900" spc="-1" strike="noStrike">
                <a:solidFill>
                  <a:srgbClr val="000000"/>
                </a:solidFill>
                <a:latin typeface="Courier New"/>
                <a:ea typeface="DejaVu Sans"/>
              </a:rPr>
              <a:t>15: }</a:t>
            </a:r>
            <a:endParaRPr b="0" lang="en-IN" sz="900" spc="-1" strike="noStrike">
              <a:latin typeface="Arial"/>
            </a:endParaRPr>
          </a:p>
          <a:p>
            <a:pPr>
              <a:lnSpc>
                <a:spcPct val="100000"/>
              </a:lnSpc>
              <a:buNone/>
            </a:pPr>
            <a:r>
              <a:rPr b="0" lang="en-IN" sz="900" spc="-1" strike="noStrike">
                <a:solidFill>
                  <a:srgbClr val="000000"/>
                </a:solidFill>
                <a:latin typeface="Courier New"/>
                <a:ea typeface="DejaVu Sans"/>
              </a:rPr>
              <a:t>16: void processB() {</a:t>
            </a:r>
            <a:endParaRPr b="0" lang="en-IN" sz="900" spc="-1" strike="noStrike">
              <a:latin typeface="Arial"/>
            </a:endParaRPr>
          </a:p>
          <a:p>
            <a:pPr>
              <a:lnSpc>
                <a:spcPct val="100000"/>
              </a:lnSpc>
              <a:buNone/>
            </a:pPr>
            <a:r>
              <a:rPr b="0" lang="en-IN" sz="900" spc="-1" strike="noStrike">
                <a:solidFill>
                  <a:srgbClr val="000000"/>
                </a:solidFill>
                <a:latin typeface="Courier New"/>
                <a:ea typeface="DejaVu Sans"/>
              </a:rPr>
              <a:t>17:   int i;</a:t>
            </a:r>
            <a:endParaRPr b="0" lang="en-IN" sz="900" spc="-1" strike="noStrike">
              <a:latin typeface="Arial"/>
            </a:endParaRPr>
          </a:p>
          <a:p>
            <a:pPr>
              <a:lnSpc>
                <a:spcPct val="100000"/>
              </a:lnSpc>
              <a:buNone/>
            </a:pPr>
            <a:r>
              <a:rPr b="0" lang="en-IN" sz="900" spc="-1" strike="noStrike">
                <a:solidFill>
                  <a:srgbClr val="000000"/>
                </a:solidFill>
                <a:latin typeface="Courier New"/>
                <a:ea typeface="DejaVu Sans"/>
              </a:rPr>
              <a:t>18:   while( 1 ) {</a:t>
            </a:r>
            <a:endParaRPr b="0" lang="en-IN" sz="900" spc="-1" strike="noStrike">
              <a:latin typeface="Arial"/>
            </a:endParaRPr>
          </a:p>
          <a:p>
            <a:pPr>
              <a:lnSpc>
                <a:spcPct val="100000"/>
              </a:lnSpc>
              <a:buNone/>
            </a:pPr>
            <a:r>
              <a:rPr b="0" lang="en-IN" sz="900" spc="-1" strike="noStrike">
                <a:solidFill>
                  <a:srgbClr val="000000"/>
                </a:solidFill>
                <a:latin typeface="Courier New"/>
                <a:ea typeface="DejaVu Sans"/>
              </a:rPr>
              <a:t>19:     while( count == 0 );/*loop*/</a:t>
            </a:r>
            <a:endParaRPr b="0" lang="en-IN" sz="900" spc="-1" strike="noStrike">
              <a:latin typeface="Arial"/>
            </a:endParaRPr>
          </a:p>
          <a:p>
            <a:pPr>
              <a:lnSpc>
                <a:spcPct val="100000"/>
              </a:lnSpc>
              <a:buNone/>
            </a:pPr>
            <a:r>
              <a:rPr b="0" lang="en-IN" sz="900" spc="-1" strike="noStrike">
                <a:solidFill>
                  <a:srgbClr val="000000"/>
                </a:solidFill>
                <a:latin typeface="Courier New"/>
                <a:ea typeface="DejaVu Sans"/>
              </a:rPr>
              <a:t>20:     data = buffer[i];</a:t>
            </a:r>
            <a:endParaRPr b="0" lang="en-IN" sz="900" spc="-1" strike="noStrike">
              <a:latin typeface="Arial"/>
            </a:endParaRPr>
          </a:p>
          <a:p>
            <a:pPr>
              <a:lnSpc>
                <a:spcPct val="100000"/>
              </a:lnSpc>
              <a:buNone/>
            </a:pPr>
            <a:r>
              <a:rPr b="0" lang="en-IN" sz="900" spc="-1" strike="noStrike">
                <a:solidFill>
                  <a:srgbClr val="000000"/>
                </a:solidFill>
                <a:latin typeface="Courier New"/>
                <a:ea typeface="DejaVu Sans"/>
              </a:rPr>
              <a:t>21:     i = (i + 1) % N;</a:t>
            </a:r>
            <a:endParaRPr b="0" lang="en-IN" sz="900" spc="-1" strike="noStrike">
              <a:latin typeface="Arial"/>
            </a:endParaRPr>
          </a:p>
          <a:p>
            <a:pPr>
              <a:lnSpc>
                <a:spcPct val="100000"/>
              </a:lnSpc>
              <a:buNone/>
            </a:pPr>
            <a:r>
              <a:rPr b="1" lang="en-IN" sz="900" spc="-1" strike="noStrike">
                <a:solidFill>
                  <a:srgbClr val="000000"/>
                </a:solidFill>
                <a:latin typeface="Courier New"/>
                <a:ea typeface="DejaVu Sans"/>
              </a:rPr>
              <a:t>22:     count_mutex.lock();</a:t>
            </a:r>
            <a:endParaRPr b="0" lang="en-IN" sz="900" spc="-1" strike="noStrike">
              <a:latin typeface="Arial"/>
            </a:endParaRPr>
          </a:p>
          <a:p>
            <a:pPr>
              <a:lnSpc>
                <a:spcPct val="100000"/>
              </a:lnSpc>
              <a:buNone/>
            </a:pPr>
            <a:r>
              <a:rPr b="1" lang="en-IN" sz="900" spc="-1" strike="noStrike">
                <a:solidFill>
                  <a:srgbClr val="000000"/>
                </a:solidFill>
                <a:latin typeface="Courier New"/>
                <a:ea typeface="DejaVu Sans"/>
              </a:rPr>
              <a:t>23:     count = count - 1;</a:t>
            </a:r>
            <a:endParaRPr b="0" lang="en-IN" sz="900" spc="-1" strike="noStrike">
              <a:latin typeface="Arial"/>
            </a:endParaRPr>
          </a:p>
          <a:p>
            <a:pPr>
              <a:lnSpc>
                <a:spcPct val="100000"/>
              </a:lnSpc>
              <a:buNone/>
            </a:pPr>
            <a:r>
              <a:rPr b="1" lang="en-IN" sz="900" spc="-1" strike="noStrike">
                <a:solidFill>
                  <a:srgbClr val="000000"/>
                </a:solidFill>
                <a:latin typeface="Courier New"/>
                <a:ea typeface="DejaVu Sans"/>
              </a:rPr>
              <a:t>24:     count_mutex.unlock();</a:t>
            </a:r>
            <a:endParaRPr b="0" lang="en-IN" sz="900" spc="-1" strike="noStrike">
              <a:latin typeface="Arial"/>
            </a:endParaRPr>
          </a:p>
          <a:p>
            <a:pPr>
              <a:lnSpc>
                <a:spcPct val="100000"/>
              </a:lnSpc>
              <a:buNone/>
            </a:pPr>
            <a:r>
              <a:rPr b="0" lang="en-IN" sz="900" spc="-1" strike="noStrike">
                <a:solidFill>
                  <a:srgbClr val="000000"/>
                </a:solidFill>
                <a:latin typeface="Courier New"/>
                <a:ea typeface="DejaVu Sans"/>
              </a:rPr>
              <a:t>25:     consume(&amp;data);</a:t>
            </a:r>
            <a:endParaRPr b="0" lang="en-IN" sz="900" spc="-1" strike="noStrike">
              <a:latin typeface="Arial"/>
            </a:endParaRPr>
          </a:p>
          <a:p>
            <a:pPr>
              <a:lnSpc>
                <a:spcPct val="100000"/>
              </a:lnSpc>
              <a:buNone/>
            </a:pPr>
            <a:r>
              <a:rPr b="0" lang="en-IN" sz="900" spc="-1" strike="noStrike">
                <a:solidFill>
                  <a:srgbClr val="000000"/>
                </a:solidFill>
                <a:latin typeface="Courier New"/>
                <a:ea typeface="DejaVu Sans"/>
              </a:rPr>
              <a:t>26:   }</a:t>
            </a:r>
            <a:endParaRPr b="0" lang="en-IN" sz="900" spc="-1" strike="noStrike">
              <a:latin typeface="Arial"/>
            </a:endParaRPr>
          </a:p>
          <a:p>
            <a:pPr>
              <a:lnSpc>
                <a:spcPct val="100000"/>
              </a:lnSpc>
              <a:buNone/>
            </a:pPr>
            <a:r>
              <a:rPr b="0" lang="en-IN" sz="900" spc="-1" strike="noStrike">
                <a:solidFill>
                  <a:srgbClr val="000000"/>
                </a:solidFill>
                <a:latin typeface="Courier New"/>
                <a:ea typeface="DejaVu Sans"/>
              </a:rPr>
              <a:t>27: }</a:t>
            </a:r>
            <a:endParaRPr b="0" lang="en-IN" sz="900" spc="-1" strike="noStrike">
              <a:latin typeface="Arial"/>
            </a:endParaRPr>
          </a:p>
          <a:p>
            <a:pPr>
              <a:lnSpc>
                <a:spcPct val="100000"/>
              </a:lnSpc>
              <a:buNone/>
            </a:pPr>
            <a:r>
              <a:rPr b="0" lang="en-IN" sz="900" spc="-1" strike="noStrike">
                <a:solidFill>
                  <a:srgbClr val="000000"/>
                </a:solidFill>
                <a:latin typeface="Courier New"/>
                <a:ea typeface="DejaVu Sans"/>
              </a:rPr>
              <a:t>28: void main() {</a:t>
            </a:r>
            <a:endParaRPr b="0" lang="en-IN" sz="900" spc="-1" strike="noStrike">
              <a:latin typeface="Arial"/>
            </a:endParaRPr>
          </a:p>
          <a:p>
            <a:pPr>
              <a:lnSpc>
                <a:spcPct val="100000"/>
              </a:lnSpc>
              <a:buNone/>
            </a:pPr>
            <a:r>
              <a:rPr b="0" lang="en-IN" sz="900" spc="-1" strike="noStrike">
                <a:solidFill>
                  <a:srgbClr val="000000"/>
                </a:solidFill>
                <a:latin typeface="Courier New"/>
                <a:ea typeface="DejaVu Sans"/>
              </a:rPr>
              <a:t>29:   create_process(processA); </a:t>
            </a:r>
            <a:endParaRPr b="0" lang="en-IN" sz="900" spc="-1" strike="noStrike">
              <a:latin typeface="Arial"/>
            </a:endParaRPr>
          </a:p>
          <a:p>
            <a:pPr>
              <a:lnSpc>
                <a:spcPct val="100000"/>
              </a:lnSpc>
              <a:buNone/>
            </a:pPr>
            <a:r>
              <a:rPr b="0" lang="en-IN" sz="900" spc="-1" strike="noStrike">
                <a:solidFill>
                  <a:srgbClr val="000000"/>
                </a:solidFill>
                <a:latin typeface="Courier New"/>
                <a:ea typeface="DejaVu Sans"/>
              </a:rPr>
              <a:t>30:   create_process(processB);</a:t>
            </a:r>
            <a:endParaRPr b="0" lang="en-IN" sz="900" spc="-1" strike="noStrike">
              <a:latin typeface="Arial"/>
            </a:endParaRPr>
          </a:p>
          <a:p>
            <a:pPr>
              <a:lnSpc>
                <a:spcPct val="100000"/>
              </a:lnSpc>
              <a:buNone/>
            </a:pPr>
            <a:r>
              <a:rPr b="0" lang="en-IN" sz="900" spc="-1" strike="noStrike">
                <a:solidFill>
                  <a:srgbClr val="000000"/>
                </a:solidFill>
                <a:latin typeface="Courier New"/>
                <a:ea typeface="DejaVu Sans"/>
              </a:rPr>
              <a:t>31: }</a:t>
            </a:r>
            <a:endParaRPr b="0" lang="en-IN" sz="9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7" name="Picture 2" descr=""/>
          <p:cNvPicPr/>
          <p:nvPr/>
        </p:nvPicPr>
        <p:blipFill>
          <a:blip r:embed="rId1"/>
          <a:stretch/>
        </p:blipFill>
        <p:spPr>
          <a:xfrm>
            <a:off x="0" y="890640"/>
            <a:ext cx="8835480" cy="5506560"/>
          </a:xfrm>
          <a:prstGeom prst="rect">
            <a:avLst/>
          </a:prstGeom>
          <a:ln w="0">
            <a:noFill/>
          </a:ln>
        </p:spPr>
      </p:pic>
      <p:sp>
        <p:nvSpPr>
          <p:cNvPr id="228" name="CustomShape 1"/>
          <p:cNvSpPr/>
          <p:nvPr/>
        </p:nvSpPr>
        <p:spPr>
          <a:xfrm>
            <a:off x="533520" y="228600"/>
            <a:ext cx="4644720" cy="4528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2400" spc="-1" strike="noStrike">
                <a:solidFill>
                  <a:srgbClr val="000000"/>
                </a:solidFill>
                <a:latin typeface="Calibri"/>
                <a:ea typeface="DejaVu Sans"/>
              </a:rPr>
              <a:t>Atomic Operations: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228600" y="380880"/>
            <a:ext cx="8606880" cy="3408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1800" spc="-1" strike="noStrike">
                <a:solidFill>
                  <a:srgbClr val="000000"/>
                </a:solidFill>
                <a:latin typeface="Calibri"/>
                <a:ea typeface="DejaVu Sans"/>
              </a:rPr>
              <a:t>Atomic bit wise operators:</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&lt;asm/bitops.h&gt;</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void set_bit(int nr, void *addr);                void clear_bit(int nr, void *addr);</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void change_bit(int nr, void *addr);        int test_and_set_bit(int nr, void *addr);</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int test_and_clear_bit(int nr, void *addr);</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int test_and_change_bit(int nr, void *addr);</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int test_bit(int  nr,void *addr);  int find_first_bit(unsigned long *addr, unsigned int size);</a:t>
            </a:r>
            <a:endParaRPr b="0" lang="en-IN" sz="1800" spc="-1" strike="noStrike">
              <a:latin typeface="Arial"/>
            </a:endParaRPr>
          </a:p>
          <a:p>
            <a:pPr>
              <a:lnSpc>
                <a:spcPct val="100000"/>
              </a:lnSpc>
              <a:buNone/>
            </a:pPr>
            <a:r>
              <a:rPr b="0" lang="en-IN" sz="1800" spc="-1" strike="noStrike">
                <a:solidFill>
                  <a:srgbClr val="000000"/>
                </a:solidFill>
                <a:latin typeface="Calibri"/>
                <a:ea typeface="DejaVu Sans"/>
              </a:rPr>
              <a:t>int find_first_zero_bit(unsigned long *addr, unsigned int size);</a:t>
            </a:r>
            <a:endParaRPr b="0" lang="en-IN" sz="1800" spc="-1" strike="noStrike">
              <a:latin typeface="Arial"/>
            </a:endParaRPr>
          </a:p>
          <a:p>
            <a:pPr>
              <a:lnSpc>
                <a:spcPct val="100000"/>
              </a:lnSpc>
              <a:buNone/>
            </a:pPr>
            <a:r>
              <a:rPr b="1" lang="en-IN" sz="2000" spc="-1" strike="noStrike">
                <a:solidFill>
                  <a:srgbClr val="000000"/>
                </a:solidFill>
                <a:latin typeface="Calibri"/>
                <a:ea typeface="DejaVu Sans"/>
              </a:rPr>
              <a:t>Locking &amp; Unlocking Mutex</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0" name="Picture 2" descr=""/>
          <p:cNvPicPr/>
          <p:nvPr/>
        </p:nvPicPr>
        <p:blipFill>
          <a:blip r:embed="rId1"/>
          <a:stretch/>
        </p:blipFill>
        <p:spPr>
          <a:xfrm>
            <a:off x="157320" y="1019160"/>
            <a:ext cx="8826120" cy="4816080"/>
          </a:xfrm>
          <a:prstGeom prst="rect">
            <a:avLst/>
          </a:prstGeom>
          <a:ln w="0">
            <a:noFill/>
          </a:ln>
        </p:spPr>
      </p:pic>
      <p:sp>
        <p:nvSpPr>
          <p:cNvPr id="231" name="CustomShape 1"/>
          <p:cNvSpPr/>
          <p:nvPr/>
        </p:nvSpPr>
        <p:spPr>
          <a:xfrm>
            <a:off x="457200" y="228600"/>
            <a:ext cx="3654000" cy="5745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3200" spc="-1" strike="noStrike">
                <a:solidFill>
                  <a:srgbClr val="000000"/>
                </a:solidFill>
                <a:latin typeface="Calibri"/>
                <a:ea typeface="DejaVu Sans"/>
              </a:rPr>
              <a:t>Race condition:</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1496</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RAMA KRISHNA KATTA (ramakatt)</dc:creator>
  <dc:description/>
  <dc:language>en-IN</dc:language>
  <cp:lastModifiedBy/>
  <dcterms:modified xsi:type="dcterms:W3CDTF">2025-06-11T19:43:11Z</dcterms:modified>
  <cp:revision>134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LinksUpToDate">
    <vt:bool>0</vt:bool>
  </property>
  <property fmtid="{D5CDD505-2E9C-101B-9397-08002B2CF9AE}" pid="5" name="MMClips">
    <vt:i4>0</vt:i4>
  </property>
  <property fmtid="{D5CDD505-2E9C-101B-9397-08002B2CF9AE}" pid="6" name="Notes">
    <vt:i4>0</vt:i4>
  </property>
  <property fmtid="{D5CDD505-2E9C-101B-9397-08002B2CF9AE}" pid="7" name="PresentationFormat">
    <vt:lpwstr>On-screen Show (4:3)</vt:lpwstr>
  </property>
  <property fmtid="{D5CDD505-2E9C-101B-9397-08002B2CF9AE}" pid="8" name="ScaleCrop">
    <vt:bool>0</vt:bool>
  </property>
  <property fmtid="{D5CDD505-2E9C-101B-9397-08002B2CF9AE}" pid="9" name="ShareDoc">
    <vt:bool>0</vt:bool>
  </property>
  <property fmtid="{D5CDD505-2E9C-101B-9397-08002B2CF9AE}" pid="10" name="Slides">
    <vt:i4>29</vt:i4>
  </property>
</Properties>
</file>