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jpeg" ContentType="image/jpeg"/>
  <Override PartName="/ppt/media/image2.png" ContentType="image/png"/>
  <Override PartName="/ppt/media/image3.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0080625" cy="7559675"/>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5"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30"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4"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6"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8"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IN" sz="3200" spc="-1" strike="noStrike">
              <a:latin typeface="Arial"/>
            </a:endParaRPr>
          </a:p>
        </p:txBody>
      </p:sp>
      <p:sp>
        <p:nvSpPr>
          <p:cNvPr id="49"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301320"/>
            <a:ext cx="9072000" cy="58503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3"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54"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IN" sz="3200" spc="-1" strike="noStrike">
              <a:latin typeface="Arial"/>
            </a:endParaRPr>
          </a:p>
        </p:txBody>
      </p:sp>
      <p:sp>
        <p:nvSpPr>
          <p:cNvPr id="55"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7"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IN" sz="3200" spc="-1" strike="noStrike">
              <a:latin typeface="Arial"/>
            </a:endParaRPr>
          </a:p>
        </p:txBody>
      </p:sp>
      <p:sp>
        <p:nvSpPr>
          <p:cNvPr id="58"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59"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1"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62"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63"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5"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8"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70"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71"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3"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4"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IN" sz="3200" spc="-1" strike="noStrike">
              <a:latin typeface="Arial"/>
            </a:endParaRPr>
          </a:p>
        </p:txBody>
      </p:sp>
      <p:sp>
        <p:nvSpPr>
          <p:cNvPr id="15"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9"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23"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806440"/>
            <a:ext cx="10078920" cy="1753560"/>
          </a:xfrm>
          <a:prstGeom prst="rect">
            <a:avLst/>
          </a:prstGeom>
          <a:ln w="0">
            <a:noFill/>
          </a:ln>
        </p:spPr>
      </p:pic>
      <p:sp>
        <p:nvSpPr>
          <p:cNvPr id="1" name="PlaceHolder 1"/>
          <p:cNvSpPr>
            <a:spLocks noGrp="1"/>
          </p:cNvSpPr>
          <p:nvPr>
            <p:ph type="title"/>
          </p:nvPr>
        </p:nvSpPr>
        <p:spPr>
          <a:xfrm>
            <a:off x="504000" y="301320"/>
            <a:ext cx="9070920" cy="63684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2" name="PlaceHolder 2"/>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0"/>
            <a:ext cx="10076040" cy="941040"/>
          </a:xfrm>
          <a:prstGeom prst="rect">
            <a:avLst/>
          </a:prstGeom>
          <a:gradFill rotWithShape="0">
            <a:gsLst>
              <a:gs pos="0">
                <a:srgbClr val="dff2fc"/>
              </a:gs>
              <a:gs pos="100000">
                <a:srgbClr val="009bdd"/>
              </a:gs>
            </a:gsLst>
            <a:lin ang="10800000"/>
          </a:gradFill>
          <a:ln w="0">
            <a:noFill/>
          </a:ln>
        </p:spPr>
        <p:style>
          <a:lnRef idx="0"/>
          <a:fillRef idx="0"/>
          <a:effectRef idx="0"/>
          <a:fontRef idx="minor"/>
        </p:style>
      </p:sp>
      <p:sp>
        <p:nvSpPr>
          <p:cNvPr id="40" name="CustomShape 2"/>
          <p:cNvSpPr/>
          <p:nvPr/>
        </p:nvSpPr>
        <p:spPr>
          <a:xfrm>
            <a:off x="0" y="6620400"/>
            <a:ext cx="10076040" cy="941040"/>
          </a:xfrm>
          <a:prstGeom prst="rect">
            <a:avLst/>
          </a:prstGeom>
          <a:gradFill rotWithShape="0">
            <a:gsLst>
              <a:gs pos="0">
                <a:srgbClr val="dff2fc"/>
              </a:gs>
              <a:gs pos="100000">
                <a:srgbClr val="009bdd"/>
              </a:gs>
            </a:gsLst>
            <a:lin ang="10800000"/>
          </a:gradFill>
          <a:ln w="0">
            <a:noFill/>
          </a:ln>
        </p:spPr>
        <p:style>
          <a:lnRef idx="0"/>
          <a:fillRef idx="0"/>
          <a:effectRef idx="0"/>
          <a:fontRef idx="minor"/>
        </p:style>
      </p:sp>
      <p:sp>
        <p:nvSpPr>
          <p:cNvPr id="41"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2" name="PlaceHolder 2"/>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hyperlink" Target="https://elixir.bootlin.com/linux/v6.3.2/C/ident/ethtool_ops" TargetMode="External"/><Relationship Id="rId2" Type="http://schemas.openxmlformats.org/officeDocument/2006/relationships/hyperlink" Target="https://elixir.bootlin.com/linux/v6.3.2/C/ident/cp_ethtool_ops" TargetMode="External"/><Relationship Id="rId3" Type="http://schemas.openxmlformats.org/officeDocument/2006/relationships/hyperlink" Target="https://elixir.bootlin.com/linux/v6.3.2/C/ident/ndev" TargetMode="External"/><Relationship Id="rId4" Type="http://schemas.openxmlformats.org/officeDocument/2006/relationships/hyperlink" Target="https://elixir.bootlin.com/linux/v6.3.2/C/ident/ethtool_ops" TargetMode="External"/><Relationship Id="rId5" Type="http://schemas.openxmlformats.org/officeDocument/2006/relationships/hyperlink" Target="https://elixir.bootlin.com/linux/v6.3.2/C/ident/axienet_ethtool_ops" TargetMode="External"/><Relationship Id="rId6"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en.wikipedia.org/wiki/Direct_memory_access" TargetMode="External"/><Relationship Id="rId2" Type="http://schemas.openxmlformats.org/officeDocument/2006/relationships/hyperlink" Target="https://en.wikipedia.org/wiki/Interrupt_request_(PC_architecture)" TargetMode="External"/><Relationship Id="rId3" Type="http://schemas.openxmlformats.org/officeDocument/2006/relationships/hyperlink" Target="http://www.linuxfoundation.org/collaborate/workgroups/networking/napi" TargetMode="External"/><Relationship Id="rId4" Type="http://schemas.openxmlformats.org/officeDocument/2006/relationships/hyperlink" Target="https://elixir.bootlin.com/linux/v6.3.2/C/ident/netif_napi_add" TargetMode="External"/><Relationship Id="rId5" Type="http://schemas.openxmlformats.org/officeDocument/2006/relationships/hyperlink" Target="https://elixir.bootlin.com/linux/v6.3.2/C/ident/ndev" TargetMode="External"/><Relationship Id="rId6" Type="http://schemas.openxmlformats.org/officeDocument/2006/relationships/hyperlink" Target="https://elixir.bootlin.com/linux/v6.3.2/C/ident/lp" TargetMode="External"/><Relationship Id="rId7" Type="http://schemas.openxmlformats.org/officeDocument/2006/relationships/hyperlink" Target="https://elixir.bootlin.com/linux/v6.3.2/C/ident/napi_rx" TargetMode="External"/><Relationship Id="rId8" Type="http://schemas.openxmlformats.org/officeDocument/2006/relationships/hyperlink" Target="https://elixir.bootlin.com/linux/v6.3.2/C/ident/axienet_rx_poll" TargetMode="External"/><Relationship Id="rId9" Type="http://schemas.openxmlformats.org/officeDocument/2006/relationships/hyperlink" Target="https://elixir.bootlin.com/linux/v6.3.2/C/ident/netif_napi_add" TargetMode="External"/><Relationship Id="rId10" Type="http://schemas.openxmlformats.org/officeDocument/2006/relationships/hyperlink" Target="https://elixir.bootlin.com/linux/v6.3.2/C/ident/ndev" TargetMode="External"/><Relationship Id="rId11" Type="http://schemas.openxmlformats.org/officeDocument/2006/relationships/hyperlink" Target="https://elixir.bootlin.com/linux/v6.3.2/C/ident/lp" TargetMode="External"/><Relationship Id="rId12" Type="http://schemas.openxmlformats.org/officeDocument/2006/relationships/hyperlink" Target="https://elixir.bootlin.com/linux/v6.3.2/C/ident/napi_tx" TargetMode="External"/><Relationship Id="rId13" Type="http://schemas.openxmlformats.org/officeDocument/2006/relationships/hyperlink" Target="https://elixir.bootlin.com/linux/v6.3.2/C/ident/axienet_tx_poll" TargetMode="External"/><Relationship Id="rId14" Type="http://schemas.openxmlformats.org/officeDocument/2006/relationships/hyperlink" Target="https://elixir.bootlin.com/linux/v6.3.2/C/ident/netif_napi_add_weight" TargetMode="External"/><Relationship Id="rId15" Type="http://schemas.openxmlformats.org/officeDocument/2006/relationships/hyperlink" Target="https://elixir.bootlin.com/linux/v6.3.2/C/ident/cp" TargetMode="External"/><Relationship Id="rId16" Type="http://schemas.openxmlformats.org/officeDocument/2006/relationships/hyperlink" Target="https://elixir.bootlin.com/linux/v6.3.2/C/ident/napi" TargetMode="External"/><Relationship Id="rId17" Type="http://schemas.openxmlformats.org/officeDocument/2006/relationships/hyperlink" Target="https://elixir.bootlin.com/linux/v6.3.2/C/ident/cp_rx_poll" TargetMode="External"/><Relationship Id="rId18" Type="http://schemas.openxmlformats.org/officeDocument/2006/relationships/hyperlink" Target="https://elixir.bootlin.com/linux/v6.3.2/C/ident/netif_napi_add" TargetMode="External"/><Relationship Id="rId19" Type="http://schemas.openxmlformats.org/officeDocument/2006/relationships/hyperlink" Target="https://elixir.bootlin.com/linux/v6.3.2/C/ident/netdev" TargetMode="External"/><Relationship Id="rId20" Type="http://schemas.openxmlformats.org/officeDocument/2006/relationships/hyperlink" Target="https://elixir.bootlin.com/linux/v6.3.2/C/ident/q_vector" TargetMode="External"/><Relationship Id="rId21" Type="http://schemas.openxmlformats.org/officeDocument/2006/relationships/hyperlink" Target="https://elixir.bootlin.com/linux/v6.3.2/C/ident/napi" TargetMode="External"/><Relationship Id="rId22" Type="http://schemas.openxmlformats.org/officeDocument/2006/relationships/hyperlink" Target="https://elixir.bootlin.com/linux/v6.3.2/C/ident/igb_poll" TargetMode="External"/><Relationship Id="rId2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elixir.bootlin.com/linux/v6.3.2/C/ident/irqreturn_t" TargetMode="External"/><Relationship Id="rId2" Type="http://schemas.openxmlformats.org/officeDocument/2006/relationships/hyperlink" Target="https://elixir.bootlin.com/linux/v6.3.2/C/ident/cp_interrupt" TargetMode="External"/><Relationship Id="rId3" Type="http://schemas.openxmlformats.org/officeDocument/2006/relationships/hyperlink" Target="https://elixir.bootlin.com/linux/v6.3.2/C/ident/dev_instance" TargetMode="External"/><Relationship Id="rId4"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elixir.bootlin.com/linux/v6.3.2/source/drivers/net/ethernet/xilinx/xilinx_axienet_main.c" TargetMode="External"/><Relationship Id="rId2" Type="http://schemas.openxmlformats.org/officeDocument/2006/relationships/hyperlink" Target="https://elixir.bootlin.com/linux/v6.3.2/source/drivers/net/ethernet/realtek/8139cp.c" TargetMode="External"/><Relationship Id="rId3" Type="http://schemas.openxmlformats.org/officeDocument/2006/relationships/hyperlink" Target="https://elixir.bootlin.com/linux/v6.3.2/source/drivers/net/ethernet/intel/igb/igb_main.c" TargetMode="External"/><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elixir.bootlin.com/linux/v6.3.2/C/ident/module_pci_driver" TargetMode="External"/><Relationship Id="rId2" Type="http://schemas.openxmlformats.org/officeDocument/2006/relationships/hyperlink" Target="https://elixir.bootlin.com/linux/v6.3.2/C/ident/cp_driver" TargetMode="External"/><Relationship Id="rId3" Type="http://schemas.openxmlformats.org/officeDocument/2006/relationships/hyperlink" Target="https://elixir.bootlin.com/linux/v6.3.2/C/ident/pci_driver" TargetMode="External"/><Relationship Id="rId4" Type="http://schemas.openxmlformats.org/officeDocument/2006/relationships/hyperlink" Target="https://elixir.bootlin.com/linux/v6.3.2/C/ident/cp_driver" TargetMode="External"/><Relationship Id="rId5" Type="http://schemas.openxmlformats.org/officeDocument/2006/relationships/hyperlink" Target="https://elixir.bootlin.com/linux/v6.3.2/C/ident/DRV_NAME" TargetMode="External"/><Relationship Id="rId6" Type="http://schemas.openxmlformats.org/officeDocument/2006/relationships/hyperlink" Target="https://elixir.bootlin.com/linux/v6.3.2/C/ident/id_table" TargetMode="External"/><Relationship Id="rId7" Type="http://schemas.openxmlformats.org/officeDocument/2006/relationships/hyperlink" Target="https://elixir.bootlin.com/linux/v6.3.2/C/ident/cp_pci_tbl" TargetMode="External"/><Relationship Id="rId8" Type="http://schemas.openxmlformats.org/officeDocument/2006/relationships/hyperlink" Target="https://elixir.bootlin.com/linux/v6.3.2/C/ident/probe" TargetMode="External"/><Relationship Id="rId9" Type="http://schemas.openxmlformats.org/officeDocument/2006/relationships/hyperlink" Target="https://elixir.bootlin.com/linux/v6.3.2/C/ident/cp_init_one" TargetMode="External"/><Relationship Id="rId10" Type="http://schemas.openxmlformats.org/officeDocument/2006/relationships/hyperlink" Target="https://elixir.bootlin.com/linux/v6.3.2/C/ident/remove" TargetMode="External"/><Relationship Id="rId11" Type="http://schemas.openxmlformats.org/officeDocument/2006/relationships/hyperlink" Target="https://elixir.bootlin.com/linux/v6.3.2/C/ident/cp_remove_one" TargetMode="External"/><Relationship Id="rId12" Type="http://schemas.openxmlformats.org/officeDocument/2006/relationships/hyperlink" Target="https://elixir.bootlin.com/linux/v6.3.2/C/ident/pm" TargetMode="External"/><Relationship Id="rId13" Type="http://schemas.openxmlformats.org/officeDocument/2006/relationships/hyperlink" Target="https://elixir.bootlin.com/linux/v6.3.2/C/ident/module_platform_driver" TargetMode="External"/><Relationship Id="rId14" Type="http://schemas.openxmlformats.org/officeDocument/2006/relationships/hyperlink" Target="https://elixir.bootlin.com/linux/v6.3.2/C/ident/axienet_driver" TargetMode="External"/><Relationship Id="rId15"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en.wikipedia.org/wiki/PCI_Express" TargetMode="External"/><Relationship Id="rId2" Type="http://schemas.openxmlformats.org/officeDocument/2006/relationships/hyperlink" Target="https://en.wikipedia.org/wiki/PCI_configuration_space#Standardized_registers" TargetMode="External"/><Relationship Id="rId3" Type="http://schemas.openxmlformats.org/officeDocument/2006/relationships/hyperlink" Target="https://github.com/torvalds/linux/blob/v3.13/include/linux/module.h#L145-L146" TargetMode="External"/><Relationship Id="rId4" Type="http://schemas.openxmlformats.org/officeDocument/2006/relationships/hyperlink" Target="https://github.com/torvalds/linux/blob/v3.13/drivers/net/ethernet/intel/igb/igb_main.c#L79-L117" TargetMode="External"/><Relationship Id="rId5" Type="http://schemas.openxmlformats.org/officeDocument/2006/relationships/hyperlink" Target="https://github.com/torvalds/linux/blob/v3.13/drivers/net/ethernet/intel/igb/e1000_hw.h#L41-L75" TargetMode="External"/><Relationship Id="rId6" Type="http://schemas.openxmlformats.org/officeDocument/2006/relationships/hyperlink" Target="https://elixir.bootlin.com/linux/v6.3.2/C/ident/pci_device_id" TargetMode="External"/><Relationship Id="rId7" Type="http://schemas.openxmlformats.org/officeDocument/2006/relationships/hyperlink" Target="https://elixir.bootlin.com/linux/v6.3.2/C/ident/igb_pci_tbl" TargetMode="External"/><Relationship Id="rId8" Type="http://schemas.openxmlformats.org/officeDocument/2006/relationships/hyperlink" Target="https://elixir.bootlin.com/linux/v6.3.2/C/ident/PCI_VDEVICE" TargetMode="External"/><Relationship Id="rId9" Type="http://schemas.openxmlformats.org/officeDocument/2006/relationships/hyperlink" Target="https://elixir.bootlin.com/linux/v6.3.2/C/ident/INTEL" TargetMode="External"/><Relationship Id="rId10" Type="http://schemas.openxmlformats.org/officeDocument/2006/relationships/hyperlink" Target="https://elixir.bootlin.com/linux/v6.3.2/C/ident/E1000_DEV_ID_I354_BACKPLANE_1GBPS" TargetMode="External"/><Relationship Id="rId11" Type="http://schemas.openxmlformats.org/officeDocument/2006/relationships/hyperlink" Target="https://elixir.bootlin.com/linux/v6.3.2/C/ident/PCI_VDEVICE" TargetMode="External"/><Relationship Id="rId12" Type="http://schemas.openxmlformats.org/officeDocument/2006/relationships/hyperlink" Target="https://elixir.bootlin.com/linux/v6.3.2/C/ident/INTEL" TargetMode="External"/><Relationship Id="rId13" Type="http://schemas.openxmlformats.org/officeDocument/2006/relationships/hyperlink" Target="https://elixir.bootlin.com/linux/v6.3.2/C/ident/E1000_DEV_ID_I354_SGMII" TargetMode="External"/><Relationship Id="rId14" Type="http://schemas.openxmlformats.org/officeDocument/2006/relationships/hyperlink" Target="https://elixir.bootlin.com/linux/v6.3.2/C/ident/PCI_VDEVICE" TargetMode="External"/><Relationship Id="rId15" Type="http://schemas.openxmlformats.org/officeDocument/2006/relationships/hyperlink" Target="https://elixir.bootlin.com/linux/v6.3.2/C/ident/INTEL" TargetMode="External"/><Relationship Id="rId16" Type="http://schemas.openxmlformats.org/officeDocument/2006/relationships/hyperlink" Target="https://elixir.bootlin.com/linux/v6.3.2/C/ident/E1000_DEV_ID_I354_BACKPLANE_2_5GBPS" TargetMode="External"/><Relationship Id="rId17" Type="http://schemas.openxmlformats.org/officeDocument/2006/relationships/hyperlink" Target="https://elixir.bootlin.com/linux/v6.3.2/C/ident/MODULE_DEVICE_TABLE" TargetMode="External"/><Relationship Id="rId18" Type="http://schemas.openxmlformats.org/officeDocument/2006/relationships/hyperlink" Target="https://elixir.bootlin.com/linux/v6.3.2/C/ident/pci" TargetMode="External"/><Relationship Id="rId19" Type="http://schemas.openxmlformats.org/officeDocument/2006/relationships/hyperlink" Target="https://elixir.bootlin.com/linux/v6.3.2/C/ident/igb_pci_tbl" TargetMode="External"/><Relationship Id="rId20"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wiki.osdev.org/I/O_Ports" TargetMode="External"/><Relationship Id="rId2" Type="http://schemas.openxmlformats.org/officeDocument/2006/relationships/hyperlink" Target="https://en.wikipedia.org/wiki/Direct_memory_access" TargetMode="External"/><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en.wikipedia.org/wiki/Direct_memory_access" TargetMode="External"/><Relationship Id="rId2" Type="http://schemas.openxmlformats.org/officeDocument/2006/relationships/hyperlink" Target="https://github.com/torvalds/linux/blob/v3.13/Documentation/PCI/pcieaer-howto.txt" TargetMode="External"/><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144000" y="465840"/>
            <a:ext cx="9070920" cy="12614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IN" sz="4400" spc="-1" strike="noStrike">
                <a:solidFill>
                  <a:srgbClr val="006699"/>
                </a:solidFill>
                <a:latin typeface="Arial"/>
                <a:ea typeface="DejaVu Sans"/>
              </a:rPr>
              <a:t>Linux Ethernet Driver</a:t>
            </a:r>
            <a:endParaRPr b="0" lang="en-IN" sz="4400" spc="-1" strike="noStrike">
              <a:latin typeface="Arial"/>
            </a:endParaRPr>
          </a:p>
        </p:txBody>
      </p:sp>
      <p:pic>
        <p:nvPicPr>
          <p:cNvPr id="80" name="" descr=""/>
          <p:cNvPicPr/>
          <p:nvPr/>
        </p:nvPicPr>
        <p:blipFill>
          <a:blip r:embed="rId1"/>
          <a:stretch/>
        </p:blipFill>
        <p:spPr>
          <a:xfrm>
            <a:off x="2908080" y="2523240"/>
            <a:ext cx="3211200" cy="27320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504000" y="301320"/>
            <a:ext cx="9070920" cy="6368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IN" sz="4400" spc="-1" strike="noStrike">
                <a:solidFill>
                  <a:srgbClr val="ffffff"/>
                </a:solidFill>
                <a:latin typeface="Arial"/>
                <a:ea typeface="DejaVu Sans"/>
              </a:rPr>
              <a:t>ethtool_ops</a:t>
            </a:r>
            <a:endParaRPr b="0" lang="en-IN" sz="4400" spc="-1" strike="noStrike">
              <a:latin typeface="Arial"/>
            </a:endParaRPr>
          </a:p>
        </p:txBody>
      </p:sp>
      <p:sp>
        <p:nvSpPr>
          <p:cNvPr id="114" name="CustomShape 2"/>
          <p:cNvSpPr/>
          <p:nvPr/>
        </p:nvSpPr>
        <p:spPr>
          <a:xfrm>
            <a:off x="5711760" y="1998000"/>
            <a:ext cx="3863520" cy="376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000" spc="-1" strike="noStrike">
                <a:solidFill>
                  <a:srgbClr val="000000"/>
                </a:solidFill>
                <a:latin typeface="Courier New"/>
                <a:ea typeface="Courier New"/>
              </a:rPr>
              <a:t> </a:t>
            </a:r>
            <a:endParaRPr b="0" lang="en-IN" sz="1000" spc="-1" strike="noStrike">
              <a:latin typeface="Arial"/>
            </a:endParaRPr>
          </a:p>
        </p:txBody>
      </p:sp>
      <p:graphicFrame>
        <p:nvGraphicFramePr>
          <p:cNvPr id="115" name="Table 3"/>
          <p:cNvGraphicFramePr/>
          <p:nvPr/>
        </p:nvGraphicFramePr>
        <p:xfrm>
          <a:off x="-77760" y="959400"/>
          <a:ext cx="14554800" cy="12843720"/>
        </p:xfrm>
        <a:graphic>
          <a:graphicData uri="http://schemas.openxmlformats.org/drawingml/2006/table">
            <a:tbl>
              <a:tblPr/>
              <a:tblGrid>
                <a:gridCol w="4253040"/>
                <a:gridCol w="4031640"/>
                <a:gridCol w="6270480"/>
              </a:tblGrid>
              <a:tr h="12124080">
                <a:tc>
                  <a:txBody>
                    <a:bodyPr lIns="90000" rIns="90000" anchor="t">
                      <a:noAutofit/>
                    </a:bodyPr>
                    <a:p>
                      <a:pPr>
                        <a:lnSpc>
                          <a:spcPct val="100000"/>
                        </a:lnSpc>
                        <a:buNone/>
                      </a:pPr>
                      <a:r>
                        <a:rPr b="1" lang="en-IN" sz="1200" spc="-1" strike="noStrike">
                          <a:latin typeface="Arial"/>
                          <a:ea typeface="DejaVu Sans"/>
                        </a:rPr>
                        <a:t>netdev-&gt;ethtool_ops = &amp;igb_ethtool_ops;</a:t>
                      </a:r>
                      <a:endParaRPr b="0" lang="en-IN" sz="1200" spc="-1" strike="noStrike">
                        <a:latin typeface="Arial"/>
                      </a:endParaRPr>
                    </a:p>
                    <a:p>
                      <a:pPr>
                        <a:lnSpc>
                          <a:spcPct val="100000"/>
                        </a:lnSpc>
                        <a:buNone/>
                      </a:pPr>
                      <a:r>
                        <a:rPr b="0" lang="en-IN" sz="1200" spc="-1" strike="noStrike">
                          <a:latin typeface="Arial"/>
                          <a:ea typeface="DejaVu Sans"/>
                        </a:rPr>
                        <a:t>static const struct ethtool_ops igb_ethtool_ops = {</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.supported_coalesce_params = ETHTOOL_COALESCE_USECS,</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.get_drvinfo</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igb_get_drvinfo,</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.get_regs_len</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igb_get_regs_len,</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.get_regs</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igb_get_regs,</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.get_wol</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igb_get_wol,</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.set_wol</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igb_set_wol,</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.get_msglevel</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igb_get_msglevel,</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.set_msglevel</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igb_set_msglevel,</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.nway_reset</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igb_nway_reset,</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.get_link</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igb_get_link,</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.get_eeprom_len</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igb_get_eeprom_len,</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.get_eeprom</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igb_get_eeprom,</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.set_eeprom</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igb_set_eeprom,</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.get_ringparam</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igb_get_ringparam,</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.set_ringparam</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igb_set_ringparam,</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.get_pauseparam</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igb_get_pauseparam,</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.set_pauseparam</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igb_set_pauseparam,</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.self_test</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igb_diag_test,</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.get_strings</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igb_get_strings,</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.set_phys_id</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igb_set_phys_id,</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.get_sset_count</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igb_get_sset_count,</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.get_ethtool_stats</a:t>
                      </a:r>
                      <a:r>
                        <a:rPr b="0" lang="en-IN" sz="1200" spc="-1" strike="noStrike">
                          <a:latin typeface="Arial"/>
                          <a:ea typeface="DejaVu Sans"/>
                        </a:rPr>
                        <a:t>	</a:t>
                      </a:r>
                      <a:r>
                        <a:rPr b="0" lang="en-IN" sz="1200" spc="-1" strike="noStrike">
                          <a:latin typeface="Arial"/>
                          <a:ea typeface="DejaVu Sans"/>
                        </a:rPr>
                        <a:t>= igb_get_ethtool_stats,</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.get_coalesce</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igb_get_coalesce,</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.set_coalesce</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igb_set_coalesce,</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.get_ts_info</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igb_get_ts_info,</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.get_rxnfc</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igb_get_rxnfc,</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.set_rxnfc</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igb_set_rxnfc,</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.get_eee</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igb_get_eee,</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.set_eee</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igb_set_eee,</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.get_module_info</a:t>
                      </a:r>
                      <a:r>
                        <a:rPr b="0" lang="en-IN" sz="1200" spc="-1" strike="noStrike">
                          <a:latin typeface="Arial"/>
                          <a:ea typeface="DejaVu Sans"/>
                        </a:rPr>
                        <a:t>	</a:t>
                      </a:r>
                      <a:r>
                        <a:rPr b="0" lang="en-IN" sz="1200" spc="-1" strike="noStrike">
                          <a:latin typeface="Arial"/>
                          <a:ea typeface="DejaVu Sans"/>
                        </a:rPr>
                        <a:t>= igb_get_module_info,</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.get_module_eeprom</a:t>
                      </a:r>
                      <a:r>
                        <a:rPr b="0" lang="en-IN" sz="1200" spc="-1" strike="noStrike">
                          <a:latin typeface="Arial"/>
                          <a:ea typeface="DejaVu Sans"/>
                        </a:rPr>
                        <a:t>	</a:t>
                      </a:r>
                      <a:r>
                        <a:rPr b="0" lang="en-IN" sz="1200" spc="-1" strike="noStrike">
                          <a:latin typeface="Arial"/>
                          <a:ea typeface="DejaVu Sans"/>
                        </a:rPr>
                        <a:t>= igb_get_module_eeprom,</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.get_rxfh_indir_size</a:t>
                      </a:r>
                      <a:r>
                        <a:rPr b="0" lang="en-IN" sz="1200" spc="-1" strike="noStrike">
                          <a:latin typeface="Arial"/>
                          <a:ea typeface="DejaVu Sans"/>
                        </a:rPr>
                        <a:t>	</a:t>
                      </a:r>
                      <a:r>
                        <a:rPr b="0" lang="en-IN" sz="1200" spc="-1" strike="noStrike">
                          <a:latin typeface="Arial"/>
                          <a:ea typeface="DejaVu Sans"/>
                        </a:rPr>
                        <a:t>= igb_get_rxfh_indir_size,</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.get_rxfh</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igb_get_rxfh,</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.set_rxfh</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igb_set_rxfh,</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.get_channels</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igb_get_channels,</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.set_channels</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igb_set_channels,</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.get_priv_flags</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igb_get_priv_flags,</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.set_priv_flags</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igb_set_priv_flags,</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.begin</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igb_ethtool_begin,</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.complete</a:t>
                      </a:r>
                      <a:r>
                        <a:rPr b="0" lang="en-IN" sz="1200" spc="-1" strike="noStrike">
                          <a:latin typeface="Arial"/>
                          <a:ea typeface="DejaVu Sans"/>
                        </a:rPr>
                        <a:t>	</a:t>
                      </a:r>
                      <a:r>
                        <a:rPr b="0" lang="en-IN" sz="1200" spc="-1" strike="noStrike">
                          <a:latin typeface="Arial"/>
                          <a:ea typeface="DejaVu Sans"/>
                        </a:rPr>
                        <a:t>	</a:t>
                      </a:r>
                      <a:r>
                        <a:rPr b="0" lang="en-IN" sz="1200" spc="-1" strike="noStrike">
                          <a:latin typeface="Arial"/>
                          <a:ea typeface="DejaVu Sans"/>
                        </a:rPr>
                        <a:t>= igb_ethtool_complete,</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.get_link_ksettings</a:t>
                      </a:r>
                      <a:r>
                        <a:rPr b="0" lang="en-IN" sz="1200" spc="-1" strike="noStrike">
                          <a:latin typeface="Arial"/>
                          <a:ea typeface="DejaVu Sans"/>
                        </a:rPr>
                        <a:t>	</a:t>
                      </a:r>
                      <a:r>
                        <a:rPr b="0" lang="en-IN" sz="1200" spc="-1" strike="noStrike">
                          <a:latin typeface="Arial"/>
                          <a:ea typeface="DejaVu Sans"/>
                        </a:rPr>
                        <a:t>= igb_get_link_ksettings,</a:t>
                      </a:r>
                      <a:endParaRPr b="0" lang="en-IN" sz="1200" spc="-1" strike="noStrike">
                        <a:latin typeface="Arial"/>
                      </a:endParaRPr>
                    </a:p>
                    <a:p>
                      <a:pPr>
                        <a:lnSpc>
                          <a:spcPct val="100000"/>
                        </a:lnSpc>
                        <a:buNone/>
                      </a:pPr>
                      <a:r>
                        <a:rPr b="0" lang="en-IN" sz="1200" spc="-1" strike="noStrike">
                          <a:latin typeface="Arial"/>
                          <a:ea typeface="DejaVu Sans"/>
                        </a:rPr>
                        <a:t>	</a:t>
                      </a:r>
                      <a:r>
                        <a:rPr b="0" lang="en-IN" sz="1200" spc="-1" strike="noStrike">
                          <a:latin typeface="Arial"/>
                          <a:ea typeface="DejaVu Sans"/>
                        </a:rPr>
                        <a:t>.set_link_ksettings</a:t>
                      </a:r>
                      <a:r>
                        <a:rPr b="0" lang="en-IN" sz="1200" spc="-1" strike="noStrike">
                          <a:latin typeface="Arial"/>
                          <a:ea typeface="DejaVu Sans"/>
                        </a:rPr>
                        <a:t>	</a:t>
                      </a:r>
                      <a:r>
                        <a:rPr b="0" lang="en-IN" sz="1200" spc="-1" strike="noStrike">
                          <a:latin typeface="Arial"/>
                          <a:ea typeface="DejaVu Sans"/>
                        </a:rPr>
                        <a:t>= igb_set_link_ksettings,</a:t>
                      </a:r>
                      <a:endParaRPr b="0" lang="en-IN" sz="1200" spc="-1" strike="noStrike">
                        <a:latin typeface="Arial"/>
                      </a:endParaRPr>
                    </a:p>
                    <a:p>
                      <a:pPr>
                        <a:lnSpc>
                          <a:spcPct val="100000"/>
                        </a:lnSpc>
                        <a:buNone/>
                      </a:pPr>
                      <a:r>
                        <a:rPr b="0" lang="en-IN" sz="1200" spc="-1" strike="noStrike">
                          <a:latin typeface="Arial"/>
                          <a:ea typeface="DejaVu Sans"/>
                        </a:rPr>
                        <a:t>};</a:t>
                      </a:r>
                      <a:endParaRPr b="0" lang="en-IN"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1" lang="en-IN" sz="1200" spc="-1" strike="noStrike">
                          <a:latin typeface="Arial"/>
                          <a:ea typeface="DejaVu Sans"/>
                        </a:rPr>
                        <a:t>dev-&gt;</a:t>
                      </a:r>
                      <a:r>
                        <a:rPr b="1" lang="en-IN" sz="1200" spc="-1" strike="noStrike" u="sng">
                          <a:solidFill>
                            <a:srgbClr val="0000ff"/>
                          </a:solidFill>
                          <a:uFillTx/>
                          <a:latin typeface="Arial"/>
                          <a:ea typeface="DejaVu Sans"/>
                          <a:hlinkClick r:id="rId1"/>
                        </a:rPr>
                        <a:t>ethtool_ops</a:t>
                      </a:r>
                      <a:r>
                        <a:rPr b="1" lang="en-IN" sz="1200" spc="-1" strike="noStrike">
                          <a:solidFill>
                            <a:srgbClr val="0000ff"/>
                          </a:solidFill>
                          <a:latin typeface="Arial"/>
                          <a:ea typeface="DejaVu Sans"/>
                        </a:rPr>
                        <a:t> = &amp;</a:t>
                      </a:r>
                      <a:r>
                        <a:rPr b="1" lang="en-IN" sz="1200" spc="-1" strike="noStrike" u="sng">
                          <a:solidFill>
                            <a:srgbClr val="0000ff"/>
                          </a:solidFill>
                          <a:uFillTx/>
                          <a:latin typeface="Arial"/>
                          <a:ea typeface="DejaVu Sans"/>
                          <a:hlinkClick r:id="rId2"/>
                        </a:rPr>
                        <a:t>cp_ethtool_ops</a:t>
                      </a:r>
                      <a:r>
                        <a:rPr b="1" lang="en-IN" sz="1200" spc="-1" strike="noStrike">
                          <a:solidFill>
                            <a:srgbClr val="0000ff"/>
                          </a:solidFill>
                          <a:latin typeface="Arial"/>
                          <a:ea typeface="DejaVu Sans"/>
                        </a:rPr>
                        <a:t>;</a:t>
                      </a:r>
                      <a:endParaRPr b="0" lang="en-IN" sz="1200" spc="-1" strike="noStrike">
                        <a:latin typeface="Arial"/>
                      </a:endParaRPr>
                    </a:p>
                    <a:p>
                      <a:pPr>
                        <a:lnSpc>
                          <a:spcPct val="100000"/>
                        </a:lnSpc>
                        <a:buNone/>
                      </a:pPr>
                      <a:r>
                        <a:rPr b="0" lang="en-IN" sz="1200" spc="-1" strike="noStrike">
                          <a:solidFill>
                            <a:srgbClr val="0000ff"/>
                          </a:solidFill>
                          <a:latin typeface="Arial"/>
                          <a:ea typeface="DejaVu Sans"/>
                        </a:rPr>
                        <a:t>static const struct ethtool_ops cp_ethtool_ops = {</a:t>
                      </a:r>
                      <a:endParaRPr b="0" lang="en-IN" sz="1200" spc="-1" strike="noStrike">
                        <a:latin typeface="Arial"/>
                      </a:endParaRPr>
                    </a:p>
                    <a:p>
                      <a:pPr>
                        <a:lnSpc>
                          <a:spcPct val="100000"/>
                        </a:lnSpc>
                        <a:buNone/>
                      </a:pP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.get_drvinfo</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cp_get_drvinfo,</a:t>
                      </a:r>
                      <a:endParaRPr b="0" lang="en-IN" sz="1200" spc="-1" strike="noStrike">
                        <a:latin typeface="Arial"/>
                      </a:endParaRPr>
                    </a:p>
                    <a:p>
                      <a:pPr>
                        <a:lnSpc>
                          <a:spcPct val="100000"/>
                        </a:lnSpc>
                        <a:buNone/>
                      </a:pP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.get_regs_len</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cp_get_regs_len,</a:t>
                      </a:r>
                      <a:endParaRPr b="0" lang="en-IN" sz="1200" spc="-1" strike="noStrike">
                        <a:latin typeface="Arial"/>
                      </a:endParaRPr>
                    </a:p>
                    <a:p>
                      <a:pPr>
                        <a:lnSpc>
                          <a:spcPct val="100000"/>
                        </a:lnSpc>
                        <a:buNone/>
                      </a:pP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.get_sset_count</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cp_get_sset_count,</a:t>
                      </a:r>
                      <a:endParaRPr b="0" lang="en-IN" sz="1200" spc="-1" strike="noStrike">
                        <a:latin typeface="Arial"/>
                      </a:endParaRPr>
                    </a:p>
                    <a:p>
                      <a:pPr>
                        <a:lnSpc>
                          <a:spcPct val="100000"/>
                        </a:lnSpc>
                        <a:buNone/>
                      </a:pP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.nway_reset</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cp_nway_reset,</a:t>
                      </a:r>
                      <a:endParaRPr b="0" lang="en-IN" sz="1200" spc="-1" strike="noStrike">
                        <a:latin typeface="Arial"/>
                      </a:endParaRPr>
                    </a:p>
                    <a:p>
                      <a:pPr>
                        <a:lnSpc>
                          <a:spcPct val="100000"/>
                        </a:lnSpc>
                        <a:buNone/>
                      </a:pP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.get_link</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ethtool_op_get_link,</a:t>
                      </a:r>
                      <a:endParaRPr b="0" lang="en-IN" sz="1200" spc="-1" strike="noStrike">
                        <a:latin typeface="Arial"/>
                      </a:endParaRPr>
                    </a:p>
                    <a:p>
                      <a:pPr>
                        <a:lnSpc>
                          <a:spcPct val="100000"/>
                        </a:lnSpc>
                        <a:buNone/>
                      </a:pP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.get_msglevel</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cp_get_msglevel,</a:t>
                      </a:r>
                      <a:endParaRPr b="0" lang="en-IN" sz="1200" spc="-1" strike="noStrike">
                        <a:latin typeface="Arial"/>
                      </a:endParaRPr>
                    </a:p>
                    <a:p>
                      <a:pPr>
                        <a:lnSpc>
                          <a:spcPct val="100000"/>
                        </a:lnSpc>
                        <a:buNone/>
                      </a:pP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.set_msglevel</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cp_set_msglevel,</a:t>
                      </a:r>
                      <a:endParaRPr b="0" lang="en-IN" sz="1200" spc="-1" strike="noStrike">
                        <a:latin typeface="Arial"/>
                      </a:endParaRPr>
                    </a:p>
                    <a:p>
                      <a:pPr>
                        <a:lnSpc>
                          <a:spcPct val="100000"/>
                        </a:lnSpc>
                        <a:buNone/>
                      </a:pP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.get_regs</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cp_get_regs,</a:t>
                      </a:r>
                      <a:endParaRPr b="0" lang="en-IN" sz="1200" spc="-1" strike="noStrike">
                        <a:latin typeface="Arial"/>
                      </a:endParaRPr>
                    </a:p>
                    <a:p>
                      <a:pPr>
                        <a:lnSpc>
                          <a:spcPct val="100000"/>
                        </a:lnSpc>
                        <a:buNone/>
                      </a:pP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.get_wol</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cp_get_wol,</a:t>
                      </a:r>
                      <a:endParaRPr b="0" lang="en-IN" sz="1200" spc="-1" strike="noStrike">
                        <a:latin typeface="Arial"/>
                      </a:endParaRPr>
                    </a:p>
                    <a:p>
                      <a:pPr>
                        <a:lnSpc>
                          <a:spcPct val="100000"/>
                        </a:lnSpc>
                        <a:buNone/>
                      </a:pP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.set_wol</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cp_set_wol,</a:t>
                      </a:r>
                      <a:endParaRPr b="0" lang="en-IN" sz="1200" spc="-1" strike="noStrike">
                        <a:latin typeface="Arial"/>
                      </a:endParaRPr>
                    </a:p>
                    <a:p>
                      <a:pPr>
                        <a:lnSpc>
                          <a:spcPct val="100000"/>
                        </a:lnSpc>
                        <a:buNone/>
                      </a:pP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.get_strings</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cp_get_strings,</a:t>
                      </a:r>
                      <a:endParaRPr b="0" lang="en-IN" sz="1200" spc="-1" strike="noStrike">
                        <a:latin typeface="Arial"/>
                      </a:endParaRPr>
                    </a:p>
                    <a:p>
                      <a:pPr>
                        <a:lnSpc>
                          <a:spcPct val="100000"/>
                        </a:lnSpc>
                        <a:buNone/>
                      </a:pP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.get_ethtool_stats</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cp_get_ethtool_stats,</a:t>
                      </a:r>
                      <a:endParaRPr b="0" lang="en-IN" sz="1200" spc="-1" strike="noStrike">
                        <a:latin typeface="Arial"/>
                      </a:endParaRPr>
                    </a:p>
                    <a:p>
                      <a:pPr>
                        <a:lnSpc>
                          <a:spcPct val="100000"/>
                        </a:lnSpc>
                        <a:buNone/>
                      </a:pP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.get_eeprom_len</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cp_get_eeprom_len,</a:t>
                      </a:r>
                      <a:endParaRPr b="0" lang="en-IN" sz="1200" spc="-1" strike="noStrike">
                        <a:latin typeface="Arial"/>
                      </a:endParaRPr>
                    </a:p>
                    <a:p>
                      <a:pPr>
                        <a:lnSpc>
                          <a:spcPct val="100000"/>
                        </a:lnSpc>
                        <a:buNone/>
                      </a:pP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.get_eeprom</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cp_get_eeprom,</a:t>
                      </a:r>
                      <a:endParaRPr b="0" lang="en-IN" sz="1200" spc="-1" strike="noStrike">
                        <a:latin typeface="Arial"/>
                      </a:endParaRPr>
                    </a:p>
                    <a:p>
                      <a:pPr>
                        <a:lnSpc>
                          <a:spcPct val="100000"/>
                        </a:lnSpc>
                        <a:buNone/>
                      </a:pP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.set_eeprom</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cp_set_eeprom,</a:t>
                      </a:r>
                      <a:endParaRPr b="0" lang="en-IN" sz="1200" spc="-1" strike="noStrike">
                        <a:latin typeface="Arial"/>
                      </a:endParaRPr>
                    </a:p>
                    <a:p>
                      <a:pPr>
                        <a:lnSpc>
                          <a:spcPct val="100000"/>
                        </a:lnSpc>
                        <a:buNone/>
                      </a:pP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.get_ringparam</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cp_get_ringparam,</a:t>
                      </a:r>
                      <a:endParaRPr b="0" lang="en-IN" sz="1200" spc="-1" strike="noStrike">
                        <a:latin typeface="Arial"/>
                      </a:endParaRPr>
                    </a:p>
                    <a:p>
                      <a:pPr>
                        <a:lnSpc>
                          <a:spcPct val="100000"/>
                        </a:lnSpc>
                        <a:buNone/>
                      </a:pP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.get_link_ksettings</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cp_get_link_ksettings,</a:t>
                      </a:r>
                      <a:endParaRPr b="0" lang="en-IN" sz="1200" spc="-1" strike="noStrike">
                        <a:latin typeface="Arial"/>
                      </a:endParaRPr>
                    </a:p>
                    <a:p>
                      <a:pPr>
                        <a:lnSpc>
                          <a:spcPct val="100000"/>
                        </a:lnSpc>
                        <a:buNone/>
                      </a:pP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.set_link_ksettings</a:t>
                      </a:r>
                      <a:r>
                        <a:rPr b="0" lang="en-IN" sz="1200" spc="-1" strike="noStrike">
                          <a:solidFill>
                            <a:srgbClr val="0000ff"/>
                          </a:solidFill>
                          <a:latin typeface="Arial"/>
                          <a:ea typeface="DejaVu Sans"/>
                        </a:rPr>
                        <a:t>	</a:t>
                      </a:r>
                      <a:r>
                        <a:rPr b="0" lang="en-IN" sz="1200" spc="-1" strike="noStrike">
                          <a:solidFill>
                            <a:srgbClr val="0000ff"/>
                          </a:solidFill>
                          <a:latin typeface="Arial"/>
                          <a:ea typeface="DejaVu Sans"/>
                        </a:rPr>
                        <a:t>= cp_set_link_ksettings,</a:t>
                      </a:r>
                      <a:endParaRPr b="0" lang="en-IN" sz="1200" spc="-1" strike="noStrike">
                        <a:latin typeface="Arial"/>
                      </a:endParaRPr>
                    </a:p>
                    <a:p>
                      <a:pPr>
                        <a:lnSpc>
                          <a:spcPct val="100000"/>
                        </a:lnSpc>
                        <a:buNone/>
                      </a:pPr>
                      <a:r>
                        <a:rPr b="0" lang="en-IN" sz="1200" spc="-1" strike="noStrike">
                          <a:solidFill>
                            <a:srgbClr val="0000ff"/>
                          </a:solidFill>
                          <a:latin typeface="Arial"/>
                          <a:ea typeface="DejaVu Sans"/>
                        </a:rPr>
                        <a:t>};</a:t>
                      </a:r>
                      <a:endParaRPr b="0" lang="en-IN"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1" lang="en-IN" sz="1200" spc="-1" strike="noStrike" u="sng">
                          <a:solidFill>
                            <a:srgbClr val="0000ff"/>
                          </a:solidFill>
                          <a:uFillTx/>
                          <a:latin typeface="Courier New"/>
                          <a:ea typeface="Courier New"/>
                          <a:hlinkClick r:id="rId3"/>
                        </a:rPr>
                        <a:t>ndev</a:t>
                      </a:r>
                      <a:r>
                        <a:rPr b="1" lang="en-IN" sz="1200" spc="-1" strike="noStrike">
                          <a:solidFill>
                            <a:srgbClr val="0000ff"/>
                          </a:solidFill>
                          <a:latin typeface="Courier New"/>
                          <a:ea typeface="Courier New"/>
                        </a:rPr>
                        <a:t>-&gt;</a:t>
                      </a:r>
                      <a:r>
                        <a:rPr b="1" lang="en-IN" sz="1200" spc="-1" strike="noStrike" u="sng">
                          <a:solidFill>
                            <a:srgbClr val="0000ff"/>
                          </a:solidFill>
                          <a:uFillTx/>
                          <a:latin typeface="Courier New"/>
                          <a:ea typeface="Courier New"/>
                          <a:hlinkClick r:id="rId4"/>
                        </a:rPr>
                        <a:t>ethtool_ops</a:t>
                      </a:r>
                      <a:r>
                        <a:rPr b="1" lang="en-IN" sz="1200" spc="-1" strike="noStrike">
                          <a:solidFill>
                            <a:srgbClr val="0000ff"/>
                          </a:solidFill>
                          <a:latin typeface="Courier New"/>
                          <a:ea typeface="Courier New"/>
                        </a:rPr>
                        <a:t> = &amp;</a:t>
                      </a:r>
                      <a:r>
                        <a:rPr b="1" lang="en-IN" sz="1200" spc="-1" strike="noStrike" u="sng">
                          <a:solidFill>
                            <a:srgbClr val="0000ff"/>
                          </a:solidFill>
                          <a:uFillTx/>
                          <a:latin typeface="Courier New"/>
                          <a:ea typeface="Courier New"/>
                          <a:hlinkClick r:id="rId5"/>
                        </a:rPr>
                        <a:t>axienet_ethtool_ops</a:t>
                      </a:r>
                      <a:r>
                        <a:rPr b="1" lang="en-IN" sz="1200" spc="-1" strike="noStrike">
                          <a:solidFill>
                            <a:srgbClr val="0000ff"/>
                          </a:solidFill>
                          <a:latin typeface="Courier New"/>
                          <a:ea typeface="Courier New"/>
                        </a:rPr>
                        <a:t>;</a:t>
                      </a:r>
                      <a:endParaRPr b="0" lang="en-IN" sz="1200" spc="-1" strike="noStrike">
                        <a:latin typeface="Arial"/>
                      </a:endParaRPr>
                    </a:p>
                    <a:p>
                      <a:pPr>
                        <a:lnSpc>
                          <a:spcPct val="100000"/>
                        </a:lnSpc>
                        <a:buNone/>
                      </a:pPr>
                      <a:r>
                        <a:rPr b="0" lang="en-IN" sz="1200" spc="-1" strike="noStrike">
                          <a:solidFill>
                            <a:srgbClr val="0000ff"/>
                          </a:solidFill>
                          <a:latin typeface="Courier New"/>
                          <a:ea typeface="Courier New"/>
                        </a:rPr>
                        <a:t>static const struct ethtool_ops axienet_ethtool_ops = {</a:t>
                      </a:r>
                      <a:endParaRPr b="0" lang="en-IN" sz="1200" spc="-1" strike="noStrike">
                        <a:latin typeface="Arial"/>
                      </a:endParaRPr>
                    </a:p>
                    <a:p>
                      <a:pPr>
                        <a:lnSpc>
                          <a:spcPct val="100000"/>
                        </a:lnSpc>
                        <a:buNone/>
                      </a:pPr>
                      <a:r>
                        <a:rPr b="0" lang="en-IN" sz="1200" spc="-1" strike="noStrike">
                          <a:solidFill>
                            <a:srgbClr val="0000ff"/>
                          </a:solidFill>
                          <a:latin typeface="Courier New"/>
                          <a:ea typeface="Courier New"/>
                        </a:rPr>
                        <a:t>	</a:t>
                      </a:r>
                      <a:r>
                        <a:rPr b="0" lang="en-IN" sz="1200" spc="-1" strike="noStrike">
                          <a:solidFill>
                            <a:srgbClr val="0000ff"/>
                          </a:solidFill>
                          <a:latin typeface="Courier New"/>
                          <a:ea typeface="Courier New"/>
                        </a:rPr>
                        <a:t>.supported_coalesce_params = ETHTOOL_COALESCE_MAX_FRAMES |</a:t>
                      </a:r>
                      <a:endParaRPr b="0" lang="en-IN" sz="1200" spc="-1" strike="noStrike">
                        <a:latin typeface="Arial"/>
                      </a:endParaRPr>
                    </a:p>
                    <a:p>
                      <a:pPr>
                        <a:lnSpc>
                          <a:spcPct val="100000"/>
                        </a:lnSpc>
                        <a:buNone/>
                      </a:pPr>
                      <a:r>
                        <a:rPr b="0" lang="en-IN" sz="1200" spc="-1" strike="noStrike">
                          <a:solidFill>
                            <a:srgbClr val="0000ff"/>
                          </a:solidFill>
                          <a:latin typeface="Courier New"/>
                          <a:ea typeface="Courier New"/>
                        </a:rPr>
                        <a:t>	</a:t>
                      </a:r>
                      <a:r>
                        <a:rPr b="0" lang="en-IN" sz="1200" spc="-1" strike="noStrike">
                          <a:solidFill>
                            <a:srgbClr val="0000ff"/>
                          </a:solidFill>
                          <a:latin typeface="Courier New"/>
                          <a:ea typeface="Courier New"/>
                        </a:rPr>
                        <a:t>	</a:t>
                      </a:r>
                      <a:r>
                        <a:rPr b="0" lang="en-IN" sz="1200" spc="-1" strike="noStrike">
                          <a:solidFill>
                            <a:srgbClr val="0000ff"/>
                          </a:solidFill>
                          <a:latin typeface="Courier New"/>
                          <a:ea typeface="Courier New"/>
                        </a:rPr>
                        <a:t>	</a:t>
                      </a:r>
                      <a:r>
                        <a:rPr b="0" lang="en-IN" sz="1200" spc="-1" strike="noStrike">
                          <a:solidFill>
                            <a:srgbClr val="0000ff"/>
                          </a:solidFill>
                          <a:latin typeface="Courier New"/>
                          <a:ea typeface="Courier New"/>
                        </a:rPr>
                        <a:t>	</a:t>
                      </a:r>
                      <a:r>
                        <a:rPr b="0" lang="en-IN" sz="1200" spc="-1" strike="noStrike">
                          <a:solidFill>
                            <a:srgbClr val="0000ff"/>
                          </a:solidFill>
                          <a:latin typeface="Courier New"/>
                          <a:ea typeface="Courier New"/>
                        </a:rPr>
                        <a:t>     </a:t>
                      </a:r>
                      <a:r>
                        <a:rPr b="0" lang="en-IN" sz="1200" spc="-1" strike="noStrike">
                          <a:solidFill>
                            <a:srgbClr val="0000ff"/>
                          </a:solidFill>
                          <a:latin typeface="Courier New"/>
                          <a:ea typeface="Courier New"/>
                        </a:rPr>
                        <a:t>ETHTOOL_COALESCE_USECS,</a:t>
                      </a:r>
                      <a:endParaRPr b="0" lang="en-IN" sz="1200" spc="-1" strike="noStrike">
                        <a:latin typeface="Arial"/>
                      </a:endParaRPr>
                    </a:p>
                    <a:p>
                      <a:pPr>
                        <a:lnSpc>
                          <a:spcPct val="100000"/>
                        </a:lnSpc>
                        <a:buNone/>
                      </a:pPr>
                      <a:r>
                        <a:rPr b="0" lang="en-IN" sz="1200" spc="-1" strike="noStrike">
                          <a:solidFill>
                            <a:srgbClr val="0000ff"/>
                          </a:solidFill>
                          <a:latin typeface="Courier New"/>
                          <a:ea typeface="Courier New"/>
                        </a:rPr>
                        <a:t>	</a:t>
                      </a:r>
                      <a:r>
                        <a:rPr b="0" lang="en-IN" sz="1200" spc="-1" strike="noStrike">
                          <a:solidFill>
                            <a:srgbClr val="0000ff"/>
                          </a:solidFill>
                          <a:latin typeface="Courier New"/>
                          <a:ea typeface="Courier New"/>
                        </a:rPr>
                        <a:t>.get_drvinfo    = axienet_ethtools_get_drvinfo,</a:t>
                      </a:r>
                      <a:endParaRPr b="0" lang="en-IN" sz="1200" spc="-1" strike="noStrike">
                        <a:latin typeface="Arial"/>
                      </a:endParaRPr>
                    </a:p>
                    <a:p>
                      <a:pPr>
                        <a:lnSpc>
                          <a:spcPct val="100000"/>
                        </a:lnSpc>
                        <a:buNone/>
                      </a:pPr>
                      <a:r>
                        <a:rPr b="0" lang="en-IN" sz="1200" spc="-1" strike="noStrike">
                          <a:solidFill>
                            <a:srgbClr val="0000ff"/>
                          </a:solidFill>
                          <a:latin typeface="Courier New"/>
                          <a:ea typeface="Courier New"/>
                        </a:rPr>
                        <a:t>	</a:t>
                      </a:r>
                      <a:r>
                        <a:rPr b="0" lang="en-IN" sz="1200" spc="-1" strike="noStrike">
                          <a:solidFill>
                            <a:srgbClr val="0000ff"/>
                          </a:solidFill>
                          <a:latin typeface="Courier New"/>
                          <a:ea typeface="Courier New"/>
                        </a:rPr>
                        <a:t>.get_regs_len   = axienet_ethtools_get_regs_len,</a:t>
                      </a:r>
                      <a:endParaRPr b="0" lang="en-IN" sz="1200" spc="-1" strike="noStrike">
                        <a:latin typeface="Arial"/>
                      </a:endParaRPr>
                    </a:p>
                    <a:p>
                      <a:pPr>
                        <a:lnSpc>
                          <a:spcPct val="100000"/>
                        </a:lnSpc>
                        <a:buNone/>
                      </a:pPr>
                      <a:r>
                        <a:rPr b="0" lang="en-IN" sz="1200" spc="-1" strike="noStrike">
                          <a:solidFill>
                            <a:srgbClr val="0000ff"/>
                          </a:solidFill>
                          <a:latin typeface="Courier New"/>
                          <a:ea typeface="Courier New"/>
                        </a:rPr>
                        <a:t>	</a:t>
                      </a:r>
                      <a:r>
                        <a:rPr b="0" lang="en-IN" sz="1200" spc="-1" strike="noStrike">
                          <a:solidFill>
                            <a:srgbClr val="0000ff"/>
                          </a:solidFill>
                          <a:latin typeface="Courier New"/>
                          <a:ea typeface="Courier New"/>
                        </a:rPr>
                        <a:t>.get_regs       = axienet_ethtools_get_regs,</a:t>
                      </a:r>
                      <a:endParaRPr b="0" lang="en-IN" sz="1200" spc="-1" strike="noStrike">
                        <a:latin typeface="Arial"/>
                      </a:endParaRPr>
                    </a:p>
                    <a:p>
                      <a:pPr>
                        <a:lnSpc>
                          <a:spcPct val="100000"/>
                        </a:lnSpc>
                        <a:buNone/>
                      </a:pPr>
                      <a:r>
                        <a:rPr b="0" lang="en-IN" sz="1200" spc="-1" strike="noStrike">
                          <a:solidFill>
                            <a:srgbClr val="0000ff"/>
                          </a:solidFill>
                          <a:latin typeface="Courier New"/>
                          <a:ea typeface="Courier New"/>
                        </a:rPr>
                        <a:t>	</a:t>
                      </a:r>
                      <a:r>
                        <a:rPr b="0" lang="en-IN" sz="1200" spc="-1" strike="noStrike">
                          <a:solidFill>
                            <a:srgbClr val="0000ff"/>
                          </a:solidFill>
                          <a:latin typeface="Courier New"/>
                          <a:ea typeface="Courier New"/>
                        </a:rPr>
                        <a:t>.get_link       = ethtool_op_get_link,</a:t>
                      </a:r>
                      <a:endParaRPr b="0" lang="en-IN" sz="1200" spc="-1" strike="noStrike">
                        <a:latin typeface="Arial"/>
                      </a:endParaRPr>
                    </a:p>
                    <a:p>
                      <a:pPr>
                        <a:lnSpc>
                          <a:spcPct val="100000"/>
                        </a:lnSpc>
                        <a:buNone/>
                      </a:pPr>
                      <a:r>
                        <a:rPr b="0" lang="en-IN" sz="1200" spc="-1" strike="noStrike">
                          <a:solidFill>
                            <a:srgbClr val="0000ff"/>
                          </a:solidFill>
                          <a:latin typeface="Courier New"/>
                          <a:ea typeface="Courier New"/>
                        </a:rPr>
                        <a:t>	</a:t>
                      </a:r>
                      <a:r>
                        <a:rPr b="0" lang="en-IN" sz="1200" spc="-1" strike="noStrike">
                          <a:solidFill>
                            <a:srgbClr val="0000ff"/>
                          </a:solidFill>
                          <a:latin typeface="Courier New"/>
                          <a:ea typeface="Courier New"/>
                        </a:rPr>
                        <a:t>.get_ringparam</a:t>
                      </a:r>
                      <a:r>
                        <a:rPr b="0" lang="en-IN" sz="1200" spc="-1" strike="noStrike">
                          <a:solidFill>
                            <a:srgbClr val="0000ff"/>
                          </a:solidFill>
                          <a:latin typeface="Courier New"/>
                          <a:ea typeface="Courier New"/>
                        </a:rPr>
                        <a:t>	</a:t>
                      </a:r>
                      <a:r>
                        <a:rPr b="0" lang="en-IN" sz="1200" spc="-1" strike="noStrike">
                          <a:solidFill>
                            <a:srgbClr val="0000ff"/>
                          </a:solidFill>
                          <a:latin typeface="Courier New"/>
                          <a:ea typeface="Courier New"/>
                        </a:rPr>
                        <a:t>= axienet_ethtools_get_ringparam,</a:t>
                      </a:r>
                      <a:endParaRPr b="0" lang="en-IN" sz="1200" spc="-1" strike="noStrike">
                        <a:latin typeface="Arial"/>
                      </a:endParaRPr>
                    </a:p>
                    <a:p>
                      <a:pPr>
                        <a:lnSpc>
                          <a:spcPct val="100000"/>
                        </a:lnSpc>
                        <a:buNone/>
                      </a:pPr>
                      <a:r>
                        <a:rPr b="0" lang="en-IN" sz="1200" spc="-1" strike="noStrike">
                          <a:solidFill>
                            <a:srgbClr val="0000ff"/>
                          </a:solidFill>
                          <a:latin typeface="Courier New"/>
                          <a:ea typeface="Courier New"/>
                        </a:rPr>
                        <a:t>	</a:t>
                      </a:r>
                      <a:r>
                        <a:rPr b="0" lang="en-IN" sz="1200" spc="-1" strike="noStrike">
                          <a:solidFill>
                            <a:srgbClr val="0000ff"/>
                          </a:solidFill>
                          <a:latin typeface="Courier New"/>
                          <a:ea typeface="Courier New"/>
                        </a:rPr>
                        <a:t>.set_ringparam</a:t>
                      </a:r>
                      <a:r>
                        <a:rPr b="0" lang="en-IN" sz="1200" spc="-1" strike="noStrike">
                          <a:solidFill>
                            <a:srgbClr val="0000ff"/>
                          </a:solidFill>
                          <a:latin typeface="Courier New"/>
                          <a:ea typeface="Courier New"/>
                        </a:rPr>
                        <a:t>	</a:t>
                      </a:r>
                      <a:r>
                        <a:rPr b="0" lang="en-IN" sz="1200" spc="-1" strike="noStrike">
                          <a:solidFill>
                            <a:srgbClr val="0000ff"/>
                          </a:solidFill>
                          <a:latin typeface="Courier New"/>
                          <a:ea typeface="Courier New"/>
                        </a:rPr>
                        <a:t>= axienet_ethtools_set_ringparam,</a:t>
                      </a:r>
                      <a:endParaRPr b="0" lang="en-IN" sz="1200" spc="-1" strike="noStrike">
                        <a:latin typeface="Arial"/>
                      </a:endParaRPr>
                    </a:p>
                    <a:p>
                      <a:pPr>
                        <a:lnSpc>
                          <a:spcPct val="100000"/>
                        </a:lnSpc>
                        <a:buNone/>
                      </a:pPr>
                      <a:r>
                        <a:rPr b="0" lang="en-IN" sz="1200" spc="-1" strike="noStrike">
                          <a:solidFill>
                            <a:srgbClr val="0000ff"/>
                          </a:solidFill>
                          <a:latin typeface="Courier New"/>
                          <a:ea typeface="Courier New"/>
                        </a:rPr>
                        <a:t>	</a:t>
                      </a:r>
                      <a:r>
                        <a:rPr b="0" lang="en-IN" sz="1200" spc="-1" strike="noStrike">
                          <a:solidFill>
                            <a:srgbClr val="0000ff"/>
                          </a:solidFill>
                          <a:latin typeface="Courier New"/>
                          <a:ea typeface="Courier New"/>
                        </a:rPr>
                        <a:t>.get_pauseparam = axienet_ethtools_get_pauseparam,</a:t>
                      </a:r>
                      <a:endParaRPr b="0" lang="en-IN" sz="1200" spc="-1" strike="noStrike">
                        <a:latin typeface="Arial"/>
                      </a:endParaRPr>
                    </a:p>
                    <a:p>
                      <a:pPr>
                        <a:lnSpc>
                          <a:spcPct val="100000"/>
                        </a:lnSpc>
                        <a:buNone/>
                      </a:pPr>
                      <a:r>
                        <a:rPr b="0" lang="en-IN" sz="1200" spc="-1" strike="noStrike">
                          <a:solidFill>
                            <a:srgbClr val="0000ff"/>
                          </a:solidFill>
                          <a:latin typeface="Courier New"/>
                          <a:ea typeface="Courier New"/>
                        </a:rPr>
                        <a:t>	</a:t>
                      </a:r>
                      <a:r>
                        <a:rPr b="0" lang="en-IN" sz="1200" spc="-1" strike="noStrike">
                          <a:solidFill>
                            <a:srgbClr val="0000ff"/>
                          </a:solidFill>
                          <a:latin typeface="Courier New"/>
                          <a:ea typeface="Courier New"/>
                        </a:rPr>
                        <a:t>.set_pauseparam = axienet_ethtools_set_pauseparam,</a:t>
                      </a:r>
                      <a:endParaRPr b="0" lang="en-IN" sz="1200" spc="-1" strike="noStrike">
                        <a:latin typeface="Arial"/>
                      </a:endParaRPr>
                    </a:p>
                    <a:p>
                      <a:pPr>
                        <a:lnSpc>
                          <a:spcPct val="100000"/>
                        </a:lnSpc>
                        <a:buNone/>
                      </a:pPr>
                      <a:r>
                        <a:rPr b="0" lang="en-IN" sz="1200" spc="-1" strike="noStrike">
                          <a:solidFill>
                            <a:srgbClr val="0000ff"/>
                          </a:solidFill>
                          <a:latin typeface="Courier New"/>
                          <a:ea typeface="Courier New"/>
                        </a:rPr>
                        <a:t>	</a:t>
                      </a:r>
                      <a:r>
                        <a:rPr b="0" lang="en-IN" sz="1200" spc="-1" strike="noStrike">
                          <a:solidFill>
                            <a:srgbClr val="0000ff"/>
                          </a:solidFill>
                          <a:latin typeface="Courier New"/>
                          <a:ea typeface="Courier New"/>
                        </a:rPr>
                        <a:t>.get_coalesce   = axienet_ethtools_get_coalesce,</a:t>
                      </a:r>
                      <a:endParaRPr b="0" lang="en-IN" sz="1200" spc="-1" strike="noStrike">
                        <a:latin typeface="Arial"/>
                      </a:endParaRPr>
                    </a:p>
                    <a:p>
                      <a:pPr>
                        <a:lnSpc>
                          <a:spcPct val="100000"/>
                        </a:lnSpc>
                        <a:buNone/>
                      </a:pPr>
                      <a:r>
                        <a:rPr b="0" lang="en-IN" sz="1200" spc="-1" strike="noStrike">
                          <a:solidFill>
                            <a:srgbClr val="0000ff"/>
                          </a:solidFill>
                          <a:latin typeface="Courier New"/>
                          <a:ea typeface="Courier New"/>
                        </a:rPr>
                        <a:t>	</a:t>
                      </a:r>
                      <a:r>
                        <a:rPr b="0" lang="en-IN" sz="1200" spc="-1" strike="noStrike">
                          <a:solidFill>
                            <a:srgbClr val="0000ff"/>
                          </a:solidFill>
                          <a:latin typeface="Courier New"/>
                          <a:ea typeface="Courier New"/>
                        </a:rPr>
                        <a:t>.set_coalesce   = axienet_ethtools_set_coalesce,</a:t>
                      </a:r>
                      <a:endParaRPr b="0" lang="en-IN" sz="1200" spc="-1" strike="noStrike">
                        <a:latin typeface="Arial"/>
                      </a:endParaRPr>
                    </a:p>
                    <a:p>
                      <a:pPr>
                        <a:lnSpc>
                          <a:spcPct val="100000"/>
                        </a:lnSpc>
                        <a:buNone/>
                      </a:pPr>
                      <a:r>
                        <a:rPr b="0" lang="en-IN" sz="1200" spc="-1" strike="noStrike">
                          <a:solidFill>
                            <a:srgbClr val="0000ff"/>
                          </a:solidFill>
                          <a:latin typeface="Courier New"/>
                          <a:ea typeface="Courier New"/>
                        </a:rPr>
                        <a:t>	</a:t>
                      </a:r>
                      <a:r>
                        <a:rPr b="0" lang="en-IN" sz="1200" spc="-1" strike="noStrike">
                          <a:solidFill>
                            <a:srgbClr val="0000ff"/>
                          </a:solidFill>
                          <a:latin typeface="Courier New"/>
                          <a:ea typeface="Courier New"/>
                        </a:rPr>
                        <a:t>.get_link_ksettings = axienet_ethtools_get_link_ksettings,</a:t>
                      </a:r>
                      <a:endParaRPr b="0" lang="en-IN" sz="1200" spc="-1" strike="noStrike">
                        <a:latin typeface="Arial"/>
                      </a:endParaRPr>
                    </a:p>
                    <a:p>
                      <a:pPr>
                        <a:lnSpc>
                          <a:spcPct val="100000"/>
                        </a:lnSpc>
                        <a:buNone/>
                      </a:pPr>
                      <a:r>
                        <a:rPr b="0" lang="en-IN" sz="1200" spc="-1" strike="noStrike">
                          <a:solidFill>
                            <a:srgbClr val="0000ff"/>
                          </a:solidFill>
                          <a:latin typeface="Courier New"/>
                          <a:ea typeface="Courier New"/>
                        </a:rPr>
                        <a:t>	</a:t>
                      </a:r>
                      <a:r>
                        <a:rPr b="0" lang="en-IN" sz="1200" spc="-1" strike="noStrike">
                          <a:solidFill>
                            <a:srgbClr val="0000ff"/>
                          </a:solidFill>
                          <a:latin typeface="Courier New"/>
                          <a:ea typeface="Courier New"/>
                        </a:rPr>
                        <a:t>.set_link_ksettings = axienet_ethtools_set_link_ksettings,</a:t>
                      </a:r>
                      <a:endParaRPr b="0" lang="en-IN" sz="1200" spc="-1" strike="noStrike">
                        <a:latin typeface="Arial"/>
                      </a:endParaRPr>
                    </a:p>
                    <a:p>
                      <a:pPr>
                        <a:lnSpc>
                          <a:spcPct val="100000"/>
                        </a:lnSpc>
                        <a:buNone/>
                      </a:pPr>
                      <a:r>
                        <a:rPr b="0" lang="en-IN" sz="1200" spc="-1" strike="noStrike">
                          <a:solidFill>
                            <a:srgbClr val="0000ff"/>
                          </a:solidFill>
                          <a:latin typeface="Courier New"/>
                          <a:ea typeface="Courier New"/>
                        </a:rPr>
                        <a:t>	</a:t>
                      </a:r>
                      <a:r>
                        <a:rPr b="0" lang="en-IN" sz="1200" spc="-1" strike="noStrike">
                          <a:solidFill>
                            <a:srgbClr val="0000ff"/>
                          </a:solidFill>
                          <a:latin typeface="Courier New"/>
                          <a:ea typeface="Courier New"/>
                        </a:rPr>
                        <a:t>.nway_reset</a:t>
                      </a:r>
                      <a:r>
                        <a:rPr b="0" lang="en-IN" sz="1200" spc="-1" strike="noStrike">
                          <a:solidFill>
                            <a:srgbClr val="0000ff"/>
                          </a:solidFill>
                          <a:latin typeface="Courier New"/>
                          <a:ea typeface="Courier New"/>
                        </a:rPr>
                        <a:t>	</a:t>
                      </a:r>
                      <a:r>
                        <a:rPr b="0" lang="en-IN" sz="1200" spc="-1" strike="noStrike">
                          <a:solidFill>
                            <a:srgbClr val="0000ff"/>
                          </a:solidFill>
                          <a:latin typeface="Courier New"/>
                          <a:ea typeface="Courier New"/>
                        </a:rPr>
                        <a:t>= axienet_ethtools_nway_reset,</a:t>
                      </a:r>
                      <a:endParaRPr b="0" lang="en-IN" sz="1200" spc="-1" strike="noStrike">
                        <a:latin typeface="Arial"/>
                      </a:endParaRPr>
                    </a:p>
                    <a:p>
                      <a:pPr>
                        <a:lnSpc>
                          <a:spcPct val="100000"/>
                        </a:lnSpc>
                        <a:buNone/>
                      </a:pPr>
                      <a:r>
                        <a:rPr b="0" lang="en-IN" sz="1200" spc="-1" strike="noStrike">
                          <a:solidFill>
                            <a:srgbClr val="0000ff"/>
                          </a:solidFill>
                          <a:latin typeface="Courier New"/>
                          <a:ea typeface="Courier New"/>
                        </a:rPr>
                        <a:t>};</a:t>
                      </a:r>
                      <a:endParaRPr b="0" lang="en-IN"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20000">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504000" y="301320"/>
            <a:ext cx="9070920" cy="6368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IN" sz="4400" spc="-1" strike="noStrike">
                <a:solidFill>
                  <a:srgbClr val="ffffff"/>
                </a:solidFill>
                <a:latin typeface="Arial"/>
                <a:ea typeface="DejaVu Sans"/>
              </a:rPr>
              <a:t>IRQ’s</a:t>
            </a:r>
            <a:endParaRPr b="0" lang="en-IN" sz="4400" spc="-1" strike="noStrike">
              <a:latin typeface="Arial"/>
            </a:endParaRPr>
          </a:p>
        </p:txBody>
      </p:sp>
      <p:sp>
        <p:nvSpPr>
          <p:cNvPr id="117" name="CustomShape 2"/>
          <p:cNvSpPr/>
          <p:nvPr/>
        </p:nvSpPr>
        <p:spPr>
          <a:xfrm>
            <a:off x="-7920" y="953280"/>
            <a:ext cx="10157760" cy="1557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200" spc="-1" strike="noStrike">
                <a:solidFill>
                  <a:srgbClr val="000000"/>
                </a:solidFill>
                <a:latin typeface="Arial"/>
                <a:ea typeface="DejaVu Sans"/>
              </a:rPr>
              <a:t>When a data frame is written to RAM via </a:t>
            </a:r>
            <a:r>
              <a:rPr b="0" lang="en-IN" sz="1200" spc="-1" strike="noStrike" u="sng">
                <a:solidFill>
                  <a:srgbClr val="0000ff"/>
                </a:solidFill>
                <a:uFillTx/>
                <a:latin typeface="Arial"/>
                <a:ea typeface="DejaVu Sans"/>
                <a:hlinkClick r:id="rId1"/>
              </a:rPr>
              <a:t>DMA</a:t>
            </a:r>
            <a:r>
              <a:rPr b="0" lang="en-IN" sz="1200" spc="-1" strike="noStrike">
                <a:solidFill>
                  <a:srgbClr val="0000ff"/>
                </a:solidFill>
                <a:latin typeface="Arial"/>
                <a:ea typeface="DejaVu Sans"/>
              </a:rPr>
              <a:t>, how does the NIC tell the rest of the system that data is ready to be processed? </a:t>
            </a:r>
            <a:endParaRPr b="0" lang="en-IN" sz="1200" spc="-1" strike="noStrike">
              <a:latin typeface="Arial"/>
            </a:endParaRPr>
          </a:p>
          <a:p>
            <a:pPr>
              <a:lnSpc>
                <a:spcPct val="100000"/>
              </a:lnSpc>
              <a:buNone/>
            </a:pPr>
            <a:r>
              <a:rPr b="0" lang="en-IN" sz="1200" spc="-1" strike="noStrike">
                <a:solidFill>
                  <a:srgbClr val="0000ff"/>
                </a:solidFill>
                <a:latin typeface="Arial"/>
                <a:ea typeface="DejaVu Sans"/>
              </a:rPr>
              <a:t>Traditionally, a NIC would generate an  </a:t>
            </a:r>
            <a:r>
              <a:rPr b="0" lang="en-IN" sz="1200" spc="-1" strike="noStrike" u="sng">
                <a:solidFill>
                  <a:srgbClr val="0000ff"/>
                </a:solidFill>
                <a:uFillTx/>
                <a:latin typeface="Arial"/>
                <a:ea typeface="DejaVu Sans"/>
                <a:hlinkClick r:id="rId2"/>
              </a:rPr>
              <a:t>interrupt request (IRQ)</a:t>
            </a:r>
            <a:r>
              <a:rPr b="0" lang="en-IN" sz="1200" spc="-1" strike="noStrike">
                <a:solidFill>
                  <a:srgbClr val="0000ff"/>
                </a:solidFill>
                <a:latin typeface="Arial"/>
                <a:ea typeface="DejaVu Sans"/>
              </a:rPr>
              <a:t> indicating data had arrived. There are three common types of IRQs: MSI-X, MSI, and legacy IRQs. These will be touched upon shortly. A device generating an IRQ when data has been written to RAM via DMA is simple enough, but if large numbers of data frames arrive this can lead to a large number of IRQs being generated. The more IRQs that are generated, the less CPU time is available for higher level tasks like user processes. The </a:t>
            </a:r>
            <a:r>
              <a:rPr b="0" lang="en-IN" sz="1200" spc="-1" strike="noStrike" u="sng">
                <a:solidFill>
                  <a:srgbClr val="0000ff"/>
                </a:solidFill>
                <a:uFillTx/>
                <a:latin typeface="Arial"/>
                <a:ea typeface="DejaVu Sans"/>
                <a:hlinkClick r:id="rId3"/>
              </a:rPr>
              <a:t>New Api (NAPI)</a:t>
            </a:r>
            <a:r>
              <a:rPr b="0" lang="en-IN" sz="1200" spc="-1" strike="noStrike">
                <a:solidFill>
                  <a:srgbClr val="0000ff"/>
                </a:solidFill>
                <a:latin typeface="Arial"/>
                <a:ea typeface="DejaVu Sans"/>
              </a:rPr>
              <a:t> was created as a mechanism for reducing the number of IRQs generated by network devices on packet arrival. While NAPI reduces the number of IRQs, it cannot eliminate them completely.</a:t>
            </a:r>
            <a:endParaRPr b="0" lang="en-IN" sz="1200" spc="-1" strike="noStrike">
              <a:latin typeface="Arial"/>
            </a:endParaRPr>
          </a:p>
          <a:p>
            <a:pPr>
              <a:lnSpc>
                <a:spcPct val="100000"/>
              </a:lnSpc>
              <a:buNone/>
            </a:pPr>
            <a:endParaRPr b="0" lang="en-IN" sz="1200" spc="-1" strike="noStrike">
              <a:latin typeface="Arial"/>
            </a:endParaRPr>
          </a:p>
        </p:txBody>
      </p:sp>
      <p:sp>
        <p:nvSpPr>
          <p:cNvPr id="118" name="CustomShape 3"/>
          <p:cNvSpPr/>
          <p:nvPr/>
        </p:nvSpPr>
        <p:spPr>
          <a:xfrm>
            <a:off x="79200" y="2379240"/>
            <a:ext cx="10172880" cy="308628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1" lang="en-IN" sz="1200" spc="-1" strike="noStrike">
                <a:solidFill>
                  <a:srgbClr val="000000"/>
                </a:solidFill>
                <a:latin typeface="Arial"/>
                <a:ea typeface="DejaVu Sans"/>
              </a:rPr>
              <a:t>NAPI allows a device driver to register a poll function that the NAPI subsystem will call to harvest data frames.</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1. The intended use of NAPI in network device drivers is as follows:</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2. NAPI is enabled by the driver, but is in the off position initially.</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3. A packet arrives and is DMA to memory by the NIC.</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4. An IRQ is generated by the NIC which triggers the IRQ handler in the driver.</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5. The driver wakes up the NAPI subsystem using a softirq. This will begin harvesting packets by calling the drivers registered poll function in a separate thread of execution.</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6. The driver should disable further IRQs from the NIC. This is done to allow the NAPI subsystem to process packets without interruption from the device.</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Once there is no more work to do, the NAPI subsystem is disabled and IRQs from the device are re-enabled.The process starts back at step 2.</a:t>
            </a:r>
            <a:endParaRPr b="0" lang="en-IN" sz="1200" spc="-1" strike="noStrike">
              <a:latin typeface="Arial"/>
            </a:endParaRPr>
          </a:p>
          <a:p>
            <a:pPr>
              <a:lnSpc>
                <a:spcPct val="100000"/>
              </a:lnSpc>
              <a:buNone/>
            </a:pPr>
            <a:endParaRPr b="0" lang="en-IN" sz="1200" spc="-1" strike="noStrike">
              <a:latin typeface="Arial"/>
            </a:endParaRPr>
          </a:p>
        </p:txBody>
      </p:sp>
      <p:sp>
        <p:nvSpPr>
          <p:cNvPr id="119" name="CustomShape 4"/>
          <p:cNvSpPr/>
          <p:nvPr/>
        </p:nvSpPr>
        <p:spPr>
          <a:xfrm>
            <a:off x="44640" y="5253480"/>
            <a:ext cx="10112040" cy="959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200" spc="-1" strike="noStrike">
                <a:solidFill>
                  <a:srgbClr val="000000"/>
                </a:solidFill>
                <a:latin typeface="Arial"/>
                <a:ea typeface="DejaVu Sans"/>
              </a:rPr>
              <a:t>The device driver implements a </a:t>
            </a:r>
            <a:r>
              <a:rPr b="1" lang="en-IN" sz="1200" spc="-1" strike="noStrike">
                <a:solidFill>
                  <a:srgbClr val="000000"/>
                </a:solidFill>
                <a:latin typeface="Arial"/>
                <a:ea typeface="DejaVu Sans"/>
              </a:rPr>
              <a:t>poll</a:t>
            </a:r>
            <a:r>
              <a:rPr b="0" lang="en-IN" sz="1200" spc="-1" strike="noStrike">
                <a:solidFill>
                  <a:srgbClr val="000000"/>
                </a:solidFill>
                <a:latin typeface="Arial"/>
                <a:ea typeface="DejaVu Sans"/>
              </a:rPr>
              <a:t> function and registers it with NAPI by calling </a:t>
            </a:r>
            <a:r>
              <a:rPr b="1" lang="en-IN" sz="1200" spc="-1" strike="noStrike">
                <a:solidFill>
                  <a:srgbClr val="000000"/>
                </a:solidFill>
                <a:latin typeface="Arial"/>
                <a:ea typeface="DejaVu Sans"/>
              </a:rPr>
              <a:t>netif_napi_add</a:t>
            </a:r>
            <a:r>
              <a:rPr b="0" lang="en-IN" sz="1200" spc="-1" strike="noStrike">
                <a:solidFill>
                  <a:srgbClr val="000000"/>
                </a:solidFill>
                <a:latin typeface="Arial"/>
                <a:ea typeface="DejaVu Sans"/>
              </a:rPr>
              <a:t>. When registering a NAPI poll function with netif_napi_add, the driver will also specify the weight. Most of the drivers hardcode a value of 64.  Typically, drivers register their NAPI poll functions during driver initialization.</a:t>
            </a:r>
            <a:endParaRPr b="0" lang="en-IN" sz="1200" spc="-1" strike="noStrike">
              <a:latin typeface="Arial"/>
            </a:endParaRPr>
          </a:p>
          <a:p>
            <a:pPr>
              <a:lnSpc>
                <a:spcPct val="100000"/>
              </a:lnSpc>
              <a:buNone/>
            </a:pPr>
            <a:endParaRPr b="0" lang="en-IN" sz="1200" spc="-1" strike="noStrike">
              <a:latin typeface="Arial"/>
            </a:endParaRPr>
          </a:p>
        </p:txBody>
      </p:sp>
      <p:sp>
        <p:nvSpPr>
          <p:cNvPr id="120" name="CustomShape 5"/>
          <p:cNvSpPr/>
          <p:nvPr/>
        </p:nvSpPr>
        <p:spPr>
          <a:xfrm>
            <a:off x="44640" y="5976000"/>
            <a:ext cx="4751640" cy="376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000" spc="-1" strike="noStrike">
                <a:solidFill>
                  <a:srgbClr val="000000"/>
                </a:solidFill>
                <a:latin typeface="Courier New"/>
                <a:ea typeface="Courier New"/>
              </a:rPr>
              <a:t>        </a:t>
            </a:r>
            <a:r>
              <a:rPr b="0" lang="en-IN" sz="1000" spc="-1" strike="noStrike" u="sng">
                <a:solidFill>
                  <a:srgbClr val="0000ff"/>
                </a:solidFill>
                <a:uFillTx/>
                <a:latin typeface="Courier New"/>
                <a:ea typeface="Courier New"/>
                <a:hlinkClick r:id="rId4"/>
              </a:rPr>
              <a:t>netif_napi_add</a:t>
            </a:r>
            <a:r>
              <a:rPr b="0" lang="en-IN" sz="1000" spc="-1" strike="noStrike">
                <a:solidFill>
                  <a:srgbClr val="0000ff"/>
                </a:solidFill>
                <a:latin typeface="Courier New"/>
                <a:ea typeface="Courier New"/>
              </a:rPr>
              <a:t>(</a:t>
            </a:r>
            <a:r>
              <a:rPr b="0" lang="en-IN" sz="1000" spc="-1" strike="noStrike" u="sng">
                <a:solidFill>
                  <a:srgbClr val="0000ff"/>
                </a:solidFill>
                <a:uFillTx/>
                <a:latin typeface="Courier New"/>
                <a:ea typeface="Courier New"/>
                <a:hlinkClick r:id="rId5"/>
              </a:rPr>
              <a:t>ndev</a:t>
            </a:r>
            <a:r>
              <a:rPr b="0" lang="en-IN" sz="1000" spc="-1" strike="noStrike">
                <a:solidFill>
                  <a:srgbClr val="0000ff"/>
                </a:solidFill>
                <a:latin typeface="Courier New"/>
                <a:ea typeface="Courier New"/>
              </a:rPr>
              <a:t>, &amp;</a:t>
            </a:r>
            <a:r>
              <a:rPr b="0" lang="en-IN" sz="1000" spc="-1" strike="noStrike" u="sng">
                <a:solidFill>
                  <a:srgbClr val="0000ff"/>
                </a:solidFill>
                <a:uFillTx/>
                <a:latin typeface="Courier New"/>
                <a:ea typeface="Courier New"/>
                <a:hlinkClick r:id="rId6"/>
              </a:rPr>
              <a:t>lp</a:t>
            </a:r>
            <a:r>
              <a:rPr b="0" lang="en-IN" sz="1000" spc="-1" strike="noStrike">
                <a:solidFill>
                  <a:srgbClr val="0000ff"/>
                </a:solidFill>
                <a:latin typeface="Courier New"/>
                <a:ea typeface="Courier New"/>
              </a:rPr>
              <a:t>-&gt;</a:t>
            </a:r>
            <a:r>
              <a:rPr b="0" lang="en-IN" sz="1000" spc="-1" strike="noStrike" u="sng">
                <a:solidFill>
                  <a:srgbClr val="0000ff"/>
                </a:solidFill>
                <a:uFillTx/>
                <a:latin typeface="Courier New"/>
                <a:ea typeface="Courier New"/>
                <a:hlinkClick r:id="rId7"/>
              </a:rPr>
              <a:t>napi_rx</a:t>
            </a:r>
            <a:r>
              <a:rPr b="0" lang="en-IN" sz="1000" spc="-1" strike="noStrike">
                <a:solidFill>
                  <a:srgbClr val="0000ff"/>
                </a:solidFill>
                <a:latin typeface="Courier New"/>
                <a:ea typeface="Courier New"/>
              </a:rPr>
              <a:t>, </a:t>
            </a:r>
            <a:r>
              <a:rPr b="0" lang="en-IN" sz="1000" spc="-1" strike="noStrike" u="sng">
                <a:solidFill>
                  <a:srgbClr val="0000ff"/>
                </a:solidFill>
                <a:uFillTx/>
                <a:latin typeface="Courier New"/>
                <a:ea typeface="Courier New"/>
                <a:hlinkClick r:id="rId8"/>
              </a:rPr>
              <a:t>axienet_rx_poll</a:t>
            </a:r>
            <a:r>
              <a:rPr b="0" lang="en-IN" sz="1000" spc="-1" strike="noStrike">
                <a:solidFill>
                  <a:srgbClr val="0000ff"/>
                </a:solidFill>
                <a:latin typeface="Courier New"/>
                <a:ea typeface="Courier New"/>
              </a:rPr>
              <a:t>);</a:t>
            </a:r>
            <a:endParaRPr b="0" lang="en-IN" sz="1000" spc="-1" strike="noStrike">
              <a:latin typeface="Arial"/>
            </a:endParaRPr>
          </a:p>
          <a:p>
            <a:pPr>
              <a:lnSpc>
                <a:spcPct val="100000"/>
              </a:lnSpc>
              <a:buNone/>
            </a:pPr>
            <a:r>
              <a:rPr b="0" lang="en-IN" sz="1000" spc="-1" strike="noStrike">
                <a:solidFill>
                  <a:srgbClr val="0000ff"/>
                </a:solidFill>
                <a:latin typeface="Courier New"/>
                <a:ea typeface="Courier New"/>
              </a:rPr>
              <a:t>        </a:t>
            </a:r>
            <a:r>
              <a:rPr b="0" lang="en-IN" sz="1000" spc="-1" strike="noStrike" u="sng">
                <a:solidFill>
                  <a:srgbClr val="0000ff"/>
                </a:solidFill>
                <a:uFillTx/>
                <a:latin typeface="Courier New"/>
                <a:ea typeface="Courier New"/>
                <a:hlinkClick r:id="rId9"/>
              </a:rPr>
              <a:t>netif_napi_add</a:t>
            </a:r>
            <a:r>
              <a:rPr b="0" lang="en-IN" sz="1000" spc="-1" strike="noStrike">
                <a:solidFill>
                  <a:srgbClr val="0000ff"/>
                </a:solidFill>
                <a:latin typeface="Courier New"/>
                <a:ea typeface="Courier New"/>
              </a:rPr>
              <a:t>(</a:t>
            </a:r>
            <a:r>
              <a:rPr b="0" lang="en-IN" sz="1000" spc="-1" strike="noStrike" u="sng">
                <a:solidFill>
                  <a:srgbClr val="0000ff"/>
                </a:solidFill>
                <a:uFillTx/>
                <a:latin typeface="Courier New"/>
                <a:ea typeface="Courier New"/>
                <a:hlinkClick r:id="rId10"/>
              </a:rPr>
              <a:t>ndev</a:t>
            </a:r>
            <a:r>
              <a:rPr b="0" lang="en-IN" sz="1000" spc="-1" strike="noStrike">
                <a:solidFill>
                  <a:srgbClr val="0000ff"/>
                </a:solidFill>
                <a:latin typeface="Courier New"/>
                <a:ea typeface="Courier New"/>
              </a:rPr>
              <a:t>, &amp;</a:t>
            </a:r>
            <a:r>
              <a:rPr b="0" lang="en-IN" sz="1000" spc="-1" strike="noStrike" u="sng">
                <a:solidFill>
                  <a:srgbClr val="0000ff"/>
                </a:solidFill>
                <a:uFillTx/>
                <a:latin typeface="Courier New"/>
                <a:ea typeface="Courier New"/>
                <a:hlinkClick r:id="rId11"/>
              </a:rPr>
              <a:t>lp</a:t>
            </a:r>
            <a:r>
              <a:rPr b="0" lang="en-IN" sz="1000" spc="-1" strike="noStrike">
                <a:solidFill>
                  <a:srgbClr val="0000ff"/>
                </a:solidFill>
                <a:latin typeface="Courier New"/>
                <a:ea typeface="Courier New"/>
              </a:rPr>
              <a:t>-&gt;</a:t>
            </a:r>
            <a:r>
              <a:rPr b="0" lang="en-IN" sz="1000" spc="-1" strike="noStrike" u="sng">
                <a:solidFill>
                  <a:srgbClr val="0000ff"/>
                </a:solidFill>
                <a:uFillTx/>
                <a:latin typeface="Courier New"/>
                <a:ea typeface="Courier New"/>
                <a:hlinkClick r:id="rId12"/>
              </a:rPr>
              <a:t>napi_tx</a:t>
            </a:r>
            <a:r>
              <a:rPr b="0" lang="en-IN" sz="1000" spc="-1" strike="noStrike">
                <a:solidFill>
                  <a:srgbClr val="0000ff"/>
                </a:solidFill>
                <a:latin typeface="Courier New"/>
                <a:ea typeface="Courier New"/>
              </a:rPr>
              <a:t>, </a:t>
            </a:r>
            <a:r>
              <a:rPr b="0" lang="en-IN" sz="1000" spc="-1" strike="noStrike" u="sng">
                <a:solidFill>
                  <a:srgbClr val="0000ff"/>
                </a:solidFill>
                <a:uFillTx/>
                <a:latin typeface="Courier New"/>
                <a:ea typeface="Courier New"/>
                <a:hlinkClick r:id="rId13"/>
              </a:rPr>
              <a:t>axienet_tx_poll</a:t>
            </a:r>
            <a:r>
              <a:rPr b="0" lang="en-IN" sz="1000" spc="-1" strike="noStrike">
                <a:solidFill>
                  <a:srgbClr val="0000ff"/>
                </a:solidFill>
                <a:latin typeface="Courier New"/>
                <a:ea typeface="Courier New"/>
              </a:rPr>
              <a:t>);</a:t>
            </a:r>
            <a:endParaRPr b="0" lang="en-IN" sz="1000" spc="-1" strike="noStrike">
              <a:latin typeface="Arial"/>
            </a:endParaRPr>
          </a:p>
        </p:txBody>
      </p:sp>
      <p:sp>
        <p:nvSpPr>
          <p:cNvPr id="121" name="CustomShape 6"/>
          <p:cNvSpPr/>
          <p:nvPr/>
        </p:nvSpPr>
        <p:spPr>
          <a:xfrm>
            <a:off x="4992480" y="5976000"/>
            <a:ext cx="4294800" cy="233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000" spc="-1" strike="noStrike" u="sng">
                <a:solidFill>
                  <a:srgbClr val="0000ff"/>
                </a:solidFill>
                <a:uFillTx/>
                <a:latin typeface="Courier New"/>
                <a:ea typeface="Courier New"/>
                <a:hlinkClick r:id="rId14"/>
              </a:rPr>
              <a:t>netif_napi_add_weight</a:t>
            </a:r>
            <a:r>
              <a:rPr b="0" lang="en-IN" sz="1000" spc="-1" strike="noStrike">
                <a:solidFill>
                  <a:srgbClr val="0000ff"/>
                </a:solidFill>
                <a:latin typeface="Courier New"/>
                <a:ea typeface="Courier New"/>
              </a:rPr>
              <a:t>(dev, &amp;</a:t>
            </a:r>
            <a:r>
              <a:rPr b="0" lang="en-IN" sz="1000" spc="-1" strike="noStrike" u="sng">
                <a:solidFill>
                  <a:srgbClr val="0000ff"/>
                </a:solidFill>
                <a:uFillTx/>
                <a:latin typeface="Courier New"/>
                <a:ea typeface="Courier New"/>
                <a:hlinkClick r:id="rId15"/>
              </a:rPr>
              <a:t>cp</a:t>
            </a:r>
            <a:r>
              <a:rPr b="0" lang="en-IN" sz="1000" spc="-1" strike="noStrike">
                <a:solidFill>
                  <a:srgbClr val="0000ff"/>
                </a:solidFill>
                <a:latin typeface="Courier New"/>
                <a:ea typeface="Courier New"/>
              </a:rPr>
              <a:t>-&gt;</a:t>
            </a:r>
            <a:r>
              <a:rPr b="0" lang="en-IN" sz="1000" spc="-1" strike="noStrike" u="sng">
                <a:solidFill>
                  <a:srgbClr val="0000ff"/>
                </a:solidFill>
                <a:uFillTx/>
                <a:latin typeface="Courier New"/>
                <a:ea typeface="Courier New"/>
                <a:hlinkClick r:id="rId16"/>
              </a:rPr>
              <a:t>napi</a:t>
            </a:r>
            <a:r>
              <a:rPr b="0" lang="en-IN" sz="1000" spc="-1" strike="noStrike">
                <a:solidFill>
                  <a:srgbClr val="0000ff"/>
                </a:solidFill>
                <a:latin typeface="Courier New"/>
                <a:ea typeface="Courier New"/>
              </a:rPr>
              <a:t>, </a:t>
            </a:r>
            <a:r>
              <a:rPr b="0" lang="en-IN" sz="1000" spc="-1" strike="noStrike" u="sng">
                <a:solidFill>
                  <a:srgbClr val="0000ff"/>
                </a:solidFill>
                <a:uFillTx/>
                <a:latin typeface="Courier New"/>
                <a:ea typeface="Courier New"/>
                <a:hlinkClick r:id="rId17"/>
              </a:rPr>
              <a:t>cp_rx_poll</a:t>
            </a:r>
            <a:r>
              <a:rPr b="0" lang="en-IN" sz="1000" spc="-1" strike="noStrike">
                <a:solidFill>
                  <a:srgbClr val="0000ff"/>
                </a:solidFill>
                <a:latin typeface="Courier New"/>
                <a:ea typeface="Courier New"/>
              </a:rPr>
              <a:t>, 16);</a:t>
            </a:r>
            <a:endParaRPr b="0" lang="en-IN" sz="1000" spc="-1" strike="noStrike">
              <a:latin typeface="Arial"/>
            </a:endParaRPr>
          </a:p>
        </p:txBody>
      </p:sp>
      <p:sp>
        <p:nvSpPr>
          <p:cNvPr id="122" name="CustomShape 7"/>
          <p:cNvSpPr/>
          <p:nvPr/>
        </p:nvSpPr>
        <p:spPr>
          <a:xfrm>
            <a:off x="4392000" y="6174720"/>
            <a:ext cx="5284800" cy="376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000" spc="-1" strike="noStrike">
                <a:solidFill>
                  <a:srgbClr val="000000"/>
                </a:solidFill>
                <a:latin typeface="Courier New"/>
                <a:ea typeface="Courier New"/>
              </a:rPr>
              <a:t> </a:t>
            </a:r>
            <a:endParaRPr b="0" lang="en-IN" sz="1000" spc="-1" strike="noStrike">
              <a:latin typeface="Arial"/>
            </a:endParaRPr>
          </a:p>
          <a:p>
            <a:pPr>
              <a:lnSpc>
                <a:spcPct val="100000"/>
              </a:lnSpc>
              <a:buNone/>
            </a:pPr>
            <a:r>
              <a:rPr b="0" lang="en-IN" sz="1000" spc="-1" strike="noStrike">
                <a:solidFill>
                  <a:srgbClr val="000000"/>
                </a:solidFill>
                <a:latin typeface="Courier New"/>
                <a:ea typeface="Courier New"/>
              </a:rPr>
              <a:t>        </a:t>
            </a:r>
            <a:r>
              <a:rPr b="0" lang="en-IN" sz="1000" spc="-1" strike="noStrike" u="sng">
                <a:solidFill>
                  <a:srgbClr val="0000ff"/>
                </a:solidFill>
                <a:uFillTx/>
                <a:latin typeface="Courier New"/>
                <a:ea typeface="Courier New"/>
                <a:hlinkClick r:id="rId18"/>
              </a:rPr>
              <a:t>netif_napi_add</a:t>
            </a:r>
            <a:r>
              <a:rPr b="0" lang="en-IN" sz="1000" spc="-1" strike="noStrike">
                <a:solidFill>
                  <a:srgbClr val="0000ff"/>
                </a:solidFill>
                <a:latin typeface="Courier New"/>
                <a:ea typeface="Courier New"/>
              </a:rPr>
              <a:t>(adapter-&gt;</a:t>
            </a:r>
            <a:r>
              <a:rPr b="0" lang="en-IN" sz="1000" spc="-1" strike="noStrike" u="sng">
                <a:solidFill>
                  <a:srgbClr val="0000ff"/>
                </a:solidFill>
                <a:uFillTx/>
                <a:latin typeface="Courier New"/>
                <a:ea typeface="Courier New"/>
                <a:hlinkClick r:id="rId19"/>
              </a:rPr>
              <a:t>netdev</a:t>
            </a:r>
            <a:r>
              <a:rPr b="0" lang="en-IN" sz="1000" spc="-1" strike="noStrike">
                <a:solidFill>
                  <a:srgbClr val="0000ff"/>
                </a:solidFill>
                <a:latin typeface="Courier New"/>
                <a:ea typeface="Courier New"/>
              </a:rPr>
              <a:t>, &amp;</a:t>
            </a:r>
            <a:r>
              <a:rPr b="0" lang="en-IN" sz="1000" spc="-1" strike="noStrike" u="sng">
                <a:solidFill>
                  <a:srgbClr val="0000ff"/>
                </a:solidFill>
                <a:uFillTx/>
                <a:latin typeface="Courier New"/>
                <a:ea typeface="Courier New"/>
                <a:hlinkClick r:id="rId20"/>
              </a:rPr>
              <a:t>q_vector</a:t>
            </a:r>
            <a:r>
              <a:rPr b="0" lang="en-IN" sz="1000" spc="-1" strike="noStrike">
                <a:solidFill>
                  <a:srgbClr val="0000ff"/>
                </a:solidFill>
                <a:latin typeface="Courier New"/>
                <a:ea typeface="Courier New"/>
              </a:rPr>
              <a:t>-&gt;</a:t>
            </a:r>
            <a:r>
              <a:rPr b="0" lang="en-IN" sz="1000" spc="-1" strike="noStrike" u="sng">
                <a:solidFill>
                  <a:srgbClr val="0000ff"/>
                </a:solidFill>
                <a:uFillTx/>
                <a:latin typeface="Courier New"/>
                <a:ea typeface="Courier New"/>
                <a:hlinkClick r:id="rId21"/>
              </a:rPr>
              <a:t>napi</a:t>
            </a:r>
            <a:r>
              <a:rPr b="0" lang="en-IN" sz="1000" spc="-1" strike="noStrike">
                <a:solidFill>
                  <a:srgbClr val="0000ff"/>
                </a:solidFill>
                <a:latin typeface="Courier New"/>
                <a:ea typeface="Courier New"/>
              </a:rPr>
              <a:t>, </a:t>
            </a:r>
            <a:r>
              <a:rPr b="0" lang="en-IN" sz="1000" spc="-1" strike="noStrike" u="sng">
                <a:solidFill>
                  <a:srgbClr val="0000ff"/>
                </a:solidFill>
                <a:uFillTx/>
                <a:latin typeface="Courier New"/>
                <a:ea typeface="Courier New"/>
                <a:hlinkClick r:id="rId22"/>
              </a:rPr>
              <a:t>igb_poll</a:t>
            </a:r>
            <a:r>
              <a:rPr b="0" lang="en-IN" sz="1000" spc="-1" strike="noStrike">
                <a:solidFill>
                  <a:srgbClr val="0000ff"/>
                </a:solidFill>
                <a:latin typeface="Courier New"/>
                <a:ea typeface="Courier New"/>
              </a:rPr>
              <a:t>);</a:t>
            </a:r>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504000" y="301320"/>
            <a:ext cx="9070920" cy="636840"/>
          </a:xfrm>
          <a:prstGeom prst="rect">
            <a:avLst/>
          </a:prstGeom>
          <a:noFill/>
          <a:ln w="0">
            <a:noFill/>
          </a:ln>
        </p:spPr>
        <p:style>
          <a:lnRef idx="0"/>
          <a:fillRef idx="0"/>
          <a:effectRef idx="0"/>
          <a:fontRef idx="minor"/>
        </p:style>
      </p:sp>
      <p:sp>
        <p:nvSpPr>
          <p:cNvPr id="124" name="CustomShape 2"/>
          <p:cNvSpPr/>
          <p:nvPr/>
        </p:nvSpPr>
        <p:spPr>
          <a:xfrm>
            <a:off x="2520" y="991800"/>
            <a:ext cx="10076760" cy="6150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200" spc="-1" strike="noStrike">
                <a:solidFill>
                  <a:srgbClr val="000000"/>
                </a:solidFill>
                <a:latin typeface="Arial"/>
                <a:ea typeface="DejaVu Sans"/>
              </a:rPr>
              <a:t>The function igb_poll with the NAPI subsystem. It provides a reference to the struct napi_struct associated with this newly created RX queue (&amp;q_vector-&gt;napi above). This will be passed into igb_poll when called by the NAPI subsystem when it comes time to harvest packets from this RX queue.</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The net_device_ops structure we saw earlier which registered a set of functions for bringing the network device up, transmitting packets, setting the MAC address, etc. When a network device is brought up (for example, with ifconfig eth0 up), the function attached to the ndo_open field of the net_device_ops structure is called. The ndo_open function will typically do things like:</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1. Allocate RX and TX queue memory</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2. Enable NAPI</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3. Register an interrupt handler</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4. Enable hardware interrupts</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Enabling NAPI is relatively straight forward. A call to napi_enable will flip a bit in the struct napi_struct to indicate that it is now enabled. As mentioned above, while NAPI will be enabled it will be in the off position.</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	</a:t>
            </a:r>
            <a:r>
              <a:rPr b="0" lang="en-IN" sz="1200" spc="-1" strike="noStrike">
                <a:solidFill>
                  <a:srgbClr val="000000"/>
                </a:solidFill>
                <a:latin typeface="Arial"/>
                <a:ea typeface="DejaVu Sans"/>
              </a:rPr>
              <a:t>napi_enable(&amp;lp-&gt;napi_rx);</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	</a:t>
            </a:r>
            <a:r>
              <a:rPr b="0" lang="en-IN" sz="1200" spc="-1" strike="noStrike">
                <a:solidFill>
                  <a:srgbClr val="000000"/>
                </a:solidFill>
                <a:latin typeface="Arial"/>
                <a:ea typeface="DejaVu Sans"/>
              </a:rPr>
              <a:t>napi_enable(&amp;lp-&gt;napi_tx);</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          </a:t>
            </a:r>
            <a:r>
              <a:rPr b="0" lang="en-IN" sz="1200" spc="-1" strike="noStrike">
                <a:solidFill>
                  <a:srgbClr val="000000"/>
                </a:solidFill>
                <a:latin typeface="Arial"/>
                <a:ea typeface="DejaVu Sans"/>
              </a:rPr>
              <a:t>napi_enable(&amp;cp-&gt;napi);</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The softirq system in the Linux kernel is a mechanism for executing code outside of the context of an interrupt handler implemented in a driver. This system is important because hardware interrupts may be disabled during all or part of the execution of an interrupt handler. The longer interrupts are disabled, the greater chance that events may be missed. So, it is important to defer any long running actions outside of the interrupt handler so that it can complete as quickly as possible and re-enable interrupts from the device.</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The softirq system can be imagined as a series of kernel threads (one per CPU) that run handler functions which have been registered for different softirq events. If you’ve ever looked at top and seen ksoftirqd/0 in the list of kernel threads, you were looking at the softirq kernel thread running on CPU 0.</a:t>
            </a:r>
            <a:endParaRPr b="0" lang="en-IN" sz="1200" spc="-1" strike="noStrike">
              <a:latin typeface="Arial"/>
            </a:endParaRPr>
          </a:p>
          <a:p>
            <a:pPr>
              <a:lnSpc>
                <a:spcPct val="100000"/>
              </a:lnSpc>
              <a:buNone/>
            </a:pPr>
            <a:endParaRPr b="0" lang="en-IN" sz="1200" spc="-1" strike="noStrike">
              <a:latin typeface="Arial"/>
            </a:endParaRPr>
          </a:p>
          <a:p>
            <a:pPr>
              <a:lnSpc>
                <a:spcPct val="100000"/>
              </a:lnSpc>
              <a:buNone/>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504000" y="301320"/>
            <a:ext cx="9070920" cy="636840"/>
          </a:xfrm>
          <a:prstGeom prst="rect">
            <a:avLst/>
          </a:prstGeom>
          <a:noFill/>
          <a:ln w="0">
            <a:noFill/>
          </a:ln>
        </p:spPr>
        <p:style>
          <a:lnRef idx="0"/>
          <a:fillRef idx="0"/>
          <a:effectRef idx="0"/>
          <a:fontRef idx="minor"/>
        </p:style>
      </p:sp>
      <p:sp>
        <p:nvSpPr>
          <p:cNvPr id="126" name="CustomShape 2"/>
          <p:cNvSpPr/>
          <p:nvPr/>
        </p:nvSpPr>
        <p:spPr>
          <a:xfrm>
            <a:off x="648000" y="4680000"/>
            <a:ext cx="4828320" cy="519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IN" sz="1800" spc="-1" strike="noStrike">
              <a:latin typeface="Arial"/>
            </a:endParaRPr>
          </a:p>
          <a:p>
            <a:pPr>
              <a:lnSpc>
                <a:spcPct val="100000"/>
              </a:lnSpc>
              <a:buNone/>
            </a:pPr>
            <a:r>
              <a:rPr b="0" lang="en-IN" sz="1000" spc="-1" strike="noStrike">
                <a:solidFill>
                  <a:srgbClr val="000000"/>
                </a:solidFill>
                <a:latin typeface="Courier New"/>
                <a:ea typeface="Courier New"/>
              </a:rPr>
              <a:t>        </a:t>
            </a:r>
            <a:endParaRPr b="0" lang="en-IN" sz="1000" spc="-1" strike="noStrike">
              <a:latin typeface="Arial"/>
            </a:endParaRPr>
          </a:p>
        </p:txBody>
      </p:sp>
      <p:graphicFrame>
        <p:nvGraphicFramePr>
          <p:cNvPr id="127" name="Table 3"/>
          <p:cNvGraphicFramePr/>
          <p:nvPr/>
        </p:nvGraphicFramePr>
        <p:xfrm>
          <a:off x="213120" y="1175040"/>
          <a:ext cx="9531360" cy="2491200"/>
        </p:xfrm>
        <a:graphic>
          <a:graphicData uri="http://schemas.openxmlformats.org/drawingml/2006/table">
            <a:tbl>
              <a:tblPr/>
              <a:tblGrid>
                <a:gridCol w="4932720"/>
                <a:gridCol w="4599000"/>
              </a:tblGrid>
              <a:tr h="2491560">
                <a:tc>
                  <a:txBody>
                    <a:bodyPr lIns="90000" rIns="90000" anchor="t">
                      <a:noAutofit/>
                    </a:bodyPr>
                    <a:p>
                      <a:pPr>
                        <a:lnSpc>
                          <a:spcPct val="100000"/>
                        </a:lnSpc>
                        <a:buNone/>
                      </a:pPr>
                      <a:r>
                        <a:rPr b="0" lang="en-IN" sz="1400" spc="-1" strike="noStrike">
                          <a:latin typeface="Arial"/>
                          <a:ea typeface="DejaVu Sans"/>
                        </a:rPr>
                        <a:t>static </a:t>
                      </a:r>
                      <a:r>
                        <a:rPr b="0" lang="en-IN" sz="1400" spc="-1" strike="noStrike" u="sng">
                          <a:solidFill>
                            <a:srgbClr val="0000ff"/>
                          </a:solidFill>
                          <a:uFillTx/>
                          <a:latin typeface="Arial"/>
                          <a:ea typeface="DejaVu Sans"/>
                          <a:hlinkClick r:id="rId1"/>
                        </a:rPr>
                        <a:t>irqreturn_t</a:t>
                      </a:r>
                      <a:r>
                        <a:rPr b="0" lang="en-IN" sz="1400" spc="-1" strike="noStrike">
                          <a:solidFill>
                            <a:srgbClr val="0000ff"/>
                          </a:solidFill>
                          <a:latin typeface="Arial"/>
                          <a:ea typeface="DejaVu Sans"/>
                        </a:rPr>
                        <a:t> </a:t>
                      </a:r>
                      <a:r>
                        <a:rPr b="0" lang="en-IN" sz="1400" spc="-1" strike="noStrike" u="sng">
                          <a:solidFill>
                            <a:srgbClr val="0000ff"/>
                          </a:solidFill>
                          <a:uFillTx/>
                          <a:latin typeface="Arial"/>
                          <a:ea typeface="DejaVu Sans"/>
                          <a:hlinkClick r:id="rId2"/>
                        </a:rPr>
                        <a:t>cp_interrupt</a:t>
                      </a:r>
                      <a:r>
                        <a:rPr b="0" lang="en-IN" sz="1400" spc="-1" strike="noStrike">
                          <a:solidFill>
                            <a:srgbClr val="0000ff"/>
                          </a:solidFill>
                          <a:latin typeface="Arial"/>
                          <a:ea typeface="DejaVu Sans"/>
                        </a:rPr>
                        <a:t> (int irq, void *</a:t>
                      </a:r>
                      <a:r>
                        <a:rPr b="0" lang="en-IN" sz="1400" spc="-1" strike="noStrike" u="sng">
                          <a:solidFill>
                            <a:srgbClr val="0000ff"/>
                          </a:solidFill>
                          <a:uFillTx/>
                          <a:latin typeface="Arial"/>
                          <a:ea typeface="DejaVu Sans"/>
                          <a:hlinkClick r:id="rId3"/>
                        </a:rPr>
                        <a:t>dev_instance</a:t>
                      </a:r>
                      <a:r>
                        <a:rPr b="0" lang="en-IN" sz="1400" spc="-1" strike="noStrike">
                          <a:solidFill>
                            <a:srgbClr val="0000ff"/>
                          </a:solidFill>
                          <a:latin typeface="Arial"/>
                          <a:ea typeface="DejaVu Sans"/>
                        </a:rPr>
                        <a:t>)</a:t>
                      </a:r>
                      <a:endParaRPr b="0" lang="en-IN" sz="1400" spc="-1" strike="noStrike">
                        <a:latin typeface="Arial"/>
                      </a:endParaRPr>
                    </a:p>
                    <a:p>
                      <a:pPr>
                        <a:lnSpc>
                          <a:spcPct val="100000"/>
                        </a:lnSpc>
                        <a:buNone/>
                      </a:pPr>
                      <a:r>
                        <a:rPr b="0" lang="en-IN" sz="1400" spc="-1" strike="noStrike">
                          <a:solidFill>
                            <a:srgbClr val="0000ff"/>
                          </a:solidFill>
                          <a:latin typeface="Arial"/>
                          <a:ea typeface="DejaVu Sans"/>
                        </a:rPr>
                        <a:t>{</a:t>
                      </a:r>
                      <a:endParaRPr b="0" lang="en-IN" sz="1400" spc="-1" strike="noStrike">
                        <a:latin typeface="Arial"/>
                      </a:endParaRPr>
                    </a:p>
                    <a:p>
                      <a:pPr>
                        <a:lnSpc>
                          <a:spcPct val="100000"/>
                        </a:lnSpc>
                        <a:buNone/>
                      </a:pP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if (napi_schedule_prep(&amp;cp-&gt;napi)) {</a:t>
                      </a:r>
                      <a:endParaRPr b="0" lang="en-IN" sz="1400" spc="-1" strike="noStrike">
                        <a:latin typeface="Arial"/>
                      </a:endParaRPr>
                    </a:p>
                    <a:p>
                      <a:pPr>
                        <a:lnSpc>
                          <a:spcPct val="100000"/>
                        </a:lnSpc>
                        <a:buNone/>
                      </a:pP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cpw16_f(IntrMask, cp_norx_intr_mask);</a:t>
                      </a:r>
                      <a:endParaRPr b="0" lang="en-IN" sz="1400" spc="-1" strike="noStrike">
                        <a:latin typeface="Arial"/>
                      </a:endParaRPr>
                    </a:p>
                    <a:p>
                      <a:pPr>
                        <a:lnSpc>
                          <a:spcPct val="100000"/>
                        </a:lnSpc>
                        <a:buNone/>
                      </a:pP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__napi_schedule(&amp;cp-&gt;napi);</a:t>
                      </a:r>
                      <a:endParaRPr b="0" lang="en-IN" sz="1400" spc="-1" strike="noStrike">
                        <a:latin typeface="Arial"/>
                      </a:endParaRPr>
                    </a:p>
                    <a:p>
                      <a:pPr>
                        <a:lnSpc>
                          <a:spcPct val="100000"/>
                        </a:lnSpc>
                        <a:buNone/>
                      </a:pP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r>
                        <a:rPr b="0" lang="en-IN" sz="1400" spc="-1" strike="noStrike">
                          <a:solidFill>
                            <a:srgbClr val="0000ff"/>
                          </a:solidFill>
                          <a:latin typeface="Arial"/>
                          <a:ea typeface="DejaVu Sans"/>
                        </a:rPr>
                        <a:t>}</a:t>
                      </a:r>
                      <a:endParaRPr b="0" lang="en-IN"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0" lang="en-IN" sz="1400" spc="-1" strike="noStrike">
                          <a:latin typeface="Arial"/>
                        </a:rPr>
                        <a:t>static irqreturn_t igb_msix_ring(int irq, void *data)</a:t>
                      </a:r>
                      <a:endParaRPr b="0" lang="en-IN" sz="1400" spc="-1" strike="noStrike">
                        <a:latin typeface="Arial"/>
                      </a:endParaRPr>
                    </a:p>
                    <a:p>
                      <a:pPr>
                        <a:lnSpc>
                          <a:spcPct val="100000"/>
                        </a:lnSpc>
                        <a:buNone/>
                      </a:pPr>
                      <a:r>
                        <a:rPr b="0" lang="en-IN" sz="1400" spc="-1" strike="noStrike">
                          <a:latin typeface="Arial"/>
                        </a:rPr>
                        <a:t>{</a:t>
                      </a:r>
                      <a:endParaRPr b="0" lang="en-IN" sz="1400" spc="-1" strike="noStrike">
                        <a:latin typeface="Arial"/>
                      </a:endParaRPr>
                    </a:p>
                    <a:p>
                      <a:pPr>
                        <a:lnSpc>
                          <a:spcPct val="100000"/>
                        </a:lnSpc>
                        <a:buNone/>
                      </a:pPr>
                      <a:r>
                        <a:rPr b="0" lang="en-IN" sz="1400" spc="-1" strike="noStrike">
                          <a:latin typeface="Arial"/>
                        </a:rPr>
                        <a:t>	</a:t>
                      </a:r>
                      <a:r>
                        <a:rPr b="0" lang="en-IN" sz="1400" spc="-1" strike="noStrike">
                          <a:latin typeface="Arial"/>
                        </a:rPr>
                        <a:t>struct igb_q_vector *q_vector = data;</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r>
                        <a:rPr b="0" lang="en-IN" sz="1400" spc="-1" strike="noStrike">
                          <a:latin typeface="Arial"/>
                        </a:rPr>
                        <a:t>	</a:t>
                      </a:r>
                      <a:r>
                        <a:rPr b="0" lang="en-IN" sz="1400" spc="-1" strike="noStrike">
                          <a:latin typeface="Arial"/>
                        </a:rPr>
                        <a:t>/* Write the ITR value calculated from the previous interrupt. */</a:t>
                      </a:r>
                      <a:endParaRPr b="0" lang="en-IN" sz="1400" spc="-1" strike="noStrike">
                        <a:latin typeface="Arial"/>
                      </a:endParaRPr>
                    </a:p>
                    <a:p>
                      <a:pPr>
                        <a:lnSpc>
                          <a:spcPct val="100000"/>
                        </a:lnSpc>
                        <a:buNone/>
                      </a:pPr>
                      <a:r>
                        <a:rPr b="0" lang="en-IN" sz="1400" spc="-1" strike="noStrike">
                          <a:latin typeface="Arial"/>
                        </a:rPr>
                        <a:t>	</a:t>
                      </a:r>
                      <a:r>
                        <a:rPr b="0" lang="en-IN" sz="1400" spc="-1" strike="noStrike">
                          <a:latin typeface="Arial"/>
                        </a:rPr>
                        <a:t>igb_write_itr(q_vector);</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r>
                        <a:rPr b="0" lang="en-IN" sz="1400" spc="-1" strike="noStrike">
                          <a:latin typeface="Arial"/>
                        </a:rPr>
                        <a:t>	</a:t>
                      </a:r>
                      <a:r>
                        <a:rPr b="0" lang="en-IN" sz="1400" spc="-1" strike="noStrike">
                          <a:latin typeface="Arial"/>
                        </a:rPr>
                        <a:t>napi_schedule(&amp;q_vector-&gt;napi);</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r>
                        <a:rPr b="0" lang="en-IN" sz="1400" spc="-1" strike="noStrike">
                          <a:latin typeface="Arial"/>
                        </a:rPr>
                        <a:t>	</a:t>
                      </a:r>
                      <a:r>
                        <a:rPr b="0" lang="en-IN" sz="1400" spc="-1" strike="noStrike">
                          <a:latin typeface="Arial"/>
                        </a:rPr>
                        <a:t>return IRQ_HANDLED;</a:t>
                      </a:r>
                      <a:endParaRPr b="0" lang="en-IN" sz="1400" spc="-1" strike="noStrike">
                        <a:latin typeface="Arial"/>
                      </a:endParaRPr>
                    </a:p>
                    <a:p>
                      <a:pPr>
                        <a:lnSpc>
                          <a:spcPct val="100000"/>
                        </a:lnSpc>
                        <a:buNone/>
                      </a:pPr>
                      <a:r>
                        <a:rPr b="0" lang="en-IN" sz="1400" spc="-1" strike="noStrike">
                          <a:latin typeface="Arial"/>
                        </a:rPr>
                        <a:t>}</a:t>
                      </a:r>
                      <a:endParaRPr b="0" lang="en-IN"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
        <p:nvSpPr>
          <p:cNvPr id="128" name="CustomShape 4"/>
          <p:cNvSpPr/>
          <p:nvPr/>
        </p:nvSpPr>
        <p:spPr>
          <a:xfrm>
            <a:off x="0" y="3854160"/>
            <a:ext cx="10244520" cy="572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200" spc="-1" strike="noStrike">
                <a:solidFill>
                  <a:srgbClr val="000000"/>
                </a:solidFill>
                <a:latin typeface="Arial"/>
                <a:ea typeface="DejaVu Sans"/>
              </a:rPr>
              <a:t>root@rama-Inspiron-3501:/home/rama# cat /proc/net/dev</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Inter-|   Receive                                                |  Transmit</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 </a:t>
            </a:r>
            <a:r>
              <a:rPr b="0" lang="en-IN" sz="1200" spc="-1" strike="noStrike">
                <a:solidFill>
                  <a:srgbClr val="000000"/>
                </a:solidFill>
                <a:latin typeface="Arial"/>
                <a:ea typeface="DejaVu Sans"/>
              </a:rPr>
              <a:t>face |bytes    packets errs drop fifo frame compressed multicast|bytes    packets errs drop fifo colls carrier compressed</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    </a:t>
            </a:r>
            <a:r>
              <a:rPr b="0" lang="en-IN" sz="1200" spc="-1" strike="noStrike">
                <a:solidFill>
                  <a:srgbClr val="000000"/>
                </a:solidFill>
                <a:latin typeface="Arial"/>
                <a:ea typeface="DejaVu Sans"/>
              </a:rPr>
              <a:t>lo:   78648     861    0    0    0     0          0         0    78648     861    0    0    0     0       0          0</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enp1s0:       0       0    0    0    0     0          0         0        0       0    0    0    0     0       0          0</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wlp2s0: 19579109   17479    0    0    0     0          0         0  1601701    6250    0    0    0     0       0          0</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docker0:       0       0    0    0    0     0          0         0        0       0    0    0    0     0       0          0</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root@rama-Inspiron-3501:/home/rama# cat /proc/softirqs </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                    </a:t>
            </a:r>
            <a:r>
              <a:rPr b="0" lang="en-IN" sz="1200" spc="-1" strike="noStrike">
                <a:solidFill>
                  <a:srgbClr val="000000"/>
                </a:solidFill>
                <a:latin typeface="Arial"/>
                <a:ea typeface="DejaVu Sans"/>
              </a:rPr>
              <a:t>CPU0       CPU1       CPU2       CPU3       </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          </a:t>
            </a:r>
            <a:r>
              <a:rPr b="0" lang="en-IN" sz="1200" spc="-1" strike="noStrike">
                <a:solidFill>
                  <a:srgbClr val="000000"/>
                </a:solidFill>
                <a:latin typeface="Arial"/>
                <a:ea typeface="DejaVu Sans"/>
              </a:rPr>
              <a:t>HI:       4034       9380      39306       7424</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       </a:t>
            </a:r>
            <a:r>
              <a:rPr b="0" lang="en-IN" sz="1200" spc="-1" strike="noStrike">
                <a:solidFill>
                  <a:srgbClr val="000000"/>
                </a:solidFill>
                <a:latin typeface="Arial"/>
                <a:ea typeface="DejaVu Sans"/>
              </a:rPr>
              <a:t>TIMER:      28734      35230      57754      32040</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      </a:t>
            </a:r>
            <a:r>
              <a:rPr b="0" lang="en-IN" sz="1200" spc="-1" strike="noStrike">
                <a:solidFill>
                  <a:srgbClr val="000000"/>
                </a:solidFill>
                <a:latin typeface="Arial"/>
                <a:ea typeface="DejaVu Sans"/>
              </a:rPr>
              <a:t>NET_TX:          1          0          6          3</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      </a:t>
            </a:r>
            <a:r>
              <a:rPr b="0" lang="en-IN" sz="1200" spc="-1" strike="noStrike">
                <a:solidFill>
                  <a:srgbClr val="000000"/>
                </a:solidFill>
                <a:latin typeface="Arial"/>
                <a:ea typeface="DejaVu Sans"/>
              </a:rPr>
              <a:t>NET_RX:        283      21893      26053        347</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       </a:t>
            </a:r>
            <a:r>
              <a:rPr b="0" lang="en-IN" sz="1200" spc="-1" strike="noStrike">
                <a:solidFill>
                  <a:srgbClr val="000000"/>
                </a:solidFill>
                <a:latin typeface="Arial"/>
                <a:ea typeface="DejaVu Sans"/>
              </a:rPr>
              <a:t>BLOCK:       1805       2099       2856       2292</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    </a:t>
            </a:r>
            <a:r>
              <a:rPr b="0" lang="en-IN" sz="1200" spc="-1" strike="noStrike">
                <a:solidFill>
                  <a:srgbClr val="000000"/>
                </a:solidFill>
                <a:latin typeface="Arial"/>
                <a:ea typeface="DejaVu Sans"/>
              </a:rPr>
              <a:t>IRQ_POLL:          0          0          0          0</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     </a:t>
            </a:r>
            <a:r>
              <a:rPr b="0" lang="en-IN" sz="1200" spc="-1" strike="noStrike">
                <a:solidFill>
                  <a:srgbClr val="000000"/>
                </a:solidFill>
                <a:latin typeface="Arial"/>
                <a:ea typeface="DejaVu Sans"/>
              </a:rPr>
              <a:t>TASKLET:         39         78         62        314</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       </a:t>
            </a:r>
            <a:r>
              <a:rPr b="0" lang="en-IN" sz="1200" spc="-1" strike="noStrike">
                <a:solidFill>
                  <a:srgbClr val="000000"/>
                </a:solidFill>
                <a:latin typeface="Arial"/>
                <a:ea typeface="DejaVu Sans"/>
              </a:rPr>
              <a:t>SCHED:      77103      89026     104056      74772</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     </a:t>
            </a:r>
            <a:r>
              <a:rPr b="0" lang="en-IN" sz="1200" spc="-1" strike="noStrike">
                <a:solidFill>
                  <a:srgbClr val="000000"/>
                </a:solidFill>
                <a:latin typeface="Arial"/>
                <a:ea typeface="DejaVu Sans"/>
              </a:rPr>
              <a:t>HRTIMER:          0          0          0          0</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         </a:t>
            </a:r>
            <a:r>
              <a:rPr b="0" lang="en-IN" sz="1200" spc="-1" strike="noStrike">
                <a:solidFill>
                  <a:srgbClr val="000000"/>
                </a:solidFill>
                <a:latin typeface="Arial"/>
                <a:ea typeface="DejaVu Sans"/>
              </a:rPr>
              <a:t>RCU:      63961      68038      69233      63023</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root@rama-Inspiron-3501:/home/rama# </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504000" y="301320"/>
            <a:ext cx="9070920" cy="636840"/>
          </a:xfrm>
          <a:prstGeom prst="rect">
            <a:avLst/>
          </a:prstGeom>
          <a:noFill/>
          <a:ln w="0">
            <a:noFill/>
          </a:ln>
        </p:spPr>
        <p:style>
          <a:lnRef idx="0"/>
          <a:fillRef idx="0"/>
          <a:effectRef idx="0"/>
          <a:fontRef idx="minor"/>
        </p:style>
      </p:sp>
      <p:pic>
        <p:nvPicPr>
          <p:cNvPr id="130" name="" descr=""/>
          <p:cNvPicPr/>
          <p:nvPr/>
        </p:nvPicPr>
        <p:blipFill>
          <a:blip r:embed="rId1"/>
          <a:stretch/>
        </p:blipFill>
        <p:spPr>
          <a:xfrm>
            <a:off x="792000" y="0"/>
            <a:ext cx="8135280" cy="74872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04000" y="301320"/>
            <a:ext cx="9070920" cy="6368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IN" sz="4400" spc="-1" strike="noStrike">
                <a:solidFill>
                  <a:srgbClr val="ffffff"/>
                </a:solidFill>
                <a:latin typeface="Arial"/>
                <a:ea typeface="DejaVu Sans"/>
              </a:rPr>
              <a:t>Contents</a:t>
            </a:r>
            <a:endParaRPr b="0" lang="en-IN" sz="4400" spc="-1" strike="noStrike">
              <a:latin typeface="Arial"/>
            </a:endParaRPr>
          </a:p>
        </p:txBody>
      </p:sp>
      <p:sp>
        <p:nvSpPr>
          <p:cNvPr id="82" name="CustomShape 2"/>
          <p:cNvSpPr/>
          <p:nvPr/>
        </p:nvSpPr>
        <p:spPr>
          <a:xfrm>
            <a:off x="1008000" y="1512000"/>
            <a:ext cx="6315480" cy="2026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400" spc="-1" strike="noStrike">
                <a:solidFill>
                  <a:srgbClr val="000000"/>
                </a:solidFill>
                <a:latin typeface="Arial"/>
                <a:ea typeface="DejaVu Sans"/>
              </a:rPr>
              <a:t>1. Introduction</a:t>
            </a:r>
            <a:endParaRPr b="0" lang="en-IN" sz="1400" spc="-1" strike="noStrike">
              <a:latin typeface="Arial"/>
            </a:endParaRPr>
          </a:p>
          <a:p>
            <a:pPr>
              <a:lnSpc>
                <a:spcPct val="100000"/>
              </a:lnSpc>
              <a:buNone/>
            </a:pPr>
            <a:r>
              <a:rPr b="1" lang="en-IN" sz="1400" spc="-1" strike="noStrike">
                <a:solidFill>
                  <a:srgbClr val="000000"/>
                </a:solidFill>
                <a:latin typeface="Arial"/>
                <a:ea typeface="DejaVu Sans"/>
              </a:rPr>
              <a:t>2. Overview of network driver flow path</a:t>
            </a:r>
            <a:endParaRPr b="0" lang="en-IN" sz="1400" spc="-1" strike="noStrike">
              <a:latin typeface="Arial"/>
            </a:endParaRPr>
          </a:p>
          <a:p>
            <a:pPr>
              <a:lnSpc>
                <a:spcPct val="100000"/>
              </a:lnSpc>
              <a:buNone/>
            </a:pPr>
            <a:r>
              <a:rPr b="1" lang="en-IN" sz="1400" spc="-1" strike="noStrike">
                <a:solidFill>
                  <a:srgbClr val="000000"/>
                </a:solidFill>
                <a:latin typeface="Arial"/>
                <a:ea typeface="DejaVu Sans"/>
              </a:rPr>
              <a:t>3. Data structures required to write network driver</a:t>
            </a:r>
            <a:endParaRPr b="0" lang="en-IN" sz="1400" spc="-1" strike="noStrike">
              <a:latin typeface="Arial"/>
            </a:endParaRPr>
          </a:p>
          <a:p>
            <a:pPr>
              <a:lnSpc>
                <a:spcPct val="100000"/>
              </a:lnSpc>
              <a:buNone/>
            </a:pPr>
            <a:r>
              <a:rPr b="1" lang="en-IN" sz="1400" spc="-1" strike="noStrike">
                <a:solidFill>
                  <a:srgbClr val="000000"/>
                </a:solidFill>
                <a:latin typeface="Arial"/>
                <a:ea typeface="DejaVu Sans"/>
              </a:rPr>
              <a:t>4. Understand network driver step-by-step process</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p:txBody>
      </p:sp>
      <p:sp>
        <p:nvSpPr>
          <p:cNvPr id="83" name="CustomShape 3"/>
          <p:cNvSpPr/>
          <p:nvPr/>
        </p:nvSpPr>
        <p:spPr>
          <a:xfrm>
            <a:off x="216000" y="5269320"/>
            <a:ext cx="9348480" cy="857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800" spc="-1" strike="noStrike">
                <a:solidFill>
                  <a:srgbClr val="000000"/>
                </a:solidFill>
                <a:latin typeface="Arial"/>
                <a:ea typeface="DejaVu Sans"/>
              </a:rPr>
              <a:t>Platform Ethernet driver</a:t>
            </a:r>
            <a:endParaRPr b="0" lang="en-IN" sz="1800" spc="-1" strike="noStrike">
              <a:latin typeface="Arial"/>
            </a:endParaRPr>
          </a:p>
          <a:p>
            <a:pPr>
              <a:lnSpc>
                <a:spcPct val="100000"/>
              </a:lnSpc>
              <a:buNone/>
            </a:pPr>
            <a:r>
              <a:rPr b="0" lang="en-IN" sz="1800" spc="-1" strike="noStrike" u="sng">
                <a:solidFill>
                  <a:srgbClr val="0000ff"/>
                </a:solidFill>
                <a:uFillTx/>
                <a:latin typeface="Arial"/>
                <a:ea typeface="DejaVu Sans"/>
                <a:hlinkClick r:id="rId1"/>
              </a:rPr>
              <a:t>https://elixir.bootlin.com/linux/v6.3.2/source/drivers/net/ethernet/xilinx/xilinx_axienet_main.c</a:t>
            </a:r>
            <a:endParaRPr b="0" lang="en-IN" sz="1800" spc="-1" strike="noStrike">
              <a:latin typeface="Arial"/>
            </a:endParaRPr>
          </a:p>
          <a:p>
            <a:pPr>
              <a:lnSpc>
                <a:spcPct val="100000"/>
              </a:lnSpc>
              <a:buNone/>
            </a:pPr>
            <a:endParaRPr b="0" lang="en-IN" sz="1800" spc="-1" strike="noStrike">
              <a:latin typeface="Arial"/>
            </a:endParaRPr>
          </a:p>
        </p:txBody>
      </p:sp>
      <p:sp>
        <p:nvSpPr>
          <p:cNvPr id="84" name="CustomShape 4"/>
          <p:cNvSpPr/>
          <p:nvPr/>
        </p:nvSpPr>
        <p:spPr>
          <a:xfrm>
            <a:off x="216000" y="3672000"/>
            <a:ext cx="9575280" cy="1369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800" spc="-1" strike="noStrike">
                <a:solidFill>
                  <a:srgbClr val="000000"/>
                </a:solidFill>
                <a:latin typeface="Arial"/>
                <a:ea typeface="DejaVu Sans"/>
              </a:rPr>
              <a:t>PCI bus based Ethernet drivers Realtek/Intel IGB</a:t>
            </a:r>
            <a:endParaRPr b="0" lang="en-IN" sz="1800" spc="-1" strike="noStrike">
              <a:latin typeface="Arial"/>
            </a:endParaRPr>
          </a:p>
          <a:p>
            <a:pPr>
              <a:lnSpc>
                <a:spcPct val="100000"/>
              </a:lnSpc>
              <a:buNone/>
            </a:pPr>
            <a:r>
              <a:rPr b="0" lang="en-IN" sz="1800" spc="-1" strike="noStrike" u="sng">
                <a:solidFill>
                  <a:srgbClr val="0000ff"/>
                </a:solidFill>
                <a:uFillTx/>
                <a:latin typeface="Arial"/>
                <a:ea typeface="DejaVu Sans"/>
                <a:hlinkClick r:id="rId2"/>
              </a:rPr>
              <a:t>https://elixir.bootlin.com/linux/v6.3.2/source/drivers/net/ethernet/realtek/8139cp.c</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u="sng">
                <a:solidFill>
                  <a:srgbClr val="0000ff"/>
                </a:solidFill>
                <a:uFillTx/>
                <a:latin typeface="Arial"/>
                <a:ea typeface="DejaVu Sans"/>
                <a:hlinkClick r:id="rId3"/>
              </a:rPr>
              <a:t>https://elixir.bootlin.com/linux/v6.3.2/source/drivers/net/ethernet/intel/igb/igb_main.c</a:t>
            </a:r>
            <a:endParaRPr b="0" lang="en-IN" sz="18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72000" y="1008000"/>
            <a:ext cx="9863280" cy="6440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500" spc="-1" strike="noStrike">
                <a:solidFill>
                  <a:srgbClr val="000000"/>
                </a:solidFill>
                <a:latin typeface="Arial"/>
                <a:ea typeface="DejaVu Sans"/>
              </a:rPr>
              <a:t>The below network driver concepts are explained with respect to </a:t>
            </a:r>
            <a:r>
              <a:rPr b="1" lang="en-IN" sz="1500" spc="-1" strike="noStrike">
                <a:solidFill>
                  <a:srgbClr val="000000"/>
                </a:solidFill>
                <a:latin typeface="Arial"/>
                <a:ea typeface="DejaVu Sans"/>
              </a:rPr>
              <a:t>RealTek 8139C+ PCI, Intel IGB driver, and Xilinx AXI platform</a:t>
            </a:r>
            <a:r>
              <a:rPr b="0" lang="en-IN" sz="1500" spc="-1" strike="noStrike">
                <a:solidFill>
                  <a:srgbClr val="000000"/>
                </a:solidFill>
                <a:latin typeface="Arial"/>
                <a:ea typeface="DejaVu Sans"/>
              </a:rPr>
              <a:t> ethernet driver(Linux Kernel version 6.0) </a:t>
            </a:r>
            <a:endParaRPr b="0" lang="en-IN" sz="1500" spc="-1" strike="noStrike">
              <a:latin typeface="Arial"/>
            </a:endParaRPr>
          </a:p>
          <a:p>
            <a:pPr>
              <a:lnSpc>
                <a:spcPct val="100000"/>
              </a:lnSpc>
              <a:buNone/>
            </a:pPr>
            <a:r>
              <a:rPr b="0" lang="en-IN" sz="1500" spc="-1" strike="noStrike">
                <a:solidFill>
                  <a:srgbClr val="000000"/>
                </a:solidFill>
                <a:latin typeface="Arial"/>
                <a:ea typeface="DejaVu Sans"/>
              </a:rPr>
              <a:t>The high level path a packet takes from arrival to socket receive buffer is as follows:</a:t>
            </a:r>
            <a:endParaRPr b="0" lang="en-IN" sz="1500" spc="-1" strike="noStrike">
              <a:latin typeface="Arial"/>
            </a:endParaRPr>
          </a:p>
          <a:p>
            <a:pPr>
              <a:lnSpc>
                <a:spcPct val="100000"/>
              </a:lnSpc>
              <a:buNone/>
            </a:pPr>
            <a:r>
              <a:rPr b="0" lang="en-IN" sz="1500" spc="-1" strike="noStrike">
                <a:solidFill>
                  <a:srgbClr val="000000"/>
                </a:solidFill>
                <a:latin typeface="Arial"/>
                <a:ea typeface="DejaVu Sans"/>
              </a:rPr>
              <a:t>1. Driver is loaded and initialized.</a:t>
            </a:r>
            <a:endParaRPr b="0" lang="en-IN" sz="1500" spc="-1" strike="noStrike">
              <a:latin typeface="Arial"/>
            </a:endParaRPr>
          </a:p>
          <a:p>
            <a:pPr>
              <a:lnSpc>
                <a:spcPct val="100000"/>
              </a:lnSpc>
              <a:buNone/>
            </a:pPr>
            <a:r>
              <a:rPr b="0" lang="en-IN" sz="1500" spc="-1" strike="noStrike">
                <a:solidFill>
                  <a:srgbClr val="000000"/>
                </a:solidFill>
                <a:latin typeface="Arial"/>
                <a:ea typeface="DejaVu Sans"/>
              </a:rPr>
              <a:t>2. Packet arrives at the NIC from the network.</a:t>
            </a:r>
            <a:endParaRPr b="0" lang="en-IN" sz="1500" spc="-1" strike="noStrike">
              <a:latin typeface="Arial"/>
            </a:endParaRPr>
          </a:p>
          <a:p>
            <a:pPr>
              <a:lnSpc>
                <a:spcPct val="100000"/>
              </a:lnSpc>
              <a:buNone/>
            </a:pPr>
            <a:r>
              <a:rPr b="0" lang="en-IN" sz="1500" spc="-1" strike="noStrike">
                <a:solidFill>
                  <a:srgbClr val="000000"/>
                </a:solidFill>
                <a:latin typeface="Arial"/>
                <a:ea typeface="DejaVu Sans"/>
              </a:rPr>
              <a:t>3. Packet is copied (via DMA) to a ring buffer in kernel memory.</a:t>
            </a:r>
            <a:endParaRPr b="0" lang="en-IN" sz="1500" spc="-1" strike="noStrike">
              <a:latin typeface="Arial"/>
            </a:endParaRPr>
          </a:p>
          <a:p>
            <a:pPr>
              <a:lnSpc>
                <a:spcPct val="100000"/>
              </a:lnSpc>
              <a:buNone/>
            </a:pPr>
            <a:r>
              <a:rPr b="0" lang="en-IN" sz="1500" spc="-1" strike="noStrike">
                <a:solidFill>
                  <a:srgbClr val="000000"/>
                </a:solidFill>
                <a:latin typeface="Arial"/>
                <a:ea typeface="DejaVu Sans"/>
              </a:rPr>
              <a:t>4. Hardware interrupt is generated to let the system know a packet is in memory.</a:t>
            </a:r>
            <a:endParaRPr b="0" lang="en-IN" sz="1500" spc="-1" strike="noStrike">
              <a:latin typeface="Arial"/>
            </a:endParaRPr>
          </a:p>
          <a:p>
            <a:pPr>
              <a:lnSpc>
                <a:spcPct val="100000"/>
              </a:lnSpc>
              <a:buNone/>
            </a:pPr>
            <a:r>
              <a:rPr b="0" lang="en-IN" sz="1500" spc="-1" strike="noStrike">
                <a:solidFill>
                  <a:srgbClr val="000000"/>
                </a:solidFill>
                <a:latin typeface="Arial"/>
                <a:ea typeface="DejaVu Sans"/>
              </a:rPr>
              <a:t>5. Driver calls into NAPI to start a poll loop if one was not running already.</a:t>
            </a:r>
            <a:endParaRPr b="0" lang="en-IN" sz="1500" spc="-1" strike="noStrike">
              <a:latin typeface="Arial"/>
            </a:endParaRPr>
          </a:p>
          <a:p>
            <a:pPr>
              <a:lnSpc>
                <a:spcPct val="100000"/>
              </a:lnSpc>
              <a:buNone/>
            </a:pPr>
            <a:r>
              <a:rPr b="0" lang="en-IN" sz="1500" spc="-1" strike="noStrike">
                <a:solidFill>
                  <a:srgbClr val="000000"/>
                </a:solidFill>
                <a:latin typeface="Arial"/>
                <a:ea typeface="DejaVu Sans"/>
              </a:rPr>
              <a:t>6. ksoftirqd processes run on each CPU on the system. They are registered at boot time. The ksoftirqd processes pull packets off the ring buffer by calling the NAPI poll function that the device driver registered during initialization.</a:t>
            </a:r>
            <a:endParaRPr b="0" lang="en-IN" sz="1500" spc="-1" strike="noStrike">
              <a:latin typeface="Arial"/>
            </a:endParaRPr>
          </a:p>
          <a:p>
            <a:pPr>
              <a:lnSpc>
                <a:spcPct val="100000"/>
              </a:lnSpc>
              <a:buNone/>
            </a:pPr>
            <a:r>
              <a:rPr b="0" lang="en-IN" sz="1500" spc="-1" strike="noStrike">
                <a:solidFill>
                  <a:srgbClr val="000000"/>
                </a:solidFill>
                <a:latin typeface="Arial"/>
                <a:ea typeface="DejaVu Sans"/>
              </a:rPr>
              <a:t>7. Memory regions in the ring buffer that have had network data written to them are unmapped.</a:t>
            </a:r>
            <a:endParaRPr b="0" lang="en-IN" sz="1500" spc="-1" strike="noStrike">
              <a:latin typeface="Arial"/>
            </a:endParaRPr>
          </a:p>
          <a:p>
            <a:pPr>
              <a:lnSpc>
                <a:spcPct val="100000"/>
              </a:lnSpc>
              <a:buNone/>
            </a:pPr>
            <a:r>
              <a:rPr b="0" lang="en-IN" sz="1500" spc="-1" strike="noStrike">
                <a:solidFill>
                  <a:srgbClr val="000000"/>
                </a:solidFill>
                <a:latin typeface="Arial"/>
                <a:ea typeface="DejaVu Sans"/>
              </a:rPr>
              <a:t>8. Data that was DMA  into memory is passed up the networking layer as an skb for more processing.</a:t>
            </a:r>
            <a:endParaRPr b="0" lang="en-IN" sz="1500" spc="-1" strike="noStrike">
              <a:latin typeface="Arial"/>
            </a:endParaRPr>
          </a:p>
          <a:p>
            <a:pPr>
              <a:lnSpc>
                <a:spcPct val="100000"/>
              </a:lnSpc>
              <a:buNone/>
            </a:pPr>
            <a:r>
              <a:rPr b="0" lang="en-IN" sz="1500" spc="-1" strike="noStrike">
                <a:solidFill>
                  <a:srgbClr val="000000"/>
                </a:solidFill>
                <a:latin typeface="Arial"/>
                <a:ea typeface="DejaVu Sans"/>
              </a:rPr>
              <a:t>9. Incoming network data frames are distributed among multiple CPUs if packet steering is enabled or if the NIC has multiple receive queues.</a:t>
            </a:r>
            <a:endParaRPr b="0" lang="en-IN" sz="1500" spc="-1" strike="noStrike">
              <a:latin typeface="Arial"/>
            </a:endParaRPr>
          </a:p>
          <a:p>
            <a:pPr>
              <a:lnSpc>
                <a:spcPct val="100000"/>
              </a:lnSpc>
              <a:buNone/>
            </a:pPr>
            <a:r>
              <a:rPr b="0" lang="en-IN" sz="1500" spc="-1" strike="noStrike">
                <a:solidFill>
                  <a:srgbClr val="000000"/>
                </a:solidFill>
                <a:latin typeface="Arial"/>
                <a:ea typeface="DejaVu Sans"/>
              </a:rPr>
              <a:t>10. Network data frames are handed to the protocol layers from the queues.</a:t>
            </a:r>
            <a:endParaRPr b="0" lang="en-IN" sz="1500" spc="-1" strike="noStrike">
              <a:latin typeface="Arial"/>
            </a:endParaRPr>
          </a:p>
          <a:p>
            <a:pPr>
              <a:lnSpc>
                <a:spcPct val="100000"/>
              </a:lnSpc>
              <a:buNone/>
            </a:pPr>
            <a:r>
              <a:rPr b="0" lang="en-IN" sz="1500" spc="-1" strike="noStrike">
                <a:solidFill>
                  <a:srgbClr val="000000"/>
                </a:solidFill>
                <a:latin typeface="Arial"/>
                <a:ea typeface="DejaVu Sans"/>
              </a:rPr>
              <a:t>11. Protocol layers process data.</a:t>
            </a:r>
            <a:endParaRPr b="0" lang="en-IN" sz="1500" spc="-1" strike="noStrike">
              <a:latin typeface="Arial"/>
            </a:endParaRPr>
          </a:p>
          <a:p>
            <a:pPr>
              <a:lnSpc>
                <a:spcPct val="100000"/>
              </a:lnSpc>
              <a:buNone/>
            </a:pPr>
            <a:r>
              <a:rPr b="0" lang="en-IN" sz="1500" spc="-1" strike="noStrike">
                <a:solidFill>
                  <a:srgbClr val="000000"/>
                </a:solidFill>
                <a:latin typeface="Arial"/>
                <a:ea typeface="DejaVu Sans"/>
              </a:rPr>
              <a:t>12. Data is added to receive buffers attached to sockets by protocol layers.</a:t>
            </a:r>
            <a:endParaRPr b="0" lang="en-IN" sz="1500" spc="-1" strike="noStrike">
              <a:latin typeface="Arial"/>
            </a:endParaRPr>
          </a:p>
          <a:p>
            <a:pPr>
              <a:lnSpc>
                <a:spcPct val="100000"/>
              </a:lnSpc>
              <a:buNone/>
            </a:pPr>
            <a:endParaRPr b="0" lang="en-IN" sz="1500" spc="-1" strike="noStrike">
              <a:latin typeface="Arial"/>
            </a:endParaRPr>
          </a:p>
        </p:txBody>
      </p:sp>
      <p:sp>
        <p:nvSpPr>
          <p:cNvPr id="86" name="CustomShape 2"/>
          <p:cNvSpPr/>
          <p:nvPr/>
        </p:nvSpPr>
        <p:spPr>
          <a:xfrm>
            <a:off x="504360" y="301680"/>
            <a:ext cx="9070920" cy="6368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IN" sz="4400" spc="-1" strike="noStrike">
                <a:solidFill>
                  <a:srgbClr val="ffffff"/>
                </a:solidFill>
                <a:latin typeface="Arial"/>
                <a:ea typeface="DejaVu Sans"/>
              </a:rPr>
              <a:t>Overview of network driver flow path</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504000" y="301320"/>
            <a:ext cx="9070920" cy="636840"/>
          </a:xfrm>
          <a:prstGeom prst="rect">
            <a:avLst/>
          </a:prstGeom>
          <a:noFill/>
          <a:ln w="0">
            <a:noFill/>
          </a:ln>
        </p:spPr>
        <p:style>
          <a:lnRef idx="0"/>
          <a:fillRef idx="0"/>
          <a:effectRef idx="0"/>
          <a:fontRef idx="minor"/>
        </p:style>
      </p:sp>
      <p:sp>
        <p:nvSpPr>
          <p:cNvPr id="88" name="CustomShape 2"/>
          <p:cNvSpPr/>
          <p:nvPr/>
        </p:nvSpPr>
        <p:spPr>
          <a:xfrm>
            <a:off x="144000" y="1080000"/>
            <a:ext cx="9287280" cy="875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200" spc="-1" strike="noStrike">
                <a:solidFill>
                  <a:srgbClr val="000000"/>
                </a:solidFill>
                <a:latin typeface="Arial"/>
                <a:ea typeface="DejaVu Sans"/>
              </a:rPr>
              <a:t>This entire flow will be examined in detail in the following sections. </a:t>
            </a:r>
            <a:endParaRPr b="0" lang="en-IN" sz="1200" spc="-1" strike="noStrike">
              <a:latin typeface="Arial"/>
            </a:endParaRPr>
          </a:p>
          <a:p>
            <a:pPr>
              <a:lnSpc>
                <a:spcPct val="100000"/>
              </a:lnSpc>
              <a:buNone/>
            </a:pPr>
            <a:r>
              <a:rPr b="1" lang="en-IN" sz="1200" spc="-1" strike="noStrike">
                <a:solidFill>
                  <a:srgbClr val="000000"/>
                </a:solidFill>
                <a:latin typeface="Arial"/>
                <a:ea typeface="DejaVu Sans"/>
              </a:rPr>
              <a:t>Ethernet driver initialization and registration with PCI/Platform bus </a:t>
            </a:r>
            <a:endParaRPr b="0" lang="en-IN" sz="1200" spc="-1" strike="noStrike">
              <a:latin typeface="Arial"/>
            </a:endParaRPr>
          </a:p>
          <a:p>
            <a:pPr>
              <a:lnSpc>
                <a:spcPct val="100000"/>
              </a:lnSpc>
              <a:buNone/>
            </a:pPr>
            <a:endParaRPr b="0" lang="en-IN" sz="1200" spc="-1" strike="noStrike">
              <a:latin typeface="Arial"/>
            </a:endParaRPr>
          </a:p>
        </p:txBody>
      </p:sp>
      <p:sp>
        <p:nvSpPr>
          <p:cNvPr id="89" name="CustomShape 3"/>
          <p:cNvSpPr/>
          <p:nvPr/>
        </p:nvSpPr>
        <p:spPr>
          <a:xfrm>
            <a:off x="288000" y="1955880"/>
            <a:ext cx="2447280" cy="923400"/>
          </a:xfrm>
          <a:prstGeom prst="rect">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lnSpc>
                <a:spcPct val="100000"/>
              </a:lnSpc>
              <a:buNone/>
            </a:pPr>
            <a:r>
              <a:rPr b="0" lang="en-IN" sz="1800" spc="-1" strike="noStrike">
                <a:solidFill>
                  <a:srgbClr val="000000"/>
                </a:solidFill>
                <a:latin typeface="Arial"/>
                <a:ea typeface="DejaVu Sans"/>
              </a:rPr>
              <a:t>Init_module</a:t>
            </a:r>
            <a:endParaRPr b="0" lang="en-IN" sz="1800" spc="-1" strike="noStrike">
              <a:latin typeface="Arial"/>
            </a:endParaRPr>
          </a:p>
        </p:txBody>
      </p:sp>
      <p:sp>
        <p:nvSpPr>
          <p:cNvPr id="90" name="CustomShape 4"/>
          <p:cNvSpPr/>
          <p:nvPr/>
        </p:nvSpPr>
        <p:spPr>
          <a:xfrm>
            <a:off x="3312000" y="1955880"/>
            <a:ext cx="2447280" cy="923400"/>
          </a:xfrm>
          <a:prstGeom prst="rect">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lnSpc>
                <a:spcPct val="100000"/>
              </a:lnSpc>
              <a:buNone/>
            </a:pPr>
            <a:r>
              <a:rPr b="0" lang="en-IN" sz="1800" spc="-1" strike="noStrike">
                <a:solidFill>
                  <a:srgbClr val="000000"/>
                </a:solidFill>
                <a:latin typeface="Arial"/>
                <a:ea typeface="DejaVu Sans"/>
              </a:rPr>
              <a:t>module_pci_driver/</a:t>
            </a:r>
            <a:endParaRPr b="0" lang="en-IN" sz="1800" spc="-1" strike="noStrike">
              <a:latin typeface="Arial"/>
            </a:endParaRPr>
          </a:p>
          <a:p>
            <a:pPr algn="ctr">
              <a:lnSpc>
                <a:spcPct val="100000"/>
              </a:lnSpc>
              <a:buNone/>
            </a:pPr>
            <a:r>
              <a:rPr b="0" lang="en-IN" sz="1800" spc="-1" strike="noStrike">
                <a:solidFill>
                  <a:srgbClr val="000000"/>
                </a:solidFill>
                <a:latin typeface="Arial"/>
                <a:ea typeface="DejaVu Sans"/>
              </a:rPr>
              <a:t>pci_register_driver/</a:t>
            </a:r>
            <a:endParaRPr b="0" lang="en-IN" sz="1800" spc="-1" strike="noStrike">
              <a:latin typeface="Arial"/>
            </a:endParaRPr>
          </a:p>
          <a:p>
            <a:pPr algn="ctr">
              <a:lnSpc>
                <a:spcPct val="100000"/>
              </a:lnSpc>
              <a:buNone/>
            </a:pPr>
            <a:r>
              <a:rPr b="0" lang="en-IN" sz="1800" spc="-1" strike="noStrike">
                <a:solidFill>
                  <a:srgbClr val="000000"/>
                </a:solidFill>
                <a:latin typeface="Arial"/>
                <a:ea typeface="DejaVu Sans"/>
              </a:rPr>
              <a:t>module_platform_driver</a:t>
            </a:r>
            <a:endParaRPr b="0" lang="en-IN" sz="1800" spc="-1" strike="noStrike">
              <a:latin typeface="Arial"/>
            </a:endParaRPr>
          </a:p>
        </p:txBody>
      </p:sp>
      <p:sp>
        <p:nvSpPr>
          <p:cNvPr id="91" name="CustomShape 5"/>
          <p:cNvSpPr/>
          <p:nvPr/>
        </p:nvSpPr>
        <p:spPr>
          <a:xfrm>
            <a:off x="6336000" y="1955880"/>
            <a:ext cx="2447280" cy="923400"/>
          </a:xfrm>
          <a:prstGeom prst="rect">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lnSpc>
                <a:spcPct val="100000"/>
              </a:lnSpc>
              <a:buNone/>
            </a:pPr>
            <a:r>
              <a:rPr b="0" lang="en-IN" sz="1800" spc="-1" strike="noStrike">
                <a:solidFill>
                  <a:srgbClr val="000000"/>
                </a:solidFill>
                <a:latin typeface="Arial"/>
                <a:ea typeface="DejaVu Sans"/>
              </a:rPr>
              <a:t>igb_probe/cp_init_one/</a:t>
            </a:r>
            <a:endParaRPr b="0" lang="en-IN" sz="1800" spc="-1" strike="noStrike">
              <a:latin typeface="Arial"/>
            </a:endParaRPr>
          </a:p>
          <a:p>
            <a:pPr algn="ctr">
              <a:lnSpc>
                <a:spcPct val="100000"/>
              </a:lnSpc>
              <a:buNone/>
            </a:pPr>
            <a:r>
              <a:rPr b="0" lang="en-IN" sz="1800" spc="-1" strike="noStrike">
                <a:solidFill>
                  <a:srgbClr val="000000"/>
                </a:solidFill>
                <a:latin typeface="Arial"/>
                <a:ea typeface="DejaVu Sans"/>
              </a:rPr>
              <a:t>axienet_probe</a:t>
            </a:r>
            <a:endParaRPr b="0" lang="en-IN" sz="1800" spc="-1" strike="noStrike">
              <a:latin typeface="Arial"/>
            </a:endParaRPr>
          </a:p>
        </p:txBody>
      </p:sp>
      <p:sp>
        <p:nvSpPr>
          <p:cNvPr id="92" name="CustomShape 6"/>
          <p:cNvSpPr/>
          <p:nvPr/>
        </p:nvSpPr>
        <p:spPr>
          <a:xfrm>
            <a:off x="136440" y="3058200"/>
            <a:ext cx="9798840" cy="384084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1" lang="en-IN" sz="1200" spc="-1" strike="noStrike">
                <a:solidFill>
                  <a:srgbClr val="000000"/>
                </a:solidFill>
                <a:latin typeface="Arial"/>
                <a:ea typeface="DejaVu Sans"/>
              </a:rPr>
              <a:t>Initialization (Init_module)</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A driver registers an initialization function which is called by the kernel when the driver is loaded. This function is registered by using the module_init macro.. The igb initialization function (igb_init_module)</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 </a:t>
            </a:r>
            <a:r>
              <a:rPr b="0" lang="en-IN" sz="1200" spc="-1" strike="noStrike">
                <a:solidFill>
                  <a:srgbClr val="000000"/>
                </a:solidFill>
                <a:latin typeface="Arial"/>
                <a:ea typeface="DejaVu Sans"/>
              </a:rPr>
              <a:t>*  igb_init_module - Driver Registration Routine</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 </a:t>
            </a:r>
            <a:r>
              <a:rPr b="0" lang="en-IN" sz="1200" spc="-1" strike="noStrike">
                <a:solidFill>
                  <a:srgbClr val="000000"/>
                </a:solidFill>
                <a:latin typeface="Arial"/>
                <a:ea typeface="DejaVu Sans"/>
              </a:rPr>
              <a:t>*</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 </a:t>
            </a:r>
            <a:r>
              <a:rPr b="0" lang="en-IN" sz="1200" spc="-1" strike="noStrike">
                <a:solidFill>
                  <a:srgbClr val="000000"/>
                </a:solidFill>
                <a:latin typeface="Arial"/>
                <a:ea typeface="DejaVu Sans"/>
              </a:rPr>
              <a:t>*  igb_init_module is the first routine called when the driver is</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 </a:t>
            </a:r>
            <a:r>
              <a:rPr b="0" lang="en-IN" sz="1200" spc="-1" strike="noStrike">
                <a:solidFill>
                  <a:srgbClr val="000000"/>
                </a:solidFill>
                <a:latin typeface="Arial"/>
                <a:ea typeface="DejaVu Sans"/>
              </a:rPr>
              <a:t>*  loaded. All it does is register with the PCI subsystem.</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 </a:t>
            </a:r>
            <a:r>
              <a:rPr b="0" lang="en-IN" sz="1200" spc="-1" strike="noStrike">
                <a:solidFill>
                  <a:srgbClr val="000000"/>
                </a:solidFill>
                <a:latin typeface="Arial"/>
                <a:ea typeface="DejaVu Sans"/>
              </a:rPr>
              <a:t>**/</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static int __init igb_init_module(void)</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	</a:t>
            </a:r>
            <a:r>
              <a:rPr b="0" lang="en-IN" sz="1200" spc="-1" strike="noStrike">
                <a:solidFill>
                  <a:srgbClr val="000000"/>
                </a:solidFill>
                <a:latin typeface="Arial"/>
                <a:ea typeface="DejaVu Sans"/>
              </a:rPr>
              <a:t>int ret;</a:t>
            </a:r>
            <a:endParaRPr b="0" lang="en-IN" sz="1200" spc="-1" strike="noStrike">
              <a:latin typeface="Arial"/>
            </a:endParaRPr>
          </a:p>
          <a:p>
            <a:pPr>
              <a:lnSpc>
                <a:spcPct val="100000"/>
              </a:lnSpc>
              <a:buNone/>
            </a:pP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	</a:t>
            </a:r>
            <a:r>
              <a:rPr b="0" lang="en-IN" sz="1200" spc="-1" strike="noStrike">
                <a:solidFill>
                  <a:srgbClr val="000000"/>
                </a:solidFill>
                <a:latin typeface="Arial"/>
                <a:ea typeface="DejaVu Sans"/>
              </a:rPr>
              <a:t>pr_info("%s\n", igb_driver_string);</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	</a:t>
            </a:r>
            <a:r>
              <a:rPr b="0" lang="en-IN" sz="1200" spc="-1" strike="noStrike">
                <a:solidFill>
                  <a:srgbClr val="000000"/>
                </a:solidFill>
                <a:latin typeface="Arial"/>
                <a:ea typeface="DejaVu Sans"/>
              </a:rPr>
              <a:t>pr_info("%s\n", igb_copyright);</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	</a:t>
            </a:r>
            <a:r>
              <a:rPr b="0" lang="en-IN" sz="1200" spc="-1" strike="noStrike">
                <a:solidFill>
                  <a:srgbClr val="000000"/>
                </a:solidFill>
                <a:latin typeface="Arial"/>
                <a:ea typeface="DejaVu Sans"/>
              </a:rPr>
              <a:t>ret = pci_register_driver(&amp;igb_driver);</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	</a:t>
            </a:r>
            <a:r>
              <a:rPr b="0" lang="en-IN" sz="1200" spc="-1" strike="noStrike">
                <a:solidFill>
                  <a:srgbClr val="000000"/>
                </a:solidFill>
                <a:latin typeface="Arial"/>
                <a:ea typeface="DejaVu Sans"/>
              </a:rPr>
              <a:t>return ret;</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module_init(igb_init_module);</a:t>
            </a:r>
            <a:endParaRPr b="0" lang="en-IN" sz="1200" spc="-1" strike="noStrike">
              <a:latin typeface="Arial"/>
            </a:endParaRPr>
          </a:p>
          <a:p>
            <a:pPr>
              <a:lnSpc>
                <a:spcPct val="100000"/>
              </a:lnSpc>
              <a:buNone/>
            </a:pPr>
            <a:endParaRPr b="0" lang="en-IN" sz="1200" spc="-1" strike="noStrike">
              <a:latin typeface="Arial"/>
            </a:endParaRPr>
          </a:p>
        </p:txBody>
      </p:sp>
      <p:sp>
        <p:nvSpPr>
          <p:cNvPr id="93" name="Line 7"/>
          <p:cNvSpPr/>
          <p:nvPr/>
        </p:nvSpPr>
        <p:spPr>
          <a:xfrm>
            <a:off x="2736000" y="2376000"/>
            <a:ext cx="648000" cy="360"/>
          </a:xfrm>
          <a:prstGeom prst="line">
            <a:avLst/>
          </a:prstGeom>
          <a:ln w="0">
            <a:solidFill>
              <a:srgbClr val="000000"/>
            </a:solidFill>
            <a:tailEnd len="med" type="triangle" w="med"/>
          </a:ln>
        </p:spPr>
        <p:style>
          <a:lnRef idx="0"/>
          <a:fillRef idx="0"/>
          <a:effectRef idx="0"/>
          <a:fontRef idx="minor"/>
        </p:style>
      </p:sp>
      <p:sp>
        <p:nvSpPr>
          <p:cNvPr id="94" name="Line 8"/>
          <p:cNvSpPr/>
          <p:nvPr/>
        </p:nvSpPr>
        <p:spPr>
          <a:xfrm>
            <a:off x="5760000" y="2448000"/>
            <a:ext cx="648000" cy="360"/>
          </a:xfrm>
          <a:prstGeom prst="line">
            <a:avLst/>
          </a:prstGeom>
          <a:ln w="0">
            <a:solidFill>
              <a:srgbClr val="000000"/>
            </a:solidFill>
            <a:tailEnd len="med" type="triangle" w="med"/>
          </a:ln>
        </p:spPr>
        <p:style>
          <a:lnRef idx="0"/>
          <a:fillRef idx="0"/>
          <a:effectRef idx="0"/>
          <a:fontRef idx="minor"/>
        </p:style>
      </p:sp>
      <p:sp>
        <p:nvSpPr>
          <p:cNvPr id="95" name="CustomShape 9"/>
          <p:cNvSpPr/>
          <p:nvPr/>
        </p:nvSpPr>
        <p:spPr>
          <a:xfrm>
            <a:off x="3744000" y="5400000"/>
            <a:ext cx="1079280" cy="647280"/>
          </a:xfrm>
          <a:custGeom>
            <a:avLst/>
            <a:gdLst/>
            <a:ahLst/>
            <a:rect l="l" t="t" r="r" b="b"/>
            <a:pathLst>
              <a:path w="3002" h="1801">
                <a:moveTo>
                  <a:pt x="0" y="450"/>
                </a:moveTo>
                <a:lnTo>
                  <a:pt x="2250" y="450"/>
                </a:lnTo>
                <a:lnTo>
                  <a:pt x="2250" y="0"/>
                </a:lnTo>
                <a:lnTo>
                  <a:pt x="3001" y="900"/>
                </a:lnTo>
                <a:lnTo>
                  <a:pt x="2250" y="1800"/>
                </a:lnTo>
                <a:lnTo>
                  <a:pt x="2250" y="1350"/>
                </a:lnTo>
                <a:lnTo>
                  <a:pt x="0" y="1350"/>
                </a:lnTo>
                <a:lnTo>
                  <a:pt x="0" y="450"/>
                </a:lnTo>
              </a:path>
            </a:pathLst>
          </a:custGeom>
          <a:solidFill>
            <a:srgbClr val="729fcf"/>
          </a:solidFill>
          <a:ln w="0">
            <a:solidFill>
              <a:srgbClr val="3465a4"/>
            </a:solidFill>
          </a:ln>
        </p:spPr>
        <p:style>
          <a:lnRef idx="0"/>
          <a:fillRef idx="0"/>
          <a:effectRef idx="0"/>
          <a:fontRef idx="minor"/>
        </p:style>
      </p:sp>
      <p:sp>
        <p:nvSpPr>
          <p:cNvPr id="96" name="CustomShape 10"/>
          <p:cNvSpPr/>
          <p:nvPr/>
        </p:nvSpPr>
        <p:spPr>
          <a:xfrm>
            <a:off x="5328000" y="5976000"/>
            <a:ext cx="2389680" cy="17028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1200" spc="-1" strike="noStrike" u="sng">
                <a:solidFill>
                  <a:srgbClr val="0000ff"/>
                </a:solidFill>
                <a:uFillTx/>
                <a:latin typeface="Arial"/>
                <a:ea typeface="DejaVu Sans"/>
                <a:hlinkClick r:id="rId1"/>
              </a:rPr>
              <a:t>module_pci_driver</a:t>
            </a:r>
            <a:r>
              <a:rPr b="0" lang="en-IN" sz="1200" spc="-1" strike="noStrike">
                <a:solidFill>
                  <a:srgbClr val="0000ff"/>
                </a:solidFill>
                <a:latin typeface="Arial"/>
                <a:ea typeface="DejaVu Sans"/>
              </a:rPr>
              <a:t>(</a:t>
            </a:r>
            <a:r>
              <a:rPr b="0" lang="en-IN" sz="1200" spc="-1" strike="noStrike" u="sng">
                <a:solidFill>
                  <a:srgbClr val="0000ff"/>
                </a:solidFill>
                <a:uFillTx/>
                <a:latin typeface="Arial"/>
                <a:ea typeface="DejaVu Sans"/>
                <a:hlinkClick r:id="rId2"/>
              </a:rPr>
              <a:t>cp_driver</a:t>
            </a:r>
            <a:r>
              <a:rPr b="0" lang="en-IN" sz="1200" spc="-1" strike="noStrike">
                <a:solidFill>
                  <a:srgbClr val="0000ff"/>
                </a:solidFill>
                <a:latin typeface="Arial"/>
                <a:ea typeface="DejaVu Sans"/>
              </a:rPr>
              <a:t>);</a:t>
            </a:r>
            <a:endParaRPr b="0" lang="en-IN" sz="1200" spc="-1" strike="noStrike">
              <a:latin typeface="Arial"/>
            </a:endParaRPr>
          </a:p>
        </p:txBody>
      </p:sp>
      <p:sp>
        <p:nvSpPr>
          <p:cNvPr id="97" name="CustomShape 11"/>
          <p:cNvSpPr/>
          <p:nvPr/>
        </p:nvSpPr>
        <p:spPr>
          <a:xfrm>
            <a:off x="5256000" y="4421520"/>
            <a:ext cx="4247280" cy="2705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400" spc="-1" strike="noStrike">
                <a:solidFill>
                  <a:srgbClr val="000000"/>
                </a:solidFill>
                <a:latin typeface="Courier New"/>
                <a:ea typeface="Courier New"/>
              </a:rPr>
              <a:t>static struct </a:t>
            </a:r>
            <a:r>
              <a:rPr b="0" lang="en-IN" sz="1400" spc="-1" strike="noStrike" u="sng">
                <a:solidFill>
                  <a:srgbClr val="0000ff"/>
                </a:solidFill>
                <a:uFillTx/>
                <a:latin typeface="Courier New"/>
                <a:ea typeface="Courier New"/>
                <a:hlinkClick r:id="rId3"/>
              </a:rPr>
              <a:t>pci_driver</a:t>
            </a:r>
            <a:r>
              <a:rPr b="0" lang="en-IN" sz="1400" spc="-1" strike="noStrike">
                <a:solidFill>
                  <a:srgbClr val="0000ff"/>
                </a:solidFill>
                <a:latin typeface="Courier New"/>
                <a:ea typeface="Courier New"/>
              </a:rPr>
              <a:t> </a:t>
            </a:r>
            <a:r>
              <a:rPr b="0" lang="en-IN" sz="1400" spc="-1" strike="noStrike" u="sng">
                <a:solidFill>
                  <a:srgbClr val="0000ff"/>
                </a:solidFill>
                <a:uFillTx/>
                <a:latin typeface="Courier New"/>
                <a:ea typeface="Courier New"/>
                <a:hlinkClick r:id="rId4"/>
              </a:rPr>
              <a:t>cp_driver</a:t>
            </a:r>
            <a:r>
              <a:rPr b="0" lang="en-IN" sz="1400" spc="-1" strike="noStrike">
                <a:solidFill>
                  <a:srgbClr val="0000ff"/>
                </a:solidFill>
                <a:latin typeface="Courier New"/>
                <a:ea typeface="Courier New"/>
              </a:rPr>
              <a:t> = {</a:t>
            </a:r>
            <a:endParaRPr b="0" lang="en-IN" sz="1400" spc="-1" strike="noStrike">
              <a:latin typeface="Arial"/>
            </a:endParaRPr>
          </a:p>
          <a:p>
            <a:pPr>
              <a:lnSpc>
                <a:spcPct val="100000"/>
              </a:lnSpc>
              <a:buNone/>
            </a:pPr>
            <a:r>
              <a:rPr b="0" lang="en-IN" sz="1400" spc="-1" strike="noStrike">
                <a:solidFill>
                  <a:srgbClr val="0000ff"/>
                </a:solidFill>
                <a:latin typeface="Courier New"/>
                <a:ea typeface="Courier New"/>
              </a:rPr>
              <a:t>        </a:t>
            </a:r>
            <a:r>
              <a:rPr b="0" lang="en-IN" sz="1400" spc="-1" strike="noStrike">
                <a:solidFill>
                  <a:srgbClr val="0000ff"/>
                </a:solidFill>
                <a:latin typeface="Courier New"/>
                <a:ea typeface="Courier New"/>
              </a:rPr>
              <a:t>.name         = </a:t>
            </a:r>
            <a:r>
              <a:rPr b="0" lang="en-IN" sz="1400" spc="-1" strike="noStrike" u="sng">
                <a:solidFill>
                  <a:srgbClr val="0000ff"/>
                </a:solidFill>
                <a:uFillTx/>
                <a:latin typeface="Courier New"/>
                <a:ea typeface="Courier New"/>
                <a:hlinkClick r:id="rId5"/>
              </a:rPr>
              <a:t>DRV_NAME</a:t>
            </a:r>
            <a:r>
              <a:rPr b="0" lang="en-IN" sz="1400" spc="-1" strike="noStrike">
                <a:solidFill>
                  <a:srgbClr val="0000ff"/>
                </a:solidFill>
                <a:latin typeface="Courier New"/>
                <a:ea typeface="Courier New"/>
              </a:rPr>
              <a:t>,</a:t>
            </a:r>
            <a:endParaRPr b="0" lang="en-IN" sz="1400" spc="-1" strike="noStrike">
              <a:latin typeface="Arial"/>
            </a:endParaRPr>
          </a:p>
          <a:p>
            <a:pPr>
              <a:lnSpc>
                <a:spcPct val="100000"/>
              </a:lnSpc>
              <a:buNone/>
            </a:pPr>
            <a:r>
              <a:rPr b="0" lang="en-IN" sz="1400" spc="-1" strike="noStrike">
                <a:solidFill>
                  <a:srgbClr val="0000ff"/>
                </a:solidFill>
                <a:latin typeface="Courier New"/>
                <a:ea typeface="Courier New"/>
              </a:rPr>
              <a:t>        </a:t>
            </a:r>
            <a:r>
              <a:rPr b="0" lang="en-IN" sz="1400" spc="-1" strike="noStrike">
                <a:solidFill>
                  <a:srgbClr val="0000ff"/>
                </a:solidFill>
                <a:latin typeface="Courier New"/>
                <a:ea typeface="Courier New"/>
              </a:rPr>
              <a:t>.</a:t>
            </a:r>
            <a:r>
              <a:rPr b="0" lang="en-IN" sz="1400" spc="-1" strike="noStrike" u="sng">
                <a:solidFill>
                  <a:srgbClr val="0000ff"/>
                </a:solidFill>
                <a:uFillTx/>
                <a:latin typeface="Courier New"/>
                <a:ea typeface="Courier New"/>
                <a:hlinkClick r:id="rId6"/>
              </a:rPr>
              <a:t>id_table</a:t>
            </a:r>
            <a:r>
              <a:rPr b="0" lang="en-IN" sz="1400" spc="-1" strike="noStrike">
                <a:solidFill>
                  <a:srgbClr val="0000ff"/>
                </a:solidFill>
                <a:latin typeface="Courier New"/>
                <a:ea typeface="Courier New"/>
              </a:rPr>
              <a:t>     = </a:t>
            </a:r>
            <a:r>
              <a:rPr b="0" lang="en-IN" sz="1400" spc="-1" strike="noStrike" u="sng">
                <a:solidFill>
                  <a:srgbClr val="0000ff"/>
                </a:solidFill>
                <a:uFillTx/>
                <a:latin typeface="Courier New"/>
                <a:ea typeface="Courier New"/>
                <a:hlinkClick r:id="rId7"/>
              </a:rPr>
              <a:t>cp_pci_tbl</a:t>
            </a:r>
            <a:r>
              <a:rPr b="0" lang="en-IN" sz="1400" spc="-1" strike="noStrike">
                <a:solidFill>
                  <a:srgbClr val="0000ff"/>
                </a:solidFill>
                <a:latin typeface="Courier New"/>
                <a:ea typeface="Courier New"/>
              </a:rPr>
              <a:t>,</a:t>
            </a:r>
            <a:endParaRPr b="0" lang="en-IN" sz="1400" spc="-1" strike="noStrike">
              <a:latin typeface="Arial"/>
            </a:endParaRPr>
          </a:p>
          <a:p>
            <a:pPr>
              <a:lnSpc>
                <a:spcPct val="100000"/>
              </a:lnSpc>
              <a:buNone/>
            </a:pPr>
            <a:r>
              <a:rPr b="0" lang="en-IN" sz="1400" spc="-1" strike="noStrike">
                <a:solidFill>
                  <a:srgbClr val="0000ff"/>
                </a:solidFill>
                <a:latin typeface="Courier New"/>
                <a:ea typeface="Courier New"/>
              </a:rPr>
              <a:t>        </a:t>
            </a:r>
            <a:r>
              <a:rPr b="0" lang="en-IN" sz="1400" spc="-1" strike="noStrike">
                <a:solidFill>
                  <a:srgbClr val="0000ff"/>
                </a:solidFill>
                <a:latin typeface="Courier New"/>
                <a:ea typeface="Courier New"/>
              </a:rPr>
              <a:t>.</a:t>
            </a:r>
            <a:r>
              <a:rPr b="0" lang="en-IN" sz="1400" spc="-1" strike="noStrike" u="sng">
                <a:solidFill>
                  <a:srgbClr val="0000ff"/>
                </a:solidFill>
                <a:uFillTx/>
                <a:latin typeface="Courier New"/>
                <a:ea typeface="Courier New"/>
                <a:hlinkClick r:id="rId8"/>
              </a:rPr>
              <a:t>probe</a:t>
            </a:r>
            <a:r>
              <a:rPr b="0" lang="en-IN" sz="1400" spc="-1" strike="noStrike">
                <a:solidFill>
                  <a:srgbClr val="0000ff"/>
                </a:solidFill>
                <a:latin typeface="Courier New"/>
                <a:ea typeface="Courier New"/>
              </a:rPr>
              <a:t>        = </a:t>
            </a:r>
            <a:r>
              <a:rPr b="0" lang="en-IN" sz="1400" spc="-1" strike="noStrike" u="sng">
                <a:solidFill>
                  <a:srgbClr val="0000ff"/>
                </a:solidFill>
                <a:uFillTx/>
                <a:latin typeface="Courier New"/>
                <a:ea typeface="Courier New"/>
                <a:hlinkClick r:id="rId9"/>
              </a:rPr>
              <a:t>cp_init_one</a:t>
            </a:r>
            <a:r>
              <a:rPr b="0" lang="en-IN" sz="1400" spc="-1" strike="noStrike">
                <a:solidFill>
                  <a:srgbClr val="0000ff"/>
                </a:solidFill>
                <a:latin typeface="Courier New"/>
                <a:ea typeface="Courier New"/>
              </a:rPr>
              <a:t>,</a:t>
            </a:r>
            <a:endParaRPr b="0" lang="en-IN" sz="1400" spc="-1" strike="noStrike">
              <a:latin typeface="Arial"/>
            </a:endParaRPr>
          </a:p>
          <a:p>
            <a:pPr>
              <a:lnSpc>
                <a:spcPct val="100000"/>
              </a:lnSpc>
              <a:buNone/>
            </a:pPr>
            <a:r>
              <a:rPr b="0" lang="en-IN" sz="1400" spc="-1" strike="noStrike">
                <a:solidFill>
                  <a:srgbClr val="0000ff"/>
                </a:solidFill>
                <a:latin typeface="Courier New"/>
                <a:ea typeface="Courier New"/>
              </a:rPr>
              <a:t>        </a:t>
            </a:r>
            <a:r>
              <a:rPr b="0" lang="en-IN" sz="1400" spc="-1" strike="noStrike">
                <a:solidFill>
                  <a:srgbClr val="0000ff"/>
                </a:solidFill>
                <a:latin typeface="Courier New"/>
                <a:ea typeface="Courier New"/>
              </a:rPr>
              <a:t>.</a:t>
            </a:r>
            <a:r>
              <a:rPr b="0" lang="en-IN" sz="1400" spc="-1" strike="noStrike" u="sng">
                <a:solidFill>
                  <a:srgbClr val="0000ff"/>
                </a:solidFill>
                <a:uFillTx/>
                <a:latin typeface="Courier New"/>
                <a:ea typeface="Courier New"/>
                <a:hlinkClick r:id="rId10"/>
              </a:rPr>
              <a:t>remove</a:t>
            </a:r>
            <a:r>
              <a:rPr b="0" lang="en-IN" sz="1400" spc="-1" strike="noStrike">
                <a:solidFill>
                  <a:srgbClr val="0000ff"/>
                </a:solidFill>
                <a:latin typeface="Courier New"/>
                <a:ea typeface="Courier New"/>
              </a:rPr>
              <a:t>       = </a:t>
            </a:r>
            <a:r>
              <a:rPr b="0" lang="en-IN" sz="1400" spc="-1" strike="noStrike" u="sng">
                <a:solidFill>
                  <a:srgbClr val="0000ff"/>
                </a:solidFill>
                <a:uFillTx/>
                <a:latin typeface="Courier New"/>
                <a:ea typeface="Courier New"/>
                <a:hlinkClick r:id="rId11"/>
              </a:rPr>
              <a:t>cp_remove_one</a:t>
            </a:r>
            <a:r>
              <a:rPr b="0" lang="en-IN" sz="1400" spc="-1" strike="noStrike">
                <a:solidFill>
                  <a:srgbClr val="0000ff"/>
                </a:solidFill>
                <a:latin typeface="Courier New"/>
                <a:ea typeface="Courier New"/>
              </a:rPr>
              <a:t>,</a:t>
            </a:r>
            <a:endParaRPr b="0" lang="en-IN" sz="1400" spc="-1" strike="noStrike">
              <a:latin typeface="Arial"/>
            </a:endParaRPr>
          </a:p>
          <a:p>
            <a:pPr>
              <a:lnSpc>
                <a:spcPct val="100000"/>
              </a:lnSpc>
              <a:buNone/>
            </a:pPr>
            <a:r>
              <a:rPr b="0" lang="en-IN" sz="1400" spc="-1" strike="noStrike">
                <a:solidFill>
                  <a:srgbClr val="0000ff"/>
                </a:solidFill>
                <a:latin typeface="Courier New"/>
                <a:ea typeface="Courier New"/>
              </a:rPr>
              <a:t>        </a:t>
            </a:r>
            <a:r>
              <a:rPr b="0" lang="en-IN" sz="1400" spc="-1" strike="noStrike">
                <a:solidFill>
                  <a:srgbClr val="0000ff"/>
                </a:solidFill>
                <a:latin typeface="Courier New"/>
                <a:ea typeface="Courier New"/>
              </a:rPr>
              <a:t>.driver.</a:t>
            </a:r>
            <a:r>
              <a:rPr b="0" lang="en-IN" sz="1400" spc="-1" strike="noStrike" u="sng">
                <a:solidFill>
                  <a:srgbClr val="0000ff"/>
                </a:solidFill>
                <a:uFillTx/>
                <a:latin typeface="Courier New"/>
                <a:ea typeface="Courier New"/>
                <a:hlinkClick r:id="rId12"/>
              </a:rPr>
              <a:t>pm</a:t>
            </a:r>
            <a:r>
              <a:rPr b="0" lang="en-IN" sz="1400" spc="-1" strike="noStrike">
                <a:solidFill>
                  <a:srgbClr val="0000ff"/>
                </a:solidFill>
                <a:latin typeface="Courier New"/>
                <a:ea typeface="Courier New"/>
              </a:rPr>
              <a:t>    = &amp;cp_pm_ops,</a:t>
            </a:r>
            <a:endParaRPr b="0" lang="en-IN" sz="1400" spc="-1" strike="noStrike">
              <a:latin typeface="Arial"/>
            </a:endParaRPr>
          </a:p>
          <a:p>
            <a:pPr>
              <a:lnSpc>
                <a:spcPct val="100000"/>
              </a:lnSpc>
              <a:buNone/>
            </a:pPr>
            <a:r>
              <a:rPr b="0" lang="en-IN" sz="1400" spc="-1" strike="noStrike">
                <a:solidFill>
                  <a:srgbClr val="0000ff"/>
                </a:solidFill>
                <a:latin typeface="Courier New"/>
                <a:ea typeface="Courier New"/>
              </a:rPr>
              <a:t>};</a:t>
            </a:r>
            <a:endParaRPr b="0" lang="en-IN" sz="1400" spc="-1" strike="noStrike">
              <a:latin typeface="Arial"/>
            </a:endParaRPr>
          </a:p>
        </p:txBody>
      </p:sp>
      <p:sp>
        <p:nvSpPr>
          <p:cNvPr id="98" name="CustomShape 12"/>
          <p:cNvSpPr/>
          <p:nvPr/>
        </p:nvSpPr>
        <p:spPr>
          <a:xfrm>
            <a:off x="5256000" y="6192000"/>
            <a:ext cx="3599280" cy="359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000" spc="-1" strike="noStrike" u="sng">
                <a:solidFill>
                  <a:srgbClr val="0000ff"/>
                </a:solidFill>
                <a:uFillTx/>
                <a:latin typeface="Courier New"/>
                <a:ea typeface="Courier New"/>
                <a:hlinkClick r:id="rId13"/>
              </a:rPr>
              <a:t>module_platform_driver</a:t>
            </a:r>
            <a:r>
              <a:rPr b="0" lang="en-IN" sz="1000" spc="-1" strike="noStrike">
                <a:solidFill>
                  <a:srgbClr val="0000ff"/>
                </a:solidFill>
                <a:latin typeface="Courier New"/>
                <a:ea typeface="Courier New"/>
              </a:rPr>
              <a:t>(</a:t>
            </a:r>
            <a:r>
              <a:rPr b="0" lang="en-IN" sz="1000" spc="-1" strike="noStrike" u="sng">
                <a:solidFill>
                  <a:srgbClr val="0000ff"/>
                </a:solidFill>
                <a:uFillTx/>
                <a:latin typeface="Courier New"/>
                <a:ea typeface="Courier New"/>
                <a:hlinkClick r:id="rId14"/>
              </a:rPr>
              <a:t>axienet_driver</a:t>
            </a:r>
            <a:r>
              <a:rPr b="0" lang="en-IN" sz="1000" spc="-1" strike="noStrike">
                <a:solidFill>
                  <a:srgbClr val="0000ff"/>
                </a:solidFill>
                <a:latin typeface="Courier New"/>
                <a:ea typeface="Courier New"/>
              </a:rPr>
              <a:t>);</a:t>
            </a:r>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504000" y="301320"/>
            <a:ext cx="9070920" cy="6368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IN" sz="4400" spc="-1" strike="noStrike">
                <a:solidFill>
                  <a:srgbClr val="ffffff"/>
                </a:solidFill>
                <a:latin typeface="Arial"/>
                <a:ea typeface="DejaVu Sans"/>
              </a:rPr>
              <a:t>PCI initialization</a:t>
            </a:r>
            <a:endParaRPr b="0" lang="en-IN" sz="4400" spc="-1" strike="noStrike">
              <a:latin typeface="Arial"/>
            </a:endParaRPr>
          </a:p>
        </p:txBody>
      </p:sp>
      <p:sp>
        <p:nvSpPr>
          <p:cNvPr id="100" name="CustomShape 2"/>
          <p:cNvSpPr/>
          <p:nvPr/>
        </p:nvSpPr>
        <p:spPr>
          <a:xfrm>
            <a:off x="71280" y="936000"/>
            <a:ext cx="10080000" cy="227088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1400" spc="-1" strike="noStrike">
                <a:solidFill>
                  <a:srgbClr val="000000"/>
                </a:solidFill>
                <a:latin typeface="Arial"/>
                <a:ea typeface="DejaVu Sans"/>
              </a:rPr>
              <a:t>The Intel I350 and Realtek network cards are   </a:t>
            </a:r>
            <a:r>
              <a:rPr b="0" lang="en-IN" sz="1400" spc="-1" strike="noStrike" u="sng">
                <a:solidFill>
                  <a:srgbClr val="0000ff"/>
                </a:solidFill>
                <a:uFillTx/>
                <a:latin typeface="Arial"/>
                <a:ea typeface="DejaVu Sans"/>
                <a:hlinkClick r:id="rId1"/>
              </a:rPr>
              <a:t>PCI express</a:t>
            </a:r>
            <a:r>
              <a:rPr b="0" lang="en-IN" sz="1400" spc="-1" strike="noStrike">
                <a:solidFill>
                  <a:srgbClr val="0000ff"/>
                </a:solidFill>
                <a:latin typeface="Arial"/>
                <a:ea typeface="DejaVu Sans"/>
              </a:rPr>
              <a:t>. PCI devices identify themselves with a series of registers in the </a:t>
            </a:r>
            <a:r>
              <a:rPr b="0" lang="en-IN" sz="1400" spc="-1" strike="noStrike" u="sng">
                <a:solidFill>
                  <a:srgbClr val="0000ff"/>
                </a:solidFill>
                <a:uFillTx/>
                <a:latin typeface="Arial"/>
                <a:ea typeface="DejaVu Sans"/>
                <a:hlinkClick r:id="rId2"/>
              </a:rPr>
              <a:t>PCI Configuration Space</a:t>
            </a:r>
            <a:r>
              <a:rPr b="0" lang="en-IN" sz="1400" spc="-1" strike="noStrike">
                <a:solidFill>
                  <a:srgbClr val="0000ff"/>
                </a:solidFill>
                <a:latin typeface="Arial"/>
                <a:ea typeface="DejaVu Sans"/>
              </a:rPr>
              <a:t>.</a:t>
            </a:r>
            <a:endParaRPr b="0" lang="en-IN" sz="1400" spc="-1" strike="noStrike">
              <a:latin typeface="Arial"/>
            </a:endParaRPr>
          </a:p>
          <a:p>
            <a:pPr>
              <a:lnSpc>
                <a:spcPct val="100000"/>
              </a:lnSpc>
              <a:buNone/>
            </a:pPr>
            <a:r>
              <a:rPr b="0" lang="en-IN" sz="1400" spc="-1" strike="noStrike">
                <a:solidFill>
                  <a:srgbClr val="0000ff"/>
                </a:solidFill>
                <a:latin typeface="Arial"/>
                <a:ea typeface="DejaVu Sans"/>
              </a:rPr>
              <a:t>When a device driver is compiled, a macro named MODULE_DEVICE_TABLE (from </a:t>
            </a:r>
            <a:r>
              <a:rPr b="0" lang="en-IN" sz="1400" spc="-1" strike="noStrike" u="sng">
                <a:solidFill>
                  <a:srgbClr val="0000ff"/>
                </a:solidFill>
                <a:uFillTx/>
                <a:latin typeface="Arial"/>
                <a:ea typeface="DejaVu Sans"/>
                <a:hlinkClick r:id="rId3"/>
              </a:rPr>
              <a:t>include/module.h</a:t>
            </a:r>
            <a:r>
              <a:rPr b="0" lang="en-IN" sz="1400" spc="-1" strike="noStrike">
                <a:solidFill>
                  <a:srgbClr val="0000ff"/>
                </a:solidFill>
                <a:latin typeface="Arial"/>
                <a:ea typeface="DejaVu Sans"/>
              </a:rPr>
              <a:t>) is used to export a table of PCI device IDs identifying devices that the device driver can control. The table is also registered as part of a structure.The kernel uses this table to determine which device driver to load to control the device.Thats how the OS can figure out which devices are connected to the system and which driver should be used to talk to the device.This table and the PCI device IDs for the igb driver can be found in </a:t>
            </a:r>
            <a:r>
              <a:rPr b="0" lang="en-IN" sz="1400" spc="-1" strike="noStrike" u="sng">
                <a:solidFill>
                  <a:srgbClr val="0000ff"/>
                </a:solidFill>
                <a:uFillTx/>
                <a:latin typeface="Arial"/>
                <a:ea typeface="DejaVu Sans"/>
                <a:hlinkClick r:id="rId4"/>
              </a:rPr>
              <a:t>drivers/net/ethernet/intel/igb/igb_main.c</a:t>
            </a:r>
            <a:r>
              <a:rPr b="0" lang="en-IN" sz="1400" spc="-1" strike="noStrike">
                <a:solidFill>
                  <a:srgbClr val="0000ff"/>
                </a:solidFill>
                <a:latin typeface="Arial"/>
                <a:ea typeface="DejaVu Sans"/>
              </a:rPr>
              <a:t> and </a:t>
            </a:r>
            <a:r>
              <a:rPr b="0" lang="en-IN" sz="1400" spc="-1" strike="noStrike" u="sng">
                <a:solidFill>
                  <a:srgbClr val="0000ff"/>
                </a:solidFill>
                <a:uFillTx/>
                <a:latin typeface="Arial"/>
                <a:ea typeface="DejaVu Sans"/>
                <a:hlinkClick r:id="rId5"/>
              </a:rPr>
              <a:t>drivers/net/ethernet/intel/igb/e1000_hw.h</a:t>
            </a:r>
            <a:r>
              <a:rPr b="0" lang="en-IN" sz="1400" spc="-1" strike="noStrike">
                <a:solidFill>
                  <a:srgbClr val="0000ff"/>
                </a:solidFill>
                <a:latin typeface="Arial"/>
                <a:ea typeface="DejaVu Sans"/>
              </a:rPr>
              <a:t>, respectively: Similary PCI device id for realtek card can be found in https://elixir.bootlin.com/linux/v6.3.2/source/drivers/net/ethernet/realtek/8139cp.c</a:t>
            </a:r>
            <a:endParaRPr b="0" lang="en-IN" sz="1400" spc="-1" strike="noStrike">
              <a:latin typeface="Arial"/>
            </a:endParaRPr>
          </a:p>
          <a:p>
            <a:pPr>
              <a:lnSpc>
                <a:spcPct val="100000"/>
              </a:lnSpc>
              <a:buNone/>
            </a:pPr>
            <a:endParaRPr b="0" lang="en-IN" sz="1400" spc="-1" strike="noStrike">
              <a:latin typeface="Arial"/>
            </a:endParaRPr>
          </a:p>
        </p:txBody>
      </p:sp>
      <p:graphicFrame>
        <p:nvGraphicFramePr>
          <p:cNvPr id="101" name="Table 3"/>
          <p:cNvGraphicFramePr/>
          <p:nvPr/>
        </p:nvGraphicFramePr>
        <p:xfrm>
          <a:off x="61920" y="2920320"/>
          <a:ext cx="9464040" cy="3833640"/>
        </p:xfrm>
        <a:graphic>
          <a:graphicData uri="http://schemas.openxmlformats.org/drawingml/2006/table">
            <a:tbl>
              <a:tblPr/>
              <a:tblGrid>
                <a:gridCol w="4824360"/>
                <a:gridCol w="4640040"/>
              </a:tblGrid>
              <a:tr h="1692360">
                <a:tc>
                  <a:txBody>
                    <a:bodyPr lIns="90000" rIns="90000" anchor="t">
                      <a:noAutofit/>
                    </a:bodyPr>
                    <a:p>
                      <a:pPr>
                        <a:lnSpc>
                          <a:spcPct val="100000"/>
                        </a:lnSpc>
                        <a:buNone/>
                      </a:pPr>
                      <a:r>
                        <a:rPr b="0" lang="en-IN" sz="1400" spc="-1" strike="noStrike">
                          <a:latin typeface="Arial"/>
                          <a:ea typeface="DejaVu Sans"/>
                        </a:rPr>
                        <a:t>static const struct </a:t>
                      </a:r>
                      <a:r>
                        <a:rPr b="0" lang="en-IN" sz="1400" spc="-1" strike="noStrike" u="sng">
                          <a:solidFill>
                            <a:srgbClr val="0000ff"/>
                          </a:solidFill>
                          <a:uFillTx/>
                          <a:latin typeface="Arial"/>
                          <a:ea typeface="DejaVu Sans"/>
                          <a:hlinkClick r:id="rId6"/>
                        </a:rPr>
                        <a:t>pci_device_id</a:t>
                      </a:r>
                      <a:r>
                        <a:rPr b="0" lang="en-IN" sz="1400" spc="-1" strike="noStrike">
                          <a:solidFill>
                            <a:srgbClr val="0000ff"/>
                          </a:solidFill>
                          <a:latin typeface="Arial"/>
                          <a:ea typeface="DejaVu Sans"/>
                        </a:rPr>
                        <a:t> </a:t>
                      </a:r>
                      <a:r>
                        <a:rPr b="0" lang="en-IN" sz="1400" spc="-1" strike="noStrike" u="sng">
                          <a:solidFill>
                            <a:srgbClr val="0000ff"/>
                          </a:solidFill>
                          <a:uFillTx/>
                          <a:latin typeface="Arial"/>
                          <a:ea typeface="DejaVu Sans"/>
                          <a:hlinkClick r:id="rId7"/>
                        </a:rPr>
                        <a:t>igb_pci_tbl</a:t>
                      </a:r>
                      <a:r>
                        <a:rPr b="0" lang="en-IN" sz="1400" spc="-1" strike="noStrike">
                          <a:solidFill>
                            <a:srgbClr val="0000ff"/>
                          </a:solidFill>
                          <a:latin typeface="Arial"/>
                          <a:ea typeface="DejaVu Sans"/>
                        </a:rPr>
                        <a:t>[] = {</a:t>
                      </a:r>
                      <a:endParaRPr b="0" lang="en-IN" sz="1400" spc="-1" strike="noStrike">
                        <a:latin typeface="Arial"/>
                      </a:endParaRPr>
                    </a:p>
                    <a:p>
                      <a:pPr>
                        <a:lnSpc>
                          <a:spcPct val="100000"/>
                        </a:lnSpc>
                        <a:buNone/>
                      </a:pP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 </a:t>
                      </a:r>
                      <a:r>
                        <a:rPr b="0" lang="en-IN" sz="1400" spc="-1" strike="noStrike" u="sng">
                          <a:solidFill>
                            <a:srgbClr val="0000ff"/>
                          </a:solidFill>
                          <a:uFillTx/>
                          <a:latin typeface="Arial"/>
                          <a:ea typeface="DejaVu Sans"/>
                          <a:hlinkClick r:id="rId8"/>
                        </a:rPr>
                        <a:t>PCI_VDEVICE</a:t>
                      </a:r>
                      <a:r>
                        <a:rPr b="0" lang="en-IN" sz="1400" spc="-1" strike="noStrike">
                          <a:solidFill>
                            <a:srgbClr val="0000ff"/>
                          </a:solidFill>
                          <a:latin typeface="Arial"/>
                          <a:ea typeface="DejaVu Sans"/>
                        </a:rPr>
                        <a:t>(</a:t>
                      </a:r>
                      <a:r>
                        <a:rPr b="0" lang="en-IN" sz="1400" spc="-1" strike="noStrike" u="sng">
                          <a:solidFill>
                            <a:srgbClr val="0000ff"/>
                          </a:solidFill>
                          <a:uFillTx/>
                          <a:latin typeface="Arial"/>
                          <a:ea typeface="DejaVu Sans"/>
                          <a:hlinkClick r:id="rId9"/>
                        </a:rPr>
                        <a:t>INTEL</a:t>
                      </a:r>
                      <a:r>
                        <a:rPr b="0" lang="en-IN" sz="1400" spc="-1" strike="noStrike">
                          <a:solidFill>
                            <a:srgbClr val="0000ff"/>
                          </a:solidFill>
                          <a:latin typeface="Arial"/>
                          <a:ea typeface="DejaVu Sans"/>
                        </a:rPr>
                        <a:t>, </a:t>
                      </a:r>
                      <a:r>
                        <a:rPr b="0" lang="en-IN" sz="1400" spc="-1" strike="noStrike" u="sng">
                          <a:solidFill>
                            <a:srgbClr val="0000ff"/>
                          </a:solidFill>
                          <a:uFillTx/>
                          <a:latin typeface="Arial"/>
                          <a:ea typeface="DejaVu Sans"/>
                          <a:hlinkClick r:id="rId10"/>
                        </a:rPr>
                        <a:t>E1000_DEV_ID_I354_BACKPLANE_1GBPS</a:t>
                      </a:r>
                      <a:r>
                        <a:rPr b="0" lang="en-IN" sz="1400" spc="-1" strike="noStrike">
                          <a:solidFill>
                            <a:srgbClr val="0000ff"/>
                          </a:solidFill>
                          <a:latin typeface="Arial"/>
                          <a:ea typeface="DejaVu Sans"/>
                        </a:rPr>
                        <a:t>) },</a:t>
                      </a:r>
                      <a:endParaRPr b="0" lang="en-IN" sz="1400" spc="-1" strike="noStrike">
                        <a:latin typeface="Arial"/>
                      </a:endParaRPr>
                    </a:p>
                    <a:p>
                      <a:pPr>
                        <a:lnSpc>
                          <a:spcPct val="100000"/>
                        </a:lnSpc>
                        <a:buNone/>
                      </a:pP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 </a:t>
                      </a:r>
                      <a:r>
                        <a:rPr b="0" lang="en-IN" sz="1400" spc="-1" strike="noStrike" u="sng">
                          <a:solidFill>
                            <a:srgbClr val="0000ff"/>
                          </a:solidFill>
                          <a:uFillTx/>
                          <a:latin typeface="Arial"/>
                          <a:ea typeface="DejaVu Sans"/>
                          <a:hlinkClick r:id="rId11"/>
                        </a:rPr>
                        <a:t>PCI_VDEVICE</a:t>
                      </a:r>
                      <a:r>
                        <a:rPr b="0" lang="en-IN" sz="1400" spc="-1" strike="noStrike">
                          <a:solidFill>
                            <a:srgbClr val="0000ff"/>
                          </a:solidFill>
                          <a:latin typeface="Arial"/>
                          <a:ea typeface="DejaVu Sans"/>
                        </a:rPr>
                        <a:t>(</a:t>
                      </a:r>
                      <a:r>
                        <a:rPr b="0" lang="en-IN" sz="1400" spc="-1" strike="noStrike" u="sng">
                          <a:solidFill>
                            <a:srgbClr val="0000ff"/>
                          </a:solidFill>
                          <a:uFillTx/>
                          <a:latin typeface="Arial"/>
                          <a:ea typeface="DejaVu Sans"/>
                          <a:hlinkClick r:id="rId12"/>
                        </a:rPr>
                        <a:t>INTEL</a:t>
                      </a:r>
                      <a:r>
                        <a:rPr b="0" lang="en-IN" sz="1400" spc="-1" strike="noStrike">
                          <a:solidFill>
                            <a:srgbClr val="0000ff"/>
                          </a:solidFill>
                          <a:latin typeface="Arial"/>
                          <a:ea typeface="DejaVu Sans"/>
                        </a:rPr>
                        <a:t>, </a:t>
                      </a:r>
                      <a:r>
                        <a:rPr b="0" lang="en-IN" sz="1400" spc="-1" strike="noStrike" u="sng">
                          <a:solidFill>
                            <a:srgbClr val="0000ff"/>
                          </a:solidFill>
                          <a:uFillTx/>
                          <a:latin typeface="Arial"/>
                          <a:ea typeface="DejaVu Sans"/>
                          <a:hlinkClick r:id="rId13"/>
                        </a:rPr>
                        <a:t>E1000_DEV_ID_I354_SGMII</a:t>
                      </a:r>
                      <a:r>
                        <a:rPr b="0" lang="en-IN" sz="1400" spc="-1" strike="noStrike">
                          <a:solidFill>
                            <a:srgbClr val="0000ff"/>
                          </a:solidFill>
                          <a:latin typeface="Arial"/>
                          <a:ea typeface="DejaVu Sans"/>
                        </a:rPr>
                        <a:t>) },</a:t>
                      </a:r>
                      <a:endParaRPr b="0" lang="en-IN" sz="1400" spc="-1" strike="noStrike">
                        <a:latin typeface="Arial"/>
                      </a:endParaRPr>
                    </a:p>
                    <a:p>
                      <a:pPr>
                        <a:lnSpc>
                          <a:spcPct val="100000"/>
                        </a:lnSpc>
                        <a:buNone/>
                      </a:pP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 </a:t>
                      </a:r>
                      <a:r>
                        <a:rPr b="0" lang="en-IN" sz="1400" spc="-1" strike="noStrike" u="sng">
                          <a:solidFill>
                            <a:srgbClr val="0000ff"/>
                          </a:solidFill>
                          <a:uFillTx/>
                          <a:latin typeface="Arial"/>
                          <a:ea typeface="DejaVu Sans"/>
                          <a:hlinkClick r:id="rId14"/>
                        </a:rPr>
                        <a:t>PCI_VDEVICE</a:t>
                      </a:r>
                      <a:r>
                        <a:rPr b="0" lang="en-IN" sz="1400" spc="-1" strike="noStrike">
                          <a:solidFill>
                            <a:srgbClr val="0000ff"/>
                          </a:solidFill>
                          <a:latin typeface="Arial"/>
                          <a:ea typeface="DejaVu Sans"/>
                        </a:rPr>
                        <a:t>(</a:t>
                      </a:r>
                      <a:r>
                        <a:rPr b="0" lang="en-IN" sz="1400" spc="-1" strike="noStrike" u="sng">
                          <a:solidFill>
                            <a:srgbClr val="0000ff"/>
                          </a:solidFill>
                          <a:uFillTx/>
                          <a:latin typeface="Arial"/>
                          <a:ea typeface="DejaVu Sans"/>
                          <a:hlinkClick r:id="rId15"/>
                        </a:rPr>
                        <a:t>INTEL</a:t>
                      </a:r>
                      <a:r>
                        <a:rPr b="0" lang="en-IN" sz="1400" spc="-1" strike="noStrike">
                          <a:solidFill>
                            <a:srgbClr val="0000ff"/>
                          </a:solidFill>
                          <a:latin typeface="Arial"/>
                          <a:ea typeface="DejaVu Sans"/>
                        </a:rPr>
                        <a:t>, </a:t>
                      </a:r>
                      <a:r>
                        <a:rPr b="0" lang="en-IN" sz="1400" spc="-1" strike="noStrike" u="sng">
                          <a:solidFill>
                            <a:srgbClr val="0000ff"/>
                          </a:solidFill>
                          <a:uFillTx/>
                          <a:latin typeface="Arial"/>
                          <a:ea typeface="DejaVu Sans"/>
                          <a:hlinkClick r:id="rId16"/>
                        </a:rPr>
                        <a:t>E1000_DEV_ID_I354_BACKPLANE_2_5GBPS</a:t>
                      </a:r>
                      <a:r>
                        <a:rPr b="0" lang="en-IN" sz="1400" spc="-1" strike="noStrike">
                          <a:solidFill>
                            <a:srgbClr val="0000ff"/>
                          </a:solidFill>
                          <a:latin typeface="Arial"/>
                          <a:ea typeface="DejaVu Sans"/>
                        </a:rPr>
                        <a:t>) },</a:t>
                      </a:r>
                      <a:endParaRPr b="0" lang="en-IN" sz="1400" spc="-1" strike="noStrike">
                        <a:latin typeface="Arial"/>
                      </a:endParaRPr>
                    </a:p>
                    <a:p>
                      <a:pPr>
                        <a:lnSpc>
                          <a:spcPct val="100000"/>
                        </a:lnSpc>
                        <a:buNone/>
                      </a:pP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a:t>
                      </a:r>
                      <a:endParaRPr b="0" lang="en-IN" sz="1400" spc="-1" strike="noStrike">
                        <a:latin typeface="Arial"/>
                      </a:endParaRPr>
                    </a:p>
                    <a:p>
                      <a:pPr>
                        <a:lnSpc>
                          <a:spcPct val="100000"/>
                        </a:lnSpc>
                        <a:buNone/>
                      </a:pPr>
                      <a:r>
                        <a:rPr b="0" lang="en-IN" sz="1400" spc="-1" strike="noStrike" u="sng">
                          <a:solidFill>
                            <a:srgbClr val="0000ff"/>
                          </a:solidFill>
                          <a:uFillTx/>
                          <a:latin typeface="Arial"/>
                          <a:ea typeface="DejaVu Sans"/>
                          <a:hlinkClick r:id="rId17"/>
                        </a:rPr>
                        <a:t>MODULE_DEVICE_TABLE</a:t>
                      </a:r>
                      <a:r>
                        <a:rPr b="0" lang="en-IN" sz="1400" spc="-1" strike="noStrike">
                          <a:solidFill>
                            <a:srgbClr val="0000ff"/>
                          </a:solidFill>
                          <a:latin typeface="Arial"/>
                          <a:ea typeface="DejaVu Sans"/>
                        </a:rPr>
                        <a:t>(</a:t>
                      </a:r>
                      <a:r>
                        <a:rPr b="0" lang="en-IN" sz="1400" spc="-1" strike="noStrike" u="sng">
                          <a:solidFill>
                            <a:srgbClr val="0000ff"/>
                          </a:solidFill>
                          <a:uFillTx/>
                          <a:latin typeface="Arial"/>
                          <a:ea typeface="DejaVu Sans"/>
                          <a:hlinkClick r:id="rId18"/>
                        </a:rPr>
                        <a:t>pci</a:t>
                      </a:r>
                      <a:r>
                        <a:rPr b="0" lang="en-IN" sz="1400" spc="-1" strike="noStrike">
                          <a:solidFill>
                            <a:srgbClr val="0000ff"/>
                          </a:solidFill>
                          <a:latin typeface="Arial"/>
                          <a:ea typeface="DejaVu Sans"/>
                        </a:rPr>
                        <a:t>, </a:t>
                      </a:r>
                      <a:r>
                        <a:rPr b="0" lang="en-IN" sz="1400" spc="-1" strike="noStrike" u="sng">
                          <a:solidFill>
                            <a:srgbClr val="0000ff"/>
                          </a:solidFill>
                          <a:uFillTx/>
                          <a:latin typeface="Arial"/>
                          <a:ea typeface="DejaVu Sans"/>
                          <a:hlinkClick r:id="rId19"/>
                        </a:rPr>
                        <a:t>igb_pci_tbl</a:t>
                      </a:r>
                      <a:r>
                        <a:rPr b="0" lang="en-IN" sz="1400" spc="-1" strike="noStrike">
                          <a:solidFill>
                            <a:srgbClr val="0000ff"/>
                          </a:solidFill>
                          <a:latin typeface="Arial"/>
                          <a:ea typeface="DejaVu Sans"/>
                        </a:rPr>
                        <a:t>);</a:t>
                      </a:r>
                      <a:endParaRPr b="0" lang="en-IN"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0" lang="en-IN" sz="1400" spc="-1" strike="noStrike">
                          <a:latin typeface="Arial"/>
                          <a:ea typeface="DejaVu Sans"/>
                        </a:rPr>
                        <a:t>static const struct pci_device_id cp_pci_tbl[] = {</a:t>
                      </a:r>
                      <a:endParaRPr b="0" lang="en-IN" sz="1400" spc="-1" strike="noStrike">
                        <a:latin typeface="Arial"/>
                      </a:endParaRPr>
                    </a:p>
                    <a:p>
                      <a:pPr>
                        <a:lnSpc>
                          <a:spcPct val="100000"/>
                        </a:lnSpc>
                        <a:buNone/>
                      </a:pPr>
                      <a:r>
                        <a:rPr b="0" lang="en-IN" sz="1400" spc="-1" strike="noStrike">
                          <a:latin typeface="Arial"/>
                          <a:ea typeface="DejaVu Sans"/>
                        </a:rPr>
                        <a:t>{ PCI_DEVICE(PCI_VENDOR_ID_REALTEK,   PCI_DEVICE_ID_REALTEK_8139), },</a:t>
                      </a:r>
                      <a:endParaRPr b="0" lang="en-IN" sz="1400" spc="-1" strike="noStrike">
                        <a:latin typeface="Arial"/>
                      </a:endParaRPr>
                    </a:p>
                    <a:p>
                      <a:pPr>
                        <a:lnSpc>
                          <a:spcPct val="100000"/>
                        </a:lnSpc>
                        <a:buNone/>
                      </a:pPr>
                      <a:r>
                        <a:rPr b="0" lang="en-IN" sz="1400" spc="-1" strike="noStrike">
                          <a:latin typeface="Arial"/>
                          <a:ea typeface="DejaVu Sans"/>
                        </a:rPr>
                        <a:t>        </a:t>
                      </a:r>
                      <a:r>
                        <a:rPr b="0" lang="en-IN" sz="1400" spc="-1" strike="noStrike">
                          <a:latin typeface="Arial"/>
                          <a:ea typeface="DejaVu Sans"/>
                        </a:rPr>
                        <a:t>{ PCI_DEVICE(PCI_VENDOR_ID_TTTECH,      PCI_DEVICE_ID_TTTECH_MC322), },</a:t>
                      </a:r>
                      <a:endParaRPr b="0" lang="en-IN" sz="1400" spc="-1" strike="noStrike">
                        <a:latin typeface="Arial"/>
                      </a:endParaRPr>
                    </a:p>
                    <a:p>
                      <a:pPr>
                        <a:lnSpc>
                          <a:spcPct val="100000"/>
                        </a:lnSpc>
                        <a:buNone/>
                      </a:pPr>
                      <a:r>
                        <a:rPr b="0" lang="en-IN" sz="1400" spc="-1" strike="noStrike">
                          <a:latin typeface="Arial"/>
                          <a:ea typeface="DejaVu Sans"/>
                        </a:rPr>
                        <a:t>        </a:t>
                      </a:r>
                      <a:r>
                        <a:rPr b="0" lang="en-IN" sz="1400" spc="-1" strike="noStrike">
                          <a:latin typeface="Arial"/>
                          <a:ea typeface="DejaVu Sans"/>
                        </a:rPr>
                        <a:t>{ },</a:t>
                      </a:r>
                      <a:endParaRPr b="0" lang="en-IN" sz="1400" spc="-1" strike="noStrike">
                        <a:latin typeface="Arial"/>
                      </a:endParaRPr>
                    </a:p>
                    <a:p>
                      <a:pPr>
                        <a:lnSpc>
                          <a:spcPct val="100000"/>
                        </a:lnSpc>
                        <a:buNone/>
                      </a:pPr>
                      <a:r>
                        <a:rPr b="0" lang="en-IN" sz="1400" spc="-1" strike="noStrike">
                          <a:latin typeface="Arial"/>
                          <a:ea typeface="DejaVu Sans"/>
                        </a:rPr>
                        <a:t>};</a:t>
                      </a:r>
                      <a:endParaRPr b="0" lang="en-IN" sz="1400" spc="-1" strike="noStrike">
                        <a:latin typeface="Arial"/>
                      </a:endParaRPr>
                    </a:p>
                    <a:p>
                      <a:pPr>
                        <a:lnSpc>
                          <a:spcPct val="100000"/>
                        </a:lnSpc>
                        <a:buNone/>
                      </a:pPr>
                      <a:r>
                        <a:rPr b="0" lang="en-IN" sz="1400" spc="-1" strike="noStrike">
                          <a:latin typeface="Arial"/>
                          <a:ea typeface="DejaVu Sans"/>
                        </a:rPr>
                        <a:t>MODULE_DEVICE_TABLE(pci, cp_pci_tbl);</a:t>
                      </a:r>
                      <a:endParaRPr b="0" lang="en-IN"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2141640">
                <a:tc gridSpan="2">
                  <a:txBody>
                    <a:bodyPr lIns="90000" rIns="90000" anchor="t">
                      <a:noAutofit/>
                    </a:bodyPr>
                    <a:p>
                      <a:pPr>
                        <a:lnSpc>
                          <a:spcPct val="100000"/>
                        </a:lnSpc>
                        <a:buNone/>
                      </a:pPr>
                      <a:r>
                        <a:rPr b="0" lang="en-IN" sz="1800" spc="-1" strike="noStrike">
                          <a:latin typeface="Arial"/>
                        </a:rPr>
                        <a:t>Xilinx Platform Ethernet driver, will bind according to Device tree</a:t>
                      </a:r>
                      <a:endParaRPr b="0" lang="en-IN" sz="1800" spc="-1" strike="noStrike">
                        <a:latin typeface="Arial"/>
                      </a:endParaRPr>
                    </a:p>
                    <a:p>
                      <a:pPr>
                        <a:lnSpc>
                          <a:spcPct val="100000"/>
                        </a:lnSpc>
                        <a:buNone/>
                      </a:pPr>
                      <a:r>
                        <a:rPr b="0" lang="en-IN" sz="1800" spc="-1" strike="noStrike">
                          <a:latin typeface="Arial"/>
                        </a:rPr>
                        <a:t>/* Match table for  of_platform binding */</a:t>
                      </a:r>
                      <a:endParaRPr b="0" lang="en-IN" sz="1800" spc="-1" strike="noStrike">
                        <a:latin typeface="Arial"/>
                      </a:endParaRPr>
                    </a:p>
                    <a:p>
                      <a:pPr>
                        <a:lnSpc>
                          <a:spcPct val="100000"/>
                        </a:lnSpc>
                        <a:buNone/>
                      </a:pPr>
                      <a:r>
                        <a:rPr b="0" lang="en-IN" sz="1800" spc="-1" strike="noStrike">
                          <a:latin typeface="Arial"/>
                        </a:rPr>
                        <a:t>static const struct of_device_id axienet_of_match[] = {</a:t>
                      </a:r>
                      <a:endParaRPr b="0" lang="en-IN" sz="1800" spc="-1" strike="noStrike">
                        <a:latin typeface="Arial"/>
                      </a:endParaRPr>
                    </a:p>
                    <a:p>
                      <a:pPr>
                        <a:lnSpc>
                          <a:spcPct val="100000"/>
                        </a:lnSpc>
                        <a:buNone/>
                      </a:pPr>
                      <a:r>
                        <a:rPr b="0" lang="en-IN" sz="1800" spc="-1" strike="noStrike">
                          <a:latin typeface="Arial"/>
                        </a:rPr>
                        <a:t>	</a:t>
                      </a:r>
                      <a:r>
                        <a:rPr b="0" lang="en-IN" sz="1800" spc="-1" strike="noStrike">
                          <a:latin typeface="Arial"/>
                        </a:rPr>
                        <a:t>{ .compatible = "xlnx,axi-ethernet-1.00.a", },</a:t>
                      </a:r>
                      <a:endParaRPr b="0" lang="en-IN" sz="1800" spc="-1" strike="noStrike">
                        <a:latin typeface="Arial"/>
                      </a:endParaRPr>
                    </a:p>
                    <a:p>
                      <a:pPr>
                        <a:lnSpc>
                          <a:spcPct val="100000"/>
                        </a:lnSpc>
                        <a:buNone/>
                      </a:pPr>
                      <a:r>
                        <a:rPr b="0" lang="en-IN" sz="1800" spc="-1" strike="noStrike">
                          <a:latin typeface="Arial"/>
                        </a:rPr>
                        <a:t>	</a:t>
                      </a:r>
                      <a:r>
                        <a:rPr b="0" lang="en-IN" sz="1800" spc="-1" strike="noStrike">
                          <a:latin typeface="Arial"/>
                        </a:rPr>
                        <a:t>{ .compatible = "xlnx,axi-ethernet-1.01.a", },</a:t>
                      </a:r>
                      <a:endParaRPr b="0" lang="en-IN" sz="1800" spc="-1" strike="noStrike">
                        <a:latin typeface="Arial"/>
                      </a:endParaRPr>
                    </a:p>
                    <a:p>
                      <a:pPr>
                        <a:lnSpc>
                          <a:spcPct val="100000"/>
                        </a:lnSpc>
                        <a:buNone/>
                      </a:pPr>
                      <a:r>
                        <a:rPr b="0" lang="en-IN" sz="1800" spc="-1" strike="noStrike">
                          <a:latin typeface="Arial"/>
                        </a:rPr>
                        <a:t>	</a:t>
                      </a:r>
                      <a:r>
                        <a:rPr b="0" lang="en-IN" sz="1800" spc="-1" strike="noStrike">
                          <a:latin typeface="Arial"/>
                        </a:rPr>
                        <a:t>{ .compatible = "xlnx,axi-ethernet-2.01.a", },</a:t>
                      </a:r>
                      <a:endParaRPr b="0" lang="en-IN" sz="1800" spc="-1" strike="noStrike">
                        <a:latin typeface="Arial"/>
                      </a:endParaRPr>
                    </a:p>
                    <a:p>
                      <a:pPr>
                        <a:lnSpc>
                          <a:spcPct val="100000"/>
                        </a:lnSpc>
                        <a:buNone/>
                      </a:pPr>
                      <a:r>
                        <a:rPr b="0" lang="en-IN" sz="1800" spc="-1" strike="noStrike">
                          <a:latin typeface="Arial"/>
                        </a:rPr>
                        <a:t>	</a:t>
                      </a:r>
                      <a:r>
                        <a:rPr b="0" lang="en-IN" sz="1800" spc="-1" strike="noStrike">
                          <a:latin typeface="Arial"/>
                        </a:rPr>
                        <a:t>{},</a:t>
                      </a:r>
                      <a:endParaRPr b="0" lang="en-IN" sz="1800" spc="-1" strike="noStrike">
                        <a:latin typeface="Arial"/>
                      </a:endParaRPr>
                    </a:p>
                    <a:p>
                      <a:pPr>
                        <a:lnSpc>
                          <a:spcPct val="100000"/>
                        </a:lnSpc>
                        <a:buNone/>
                      </a:pPr>
                      <a:r>
                        <a:rPr b="0" lang="en-IN" sz="1800" spc="-1" strike="noStrike">
                          <a:latin typeface="Arial"/>
                        </a:rPr>
                        <a:t>}; MODULE_DEVICE_TABLE(of, axienet_of_match);</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hMerge="1">
                  <a:tcPr anchor="t" marL="90000" marR="90000">
                    <a:lnL>
                      <a:noFill/>
                    </a:lnL>
                    <a:lnR>
                      <a:noFill/>
                    </a:lnR>
                    <a:lnT>
                      <a:noFill/>
                    </a:lnT>
                    <a:lnB>
                      <a:noFill/>
                    </a:lnB>
                    <a:solidFill>
                      <a:srgbClr val="729fcf"/>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504000" y="301320"/>
            <a:ext cx="9070920" cy="636840"/>
          </a:xfrm>
          <a:prstGeom prst="rect">
            <a:avLst/>
          </a:prstGeom>
          <a:noFill/>
          <a:ln w="0">
            <a:noFill/>
          </a:ln>
        </p:spPr>
        <p:style>
          <a:lnRef idx="0"/>
          <a:fillRef idx="0"/>
          <a:effectRef idx="0"/>
          <a:fontRef idx="minor"/>
        </p:style>
      </p:sp>
      <p:graphicFrame>
        <p:nvGraphicFramePr>
          <p:cNvPr id="103" name="Table 2"/>
          <p:cNvGraphicFramePr/>
          <p:nvPr/>
        </p:nvGraphicFramePr>
        <p:xfrm>
          <a:off x="-60840" y="1050840"/>
          <a:ext cx="9916560" cy="3373200"/>
        </p:xfrm>
        <a:graphic>
          <a:graphicData uri="http://schemas.openxmlformats.org/drawingml/2006/table">
            <a:tbl>
              <a:tblPr/>
              <a:tblGrid>
                <a:gridCol w="4957920"/>
                <a:gridCol w="4959000"/>
              </a:tblGrid>
              <a:tr h="2653560">
                <a:tc>
                  <a:txBody>
                    <a:bodyPr lIns="90000" rIns="90000" anchor="t">
                      <a:noAutofit/>
                    </a:bodyPr>
                    <a:p>
                      <a:pPr>
                        <a:lnSpc>
                          <a:spcPct val="100000"/>
                        </a:lnSpc>
                        <a:buNone/>
                      </a:pPr>
                      <a:r>
                        <a:rPr b="0" lang="en-IN" sz="1800" spc="-1" strike="noStrike">
                          <a:latin typeface="Arial"/>
                        </a:rPr>
                        <a:t>static struct pci_driver igb_driver = {</a:t>
                      </a:r>
                      <a:endParaRPr b="0" lang="en-IN" sz="1800" spc="-1" strike="noStrike">
                        <a:latin typeface="Arial"/>
                      </a:endParaRPr>
                    </a:p>
                    <a:p>
                      <a:pPr>
                        <a:lnSpc>
                          <a:spcPct val="100000"/>
                        </a:lnSpc>
                        <a:buNone/>
                      </a:pPr>
                      <a:r>
                        <a:rPr b="0" lang="en-IN" sz="1800" spc="-1" strike="noStrike">
                          <a:latin typeface="Arial"/>
                        </a:rPr>
                        <a:t>	</a:t>
                      </a:r>
                      <a:r>
                        <a:rPr b="0" lang="en-IN" sz="1800" spc="-1" strike="noStrike">
                          <a:latin typeface="Arial"/>
                        </a:rPr>
                        <a:t>.name     = igb_driver_name,</a:t>
                      </a:r>
                      <a:endParaRPr b="0" lang="en-IN" sz="1800" spc="-1" strike="noStrike">
                        <a:latin typeface="Arial"/>
                      </a:endParaRPr>
                    </a:p>
                    <a:p>
                      <a:pPr>
                        <a:lnSpc>
                          <a:spcPct val="100000"/>
                        </a:lnSpc>
                        <a:buNone/>
                      </a:pPr>
                      <a:r>
                        <a:rPr b="0" lang="en-IN" sz="1800" spc="-1" strike="noStrike">
                          <a:latin typeface="Arial"/>
                        </a:rPr>
                        <a:t>	</a:t>
                      </a:r>
                      <a:r>
                        <a:rPr b="1" lang="en-IN" sz="1800" spc="-1" strike="noStrike">
                          <a:latin typeface="Arial"/>
                        </a:rPr>
                        <a:t>.id_table = igb_pci_tbl,</a:t>
                      </a:r>
                      <a:endParaRPr b="0" lang="en-IN" sz="1800" spc="-1" strike="noStrike">
                        <a:latin typeface="Arial"/>
                      </a:endParaRPr>
                    </a:p>
                    <a:p>
                      <a:pPr>
                        <a:lnSpc>
                          <a:spcPct val="100000"/>
                        </a:lnSpc>
                        <a:buNone/>
                      </a:pPr>
                      <a:r>
                        <a:rPr b="0" lang="en-IN" sz="1800" spc="-1" strike="noStrike">
                          <a:latin typeface="Arial"/>
                        </a:rPr>
                        <a:t>	</a:t>
                      </a:r>
                      <a:r>
                        <a:rPr b="0" lang="en-IN" sz="1800" spc="-1" strike="noStrike">
                          <a:latin typeface="Arial"/>
                        </a:rPr>
                        <a:t>.probe    = igb_probe,</a:t>
                      </a:r>
                      <a:endParaRPr b="0" lang="en-IN" sz="1800" spc="-1" strike="noStrike">
                        <a:latin typeface="Arial"/>
                      </a:endParaRPr>
                    </a:p>
                    <a:p>
                      <a:pPr>
                        <a:lnSpc>
                          <a:spcPct val="100000"/>
                        </a:lnSpc>
                        <a:buNone/>
                      </a:pPr>
                      <a:r>
                        <a:rPr b="0" lang="en-IN" sz="1800" spc="-1" strike="noStrike">
                          <a:latin typeface="Arial"/>
                        </a:rPr>
                        <a:t>	</a:t>
                      </a:r>
                      <a:r>
                        <a:rPr b="0" lang="en-IN" sz="1800" spc="-1" strike="noStrike">
                          <a:latin typeface="Arial"/>
                        </a:rPr>
                        <a:t>.remove   = igb_remove,</a:t>
                      </a:r>
                      <a:endParaRPr b="0" lang="en-IN" sz="1800" spc="-1" strike="noStrike">
                        <a:latin typeface="Arial"/>
                      </a:endParaRPr>
                    </a:p>
                    <a:p>
                      <a:pPr>
                        <a:lnSpc>
                          <a:spcPct val="100000"/>
                        </a:lnSpc>
                        <a:buNone/>
                      </a:pPr>
                      <a:r>
                        <a:rPr b="0" lang="en-IN" sz="1800" spc="-1" strike="noStrike">
                          <a:latin typeface="Arial"/>
                        </a:rPr>
                        <a:t>	</a:t>
                      </a:r>
                      <a:r>
                        <a:rPr b="0" lang="en-IN" sz="1800" spc="-1" strike="noStrike">
                          <a:latin typeface="Arial"/>
                        </a:rPr>
                        <a:t>.shutdown = igb_shutdown,</a:t>
                      </a:r>
                      <a:endParaRPr b="0" lang="en-IN" sz="1800" spc="-1" strike="noStrike">
                        <a:latin typeface="Arial"/>
                      </a:endParaRPr>
                    </a:p>
                    <a:p>
                      <a:pPr>
                        <a:lnSpc>
                          <a:spcPct val="100000"/>
                        </a:lnSpc>
                        <a:buNone/>
                      </a:pPr>
                      <a:r>
                        <a:rPr b="0" lang="en-IN" sz="1800" spc="-1" strike="noStrike">
                          <a:latin typeface="Arial"/>
                        </a:rPr>
                        <a:t>	</a:t>
                      </a:r>
                      <a:r>
                        <a:rPr b="0" lang="en-IN" sz="1800" spc="-1" strike="noStrike">
                          <a:latin typeface="Arial"/>
                        </a:rPr>
                        <a:t>.sriov_configure = igb_pci_sriov_configure,</a:t>
                      </a:r>
                      <a:endParaRPr b="0" lang="en-IN" sz="1800" spc="-1" strike="noStrike">
                        <a:latin typeface="Arial"/>
                      </a:endParaRPr>
                    </a:p>
                    <a:p>
                      <a:pPr>
                        <a:lnSpc>
                          <a:spcPct val="100000"/>
                        </a:lnSpc>
                        <a:buNone/>
                      </a:pPr>
                      <a:r>
                        <a:rPr b="0" lang="en-IN" sz="1800" spc="-1" strike="noStrike">
                          <a:latin typeface="Arial"/>
                        </a:rPr>
                        <a:t>	</a:t>
                      </a:r>
                      <a:r>
                        <a:rPr b="0" lang="en-IN" sz="1800" spc="-1" strike="noStrike">
                          <a:latin typeface="Arial"/>
                        </a:rPr>
                        <a:t>.err_handler = &amp;igb_err_handler</a:t>
                      </a:r>
                      <a:endParaRPr b="0" lang="en-IN" sz="1800" spc="-1" strike="noStrike">
                        <a:latin typeface="Arial"/>
                      </a:endParaRPr>
                    </a:p>
                    <a:p>
                      <a:pPr>
                        <a:lnSpc>
                          <a:spcPct val="100000"/>
                        </a:lnSpc>
                        <a:buNone/>
                      </a:pPr>
                      <a:r>
                        <a:rPr b="0" lang="en-IN" sz="1800" spc="-1" strike="noStrike">
                          <a:latin typeface="Arial"/>
                        </a:rPr>
                        <a:t>};</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0" lang="en-IN" sz="1800" spc="-1" strike="noStrike">
                          <a:latin typeface="Arial"/>
                        </a:rPr>
                        <a:t>static struct pci_driver cp_driver = {</a:t>
                      </a:r>
                      <a:endParaRPr b="0" lang="en-IN" sz="1800" spc="-1" strike="noStrike">
                        <a:latin typeface="Arial"/>
                      </a:endParaRPr>
                    </a:p>
                    <a:p>
                      <a:pPr>
                        <a:lnSpc>
                          <a:spcPct val="100000"/>
                        </a:lnSpc>
                        <a:buNone/>
                      </a:pPr>
                      <a:r>
                        <a:rPr b="0" lang="en-IN" sz="1800" spc="-1" strike="noStrike">
                          <a:latin typeface="Arial"/>
                        </a:rPr>
                        <a:t>	</a:t>
                      </a:r>
                      <a:r>
                        <a:rPr b="0" lang="en-IN" sz="1800" spc="-1" strike="noStrike">
                          <a:latin typeface="Arial"/>
                        </a:rPr>
                        <a:t>.name         = DRV_NAME,</a:t>
                      </a:r>
                      <a:endParaRPr b="0" lang="en-IN" sz="1800" spc="-1" strike="noStrike">
                        <a:latin typeface="Arial"/>
                      </a:endParaRPr>
                    </a:p>
                    <a:p>
                      <a:pPr>
                        <a:lnSpc>
                          <a:spcPct val="100000"/>
                        </a:lnSpc>
                        <a:buNone/>
                      </a:pPr>
                      <a:r>
                        <a:rPr b="0" lang="en-IN" sz="1800" spc="-1" strike="noStrike">
                          <a:latin typeface="Arial"/>
                        </a:rPr>
                        <a:t>	</a:t>
                      </a:r>
                      <a:r>
                        <a:rPr b="0" lang="en-IN" sz="1800" spc="-1" strike="noStrike">
                          <a:latin typeface="Arial"/>
                        </a:rPr>
                        <a:t>.id_table     = </a:t>
                      </a:r>
                      <a:r>
                        <a:rPr b="1" lang="en-IN" sz="1800" spc="-1" strike="noStrike">
                          <a:latin typeface="Arial"/>
                        </a:rPr>
                        <a:t>cp_pci_tbl,</a:t>
                      </a:r>
                      <a:endParaRPr b="0" lang="en-IN" sz="1800" spc="-1" strike="noStrike">
                        <a:latin typeface="Arial"/>
                      </a:endParaRPr>
                    </a:p>
                    <a:p>
                      <a:pPr>
                        <a:lnSpc>
                          <a:spcPct val="100000"/>
                        </a:lnSpc>
                        <a:buNone/>
                      </a:pPr>
                      <a:r>
                        <a:rPr b="0" lang="en-IN" sz="1800" spc="-1" strike="noStrike">
                          <a:latin typeface="Arial"/>
                        </a:rPr>
                        <a:t>	</a:t>
                      </a:r>
                      <a:r>
                        <a:rPr b="0" lang="en-IN" sz="1800" spc="-1" strike="noStrike">
                          <a:latin typeface="Arial"/>
                        </a:rPr>
                        <a:t>.probe        =</a:t>
                      </a:r>
                      <a:r>
                        <a:rPr b="0" lang="en-IN" sz="1800" spc="-1" strike="noStrike">
                          <a:latin typeface="Arial"/>
                        </a:rPr>
                        <a:t>	</a:t>
                      </a:r>
                      <a:r>
                        <a:rPr b="0" lang="en-IN" sz="1800" spc="-1" strike="noStrike">
                          <a:latin typeface="Arial"/>
                        </a:rPr>
                        <a:t>cp_init_one,</a:t>
                      </a:r>
                      <a:endParaRPr b="0" lang="en-IN" sz="1800" spc="-1" strike="noStrike">
                        <a:latin typeface="Arial"/>
                      </a:endParaRPr>
                    </a:p>
                    <a:p>
                      <a:pPr>
                        <a:lnSpc>
                          <a:spcPct val="100000"/>
                        </a:lnSpc>
                        <a:buNone/>
                      </a:pPr>
                      <a:r>
                        <a:rPr b="0" lang="en-IN" sz="1800" spc="-1" strike="noStrike">
                          <a:latin typeface="Arial"/>
                        </a:rPr>
                        <a:t>	</a:t>
                      </a:r>
                      <a:r>
                        <a:rPr b="0" lang="en-IN" sz="1800" spc="-1" strike="noStrike">
                          <a:latin typeface="Arial"/>
                        </a:rPr>
                        <a:t>.remove       = cp_remove_one,</a:t>
                      </a:r>
                      <a:endParaRPr b="0" lang="en-IN" sz="1800" spc="-1" strike="noStrike">
                        <a:latin typeface="Arial"/>
                      </a:endParaRPr>
                    </a:p>
                    <a:p>
                      <a:pPr>
                        <a:lnSpc>
                          <a:spcPct val="100000"/>
                        </a:lnSpc>
                        <a:buNone/>
                      </a:pPr>
                      <a:r>
                        <a:rPr b="0" lang="en-IN" sz="1800" spc="-1" strike="noStrike">
                          <a:latin typeface="Arial"/>
                        </a:rPr>
                        <a:t>	</a:t>
                      </a:r>
                      <a:r>
                        <a:rPr b="0" lang="en-IN" sz="1800" spc="-1" strike="noStrike">
                          <a:latin typeface="Arial"/>
                        </a:rPr>
                        <a:t>.driver.pm    = &amp;cp_pm_ops,</a:t>
                      </a:r>
                      <a:endParaRPr b="0" lang="en-IN" sz="1800" spc="-1" strike="noStrike">
                        <a:latin typeface="Arial"/>
                      </a:endParaRPr>
                    </a:p>
                    <a:p>
                      <a:pPr>
                        <a:lnSpc>
                          <a:spcPct val="100000"/>
                        </a:lnSpc>
                        <a:buNone/>
                      </a:pPr>
                      <a:r>
                        <a:rPr b="0" lang="en-IN" sz="1800" spc="-1" strike="noStrike">
                          <a:latin typeface="Arial"/>
                        </a:rPr>
                        <a:t>};</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20000">
                <a:tc gridSpan="2">
                  <a:txBody>
                    <a:bodyPr lIns="90000" rIns="90000" anchor="t">
                      <a:noAutofit/>
                    </a:bodyPr>
                    <a:p>
                      <a:pPr>
                        <a:lnSpc>
                          <a:spcPct val="100000"/>
                        </a:lnSpc>
                        <a:buNone/>
                      </a:pPr>
                      <a:r>
                        <a:rPr b="0" lang="en-IN" sz="1800" spc="-1" strike="noStrike">
                          <a:latin typeface="Arial"/>
                        </a:rPr>
                        <a:t>Xilinx AXI Ethernet driver probe will happen with device tree match node </a:t>
                      </a:r>
                      <a:r>
                        <a:rPr b="1" lang="en-IN" sz="1800" spc="-1" strike="noStrike">
                          <a:latin typeface="Arial"/>
                        </a:rPr>
                        <a:t>“.compatible”</a:t>
                      </a:r>
                      <a:r>
                        <a:rPr b="0" lang="en-IN" sz="1800" spc="-1" strike="noStrike">
                          <a:latin typeface="Arial"/>
                        </a:rPr>
                        <a:t> string.</a:t>
                      </a:r>
                      <a:endParaRPr b="0" lang="en-IN" sz="1800" spc="-1" strike="noStrike">
                        <a:latin typeface="Arial"/>
                      </a:endParaRPr>
                    </a:p>
                    <a:p>
                      <a:pPr>
                        <a:lnSpc>
                          <a:spcPct val="100000"/>
                        </a:lnSpc>
                        <a:buNone/>
                      </a:pPr>
                      <a:r>
                        <a:rPr b="0" lang="en-IN" sz="1800" spc="-1" strike="noStrike">
                          <a:latin typeface="Arial"/>
                        </a:rPr>
                        <a:t>static struct platform_driver axienet_driver = {</a:t>
                      </a:r>
                      <a:endParaRPr b="0" lang="en-IN" sz="1800" spc="-1" strike="noStrike">
                        <a:latin typeface="Arial"/>
                      </a:endParaRPr>
                    </a:p>
                    <a:p>
                      <a:pPr>
                        <a:lnSpc>
                          <a:spcPct val="100000"/>
                        </a:lnSpc>
                        <a:buNone/>
                      </a:pPr>
                      <a:r>
                        <a:rPr b="0" lang="en-IN" sz="1800" spc="-1" strike="noStrike">
                          <a:latin typeface="Arial"/>
                        </a:rPr>
                        <a:t>	</a:t>
                      </a:r>
                      <a:r>
                        <a:rPr b="0" lang="en-IN" sz="1800" spc="-1" strike="noStrike">
                          <a:latin typeface="Arial"/>
                        </a:rPr>
                        <a:t>.probe = axienet_probe,</a:t>
                      </a:r>
                      <a:endParaRPr b="0" lang="en-IN" sz="1800" spc="-1" strike="noStrike">
                        <a:latin typeface="Arial"/>
                      </a:endParaRPr>
                    </a:p>
                    <a:p>
                      <a:pPr>
                        <a:lnSpc>
                          <a:spcPct val="100000"/>
                        </a:lnSpc>
                        <a:buNone/>
                      </a:pPr>
                      <a:r>
                        <a:rPr b="0" lang="en-IN" sz="1800" spc="-1" strike="noStrike">
                          <a:latin typeface="Arial"/>
                        </a:rPr>
                        <a:t>	</a:t>
                      </a:r>
                      <a:r>
                        <a:rPr b="0" lang="en-IN" sz="1800" spc="-1" strike="noStrike">
                          <a:latin typeface="Arial"/>
                        </a:rPr>
                        <a:t>.remove = axienet_remove,</a:t>
                      </a:r>
                      <a:endParaRPr b="0" lang="en-IN" sz="1800" spc="-1" strike="noStrike">
                        <a:latin typeface="Arial"/>
                      </a:endParaRPr>
                    </a:p>
                    <a:p>
                      <a:pPr>
                        <a:lnSpc>
                          <a:spcPct val="100000"/>
                        </a:lnSpc>
                        <a:buNone/>
                      </a:pPr>
                      <a:r>
                        <a:rPr b="0" lang="en-IN" sz="1800" spc="-1" strike="noStrike">
                          <a:latin typeface="Arial"/>
                        </a:rPr>
                        <a:t>	</a:t>
                      </a:r>
                      <a:r>
                        <a:rPr b="0" lang="en-IN" sz="1800" spc="-1" strike="noStrike">
                          <a:latin typeface="Arial"/>
                        </a:rPr>
                        <a:t>.shutdown = axienet_shutdown,</a:t>
                      </a:r>
                      <a:endParaRPr b="0" lang="en-IN" sz="1800" spc="-1" strike="noStrike">
                        <a:latin typeface="Arial"/>
                      </a:endParaRPr>
                    </a:p>
                    <a:p>
                      <a:pPr>
                        <a:lnSpc>
                          <a:spcPct val="100000"/>
                        </a:lnSpc>
                        <a:buNone/>
                      </a:pPr>
                      <a:r>
                        <a:rPr b="0" lang="en-IN" sz="1800" spc="-1" strike="noStrike">
                          <a:latin typeface="Arial"/>
                        </a:rPr>
                        <a:t>	</a:t>
                      </a:r>
                      <a:r>
                        <a:rPr b="0" lang="en-IN" sz="1800" spc="-1" strike="noStrike">
                          <a:latin typeface="Arial"/>
                        </a:rPr>
                        <a:t>.driver = {</a:t>
                      </a:r>
                      <a:endParaRPr b="0" lang="en-IN" sz="1800" spc="-1" strike="noStrike">
                        <a:latin typeface="Arial"/>
                      </a:endParaRPr>
                    </a:p>
                    <a:p>
                      <a:pPr>
                        <a:lnSpc>
                          <a:spcPct val="100000"/>
                        </a:lnSpc>
                        <a:buNone/>
                      </a:pPr>
                      <a:r>
                        <a:rPr b="0" lang="en-IN" sz="1800" spc="-1" strike="noStrike">
                          <a:latin typeface="Arial"/>
                        </a:rPr>
                        <a:t>	</a:t>
                      </a:r>
                      <a:r>
                        <a:rPr b="0" lang="en-IN" sz="1800" spc="-1" strike="noStrike">
                          <a:latin typeface="Arial"/>
                        </a:rPr>
                        <a:t>	</a:t>
                      </a:r>
                      <a:r>
                        <a:rPr b="0" lang="en-IN" sz="1800" spc="-1" strike="noStrike">
                          <a:latin typeface="Arial"/>
                        </a:rPr>
                        <a:t> </a:t>
                      </a:r>
                      <a:r>
                        <a:rPr b="0" lang="en-IN" sz="1800" spc="-1" strike="noStrike">
                          <a:latin typeface="Arial"/>
                        </a:rPr>
                        <a:t>.name = "xilinx_axienet",</a:t>
                      </a:r>
                      <a:endParaRPr b="0" lang="en-IN" sz="1800" spc="-1" strike="noStrike">
                        <a:latin typeface="Arial"/>
                      </a:endParaRPr>
                    </a:p>
                    <a:p>
                      <a:pPr>
                        <a:lnSpc>
                          <a:spcPct val="100000"/>
                        </a:lnSpc>
                        <a:buNone/>
                      </a:pPr>
                      <a:r>
                        <a:rPr b="0" lang="en-IN" sz="1800" spc="-1" strike="noStrike">
                          <a:latin typeface="Arial"/>
                        </a:rPr>
                        <a:t>	</a:t>
                      </a:r>
                      <a:r>
                        <a:rPr b="0" lang="en-IN" sz="1800" spc="-1" strike="noStrike">
                          <a:latin typeface="Arial"/>
                        </a:rPr>
                        <a:t>	</a:t>
                      </a:r>
                      <a:r>
                        <a:rPr b="0" lang="en-IN" sz="1800" spc="-1" strike="noStrike">
                          <a:latin typeface="Arial"/>
                        </a:rPr>
                        <a:t> </a:t>
                      </a:r>
                      <a:r>
                        <a:rPr b="0" lang="en-IN" sz="1800" spc="-1" strike="noStrike">
                          <a:latin typeface="Arial"/>
                        </a:rPr>
                        <a:t>.pm = &amp;axienet_pm_ops,</a:t>
                      </a:r>
                      <a:endParaRPr b="0" lang="en-IN" sz="1800" spc="-1" strike="noStrike">
                        <a:latin typeface="Arial"/>
                      </a:endParaRPr>
                    </a:p>
                    <a:p>
                      <a:pPr>
                        <a:lnSpc>
                          <a:spcPct val="100000"/>
                        </a:lnSpc>
                        <a:buNone/>
                      </a:pPr>
                      <a:r>
                        <a:rPr b="0" lang="en-IN" sz="1800" spc="-1" strike="noStrike">
                          <a:latin typeface="Arial"/>
                        </a:rPr>
                        <a:t>	</a:t>
                      </a:r>
                      <a:r>
                        <a:rPr b="0" lang="en-IN" sz="1800" spc="-1" strike="noStrike">
                          <a:latin typeface="Arial"/>
                        </a:rPr>
                        <a:t>	</a:t>
                      </a:r>
                      <a:r>
                        <a:rPr b="0" lang="en-IN" sz="1800" spc="-1" strike="noStrike">
                          <a:latin typeface="Arial"/>
                        </a:rPr>
                        <a:t> </a:t>
                      </a:r>
                      <a:r>
                        <a:rPr b="0" lang="en-IN" sz="1800" spc="-1" strike="noStrike">
                          <a:latin typeface="Arial"/>
                        </a:rPr>
                        <a:t>.</a:t>
                      </a:r>
                      <a:r>
                        <a:rPr b="1" lang="en-IN" sz="1800" spc="-1" strike="noStrike">
                          <a:latin typeface="Arial"/>
                        </a:rPr>
                        <a:t>of_match_table = axienet_of_match,</a:t>
                      </a:r>
                      <a:endParaRPr b="0" lang="en-IN" sz="1800" spc="-1" strike="noStrike">
                        <a:latin typeface="Arial"/>
                      </a:endParaRPr>
                    </a:p>
                    <a:p>
                      <a:pPr>
                        <a:lnSpc>
                          <a:spcPct val="100000"/>
                        </a:lnSpc>
                        <a:buNone/>
                      </a:pPr>
                      <a:r>
                        <a:rPr b="0" lang="en-IN" sz="1800" spc="-1" strike="noStrike">
                          <a:latin typeface="Arial"/>
                        </a:rPr>
                        <a:t>	</a:t>
                      </a:r>
                      <a:r>
                        <a:rPr b="0" lang="en-IN" sz="1800" spc="-1" strike="noStrike">
                          <a:latin typeface="Arial"/>
                        </a:rPr>
                        <a:t>},</a:t>
                      </a:r>
                      <a:endParaRPr b="0" lang="en-IN" sz="1800" spc="-1" strike="noStrike">
                        <a:latin typeface="Arial"/>
                      </a:endParaRPr>
                    </a:p>
                    <a:p>
                      <a:pPr>
                        <a:lnSpc>
                          <a:spcPct val="100000"/>
                        </a:lnSpc>
                        <a:buNone/>
                      </a:pPr>
                      <a:r>
                        <a:rPr b="0" lang="en-IN" sz="1800" spc="-1" strike="noStrike">
                          <a:latin typeface="Arial"/>
                        </a:rPr>
                        <a:t>};</a:t>
                      </a:r>
                      <a:endParaRPr b="0" lang="en-IN" sz="1800" spc="-1" strike="noStrike">
                        <a:latin typeface="Arial"/>
                      </a:endParaRPr>
                    </a:p>
                    <a:p>
                      <a:pPr>
                        <a:lnSpc>
                          <a:spcPct val="100000"/>
                        </a:lnSpc>
                        <a:buNone/>
                      </a:pP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hMerge="1">
                  <a:tcPr anchor="t" marL="90000" marR="90000">
                    <a:lnL>
                      <a:noFill/>
                    </a:lnL>
                    <a:lnR>
                      <a:noFill/>
                    </a:lnR>
                    <a:lnT>
                      <a:noFill/>
                    </a:lnT>
                    <a:lnB>
                      <a:noFill/>
                    </a:lnB>
                    <a:solidFill>
                      <a:srgbClr val="729fcf"/>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504000" y="301320"/>
            <a:ext cx="9070920" cy="6368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IN" sz="4400" spc="-1" strike="noStrike">
                <a:solidFill>
                  <a:srgbClr val="ffffff"/>
                </a:solidFill>
                <a:latin typeface="Arial"/>
                <a:ea typeface="DejaVu Sans"/>
              </a:rPr>
              <a:t>PCI probe</a:t>
            </a:r>
            <a:endParaRPr b="0" lang="en-IN" sz="4400" spc="-1" strike="noStrike">
              <a:latin typeface="Arial"/>
            </a:endParaRPr>
          </a:p>
        </p:txBody>
      </p:sp>
      <p:sp>
        <p:nvSpPr>
          <p:cNvPr id="105" name="CustomShape 2"/>
          <p:cNvSpPr/>
          <p:nvPr/>
        </p:nvSpPr>
        <p:spPr>
          <a:xfrm>
            <a:off x="720" y="901800"/>
            <a:ext cx="10157760" cy="4039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200" spc="-1" strike="noStrike">
                <a:solidFill>
                  <a:srgbClr val="000000"/>
                </a:solidFill>
                <a:latin typeface="Arial"/>
                <a:ea typeface="DejaVu Sans"/>
              </a:rPr>
              <a:t>Once a device has been identified by its PCI IDs, the kernel can then select the proper driver to use to control the device. Each PCI driver registers a probe function with the PCI system in the kernel. The kernel calls this function for devices which have not yet been claimed by a device driver. Once a device is claimed, other drivers will not be asked about the device. Most drivers have a lot of code that runs to get the device ready for use. The exact things done vary from driver to driver.Some typical operations to perform include:</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1. Enabling the PCI device.</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2. Requesting memory ranges and </a:t>
            </a:r>
            <a:r>
              <a:rPr b="0" lang="en-IN" sz="1200" spc="-1" strike="noStrike" u="sng">
                <a:solidFill>
                  <a:srgbClr val="0000ff"/>
                </a:solidFill>
                <a:uFillTx/>
                <a:latin typeface="Arial"/>
                <a:ea typeface="DejaVu Sans"/>
                <a:hlinkClick r:id="rId1"/>
              </a:rPr>
              <a:t>IO ports</a:t>
            </a:r>
            <a:r>
              <a:rPr b="0" lang="en-IN" sz="1200" spc="-1" strike="noStrike">
                <a:solidFill>
                  <a:srgbClr val="0000ff"/>
                </a:solidFill>
                <a:latin typeface="Arial"/>
                <a:ea typeface="DejaVu Sans"/>
              </a:rPr>
              <a:t>.</a:t>
            </a:r>
            <a:endParaRPr b="0" lang="en-IN" sz="1200" spc="-1" strike="noStrike">
              <a:latin typeface="Arial"/>
            </a:endParaRPr>
          </a:p>
          <a:p>
            <a:pPr>
              <a:lnSpc>
                <a:spcPct val="100000"/>
              </a:lnSpc>
              <a:buNone/>
            </a:pPr>
            <a:r>
              <a:rPr b="0" lang="en-IN" sz="1200" spc="-1" strike="noStrike">
                <a:solidFill>
                  <a:srgbClr val="0000ff"/>
                </a:solidFill>
                <a:latin typeface="Arial"/>
                <a:ea typeface="DejaVu Sans"/>
              </a:rPr>
              <a:t>3. Setting the </a:t>
            </a:r>
            <a:r>
              <a:rPr b="0" lang="en-IN" sz="1200" spc="-1" strike="noStrike" u="sng">
                <a:solidFill>
                  <a:srgbClr val="0000ff"/>
                </a:solidFill>
                <a:uFillTx/>
                <a:latin typeface="Arial"/>
                <a:ea typeface="DejaVu Sans"/>
                <a:hlinkClick r:id="rId2"/>
              </a:rPr>
              <a:t>DMA</a:t>
            </a:r>
            <a:r>
              <a:rPr b="0" lang="en-IN" sz="1200" spc="-1" strike="noStrike">
                <a:solidFill>
                  <a:srgbClr val="0000ff"/>
                </a:solidFill>
                <a:latin typeface="Arial"/>
                <a:ea typeface="DejaVu Sans"/>
              </a:rPr>
              <a:t> mask.</a:t>
            </a:r>
            <a:endParaRPr b="0" lang="en-IN" sz="1200" spc="-1" strike="noStrike">
              <a:latin typeface="Arial"/>
            </a:endParaRPr>
          </a:p>
          <a:p>
            <a:pPr>
              <a:lnSpc>
                <a:spcPct val="100000"/>
              </a:lnSpc>
              <a:buNone/>
            </a:pPr>
            <a:r>
              <a:rPr b="0" lang="en-IN" sz="1200" spc="-1" strike="noStrike">
                <a:solidFill>
                  <a:srgbClr val="0000ff"/>
                </a:solidFill>
                <a:latin typeface="Arial"/>
                <a:ea typeface="DejaVu Sans"/>
              </a:rPr>
              <a:t>4. The ethtool functions the driver supports are registered.</a:t>
            </a:r>
            <a:endParaRPr b="0" lang="en-IN" sz="1200" spc="-1" strike="noStrike">
              <a:latin typeface="Arial"/>
            </a:endParaRPr>
          </a:p>
          <a:p>
            <a:pPr>
              <a:lnSpc>
                <a:spcPct val="100000"/>
              </a:lnSpc>
              <a:buNone/>
            </a:pPr>
            <a:r>
              <a:rPr b="0" lang="en-IN" sz="1200" spc="-1" strike="noStrike">
                <a:solidFill>
                  <a:srgbClr val="0000ff"/>
                </a:solidFill>
                <a:latin typeface="Arial"/>
                <a:ea typeface="DejaVu Sans"/>
              </a:rPr>
              <a:t>5. Any watchdog tasks needed (for example, e1000e has a watchdog task to check if the hardware is hung). Other device specific stuff like workarounds or dealing with hardware specific quirks or similar.</a:t>
            </a:r>
            <a:endParaRPr b="0" lang="en-IN" sz="1200" spc="-1" strike="noStrike">
              <a:latin typeface="Arial"/>
            </a:endParaRPr>
          </a:p>
          <a:p>
            <a:pPr>
              <a:lnSpc>
                <a:spcPct val="100000"/>
              </a:lnSpc>
              <a:buNone/>
            </a:pPr>
            <a:r>
              <a:rPr b="0" lang="en-IN" sz="1200" spc="-1" strike="noStrike">
                <a:solidFill>
                  <a:srgbClr val="0000ff"/>
                </a:solidFill>
                <a:latin typeface="Arial"/>
                <a:ea typeface="DejaVu Sans"/>
              </a:rPr>
              <a:t>6. The creation, initialization, and registration of a </a:t>
            </a:r>
            <a:r>
              <a:rPr b="1" lang="en-IN" sz="1200" spc="-1" strike="noStrike">
                <a:solidFill>
                  <a:srgbClr val="0000ff"/>
                </a:solidFill>
                <a:latin typeface="Arial"/>
                <a:ea typeface="DejaVu Sans"/>
              </a:rPr>
              <a:t>struct net_device_ops</a:t>
            </a:r>
            <a:r>
              <a:rPr b="0" lang="en-IN" sz="1200" spc="-1" strike="noStrike">
                <a:solidFill>
                  <a:srgbClr val="0000ff"/>
                </a:solidFill>
                <a:latin typeface="Arial"/>
                <a:ea typeface="DejaVu Sans"/>
              </a:rPr>
              <a:t> structure. This structure contains function pointers to the various functions needed for opening the device, sending data to the network, setting the MAC address, and more.</a:t>
            </a:r>
            <a:endParaRPr b="0" lang="en-IN" sz="1200" spc="-1" strike="noStrike">
              <a:latin typeface="Arial"/>
            </a:endParaRPr>
          </a:p>
          <a:p>
            <a:pPr>
              <a:lnSpc>
                <a:spcPct val="100000"/>
              </a:lnSpc>
              <a:buNone/>
            </a:pPr>
            <a:r>
              <a:rPr b="0" lang="en-IN" sz="1200" spc="-1" strike="noStrike">
                <a:solidFill>
                  <a:srgbClr val="0000ff"/>
                </a:solidFill>
                <a:latin typeface="Arial"/>
                <a:ea typeface="DejaVu Sans"/>
              </a:rPr>
              <a:t>7. The creation, initialization, and registration of a high level </a:t>
            </a:r>
            <a:r>
              <a:rPr b="1" lang="en-IN" sz="1200" spc="-1" strike="noStrike">
                <a:solidFill>
                  <a:srgbClr val="0000ff"/>
                </a:solidFill>
                <a:latin typeface="Arial"/>
                <a:ea typeface="DejaVu Sans"/>
              </a:rPr>
              <a:t>struct net_device</a:t>
            </a:r>
            <a:r>
              <a:rPr b="0" lang="en-IN" sz="1200" spc="-1" strike="noStrike">
                <a:solidFill>
                  <a:srgbClr val="0000ff"/>
                </a:solidFill>
                <a:latin typeface="Arial"/>
                <a:ea typeface="DejaVu Sans"/>
              </a:rPr>
              <a:t> which represents a network device.</a:t>
            </a:r>
            <a:endParaRPr b="0" lang="en-IN" sz="1200" spc="-1" strike="noStrike">
              <a:latin typeface="Arial"/>
            </a:endParaRPr>
          </a:p>
          <a:p>
            <a:pPr>
              <a:lnSpc>
                <a:spcPct val="100000"/>
              </a:lnSpc>
              <a:buNone/>
            </a:pPr>
            <a:r>
              <a:rPr b="1" lang="en-IN" sz="1200" spc="-1" strike="noStrike">
                <a:solidFill>
                  <a:srgbClr val="0000ff"/>
                </a:solidFill>
                <a:latin typeface="Arial"/>
                <a:ea typeface="DejaVu Sans"/>
              </a:rPr>
              <a:t>The following code from the igb_probe function and cp_init_one function does some basic PCI configuration.</a:t>
            </a:r>
            <a:endParaRPr b="0" lang="en-IN" sz="1200" spc="-1" strike="noStrike">
              <a:latin typeface="Arial"/>
            </a:endParaRPr>
          </a:p>
          <a:p>
            <a:pPr>
              <a:lnSpc>
                <a:spcPct val="100000"/>
              </a:lnSpc>
              <a:buNone/>
            </a:pPr>
            <a:endParaRPr b="0" lang="en-IN" sz="1200" spc="-1" strike="noStrike">
              <a:latin typeface="Arial"/>
            </a:endParaRPr>
          </a:p>
        </p:txBody>
      </p:sp>
      <p:graphicFrame>
        <p:nvGraphicFramePr>
          <p:cNvPr id="106" name="Table 3"/>
          <p:cNvGraphicFramePr/>
          <p:nvPr/>
        </p:nvGraphicFramePr>
        <p:xfrm>
          <a:off x="75600" y="4586400"/>
          <a:ext cx="9970200" cy="2406240"/>
        </p:xfrm>
        <a:graphic>
          <a:graphicData uri="http://schemas.openxmlformats.org/drawingml/2006/table">
            <a:tbl>
              <a:tblPr/>
              <a:tblGrid>
                <a:gridCol w="5554800"/>
                <a:gridCol w="4415760"/>
              </a:tblGrid>
              <a:tr h="2406600">
                <a:tc>
                  <a:txBody>
                    <a:bodyPr lIns="90000" rIns="90000" anchor="t">
                      <a:noAutofit/>
                    </a:bodyPr>
                    <a:p>
                      <a:pPr>
                        <a:lnSpc>
                          <a:spcPct val="100000"/>
                        </a:lnSpc>
                        <a:buNone/>
                      </a:pPr>
                      <a:r>
                        <a:rPr b="0" lang="en-IN" sz="1800" spc="-1" strike="noStrike">
                          <a:latin typeface="Arial"/>
                        </a:rPr>
                        <a:t>err = pci_enable_device_mem(pdev);</a:t>
                      </a:r>
                      <a:endParaRPr b="0" lang="en-IN" sz="1800" spc="-1" strike="noStrike">
                        <a:latin typeface="Arial"/>
                      </a:endParaRPr>
                    </a:p>
                    <a:p>
                      <a:pPr>
                        <a:lnSpc>
                          <a:spcPct val="100000"/>
                        </a:lnSpc>
                        <a:buNone/>
                      </a:pPr>
                      <a:r>
                        <a:rPr b="0" lang="en-IN" sz="1800" spc="-1" strike="noStrike">
                          <a:latin typeface="Arial"/>
                        </a:rPr>
                        <a:t>err = dma_set_mask_and_coherent(&amp;pdev-&gt;dev, DMA_BIT_MASK(64));</a:t>
                      </a:r>
                      <a:endParaRPr b="0" lang="en-IN" sz="1800" spc="-1" strike="noStrike">
                        <a:latin typeface="Arial"/>
                      </a:endParaRPr>
                    </a:p>
                    <a:p>
                      <a:pPr>
                        <a:lnSpc>
                          <a:spcPct val="100000"/>
                        </a:lnSpc>
                        <a:buNone/>
                      </a:pPr>
                      <a:r>
                        <a:rPr b="0" lang="en-IN" sz="1800" spc="-1" strike="noStrike">
                          <a:latin typeface="Arial"/>
                        </a:rPr>
                        <a:t>err = pci_request_selected_regions(pdev, pci_select_bars(pdev,</a:t>
                      </a:r>
                      <a:endParaRPr b="0" lang="en-IN" sz="1800" spc="-1" strike="noStrike">
                        <a:latin typeface="Arial"/>
                      </a:endParaRPr>
                    </a:p>
                    <a:p>
                      <a:pPr>
                        <a:lnSpc>
                          <a:spcPct val="100000"/>
                        </a:lnSpc>
                        <a:buNone/>
                      </a:pPr>
                      <a:r>
                        <a:rPr b="0" lang="en-IN" sz="1800" spc="-1" strike="noStrike">
                          <a:latin typeface="Arial"/>
                        </a:rPr>
                        <a:t>           </a:t>
                      </a:r>
                      <a:r>
                        <a:rPr b="0" lang="en-IN" sz="1800" spc="-1" strike="noStrike">
                          <a:latin typeface="Arial"/>
                        </a:rPr>
                        <a:t>IORESOURCE_MEM),</a:t>
                      </a:r>
                      <a:endParaRPr b="0" lang="en-IN" sz="1800" spc="-1" strike="noStrike">
                        <a:latin typeface="Arial"/>
                      </a:endParaRPr>
                    </a:p>
                    <a:p>
                      <a:pPr>
                        <a:lnSpc>
                          <a:spcPct val="100000"/>
                        </a:lnSpc>
                        <a:buNone/>
                      </a:pPr>
                      <a:r>
                        <a:rPr b="0" lang="en-IN" sz="1800" spc="-1" strike="noStrike">
                          <a:latin typeface="Arial"/>
                        </a:rPr>
                        <a:t>           </a:t>
                      </a:r>
                      <a:r>
                        <a:rPr b="0" lang="en-IN" sz="1800" spc="-1" strike="noStrike">
                          <a:latin typeface="Arial"/>
                        </a:rPr>
                        <a:t>igb_driver_name);</a:t>
                      </a:r>
                      <a:endParaRPr b="0" lang="en-IN" sz="1800" spc="-1" strike="noStrike">
                        <a:latin typeface="Arial"/>
                      </a:endParaRPr>
                    </a:p>
                    <a:p>
                      <a:pPr>
                        <a:lnSpc>
                          <a:spcPct val="100000"/>
                        </a:lnSpc>
                        <a:buNone/>
                      </a:pPr>
                      <a:r>
                        <a:rPr b="0" lang="en-IN" sz="1800" spc="-1" strike="noStrike">
                          <a:latin typeface="Arial"/>
                        </a:rPr>
                        <a:t>pci_enable_pcie_error_reporting(pdev);</a:t>
                      </a:r>
                      <a:endParaRPr b="0" lang="en-IN" sz="1800" spc="-1" strike="noStrike">
                        <a:latin typeface="Arial"/>
                      </a:endParaRPr>
                    </a:p>
                    <a:p>
                      <a:pPr>
                        <a:lnSpc>
                          <a:spcPct val="100000"/>
                        </a:lnSpc>
                        <a:buNone/>
                      </a:pPr>
                      <a:r>
                        <a:rPr b="0" lang="en-IN" sz="1800" spc="-1" strike="noStrike">
                          <a:latin typeface="Arial"/>
                        </a:rPr>
                        <a:t>pci_set_master(pdev);</a:t>
                      </a:r>
                      <a:endParaRPr b="0" lang="en-IN" sz="1800" spc="-1" strike="noStrike">
                        <a:latin typeface="Arial"/>
                      </a:endParaRPr>
                    </a:p>
                    <a:p>
                      <a:pPr>
                        <a:lnSpc>
                          <a:spcPct val="100000"/>
                        </a:lnSpc>
                        <a:buNone/>
                      </a:pPr>
                      <a:r>
                        <a:rPr b="0" lang="en-IN" sz="1800" spc="-1" strike="noStrike">
                          <a:latin typeface="Arial"/>
                        </a:rPr>
                        <a:t>pci_save_state(pdev);</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0" lang="en-IN" sz="1800" spc="-1" strike="noStrike">
                          <a:latin typeface="Arial"/>
                        </a:rPr>
                        <a:t>rc = pci_enable_device(pdev);</a:t>
                      </a:r>
                      <a:endParaRPr b="0" lang="en-IN" sz="1800" spc="-1" strike="noStrike">
                        <a:latin typeface="Arial"/>
                      </a:endParaRPr>
                    </a:p>
                    <a:p>
                      <a:pPr>
                        <a:lnSpc>
                          <a:spcPct val="100000"/>
                        </a:lnSpc>
                        <a:buNone/>
                      </a:pPr>
                      <a:r>
                        <a:rPr b="0" lang="en-IN" sz="1800" spc="-1" strike="noStrike">
                          <a:latin typeface="Arial"/>
                        </a:rPr>
                        <a:t>rc = pci_set_mwi(pdev);</a:t>
                      </a:r>
                      <a:endParaRPr b="0" lang="en-IN" sz="1800" spc="-1" strike="noStrike">
                        <a:latin typeface="Arial"/>
                      </a:endParaRPr>
                    </a:p>
                    <a:p>
                      <a:pPr>
                        <a:lnSpc>
                          <a:spcPct val="100000"/>
                        </a:lnSpc>
                        <a:buNone/>
                      </a:pPr>
                      <a:r>
                        <a:rPr b="0" lang="en-IN" sz="1800" spc="-1" strike="noStrike">
                          <a:latin typeface="Arial"/>
                        </a:rPr>
                        <a:t>rc = pci_request_regions(pdev, DRV_NAME);</a:t>
                      </a:r>
                      <a:endParaRPr b="0" lang="en-IN" sz="1800" spc="-1" strike="noStrike">
                        <a:latin typeface="Arial"/>
                      </a:endParaRPr>
                    </a:p>
                    <a:p>
                      <a:pPr>
                        <a:lnSpc>
                          <a:spcPct val="100000"/>
                        </a:lnSpc>
                        <a:buNone/>
                      </a:pPr>
                      <a:r>
                        <a:rPr b="0" lang="en-IN" sz="1800" spc="-1" strike="noStrike">
                          <a:latin typeface="Arial"/>
                        </a:rPr>
                        <a:t>pciaddr = pci_resource_start(pdev, 1);</a:t>
                      </a:r>
                      <a:endParaRPr b="0" lang="en-IN" sz="1800" spc="-1" strike="noStrike">
                        <a:latin typeface="Arial"/>
                      </a:endParaRPr>
                    </a:p>
                    <a:p>
                      <a:pPr>
                        <a:lnSpc>
                          <a:spcPct val="100000"/>
                        </a:lnSpc>
                        <a:buNone/>
                      </a:pPr>
                      <a:r>
                        <a:rPr b="0" lang="en-IN" sz="1800" spc="-1" strike="noStrike">
                          <a:latin typeface="Arial"/>
                        </a:rPr>
                        <a:t>rc =pci_resource_len(pdev, 1);</a:t>
                      </a:r>
                      <a:endParaRPr b="0" lang="en-IN" sz="1800" spc="-1" strike="noStrike">
                        <a:latin typeface="Arial"/>
                      </a:endParaRPr>
                    </a:p>
                    <a:p>
                      <a:pPr>
                        <a:lnSpc>
                          <a:spcPct val="100000"/>
                        </a:lnSpc>
                        <a:buNone/>
                      </a:pPr>
                      <a:r>
                        <a:rPr b="0" lang="en-IN" sz="1800" spc="-1" strike="noStrike">
                          <a:latin typeface="Arial"/>
                        </a:rPr>
                        <a:t>regs = ioremap(pciaddr, CP_REGS_SIZE);</a:t>
                      </a:r>
                      <a:endParaRPr b="0" lang="en-IN" sz="1800" spc="-1" strike="noStrike">
                        <a:latin typeface="Arial"/>
                      </a:endParaRPr>
                    </a:p>
                    <a:p>
                      <a:pPr>
                        <a:lnSpc>
                          <a:spcPct val="100000"/>
                        </a:lnSpc>
                        <a:buNone/>
                      </a:pPr>
                      <a:r>
                        <a:rPr b="0" lang="en-IN" sz="1800" spc="-1" strike="noStrike">
                          <a:latin typeface="Arial"/>
                        </a:rPr>
                        <a:t>pci_set_drvdata(pdev, dev);</a:t>
                      </a:r>
                      <a:endParaRPr b="0" lang="en-IN" sz="1800" spc="-1" strike="noStrike">
                        <a:latin typeface="Arial"/>
                      </a:endParaRPr>
                    </a:p>
                    <a:p>
                      <a:pPr>
                        <a:lnSpc>
                          <a:spcPct val="100000"/>
                        </a:lnSpc>
                        <a:buNone/>
                      </a:pPr>
                      <a:r>
                        <a:rPr b="0" lang="en-IN" sz="1800" spc="-1" strike="noStrike">
                          <a:latin typeface="Arial"/>
                        </a:rPr>
                        <a:t>pci_set_master(pdev);</a:t>
                      </a:r>
                      <a:endParaRPr b="0" lang="en-IN" sz="1800" spc="-1" strike="noStrike">
                        <a:latin typeface="Arial"/>
                      </a:endParaRPr>
                    </a:p>
                    <a:p>
                      <a:pPr>
                        <a:lnSpc>
                          <a:spcPct val="100000"/>
                        </a:lnSpc>
                        <a:buNone/>
                      </a:pPr>
                      <a:r>
                        <a:rPr b="0" lang="en-IN" sz="1800" spc="-1" strike="noStrike">
                          <a:latin typeface="Arial"/>
                        </a:rPr>
                        <a:t>  </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504000" y="301320"/>
            <a:ext cx="9070920" cy="636840"/>
          </a:xfrm>
          <a:prstGeom prst="rect">
            <a:avLst/>
          </a:prstGeom>
          <a:noFill/>
          <a:ln w="0">
            <a:noFill/>
          </a:ln>
        </p:spPr>
        <p:style>
          <a:lnRef idx="0"/>
          <a:fillRef idx="0"/>
          <a:effectRef idx="0"/>
          <a:fontRef idx="minor"/>
        </p:style>
      </p:sp>
      <p:sp>
        <p:nvSpPr>
          <p:cNvPr id="108" name="CustomShape 2"/>
          <p:cNvSpPr/>
          <p:nvPr/>
        </p:nvSpPr>
        <p:spPr>
          <a:xfrm>
            <a:off x="0" y="1050480"/>
            <a:ext cx="9854280" cy="196956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1200" spc="-1" strike="noStrike">
                <a:solidFill>
                  <a:srgbClr val="000000"/>
                </a:solidFill>
                <a:latin typeface="Arial"/>
                <a:ea typeface="DejaVu Sans"/>
              </a:rPr>
              <a:t>First, the device is initialized with pci_enable_device_mem. This will wake up the device if it is suspended, enable memory resources, and more. Next, the </a:t>
            </a:r>
            <a:r>
              <a:rPr b="0" lang="en-IN" sz="1200" spc="-1" strike="noStrike" u="sng">
                <a:solidFill>
                  <a:srgbClr val="0000ff"/>
                </a:solidFill>
                <a:uFillTx/>
                <a:latin typeface="Arial"/>
                <a:ea typeface="DejaVu Sans"/>
                <a:hlinkClick r:id="rId1"/>
              </a:rPr>
              <a:t>DMA</a:t>
            </a:r>
            <a:r>
              <a:rPr b="0" lang="en-IN" sz="1200" spc="-1" strike="noStrike">
                <a:solidFill>
                  <a:srgbClr val="0000ff"/>
                </a:solidFill>
                <a:latin typeface="Arial"/>
                <a:ea typeface="DejaVu Sans"/>
              </a:rPr>
              <a:t> mask will be set. This device can read and write to 64bit memory addresses, so dma_set_mask_and_coherent is called with DMA_BIT_MASK(64). </a:t>
            </a:r>
            <a:endParaRPr b="0" lang="en-IN" sz="1200" spc="-1" strike="noStrike">
              <a:latin typeface="Arial"/>
            </a:endParaRPr>
          </a:p>
          <a:p>
            <a:pPr>
              <a:lnSpc>
                <a:spcPct val="100000"/>
              </a:lnSpc>
              <a:buNone/>
            </a:pPr>
            <a:r>
              <a:rPr b="0" lang="en-IN" sz="1200" spc="-1" strike="noStrike">
                <a:solidFill>
                  <a:srgbClr val="0000ff"/>
                </a:solidFill>
                <a:latin typeface="Arial"/>
                <a:ea typeface="DejaVu Sans"/>
              </a:rPr>
              <a:t>Memory regions will be reserved with a call to pci_request_selected_regions,  </a:t>
            </a:r>
            <a:r>
              <a:rPr b="0" lang="en-IN" sz="1200" spc="-1" strike="noStrike" u="sng">
                <a:solidFill>
                  <a:srgbClr val="0000ff"/>
                </a:solidFill>
                <a:uFillTx/>
                <a:latin typeface="Arial"/>
                <a:ea typeface="DejaVu Sans"/>
                <a:hlinkClick r:id="rId2"/>
              </a:rPr>
              <a:t>PCI Express Advanced Error Reporting</a:t>
            </a:r>
            <a:r>
              <a:rPr b="0" lang="en-IN" sz="1200" spc="-1" strike="noStrike">
                <a:solidFill>
                  <a:srgbClr val="0000ff"/>
                </a:solidFill>
                <a:latin typeface="Arial"/>
                <a:ea typeface="DejaVu Sans"/>
              </a:rPr>
              <a:t> is enabled (if the PCI AER driver is loaded), DMA is enabled with a call to pci_set_master, and the PCI configuration space is saved with a call to pci_save_state.</a:t>
            </a:r>
            <a:endParaRPr b="0" lang="en-IN" sz="1200" spc="-1" strike="noStrike">
              <a:latin typeface="Arial"/>
            </a:endParaRPr>
          </a:p>
          <a:p>
            <a:pPr>
              <a:lnSpc>
                <a:spcPct val="100000"/>
              </a:lnSpc>
              <a:buNone/>
            </a:pPr>
            <a:r>
              <a:rPr b="0" lang="en-IN" sz="1200" spc="-1" strike="noStrike">
                <a:solidFill>
                  <a:srgbClr val="0000ff"/>
                </a:solidFill>
                <a:latin typeface="Arial"/>
                <a:ea typeface="DejaVu Sans"/>
              </a:rPr>
              <a:t>On the other hand platform bus based drivers allocate registger space using below command</a:t>
            </a:r>
            <a:endParaRPr b="0" lang="en-IN" sz="1200" spc="-1" strike="noStrike">
              <a:latin typeface="Arial"/>
            </a:endParaRPr>
          </a:p>
          <a:p>
            <a:pPr>
              <a:lnSpc>
                <a:spcPct val="100000"/>
              </a:lnSpc>
              <a:buNone/>
            </a:pPr>
            <a:r>
              <a:rPr b="0" lang="en-IN" sz="1200" spc="-1" strike="noStrike">
                <a:solidFill>
                  <a:srgbClr val="0000ff"/>
                </a:solidFill>
                <a:latin typeface="Arial"/>
                <a:ea typeface="DejaVu Sans"/>
              </a:rPr>
              <a:t>	</a:t>
            </a:r>
            <a:endParaRPr b="0" lang="en-IN" sz="1200" spc="-1" strike="noStrike">
              <a:latin typeface="Arial"/>
            </a:endParaRPr>
          </a:p>
          <a:p>
            <a:pPr>
              <a:lnSpc>
                <a:spcPct val="100000"/>
              </a:lnSpc>
              <a:buNone/>
            </a:pPr>
            <a:endParaRPr b="0" lang="en-IN" sz="1200" spc="-1" strike="noStrike">
              <a:latin typeface="Arial"/>
            </a:endParaRPr>
          </a:p>
        </p:txBody>
      </p:sp>
      <p:graphicFrame>
        <p:nvGraphicFramePr>
          <p:cNvPr id="109" name="Table 3"/>
          <p:cNvGraphicFramePr/>
          <p:nvPr/>
        </p:nvGraphicFramePr>
        <p:xfrm>
          <a:off x="179280" y="2572560"/>
          <a:ext cx="5896440" cy="719280"/>
        </p:xfrm>
        <a:graphic>
          <a:graphicData uri="http://schemas.openxmlformats.org/drawingml/2006/table">
            <a:tbl>
              <a:tblPr/>
              <a:tblGrid>
                <a:gridCol w="5896800"/>
              </a:tblGrid>
              <a:tr h="719640">
                <a:tc>
                  <a:txBody>
                    <a:bodyPr lIns="90000" rIns="90000" anchor="t">
                      <a:noAutofit/>
                    </a:bodyPr>
                    <a:p>
                      <a:pPr>
                        <a:lnSpc>
                          <a:spcPct val="100000"/>
                        </a:lnSpc>
                        <a:buNone/>
                      </a:pPr>
                      <a:r>
                        <a:rPr b="0" lang="en-IN" sz="1200" spc="-1" strike="noStrike">
                          <a:latin typeface="Arial"/>
                        </a:rPr>
                        <a:t>/* Map device registers */</a:t>
                      </a:r>
                      <a:endParaRPr b="0" lang="en-IN" sz="1200" spc="-1" strike="noStrike">
                        <a:latin typeface="Arial"/>
                      </a:endParaRPr>
                    </a:p>
                    <a:p>
                      <a:pPr>
                        <a:lnSpc>
                          <a:spcPct val="100000"/>
                        </a:lnSpc>
                        <a:buNone/>
                      </a:pPr>
                      <a:r>
                        <a:rPr b="0" lang="en-IN" sz="1200" spc="-1" strike="noStrike">
                          <a:latin typeface="Arial"/>
                        </a:rPr>
                        <a:t>	</a:t>
                      </a:r>
                      <a:r>
                        <a:rPr b="0" lang="en-IN" sz="1200" spc="-1" strike="noStrike">
                          <a:latin typeface="Arial"/>
                        </a:rPr>
                        <a:t>lp-&gt;regs = devm_platform_get_and_ioremap_resource(pdev, 0, &amp;ethres);</a:t>
                      </a:r>
                      <a:endParaRPr b="0" lang="en-IN" sz="1200" spc="-1" strike="noStrike">
                        <a:latin typeface="Arial"/>
                      </a:endParaRPr>
                    </a:p>
                    <a:p>
                      <a:pPr>
                        <a:lnSpc>
                          <a:spcPct val="100000"/>
                        </a:lnSpc>
                        <a:buNone/>
                      </a:pPr>
                      <a:r>
                        <a:rPr b="0" lang="en-IN" sz="1200" spc="-1" strike="noStrike">
                          <a:latin typeface="Arial"/>
                        </a:rPr>
                        <a:t>	</a:t>
                      </a:r>
                      <a:r>
                        <a:rPr b="0" lang="en-IN" sz="1200" spc="-1" strike="noStrike">
                          <a:latin typeface="Arial"/>
                        </a:rPr>
                        <a:t>if (IS_ERR(lp-&gt;regs)) {</a:t>
                      </a:r>
                      <a:endParaRPr b="0" lang="en-IN" sz="1200" spc="-1" strike="noStrike">
                        <a:latin typeface="Arial"/>
                      </a:endParaRPr>
                    </a:p>
                    <a:p>
                      <a:pPr>
                        <a:lnSpc>
                          <a:spcPct val="100000"/>
                        </a:lnSpc>
                        <a:buNone/>
                      </a:pPr>
                      <a:r>
                        <a:rPr b="0" lang="en-IN" sz="1200" spc="-1" strike="noStrike">
                          <a:latin typeface="Arial"/>
                        </a:rPr>
                        <a:t>	</a:t>
                      </a:r>
                      <a:r>
                        <a:rPr b="0" lang="en-IN" sz="1200" spc="-1" strike="noStrike">
                          <a:latin typeface="Arial"/>
                        </a:rPr>
                        <a:t>	</a:t>
                      </a:r>
                      <a:r>
                        <a:rPr b="0" lang="en-IN" sz="1200" spc="-1" strike="noStrike">
                          <a:latin typeface="Arial"/>
                        </a:rPr>
                        <a:t>ret = PTR_ERR(lp-&gt;regs);</a:t>
                      </a:r>
                      <a:endParaRPr b="0" lang="en-IN" sz="1200" spc="-1" strike="noStrike">
                        <a:latin typeface="Arial"/>
                      </a:endParaRPr>
                    </a:p>
                    <a:p>
                      <a:pPr>
                        <a:lnSpc>
                          <a:spcPct val="100000"/>
                        </a:lnSpc>
                        <a:buNone/>
                      </a:pPr>
                      <a:r>
                        <a:rPr b="0" lang="en-IN" sz="1200" spc="-1" strike="noStrike">
                          <a:latin typeface="Arial"/>
                        </a:rPr>
                        <a:t>	</a:t>
                      </a:r>
                      <a:r>
                        <a:rPr b="0" lang="en-IN" sz="1200" spc="-1" strike="noStrike">
                          <a:latin typeface="Arial"/>
                        </a:rPr>
                        <a:t>	</a:t>
                      </a:r>
                      <a:r>
                        <a:rPr b="0" lang="en-IN" sz="1200" spc="-1" strike="noStrike">
                          <a:latin typeface="Arial"/>
                        </a:rPr>
                        <a:t>goto cleanup_clk;</a:t>
                      </a:r>
                      <a:endParaRPr b="0" lang="en-IN" sz="1200" spc="-1" strike="noStrike">
                        <a:latin typeface="Arial"/>
                      </a:endParaRPr>
                    </a:p>
                    <a:p>
                      <a:pPr>
                        <a:lnSpc>
                          <a:spcPct val="100000"/>
                        </a:lnSpc>
                        <a:buNone/>
                      </a:pPr>
                      <a:r>
                        <a:rPr b="0" lang="en-IN" sz="1200" spc="-1" strike="noStrike">
                          <a:latin typeface="Arial"/>
                        </a:rPr>
                        <a:t>	</a:t>
                      </a:r>
                      <a:r>
                        <a:rPr b="0" lang="en-IN" sz="1200" spc="-1" strike="noStrike">
                          <a:latin typeface="Arial"/>
                        </a:rPr>
                        <a:t>}</a:t>
                      </a:r>
                      <a:endParaRPr b="0" lang="en-IN"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
        <p:nvSpPr>
          <p:cNvPr id="110" name="CustomShape 4"/>
          <p:cNvSpPr/>
          <p:nvPr/>
        </p:nvSpPr>
        <p:spPr>
          <a:xfrm>
            <a:off x="178920" y="3827520"/>
            <a:ext cx="9828360" cy="276444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1" lang="en-IN" sz="1200" spc="-1" strike="noStrike">
                <a:solidFill>
                  <a:srgbClr val="000000"/>
                </a:solidFill>
                <a:latin typeface="Arial"/>
                <a:ea typeface="DejaVu Sans"/>
              </a:rPr>
              <a:t>Network device initialization</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The </a:t>
            </a:r>
            <a:r>
              <a:rPr b="1" lang="en-IN" sz="1200" spc="-1" strike="noStrike">
                <a:solidFill>
                  <a:srgbClr val="000000"/>
                </a:solidFill>
                <a:latin typeface="Arial"/>
                <a:ea typeface="DejaVu Sans"/>
              </a:rPr>
              <a:t>igb_probe/cp_init_one/axienet_probe</a:t>
            </a:r>
            <a:r>
              <a:rPr b="0" lang="en-IN" sz="1200" spc="-1" strike="noStrike">
                <a:solidFill>
                  <a:srgbClr val="000000"/>
                </a:solidFill>
                <a:latin typeface="Arial"/>
                <a:ea typeface="DejaVu Sans"/>
              </a:rPr>
              <a:t> function does some important network device initialization. In addition to the PCI specific work, it will do more general networking and network device work:</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-&gt; The struct net_device_ops is registered.</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-&gt; ethtool operations are registered.</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-&gt; The default MAC address is obtained from the NIC.</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-&gt; net_device feature flags are set.</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The struct </a:t>
            </a:r>
            <a:r>
              <a:rPr b="1" lang="en-IN" sz="1200" spc="-1" strike="noStrike">
                <a:solidFill>
                  <a:srgbClr val="000000"/>
                </a:solidFill>
                <a:latin typeface="Arial"/>
                <a:ea typeface="DejaVu Sans"/>
              </a:rPr>
              <a:t>net_device_ops </a:t>
            </a:r>
            <a:r>
              <a:rPr b="0" lang="en-IN" sz="1200" spc="-1" strike="noStrike">
                <a:solidFill>
                  <a:srgbClr val="000000"/>
                </a:solidFill>
                <a:latin typeface="Arial"/>
                <a:ea typeface="DejaVu Sans"/>
              </a:rPr>
              <a:t>contains function pointers to lots of important operations that the network subsystem needs to control the device. We’ll be mentioning this structure many times throughout the rest of this post.</a:t>
            </a:r>
            <a:endParaRPr b="0" lang="en-IN" sz="1200" spc="-1" strike="noStrike">
              <a:latin typeface="Arial"/>
            </a:endParaRPr>
          </a:p>
          <a:p>
            <a:pPr>
              <a:lnSpc>
                <a:spcPct val="100000"/>
              </a:lnSpc>
              <a:buNone/>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04000" y="301320"/>
            <a:ext cx="9070920" cy="63684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IN" sz="4400" spc="-1" strike="noStrike">
                <a:solidFill>
                  <a:srgbClr val="ffffff"/>
                </a:solidFill>
                <a:latin typeface="Arial"/>
                <a:ea typeface="DejaVu Sans"/>
              </a:rPr>
              <a:t>net_device_ops structure</a:t>
            </a:r>
            <a:endParaRPr b="0" lang="en-IN" sz="4400" spc="-1" strike="noStrike">
              <a:latin typeface="Arial"/>
            </a:endParaRPr>
          </a:p>
        </p:txBody>
      </p:sp>
      <p:graphicFrame>
        <p:nvGraphicFramePr>
          <p:cNvPr id="112" name="Table 2"/>
          <p:cNvGraphicFramePr/>
          <p:nvPr/>
        </p:nvGraphicFramePr>
        <p:xfrm>
          <a:off x="-4320" y="967680"/>
          <a:ext cx="10116000" cy="7234560"/>
        </p:xfrm>
        <a:graphic>
          <a:graphicData uri="http://schemas.openxmlformats.org/drawingml/2006/table">
            <a:tbl>
              <a:tblPr/>
              <a:tblGrid>
                <a:gridCol w="4946400"/>
                <a:gridCol w="5169960"/>
              </a:tblGrid>
              <a:tr h="7234920">
                <a:tc>
                  <a:txBody>
                    <a:bodyPr lIns="90000" rIns="90000" anchor="t">
                      <a:noAutofit/>
                    </a:bodyPr>
                    <a:p>
                      <a:pPr>
                        <a:lnSpc>
                          <a:spcPct val="100000"/>
                        </a:lnSpc>
                        <a:buNone/>
                      </a:pPr>
                      <a:r>
                        <a:rPr b="0" lang="en-IN" sz="1400" spc="-1" strike="noStrike">
                          <a:latin typeface="Arial"/>
                        </a:rPr>
                        <a:t>static const struct net_device_ops axienet_netdev_ops = {</a:t>
                      </a:r>
                      <a:endParaRPr b="0" lang="en-IN" sz="1400" spc="-1" strike="noStrike">
                        <a:latin typeface="Arial"/>
                      </a:endParaRPr>
                    </a:p>
                    <a:p>
                      <a:pPr>
                        <a:lnSpc>
                          <a:spcPct val="100000"/>
                        </a:lnSpc>
                        <a:buNone/>
                      </a:pPr>
                      <a:r>
                        <a:rPr b="0" lang="en-IN" sz="1400" spc="-1" strike="noStrike">
                          <a:latin typeface="Arial"/>
                        </a:rPr>
                        <a:t>	</a:t>
                      </a:r>
                      <a:r>
                        <a:rPr b="0" lang="en-IN" sz="1400" spc="-1" strike="noStrike">
                          <a:latin typeface="Arial"/>
                        </a:rPr>
                        <a:t>.ndo_open = axienet_open,</a:t>
                      </a:r>
                      <a:endParaRPr b="0" lang="en-IN" sz="1400" spc="-1" strike="noStrike">
                        <a:latin typeface="Arial"/>
                      </a:endParaRPr>
                    </a:p>
                    <a:p>
                      <a:pPr>
                        <a:lnSpc>
                          <a:spcPct val="100000"/>
                        </a:lnSpc>
                        <a:buNone/>
                      </a:pPr>
                      <a:r>
                        <a:rPr b="0" lang="en-IN" sz="1400" spc="-1" strike="noStrike">
                          <a:latin typeface="Arial"/>
                        </a:rPr>
                        <a:t>	</a:t>
                      </a:r>
                      <a:r>
                        <a:rPr b="0" lang="en-IN" sz="1400" spc="-1" strike="noStrike">
                          <a:latin typeface="Arial"/>
                        </a:rPr>
                        <a:t>.ndo_stop = axienet_stop,</a:t>
                      </a:r>
                      <a:endParaRPr b="0" lang="en-IN" sz="1400" spc="-1" strike="noStrike">
                        <a:latin typeface="Arial"/>
                      </a:endParaRPr>
                    </a:p>
                    <a:p>
                      <a:pPr>
                        <a:lnSpc>
                          <a:spcPct val="100000"/>
                        </a:lnSpc>
                        <a:buNone/>
                      </a:pPr>
                      <a:r>
                        <a:rPr b="0" lang="en-IN" sz="1400" spc="-1" strike="noStrike">
                          <a:latin typeface="Arial"/>
                        </a:rPr>
                        <a:t>	</a:t>
                      </a:r>
                      <a:r>
                        <a:rPr b="0" lang="en-IN" sz="1400" spc="-1" strike="noStrike">
                          <a:latin typeface="Arial"/>
                        </a:rPr>
                        <a:t>.ndo_start_xmit = axienet_start_xmit,</a:t>
                      </a:r>
                      <a:endParaRPr b="0" lang="en-IN" sz="1400" spc="-1" strike="noStrike">
                        <a:latin typeface="Arial"/>
                      </a:endParaRPr>
                    </a:p>
                    <a:p>
                      <a:pPr>
                        <a:lnSpc>
                          <a:spcPct val="100000"/>
                        </a:lnSpc>
                        <a:buNone/>
                      </a:pPr>
                      <a:r>
                        <a:rPr b="0" lang="en-IN" sz="1400" spc="-1" strike="noStrike">
                          <a:latin typeface="Arial"/>
                        </a:rPr>
                        <a:t>	</a:t>
                      </a:r>
                      <a:r>
                        <a:rPr b="0" lang="en-IN" sz="1400" spc="-1" strike="noStrike">
                          <a:latin typeface="Arial"/>
                        </a:rPr>
                        <a:t>.ndo_get_stats64 = axienet_get_stats64,</a:t>
                      </a:r>
                      <a:endParaRPr b="0" lang="en-IN" sz="1400" spc="-1" strike="noStrike">
                        <a:latin typeface="Arial"/>
                      </a:endParaRPr>
                    </a:p>
                    <a:p>
                      <a:pPr>
                        <a:lnSpc>
                          <a:spcPct val="100000"/>
                        </a:lnSpc>
                        <a:buNone/>
                      </a:pPr>
                      <a:r>
                        <a:rPr b="0" lang="en-IN" sz="1400" spc="-1" strike="noStrike">
                          <a:latin typeface="Arial"/>
                        </a:rPr>
                        <a:t>	</a:t>
                      </a:r>
                      <a:r>
                        <a:rPr b="0" lang="en-IN" sz="1400" spc="-1" strike="noStrike">
                          <a:latin typeface="Arial"/>
                        </a:rPr>
                        <a:t>.ndo_change_mtu</a:t>
                      </a:r>
                      <a:r>
                        <a:rPr b="0" lang="en-IN" sz="1400" spc="-1" strike="noStrike">
                          <a:latin typeface="Arial"/>
                        </a:rPr>
                        <a:t>	</a:t>
                      </a:r>
                      <a:r>
                        <a:rPr b="0" lang="en-IN" sz="1400" spc="-1" strike="noStrike">
                          <a:latin typeface="Arial"/>
                        </a:rPr>
                        <a:t>= axienet_change_mtu,</a:t>
                      </a:r>
                      <a:endParaRPr b="0" lang="en-IN" sz="1400" spc="-1" strike="noStrike">
                        <a:latin typeface="Arial"/>
                      </a:endParaRPr>
                    </a:p>
                    <a:p>
                      <a:pPr>
                        <a:lnSpc>
                          <a:spcPct val="100000"/>
                        </a:lnSpc>
                        <a:buNone/>
                      </a:pPr>
                      <a:r>
                        <a:rPr b="0" lang="en-IN" sz="1400" spc="-1" strike="noStrike">
                          <a:latin typeface="Arial"/>
                        </a:rPr>
                        <a:t>	</a:t>
                      </a:r>
                      <a:r>
                        <a:rPr b="0" lang="en-IN" sz="1400" spc="-1" strike="noStrike">
                          <a:latin typeface="Arial"/>
                        </a:rPr>
                        <a:t>.ndo_set_mac_address = netdev_set_mac_address,</a:t>
                      </a:r>
                      <a:endParaRPr b="0" lang="en-IN" sz="1400" spc="-1" strike="noStrike">
                        <a:latin typeface="Arial"/>
                      </a:endParaRPr>
                    </a:p>
                    <a:p>
                      <a:pPr>
                        <a:lnSpc>
                          <a:spcPct val="100000"/>
                        </a:lnSpc>
                        <a:buNone/>
                      </a:pPr>
                      <a:r>
                        <a:rPr b="0" lang="en-IN" sz="1400" spc="-1" strike="noStrike">
                          <a:latin typeface="Arial"/>
                        </a:rPr>
                        <a:t>	</a:t>
                      </a:r>
                      <a:r>
                        <a:rPr b="0" lang="en-IN" sz="1400" spc="-1" strike="noStrike">
                          <a:latin typeface="Arial"/>
                        </a:rPr>
                        <a:t>.ndo_validate_addr = eth_validate_addr,</a:t>
                      </a:r>
                      <a:endParaRPr b="0" lang="en-IN" sz="1400" spc="-1" strike="noStrike">
                        <a:latin typeface="Arial"/>
                      </a:endParaRPr>
                    </a:p>
                    <a:p>
                      <a:pPr>
                        <a:lnSpc>
                          <a:spcPct val="100000"/>
                        </a:lnSpc>
                        <a:buNone/>
                      </a:pPr>
                      <a:r>
                        <a:rPr b="0" lang="en-IN" sz="1400" spc="-1" strike="noStrike">
                          <a:latin typeface="Arial"/>
                        </a:rPr>
                        <a:t>	</a:t>
                      </a:r>
                      <a:r>
                        <a:rPr b="0" lang="en-IN" sz="1400" spc="-1" strike="noStrike">
                          <a:latin typeface="Arial"/>
                        </a:rPr>
                        <a:t>.ndo_eth_ioctl = axienet_ioctl,</a:t>
                      </a:r>
                      <a:endParaRPr b="0" lang="en-IN" sz="1400" spc="-1" strike="noStrike">
                        <a:latin typeface="Arial"/>
                      </a:endParaRPr>
                    </a:p>
                    <a:p>
                      <a:pPr>
                        <a:lnSpc>
                          <a:spcPct val="100000"/>
                        </a:lnSpc>
                        <a:buNone/>
                      </a:pPr>
                      <a:r>
                        <a:rPr b="0" lang="en-IN" sz="1400" spc="-1" strike="noStrike">
                          <a:latin typeface="Arial"/>
                        </a:rPr>
                        <a:t>	</a:t>
                      </a:r>
                      <a:r>
                        <a:rPr b="0" lang="en-IN" sz="1400" spc="-1" strike="noStrike">
                          <a:latin typeface="Arial"/>
                        </a:rPr>
                        <a:t>.ndo_set_rx_mode = axienet_set_multicast_list,</a:t>
                      </a:r>
                      <a:endParaRPr b="0" lang="en-IN" sz="1400" spc="-1" strike="noStrike">
                        <a:latin typeface="Arial"/>
                      </a:endParaRPr>
                    </a:p>
                    <a:p>
                      <a:pPr>
                        <a:lnSpc>
                          <a:spcPct val="100000"/>
                        </a:lnSpc>
                        <a:buNone/>
                      </a:pPr>
                      <a:r>
                        <a:rPr b="0" lang="en-IN" sz="1400" spc="-1" strike="noStrike">
                          <a:latin typeface="Arial"/>
                        </a:rPr>
                        <a:t>#ifdef CONFIG_NET_POLL_CONTROLLER</a:t>
                      </a:r>
                      <a:endParaRPr b="0" lang="en-IN" sz="1400" spc="-1" strike="noStrike">
                        <a:latin typeface="Arial"/>
                      </a:endParaRPr>
                    </a:p>
                    <a:p>
                      <a:pPr>
                        <a:lnSpc>
                          <a:spcPct val="100000"/>
                        </a:lnSpc>
                        <a:buNone/>
                      </a:pPr>
                      <a:r>
                        <a:rPr b="0" lang="en-IN" sz="1400" spc="-1" strike="noStrike">
                          <a:latin typeface="Arial"/>
                        </a:rPr>
                        <a:t>	</a:t>
                      </a:r>
                      <a:r>
                        <a:rPr b="0" lang="en-IN" sz="1400" spc="-1" strike="noStrike">
                          <a:latin typeface="Arial"/>
                        </a:rPr>
                        <a:t>.ndo_poll_controller = axienet_poll_controller,</a:t>
                      </a:r>
                      <a:endParaRPr b="0" lang="en-IN" sz="1400" spc="-1" strike="noStrike">
                        <a:latin typeface="Arial"/>
                      </a:endParaRPr>
                    </a:p>
                    <a:p>
                      <a:pPr>
                        <a:lnSpc>
                          <a:spcPct val="100000"/>
                        </a:lnSpc>
                        <a:buNone/>
                      </a:pPr>
                      <a:r>
                        <a:rPr b="0" lang="en-IN" sz="1400" spc="-1" strike="noStrike">
                          <a:latin typeface="Arial"/>
                        </a:rPr>
                        <a:t>#endif</a:t>
                      </a:r>
                      <a:endParaRPr b="0" lang="en-IN" sz="1400" spc="-1" strike="noStrike">
                        <a:latin typeface="Arial"/>
                      </a:endParaRPr>
                    </a:p>
                    <a:p>
                      <a:pPr>
                        <a:lnSpc>
                          <a:spcPct val="100000"/>
                        </a:lnSpc>
                        <a:buNone/>
                      </a:pPr>
                      <a:r>
                        <a:rPr b="0" lang="en-IN" sz="1400" spc="-1" strike="noStrike">
                          <a:latin typeface="Arial"/>
                        </a:rPr>
                        <a:t>};</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r>
                        <a:rPr b="0" lang="en-IN" sz="1400" spc="-1" strike="noStrike">
                          <a:latin typeface="Arial"/>
                        </a:rPr>
                        <a:t>static const struct net_device_ops cp_netdev_ops = {</a:t>
                      </a:r>
                      <a:endParaRPr b="0" lang="en-IN" sz="1400" spc="-1" strike="noStrike">
                        <a:latin typeface="Arial"/>
                      </a:endParaRPr>
                    </a:p>
                    <a:p>
                      <a:pPr>
                        <a:lnSpc>
                          <a:spcPct val="100000"/>
                        </a:lnSpc>
                        <a:buNone/>
                      </a:pPr>
                      <a:r>
                        <a:rPr b="0" lang="en-IN" sz="1400" spc="-1" strike="noStrike">
                          <a:latin typeface="Arial"/>
                        </a:rPr>
                        <a:t>	</a:t>
                      </a:r>
                      <a:r>
                        <a:rPr b="0" lang="en-IN" sz="1400" spc="-1" strike="noStrike">
                          <a:latin typeface="Arial"/>
                        </a:rPr>
                        <a:t>.ndo_open</a:t>
                      </a:r>
                      <a:r>
                        <a:rPr b="0" lang="en-IN" sz="1400" spc="-1" strike="noStrike">
                          <a:latin typeface="Arial"/>
                        </a:rPr>
                        <a:t>	</a:t>
                      </a:r>
                      <a:r>
                        <a:rPr b="0" lang="en-IN" sz="1400" spc="-1" strike="noStrike">
                          <a:latin typeface="Arial"/>
                        </a:rPr>
                        <a:t>	</a:t>
                      </a:r>
                      <a:r>
                        <a:rPr b="0" lang="en-IN" sz="1400" spc="-1" strike="noStrike">
                          <a:latin typeface="Arial"/>
                        </a:rPr>
                        <a:t>= cp_open,</a:t>
                      </a:r>
                      <a:endParaRPr b="0" lang="en-IN" sz="1400" spc="-1" strike="noStrike">
                        <a:latin typeface="Arial"/>
                      </a:endParaRPr>
                    </a:p>
                    <a:p>
                      <a:pPr>
                        <a:lnSpc>
                          <a:spcPct val="100000"/>
                        </a:lnSpc>
                        <a:buNone/>
                      </a:pPr>
                      <a:r>
                        <a:rPr b="0" lang="en-IN" sz="1400" spc="-1" strike="noStrike">
                          <a:latin typeface="Arial"/>
                        </a:rPr>
                        <a:t>	</a:t>
                      </a:r>
                      <a:r>
                        <a:rPr b="0" lang="en-IN" sz="1400" spc="-1" strike="noStrike">
                          <a:latin typeface="Arial"/>
                        </a:rPr>
                        <a:t>.ndo_stop</a:t>
                      </a:r>
                      <a:r>
                        <a:rPr b="0" lang="en-IN" sz="1400" spc="-1" strike="noStrike">
                          <a:latin typeface="Arial"/>
                        </a:rPr>
                        <a:t>	</a:t>
                      </a:r>
                      <a:r>
                        <a:rPr b="0" lang="en-IN" sz="1400" spc="-1" strike="noStrike">
                          <a:latin typeface="Arial"/>
                        </a:rPr>
                        <a:t>	</a:t>
                      </a:r>
                      <a:r>
                        <a:rPr b="0" lang="en-IN" sz="1400" spc="-1" strike="noStrike">
                          <a:latin typeface="Arial"/>
                        </a:rPr>
                        <a:t>= cp_close,</a:t>
                      </a:r>
                      <a:endParaRPr b="0" lang="en-IN" sz="1400" spc="-1" strike="noStrike">
                        <a:latin typeface="Arial"/>
                      </a:endParaRPr>
                    </a:p>
                    <a:p>
                      <a:pPr>
                        <a:lnSpc>
                          <a:spcPct val="100000"/>
                        </a:lnSpc>
                        <a:buNone/>
                      </a:pPr>
                      <a:r>
                        <a:rPr b="0" lang="en-IN" sz="1400" spc="-1" strike="noStrike">
                          <a:latin typeface="Arial"/>
                        </a:rPr>
                        <a:t>	</a:t>
                      </a:r>
                      <a:r>
                        <a:rPr b="0" lang="en-IN" sz="1400" spc="-1" strike="noStrike">
                          <a:latin typeface="Arial"/>
                        </a:rPr>
                        <a:t>.ndo_validate_addr</a:t>
                      </a:r>
                      <a:r>
                        <a:rPr b="0" lang="en-IN" sz="1400" spc="-1" strike="noStrike">
                          <a:latin typeface="Arial"/>
                        </a:rPr>
                        <a:t>	</a:t>
                      </a:r>
                      <a:r>
                        <a:rPr b="0" lang="en-IN" sz="1400" spc="-1" strike="noStrike">
                          <a:latin typeface="Arial"/>
                        </a:rPr>
                        <a:t>= eth_validate_addr,</a:t>
                      </a:r>
                      <a:endParaRPr b="0" lang="en-IN" sz="1400" spc="-1" strike="noStrike">
                        <a:latin typeface="Arial"/>
                      </a:endParaRPr>
                    </a:p>
                    <a:p>
                      <a:pPr>
                        <a:lnSpc>
                          <a:spcPct val="100000"/>
                        </a:lnSpc>
                        <a:buNone/>
                      </a:pPr>
                      <a:r>
                        <a:rPr b="0" lang="en-IN" sz="1400" spc="-1" strike="noStrike">
                          <a:latin typeface="Arial"/>
                        </a:rPr>
                        <a:t>	</a:t>
                      </a:r>
                      <a:r>
                        <a:rPr b="0" lang="en-IN" sz="1400" spc="-1" strike="noStrike">
                          <a:latin typeface="Arial"/>
                        </a:rPr>
                        <a:t>.ndo_set_mac_address </a:t>
                      </a:r>
                      <a:r>
                        <a:rPr b="0" lang="en-IN" sz="1400" spc="-1" strike="noStrike">
                          <a:latin typeface="Arial"/>
                        </a:rPr>
                        <a:t>	</a:t>
                      </a:r>
                      <a:r>
                        <a:rPr b="0" lang="en-IN" sz="1400" spc="-1" strike="noStrike">
                          <a:latin typeface="Arial"/>
                        </a:rPr>
                        <a:t>= cp_set_mac_address,</a:t>
                      </a:r>
                      <a:endParaRPr b="0" lang="en-IN" sz="1400" spc="-1" strike="noStrike">
                        <a:latin typeface="Arial"/>
                      </a:endParaRPr>
                    </a:p>
                    <a:p>
                      <a:pPr>
                        <a:lnSpc>
                          <a:spcPct val="100000"/>
                        </a:lnSpc>
                        <a:buNone/>
                      </a:pPr>
                      <a:r>
                        <a:rPr b="0" lang="en-IN" sz="1400" spc="-1" strike="noStrike">
                          <a:latin typeface="Arial"/>
                        </a:rPr>
                        <a:t>	</a:t>
                      </a:r>
                      <a:r>
                        <a:rPr b="0" lang="en-IN" sz="1400" spc="-1" strike="noStrike">
                          <a:latin typeface="Arial"/>
                        </a:rPr>
                        <a:t>.ndo_set_rx_mode</a:t>
                      </a:r>
                      <a:r>
                        <a:rPr b="0" lang="en-IN" sz="1400" spc="-1" strike="noStrike">
                          <a:latin typeface="Arial"/>
                        </a:rPr>
                        <a:t>	</a:t>
                      </a:r>
                      <a:r>
                        <a:rPr b="0" lang="en-IN" sz="1400" spc="-1" strike="noStrike">
                          <a:latin typeface="Arial"/>
                        </a:rPr>
                        <a:t>= cp_set_rx_mode,</a:t>
                      </a:r>
                      <a:endParaRPr b="0" lang="en-IN" sz="1400" spc="-1" strike="noStrike">
                        <a:latin typeface="Arial"/>
                      </a:endParaRPr>
                    </a:p>
                    <a:p>
                      <a:pPr>
                        <a:lnSpc>
                          <a:spcPct val="100000"/>
                        </a:lnSpc>
                        <a:buNone/>
                      </a:pPr>
                      <a:r>
                        <a:rPr b="0" lang="en-IN" sz="1400" spc="-1" strike="noStrike">
                          <a:latin typeface="Arial"/>
                        </a:rPr>
                        <a:t>	</a:t>
                      </a:r>
                      <a:r>
                        <a:rPr b="0" lang="en-IN" sz="1400" spc="-1" strike="noStrike">
                          <a:latin typeface="Arial"/>
                        </a:rPr>
                        <a:t>.ndo_get_stats</a:t>
                      </a:r>
                      <a:r>
                        <a:rPr b="0" lang="en-IN" sz="1400" spc="-1" strike="noStrike">
                          <a:latin typeface="Arial"/>
                        </a:rPr>
                        <a:t>	</a:t>
                      </a:r>
                      <a:r>
                        <a:rPr b="0" lang="en-IN" sz="1400" spc="-1" strike="noStrike">
                          <a:latin typeface="Arial"/>
                        </a:rPr>
                        <a:t>	</a:t>
                      </a:r>
                      <a:r>
                        <a:rPr b="0" lang="en-IN" sz="1400" spc="-1" strike="noStrike">
                          <a:latin typeface="Arial"/>
                        </a:rPr>
                        <a:t>= cp_get_stats,</a:t>
                      </a:r>
                      <a:endParaRPr b="0" lang="en-IN" sz="1400" spc="-1" strike="noStrike">
                        <a:latin typeface="Arial"/>
                      </a:endParaRPr>
                    </a:p>
                    <a:p>
                      <a:pPr>
                        <a:lnSpc>
                          <a:spcPct val="100000"/>
                        </a:lnSpc>
                        <a:buNone/>
                      </a:pPr>
                      <a:r>
                        <a:rPr b="0" lang="en-IN" sz="1400" spc="-1" strike="noStrike">
                          <a:latin typeface="Arial"/>
                        </a:rPr>
                        <a:t>	</a:t>
                      </a:r>
                      <a:r>
                        <a:rPr b="0" lang="en-IN" sz="1400" spc="-1" strike="noStrike">
                          <a:latin typeface="Arial"/>
                        </a:rPr>
                        <a:t>.ndo_eth_ioctl</a:t>
                      </a:r>
                      <a:r>
                        <a:rPr b="0" lang="en-IN" sz="1400" spc="-1" strike="noStrike">
                          <a:latin typeface="Arial"/>
                        </a:rPr>
                        <a:t>	</a:t>
                      </a:r>
                      <a:r>
                        <a:rPr b="0" lang="en-IN" sz="1400" spc="-1" strike="noStrike">
                          <a:latin typeface="Arial"/>
                        </a:rPr>
                        <a:t>	</a:t>
                      </a:r>
                      <a:r>
                        <a:rPr b="0" lang="en-IN" sz="1400" spc="-1" strike="noStrike">
                          <a:latin typeface="Arial"/>
                        </a:rPr>
                        <a:t>= cp_ioctl,</a:t>
                      </a:r>
                      <a:endParaRPr b="0" lang="en-IN" sz="1400" spc="-1" strike="noStrike">
                        <a:latin typeface="Arial"/>
                      </a:endParaRPr>
                    </a:p>
                    <a:p>
                      <a:pPr>
                        <a:lnSpc>
                          <a:spcPct val="100000"/>
                        </a:lnSpc>
                        <a:buNone/>
                      </a:pPr>
                      <a:r>
                        <a:rPr b="0" lang="en-IN" sz="1400" spc="-1" strike="noStrike">
                          <a:latin typeface="Arial"/>
                        </a:rPr>
                        <a:t>	</a:t>
                      </a:r>
                      <a:r>
                        <a:rPr b="0" lang="en-IN" sz="1400" spc="-1" strike="noStrike">
                          <a:latin typeface="Arial"/>
                        </a:rPr>
                        <a:t>.ndo_start_xmit</a:t>
                      </a:r>
                      <a:r>
                        <a:rPr b="0" lang="en-IN" sz="1400" spc="-1" strike="noStrike">
                          <a:latin typeface="Arial"/>
                        </a:rPr>
                        <a:t>	</a:t>
                      </a:r>
                      <a:r>
                        <a:rPr b="0" lang="en-IN" sz="1400" spc="-1" strike="noStrike">
                          <a:latin typeface="Arial"/>
                        </a:rPr>
                        <a:t>	</a:t>
                      </a:r>
                      <a:r>
                        <a:rPr b="0" lang="en-IN" sz="1400" spc="-1" strike="noStrike">
                          <a:latin typeface="Arial"/>
                        </a:rPr>
                        <a:t>= cp_start_xmit,</a:t>
                      </a:r>
                      <a:endParaRPr b="0" lang="en-IN" sz="1400" spc="-1" strike="noStrike">
                        <a:latin typeface="Arial"/>
                      </a:endParaRPr>
                    </a:p>
                    <a:p>
                      <a:pPr>
                        <a:lnSpc>
                          <a:spcPct val="100000"/>
                        </a:lnSpc>
                        <a:buNone/>
                      </a:pPr>
                      <a:r>
                        <a:rPr b="0" lang="en-IN" sz="1400" spc="-1" strike="noStrike">
                          <a:latin typeface="Arial"/>
                        </a:rPr>
                        <a:t>	</a:t>
                      </a:r>
                      <a:r>
                        <a:rPr b="0" lang="en-IN" sz="1400" spc="-1" strike="noStrike">
                          <a:latin typeface="Arial"/>
                        </a:rPr>
                        <a:t>.ndo_tx_timeout</a:t>
                      </a:r>
                      <a:r>
                        <a:rPr b="0" lang="en-IN" sz="1400" spc="-1" strike="noStrike">
                          <a:latin typeface="Arial"/>
                        </a:rPr>
                        <a:t>	</a:t>
                      </a:r>
                      <a:r>
                        <a:rPr b="0" lang="en-IN" sz="1400" spc="-1" strike="noStrike">
                          <a:latin typeface="Arial"/>
                        </a:rPr>
                        <a:t>	</a:t>
                      </a:r>
                      <a:r>
                        <a:rPr b="0" lang="en-IN" sz="1400" spc="-1" strike="noStrike">
                          <a:latin typeface="Arial"/>
                        </a:rPr>
                        <a:t>= cp_tx_timeout,</a:t>
                      </a:r>
                      <a:endParaRPr b="0" lang="en-IN" sz="1400" spc="-1" strike="noStrike">
                        <a:latin typeface="Arial"/>
                      </a:endParaRPr>
                    </a:p>
                    <a:p>
                      <a:pPr>
                        <a:lnSpc>
                          <a:spcPct val="100000"/>
                        </a:lnSpc>
                        <a:buNone/>
                      </a:pPr>
                      <a:r>
                        <a:rPr b="0" lang="en-IN" sz="1400" spc="-1" strike="noStrike">
                          <a:latin typeface="Arial"/>
                        </a:rPr>
                        <a:t>	</a:t>
                      </a:r>
                      <a:r>
                        <a:rPr b="0" lang="en-IN" sz="1400" spc="-1" strike="noStrike">
                          <a:latin typeface="Arial"/>
                        </a:rPr>
                        <a:t>.ndo_set_features</a:t>
                      </a:r>
                      <a:r>
                        <a:rPr b="0" lang="en-IN" sz="1400" spc="-1" strike="noStrike">
                          <a:latin typeface="Arial"/>
                        </a:rPr>
                        <a:t>	</a:t>
                      </a:r>
                      <a:r>
                        <a:rPr b="0" lang="en-IN" sz="1400" spc="-1" strike="noStrike">
                          <a:latin typeface="Arial"/>
                        </a:rPr>
                        <a:t>= cp_set_features,</a:t>
                      </a:r>
                      <a:endParaRPr b="0" lang="en-IN" sz="1400" spc="-1" strike="noStrike">
                        <a:latin typeface="Arial"/>
                      </a:endParaRPr>
                    </a:p>
                    <a:p>
                      <a:pPr>
                        <a:lnSpc>
                          <a:spcPct val="100000"/>
                        </a:lnSpc>
                        <a:buNone/>
                      </a:pPr>
                      <a:r>
                        <a:rPr b="0" lang="en-IN" sz="1400" spc="-1" strike="noStrike">
                          <a:latin typeface="Arial"/>
                        </a:rPr>
                        <a:t>	</a:t>
                      </a:r>
                      <a:r>
                        <a:rPr b="0" lang="en-IN" sz="1400" spc="-1" strike="noStrike">
                          <a:latin typeface="Arial"/>
                        </a:rPr>
                        <a:t>.ndo_change_mtu</a:t>
                      </a:r>
                      <a:r>
                        <a:rPr b="0" lang="en-IN" sz="1400" spc="-1" strike="noStrike">
                          <a:latin typeface="Arial"/>
                        </a:rPr>
                        <a:t>	</a:t>
                      </a:r>
                      <a:r>
                        <a:rPr b="0" lang="en-IN" sz="1400" spc="-1" strike="noStrike">
                          <a:latin typeface="Arial"/>
                        </a:rPr>
                        <a:t>	</a:t>
                      </a:r>
                      <a:r>
                        <a:rPr b="0" lang="en-IN" sz="1400" spc="-1" strike="noStrike">
                          <a:latin typeface="Arial"/>
                        </a:rPr>
                        <a:t>= cp_change_mtu,</a:t>
                      </a:r>
                      <a:endParaRPr b="0" lang="en-IN" sz="1400" spc="-1" strike="noStrike">
                        <a:latin typeface="Arial"/>
                      </a:endParaRPr>
                    </a:p>
                    <a:p>
                      <a:pPr>
                        <a:lnSpc>
                          <a:spcPct val="100000"/>
                        </a:lnSpc>
                        <a:buNone/>
                      </a:pPr>
                      <a:r>
                        <a:rPr b="0" lang="en-IN" sz="1400" spc="-1" strike="noStrike">
                          <a:latin typeface="Arial"/>
                        </a:rPr>
                        <a:t>	</a:t>
                      </a:r>
                      <a:r>
                        <a:rPr b="0" lang="en-IN" sz="1400" spc="-1" strike="noStrike">
                          <a:latin typeface="Arial"/>
                        </a:rPr>
                        <a:t>.ndo_features_check</a:t>
                      </a:r>
                      <a:r>
                        <a:rPr b="0" lang="en-IN" sz="1400" spc="-1" strike="noStrike">
                          <a:latin typeface="Arial"/>
                        </a:rPr>
                        <a:t>	</a:t>
                      </a:r>
                      <a:r>
                        <a:rPr b="0" lang="en-IN" sz="1400" spc="-1" strike="noStrike">
                          <a:latin typeface="Arial"/>
                        </a:rPr>
                        <a:t>= cp_features_check,</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r>
                        <a:rPr b="0" lang="en-IN" sz="1400" spc="-1" strike="noStrike">
                          <a:latin typeface="Arial"/>
                        </a:rPr>
                        <a:t>#ifdef CONFIG_NET_POLL_CONTROLLER</a:t>
                      </a:r>
                      <a:endParaRPr b="0" lang="en-IN" sz="1400" spc="-1" strike="noStrike">
                        <a:latin typeface="Arial"/>
                      </a:endParaRPr>
                    </a:p>
                    <a:p>
                      <a:pPr>
                        <a:lnSpc>
                          <a:spcPct val="100000"/>
                        </a:lnSpc>
                        <a:buNone/>
                      </a:pPr>
                      <a:r>
                        <a:rPr b="0" lang="en-IN" sz="1400" spc="-1" strike="noStrike">
                          <a:latin typeface="Arial"/>
                        </a:rPr>
                        <a:t>	</a:t>
                      </a:r>
                      <a:r>
                        <a:rPr b="0" lang="en-IN" sz="1400" spc="-1" strike="noStrike">
                          <a:latin typeface="Arial"/>
                        </a:rPr>
                        <a:t>.ndo_poll_controller</a:t>
                      </a:r>
                      <a:r>
                        <a:rPr b="0" lang="en-IN" sz="1400" spc="-1" strike="noStrike">
                          <a:latin typeface="Arial"/>
                        </a:rPr>
                        <a:t>	</a:t>
                      </a:r>
                      <a:r>
                        <a:rPr b="0" lang="en-IN" sz="1400" spc="-1" strike="noStrike">
                          <a:latin typeface="Arial"/>
                        </a:rPr>
                        <a:t>= cp_poll_controller,</a:t>
                      </a:r>
                      <a:endParaRPr b="0" lang="en-IN" sz="1400" spc="-1" strike="noStrike">
                        <a:latin typeface="Arial"/>
                      </a:endParaRPr>
                    </a:p>
                    <a:p>
                      <a:pPr>
                        <a:lnSpc>
                          <a:spcPct val="100000"/>
                        </a:lnSpc>
                        <a:buNone/>
                      </a:pPr>
                      <a:r>
                        <a:rPr b="0" lang="en-IN" sz="1400" spc="-1" strike="noStrike">
                          <a:latin typeface="Arial"/>
                        </a:rPr>
                        <a:t>#endif</a:t>
                      </a:r>
                      <a:endParaRPr b="0" lang="en-IN" sz="1400" spc="-1" strike="noStrike">
                        <a:latin typeface="Arial"/>
                      </a:endParaRPr>
                    </a:p>
                    <a:p>
                      <a:pPr>
                        <a:lnSpc>
                          <a:spcPct val="100000"/>
                        </a:lnSpc>
                        <a:buNone/>
                      </a:pPr>
                      <a:r>
                        <a:rPr b="0" lang="en-IN" sz="1400" spc="-1" strike="noStrike">
                          <a:latin typeface="Arial"/>
                        </a:rPr>
                        <a:t>};</a:t>
                      </a:r>
                      <a:endParaRPr b="0" lang="en-IN"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0" lang="en-IN" sz="1200" spc="-1" strike="noStrike">
                          <a:latin typeface="Arial"/>
                        </a:rPr>
                        <a:t>static const struct net_device_ops igb_netdev_ops = {</a:t>
                      </a:r>
                      <a:endParaRPr b="0" lang="en-IN" sz="1200" spc="-1" strike="noStrike">
                        <a:latin typeface="Arial"/>
                      </a:endParaRPr>
                    </a:p>
                    <a:p>
                      <a:pPr>
                        <a:lnSpc>
                          <a:spcPct val="100000"/>
                        </a:lnSpc>
                        <a:buNone/>
                      </a:pPr>
                      <a:r>
                        <a:rPr b="0" lang="en-IN" sz="1200" spc="-1" strike="noStrike">
                          <a:latin typeface="Arial"/>
                        </a:rPr>
                        <a:t>	</a:t>
                      </a:r>
                      <a:r>
                        <a:rPr b="0" lang="en-IN" sz="1200" spc="-1" strike="noStrike">
                          <a:latin typeface="Arial"/>
                        </a:rPr>
                        <a:t>.ndo_open</a:t>
                      </a:r>
                      <a:r>
                        <a:rPr b="0" lang="en-IN" sz="1200" spc="-1" strike="noStrike">
                          <a:latin typeface="Arial"/>
                        </a:rPr>
                        <a:t>	</a:t>
                      </a:r>
                      <a:r>
                        <a:rPr b="0" lang="en-IN" sz="1200" spc="-1" strike="noStrike">
                          <a:latin typeface="Arial"/>
                        </a:rPr>
                        <a:t>	</a:t>
                      </a:r>
                      <a:r>
                        <a:rPr b="0" lang="en-IN" sz="1200" spc="-1" strike="noStrike">
                          <a:latin typeface="Arial"/>
                        </a:rPr>
                        <a:t>= igb_open,</a:t>
                      </a:r>
                      <a:endParaRPr b="0" lang="en-IN" sz="1200" spc="-1" strike="noStrike">
                        <a:latin typeface="Arial"/>
                      </a:endParaRPr>
                    </a:p>
                    <a:p>
                      <a:pPr>
                        <a:lnSpc>
                          <a:spcPct val="100000"/>
                        </a:lnSpc>
                        <a:buNone/>
                      </a:pPr>
                      <a:r>
                        <a:rPr b="0" lang="en-IN" sz="1200" spc="-1" strike="noStrike">
                          <a:latin typeface="Arial"/>
                        </a:rPr>
                        <a:t>	</a:t>
                      </a:r>
                      <a:r>
                        <a:rPr b="0" lang="en-IN" sz="1200" spc="-1" strike="noStrike">
                          <a:latin typeface="Arial"/>
                        </a:rPr>
                        <a:t>.ndo_stop</a:t>
                      </a:r>
                      <a:r>
                        <a:rPr b="0" lang="en-IN" sz="1200" spc="-1" strike="noStrike">
                          <a:latin typeface="Arial"/>
                        </a:rPr>
                        <a:t>	</a:t>
                      </a:r>
                      <a:r>
                        <a:rPr b="0" lang="en-IN" sz="1200" spc="-1" strike="noStrike">
                          <a:latin typeface="Arial"/>
                        </a:rPr>
                        <a:t>	</a:t>
                      </a:r>
                      <a:r>
                        <a:rPr b="0" lang="en-IN" sz="1200" spc="-1" strike="noStrike">
                          <a:latin typeface="Arial"/>
                        </a:rPr>
                        <a:t>= igb_close,</a:t>
                      </a:r>
                      <a:endParaRPr b="0" lang="en-IN" sz="1200" spc="-1" strike="noStrike">
                        <a:latin typeface="Arial"/>
                      </a:endParaRPr>
                    </a:p>
                    <a:p>
                      <a:pPr>
                        <a:lnSpc>
                          <a:spcPct val="100000"/>
                        </a:lnSpc>
                        <a:buNone/>
                      </a:pPr>
                      <a:r>
                        <a:rPr b="0" lang="en-IN" sz="1200" spc="-1" strike="noStrike">
                          <a:latin typeface="Arial"/>
                        </a:rPr>
                        <a:t>	</a:t>
                      </a:r>
                      <a:r>
                        <a:rPr b="0" lang="en-IN" sz="1200" spc="-1" strike="noStrike">
                          <a:latin typeface="Arial"/>
                        </a:rPr>
                        <a:t>.ndo_start_xmit</a:t>
                      </a:r>
                      <a:r>
                        <a:rPr b="0" lang="en-IN" sz="1200" spc="-1" strike="noStrike">
                          <a:latin typeface="Arial"/>
                        </a:rPr>
                        <a:t>	</a:t>
                      </a:r>
                      <a:r>
                        <a:rPr b="0" lang="en-IN" sz="1200" spc="-1" strike="noStrike">
                          <a:latin typeface="Arial"/>
                        </a:rPr>
                        <a:t>= igb_xmit_frame,</a:t>
                      </a:r>
                      <a:endParaRPr b="0" lang="en-IN" sz="1200" spc="-1" strike="noStrike">
                        <a:latin typeface="Arial"/>
                      </a:endParaRPr>
                    </a:p>
                    <a:p>
                      <a:pPr>
                        <a:lnSpc>
                          <a:spcPct val="100000"/>
                        </a:lnSpc>
                        <a:buNone/>
                      </a:pPr>
                      <a:r>
                        <a:rPr b="0" lang="en-IN" sz="1200" spc="-1" strike="noStrike">
                          <a:latin typeface="Arial"/>
                        </a:rPr>
                        <a:t>	</a:t>
                      </a:r>
                      <a:r>
                        <a:rPr b="0" lang="en-IN" sz="1200" spc="-1" strike="noStrike">
                          <a:latin typeface="Arial"/>
                        </a:rPr>
                        <a:t>.ndo_get_stats64</a:t>
                      </a:r>
                      <a:r>
                        <a:rPr b="0" lang="en-IN" sz="1200" spc="-1" strike="noStrike">
                          <a:latin typeface="Arial"/>
                        </a:rPr>
                        <a:t>	</a:t>
                      </a:r>
                      <a:r>
                        <a:rPr b="0" lang="en-IN" sz="1200" spc="-1" strike="noStrike">
                          <a:latin typeface="Arial"/>
                        </a:rPr>
                        <a:t>= igb_get_stats64,</a:t>
                      </a:r>
                      <a:endParaRPr b="0" lang="en-IN" sz="1200" spc="-1" strike="noStrike">
                        <a:latin typeface="Arial"/>
                      </a:endParaRPr>
                    </a:p>
                    <a:p>
                      <a:pPr>
                        <a:lnSpc>
                          <a:spcPct val="100000"/>
                        </a:lnSpc>
                        <a:buNone/>
                      </a:pPr>
                      <a:r>
                        <a:rPr b="0" lang="en-IN" sz="1200" spc="-1" strike="noStrike">
                          <a:latin typeface="Arial"/>
                        </a:rPr>
                        <a:t>	</a:t>
                      </a:r>
                      <a:r>
                        <a:rPr b="0" lang="en-IN" sz="1200" spc="-1" strike="noStrike">
                          <a:latin typeface="Arial"/>
                        </a:rPr>
                        <a:t>.ndo_set_rx_mode</a:t>
                      </a:r>
                      <a:r>
                        <a:rPr b="0" lang="en-IN" sz="1200" spc="-1" strike="noStrike">
                          <a:latin typeface="Arial"/>
                        </a:rPr>
                        <a:t>	</a:t>
                      </a:r>
                      <a:r>
                        <a:rPr b="0" lang="en-IN" sz="1200" spc="-1" strike="noStrike">
                          <a:latin typeface="Arial"/>
                        </a:rPr>
                        <a:t>= igb_set_rx_mode,</a:t>
                      </a:r>
                      <a:endParaRPr b="0" lang="en-IN" sz="1200" spc="-1" strike="noStrike">
                        <a:latin typeface="Arial"/>
                      </a:endParaRPr>
                    </a:p>
                    <a:p>
                      <a:pPr>
                        <a:lnSpc>
                          <a:spcPct val="100000"/>
                        </a:lnSpc>
                        <a:buNone/>
                      </a:pPr>
                      <a:r>
                        <a:rPr b="0" lang="en-IN" sz="1200" spc="-1" strike="noStrike">
                          <a:latin typeface="Arial"/>
                        </a:rPr>
                        <a:t>	</a:t>
                      </a:r>
                      <a:r>
                        <a:rPr b="0" lang="en-IN" sz="1200" spc="-1" strike="noStrike">
                          <a:latin typeface="Arial"/>
                        </a:rPr>
                        <a:t>.ndo_set_mac_address</a:t>
                      </a:r>
                      <a:r>
                        <a:rPr b="0" lang="en-IN" sz="1200" spc="-1" strike="noStrike">
                          <a:latin typeface="Arial"/>
                        </a:rPr>
                        <a:t>	</a:t>
                      </a:r>
                      <a:r>
                        <a:rPr b="0" lang="en-IN" sz="1200" spc="-1" strike="noStrike">
                          <a:latin typeface="Arial"/>
                        </a:rPr>
                        <a:t>= igb_set_mac,</a:t>
                      </a:r>
                      <a:endParaRPr b="0" lang="en-IN" sz="1200" spc="-1" strike="noStrike">
                        <a:latin typeface="Arial"/>
                      </a:endParaRPr>
                    </a:p>
                    <a:p>
                      <a:pPr>
                        <a:lnSpc>
                          <a:spcPct val="100000"/>
                        </a:lnSpc>
                        <a:buNone/>
                      </a:pPr>
                      <a:r>
                        <a:rPr b="0" lang="en-IN" sz="1200" spc="-1" strike="noStrike">
                          <a:latin typeface="Arial"/>
                        </a:rPr>
                        <a:t>	</a:t>
                      </a:r>
                      <a:r>
                        <a:rPr b="0" lang="en-IN" sz="1200" spc="-1" strike="noStrike">
                          <a:latin typeface="Arial"/>
                        </a:rPr>
                        <a:t>.ndo_change_mtu</a:t>
                      </a:r>
                      <a:r>
                        <a:rPr b="0" lang="en-IN" sz="1200" spc="-1" strike="noStrike">
                          <a:latin typeface="Arial"/>
                        </a:rPr>
                        <a:t>	</a:t>
                      </a:r>
                      <a:r>
                        <a:rPr b="0" lang="en-IN" sz="1200" spc="-1" strike="noStrike">
                          <a:latin typeface="Arial"/>
                        </a:rPr>
                        <a:t>	</a:t>
                      </a:r>
                      <a:r>
                        <a:rPr b="0" lang="en-IN" sz="1200" spc="-1" strike="noStrike">
                          <a:latin typeface="Arial"/>
                        </a:rPr>
                        <a:t>= igb_change_mtu,</a:t>
                      </a:r>
                      <a:endParaRPr b="0" lang="en-IN" sz="1200" spc="-1" strike="noStrike">
                        <a:latin typeface="Arial"/>
                      </a:endParaRPr>
                    </a:p>
                    <a:p>
                      <a:pPr>
                        <a:lnSpc>
                          <a:spcPct val="100000"/>
                        </a:lnSpc>
                        <a:buNone/>
                      </a:pPr>
                      <a:r>
                        <a:rPr b="0" lang="en-IN" sz="1200" spc="-1" strike="noStrike">
                          <a:latin typeface="Arial"/>
                        </a:rPr>
                        <a:t>	</a:t>
                      </a:r>
                      <a:r>
                        <a:rPr b="0" lang="en-IN" sz="1200" spc="-1" strike="noStrike">
                          <a:latin typeface="Arial"/>
                        </a:rPr>
                        <a:t>.ndo_eth_ioctl</a:t>
                      </a:r>
                      <a:r>
                        <a:rPr b="0" lang="en-IN" sz="1200" spc="-1" strike="noStrike">
                          <a:latin typeface="Arial"/>
                        </a:rPr>
                        <a:t>	</a:t>
                      </a:r>
                      <a:r>
                        <a:rPr b="0" lang="en-IN" sz="1200" spc="-1" strike="noStrike">
                          <a:latin typeface="Arial"/>
                        </a:rPr>
                        <a:t>	</a:t>
                      </a:r>
                      <a:r>
                        <a:rPr b="0" lang="en-IN" sz="1200" spc="-1" strike="noStrike">
                          <a:latin typeface="Arial"/>
                        </a:rPr>
                        <a:t>= igb_ioctl,</a:t>
                      </a:r>
                      <a:endParaRPr b="0" lang="en-IN" sz="1200" spc="-1" strike="noStrike">
                        <a:latin typeface="Arial"/>
                      </a:endParaRPr>
                    </a:p>
                    <a:p>
                      <a:pPr>
                        <a:lnSpc>
                          <a:spcPct val="100000"/>
                        </a:lnSpc>
                        <a:buNone/>
                      </a:pPr>
                      <a:r>
                        <a:rPr b="0" lang="en-IN" sz="1200" spc="-1" strike="noStrike">
                          <a:latin typeface="Arial"/>
                        </a:rPr>
                        <a:t>	</a:t>
                      </a:r>
                      <a:r>
                        <a:rPr b="0" lang="en-IN" sz="1200" spc="-1" strike="noStrike">
                          <a:latin typeface="Arial"/>
                        </a:rPr>
                        <a:t>.ndo_tx_timeout</a:t>
                      </a:r>
                      <a:r>
                        <a:rPr b="0" lang="en-IN" sz="1200" spc="-1" strike="noStrike">
                          <a:latin typeface="Arial"/>
                        </a:rPr>
                        <a:t>	</a:t>
                      </a:r>
                      <a:r>
                        <a:rPr b="0" lang="en-IN" sz="1200" spc="-1" strike="noStrike">
                          <a:latin typeface="Arial"/>
                        </a:rPr>
                        <a:t>	</a:t>
                      </a:r>
                      <a:r>
                        <a:rPr b="0" lang="en-IN" sz="1200" spc="-1" strike="noStrike">
                          <a:latin typeface="Arial"/>
                        </a:rPr>
                        <a:t>= igb_tx_timeout,</a:t>
                      </a:r>
                      <a:endParaRPr b="0" lang="en-IN" sz="1200" spc="-1" strike="noStrike">
                        <a:latin typeface="Arial"/>
                      </a:endParaRPr>
                    </a:p>
                    <a:p>
                      <a:pPr>
                        <a:lnSpc>
                          <a:spcPct val="100000"/>
                        </a:lnSpc>
                        <a:buNone/>
                      </a:pPr>
                      <a:r>
                        <a:rPr b="0" lang="en-IN" sz="1200" spc="-1" strike="noStrike">
                          <a:latin typeface="Arial"/>
                        </a:rPr>
                        <a:t>	</a:t>
                      </a:r>
                      <a:r>
                        <a:rPr b="0" lang="en-IN" sz="1200" spc="-1" strike="noStrike">
                          <a:latin typeface="Arial"/>
                        </a:rPr>
                        <a:t>.ndo_validate_addr</a:t>
                      </a:r>
                      <a:r>
                        <a:rPr b="0" lang="en-IN" sz="1200" spc="-1" strike="noStrike">
                          <a:latin typeface="Arial"/>
                        </a:rPr>
                        <a:t>	</a:t>
                      </a:r>
                      <a:r>
                        <a:rPr b="0" lang="en-IN" sz="1200" spc="-1" strike="noStrike">
                          <a:latin typeface="Arial"/>
                        </a:rPr>
                        <a:t>= eth_validate_addr,</a:t>
                      </a:r>
                      <a:endParaRPr b="0" lang="en-IN" sz="1200" spc="-1" strike="noStrike">
                        <a:latin typeface="Arial"/>
                      </a:endParaRPr>
                    </a:p>
                    <a:p>
                      <a:pPr>
                        <a:lnSpc>
                          <a:spcPct val="100000"/>
                        </a:lnSpc>
                        <a:buNone/>
                      </a:pPr>
                      <a:r>
                        <a:rPr b="0" lang="en-IN" sz="1200" spc="-1" strike="noStrike">
                          <a:latin typeface="Arial"/>
                        </a:rPr>
                        <a:t>	</a:t>
                      </a:r>
                      <a:r>
                        <a:rPr b="0" lang="en-IN" sz="1200" spc="-1" strike="noStrike">
                          <a:latin typeface="Arial"/>
                        </a:rPr>
                        <a:t>.ndo_vlan_rx_add_vid</a:t>
                      </a:r>
                      <a:r>
                        <a:rPr b="0" lang="en-IN" sz="1200" spc="-1" strike="noStrike">
                          <a:latin typeface="Arial"/>
                        </a:rPr>
                        <a:t>	</a:t>
                      </a:r>
                      <a:r>
                        <a:rPr b="0" lang="en-IN" sz="1200" spc="-1" strike="noStrike">
                          <a:latin typeface="Arial"/>
                        </a:rPr>
                        <a:t>= igb_vlan_rx_add_vid,</a:t>
                      </a:r>
                      <a:endParaRPr b="0" lang="en-IN" sz="1200" spc="-1" strike="noStrike">
                        <a:latin typeface="Arial"/>
                      </a:endParaRPr>
                    </a:p>
                    <a:p>
                      <a:pPr>
                        <a:lnSpc>
                          <a:spcPct val="100000"/>
                        </a:lnSpc>
                        <a:buNone/>
                      </a:pPr>
                      <a:r>
                        <a:rPr b="0" lang="en-IN" sz="1200" spc="-1" strike="noStrike">
                          <a:latin typeface="Arial"/>
                        </a:rPr>
                        <a:t>	</a:t>
                      </a:r>
                      <a:r>
                        <a:rPr b="0" lang="en-IN" sz="1200" spc="-1" strike="noStrike">
                          <a:latin typeface="Arial"/>
                        </a:rPr>
                        <a:t>.ndo_vlan_rx_kill_vid</a:t>
                      </a:r>
                      <a:r>
                        <a:rPr b="0" lang="en-IN" sz="1200" spc="-1" strike="noStrike">
                          <a:latin typeface="Arial"/>
                        </a:rPr>
                        <a:t>	</a:t>
                      </a:r>
                      <a:r>
                        <a:rPr b="0" lang="en-IN" sz="1200" spc="-1" strike="noStrike">
                          <a:latin typeface="Arial"/>
                        </a:rPr>
                        <a:t>= igb_vlan_rx_kill_vid,</a:t>
                      </a:r>
                      <a:endParaRPr b="0" lang="en-IN" sz="1200" spc="-1" strike="noStrike">
                        <a:latin typeface="Arial"/>
                      </a:endParaRPr>
                    </a:p>
                    <a:p>
                      <a:pPr>
                        <a:lnSpc>
                          <a:spcPct val="100000"/>
                        </a:lnSpc>
                        <a:buNone/>
                      </a:pPr>
                      <a:r>
                        <a:rPr b="0" lang="en-IN" sz="1200" spc="-1" strike="noStrike">
                          <a:latin typeface="Arial"/>
                        </a:rPr>
                        <a:t>	</a:t>
                      </a:r>
                      <a:r>
                        <a:rPr b="0" lang="en-IN" sz="1200" spc="-1" strike="noStrike">
                          <a:latin typeface="Arial"/>
                        </a:rPr>
                        <a:t>.ndo_set_vf_mac</a:t>
                      </a:r>
                      <a:r>
                        <a:rPr b="0" lang="en-IN" sz="1200" spc="-1" strike="noStrike">
                          <a:latin typeface="Arial"/>
                        </a:rPr>
                        <a:t>	</a:t>
                      </a:r>
                      <a:r>
                        <a:rPr b="0" lang="en-IN" sz="1200" spc="-1" strike="noStrike">
                          <a:latin typeface="Arial"/>
                        </a:rPr>
                        <a:t>	</a:t>
                      </a:r>
                      <a:r>
                        <a:rPr b="0" lang="en-IN" sz="1200" spc="-1" strike="noStrike">
                          <a:latin typeface="Arial"/>
                        </a:rPr>
                        <a:t>= igb_ndo_set_vf_mac,</a:t>
                      </a:r>
                      <a:endParaRPr b="0" lang="en-IN" sz="1200" spc="-1" strike="noStrike">
                        <a:latin typeface="Arial"/>
                      </a:endParaRPr>
                    </a:p>
                    <a:p>
                      <a:pPr>
                        <a:lnSpc>
                          <a:spcPct val="100000"/>
                        </a:lnSpc>
                        <a:buNone/>
                      </a:pPr>
                      <a:r>
                        <a:rPr b="0" lang="en-IN" sz="1200" spc="-1" strike="noStrike">
                          <a:latin typeface="Arial"/>
                        </a:rPr>
                        <a:t>	</a:t>
                      </a:r>
                      <a:r>
                        <a:rPr b="0" lang="en-IN" sz="1200" spc="-1" strike="noStrike">
                          <a:latin typeface="Arial"/>
                        </a:rPr>
                        <a:t>.ndo_set_vf_vlan</a:t>
                      </a:r>
                      <a:r>
                        <a:rPr b="0" lang="en-IN" sz="1200" spc="-1" strike="noStrike">
                          <a:latin typeface="Arial"/>
                        </a:rPr>
                        <a:t>	</a:t>
                      </a:r>
                      <a:r>
                        <a:rPr b="0" lang="en-IN" sz="1200" spc="-1" strike="noStrike">
                          <a:latin typeface="Arial"/>
                        </a:rPr>
                        <a:t>= igb_ndo_set_vf_vlan,</a:t>
                      </a:r>
                      <a:endParaRPr b="0" lang="en-IN" sz="1200" spc="-1" strike="noStrike">
                        <a:latin typeface="Arial"/>
                      </a:endParaRPr>
                    </a:p>
                    <a:p>
                      <a:pPr>
                        <a:lnSpc>
                          <a:spcPct val="100000"/>
                        </a:lnSpc>
                        <a:buNone/>
                      </a:pPr>
                      <a:r>
                        <a:rPr b="0" lang="en-IN" sz="1200" spc="-1" strike="noStrike">
                          <a:latin typeface="Arial"/>
                        </a:rPr>
                        <a:t>	</a:t>
                      </a:r>
                      <a:r>
                        <a:rPr b="0" lang="en-IN" sz="1200" spc="-1" strike="noStrike">
                          <a:latin typeface="Arial"/>
                        </a:rPr>
                        <a:t>.ndo_set_vf_rate</a:t>
                      </a:r>
                      <a:r>
                        <a:rPr b="0" lang="en-IN" sz="1200" spc="-1" strike="noStrike">
                          <a:latin typeface="Arial"/>
                        </a:rPr>
                        <a:t>	</a:t>
                      </a:r>
                      <a:r>
                        <a:rPr b="0" lang="en-IN" sz="1200" spc="-1" strike="noStrike">
                          <a:latin typeface="Arial"/>
                        </a:rPr>
                        <a:t>= igb_ndo_set_vf_bw,</a:t>
                      </a:r>
                      <a:endParaRPr b="0" lang="en-IN" sz="1200" spc="-1" strike="noStrike">
                        <a:latin typeface="Arial"/>
                      </a:endParaRPr>
                    </a:p>
                    <a:p>
                      <a:pPr>
                        <a:lnSpc>
                          <a:spcPct val="100000"/>
                        </a:lnSpc>
                        <a:buNone/>
                      </a:pPr>
                      <a:r>
                        <a:rPr b="0" lang="en-IN" sz="1200" spc="-1" strike="noStrike">
                          <a:latin typeface="Arial"/>
                        </a:rPr>
                        <a:t>	</a:t>
                      </a:r>
                      <a:r>
                        <a:rPr b="0" lang="en-IN" sz="1200" spc="-1" strike="noStrike">
                          <a:latin typeface="Arial"/>
                        </a:rPr>
                        <a:t>.ndo_set_vf_spoofchk</a:t>
                      </a:r>
                      <a:r>
                        <a:rPr b="0" lang="en-IN" sz="1200" spc="-1" strike="noStrike">
                          <a:latin typeface="Arial"/>
                        </a:rPr>
                        <a:t>	</a:t>
                      </a:r>
                      <a:r>
                        <a:rPr b="0" lang="en-IN" sz="1200" spc="-1" strike="noStrike">
                          <a:latin typeface="Arial"/>
                        </a:rPr>
                        <a:t>= igb_ndo_set_vf_spoofchk,</a:t>
                      </a:r>
                      <a:endParaRPr b="0" lang="en-IN" sz="1200" spc="-1" strike="noStrike">
                        <a:latin typeface="Arial"/>
                      </a:endParaRPr>
                    </a:p>
                    <a:p>
                      <a:pPr>
                        <a:lnSpc>
                          <a:spcPct val="100000"/>
                        </a:lnSpc>
                        <a:buNone/>
                      </a:pPr>
                      <a:r>
                        <a:rPr b="0" lang="en-IN" sz="1200" spc="-1" strike="noStrike">
                          <a:latin typeface="Arial"/>
                        </a:rPr>
                        <a:t>	</a:t>
                      </a:r>
                      <a:r>
                        <a:rPr b="0" lang="en-IN" sz="1200" spc="-1" strike="noStrike">
                          <a:latin typeface="Arial"/>
                        </a:rPr>
                        <a:t>.ndo_set_vf_trust</a:t>
                      </a:r>
                      <a:r>
                        <a:rPr b="0" lang="en-IN" sz="1200" spc="-1" strike="noStrike">
                          <a:latin typeface="Arial"/>
                        </a:rPr>
                        <a:t>	</a:t>
                      </a:r>
                      <a:r>
                        <a:rPr b="0" lang="en-IN" sz="1200" spc="-1" strike="noStrike">
                          <a:latin typeface="Arial"/>
                        </a:rPr>
                        <a:t>= igb_ndo_set_vf_trust,</a:t>
                      </a:r>
                      <a:endParaRPr b="0" lang="en-IN" sz="1200" spc="-1" strike="noStrike">
                        <a:latin typeface="Arial"/>
                      </a:endParaRPr>
                    </a:p>
                    <a:p>
                      <a:pPr>
                        <a:lnSpc>
                          <a:spcPct val="100000"/>
                        </a:lnSpc>
                        <a:buNone/>
                      </a:pPr>
                      <a:r>
                        <a:rPr b="0" lang="en-IN" sz="1200" spc="-1" strike="noStrike">
                          <a:latin typeface="Arial"/>
                        </a:rPr>
                        <a:t>	</a:t>
                      </a:r>
                      <a:r>
                        <a:rPr b="0" lang="en-IN" sz="1200" spc="-1" strike="noStrike">
                          <a:latin typeface="Arial"/>
                        </a:rPr>
                        <a:t>.ndo_get_vf_config</a:t>
                      </a:r>
                      <a:r>
                        <a:rPr b="0" lang="en-IN" sz="1200" spc="-1" strike="noStrike">
                          <a:latin typeface="Arial"/>
                        </a:rPr>
                        <a:t>	</a:t>
                      </a:r>
                      <a:r>
                        <a:rPr b="0" lang="en-IN" sz="1200" spc="-1" strike="noStrike">
                          <a:latin typeface="Arial"/>
                        </a:rPr>
                        <a:t>= igb_ndo_get_vf_config,</a:t>
                      </a:r>
                      <a:endParaRPr b="0" lang="en-IN" sz="1200" spc="-1" strike="noStrike">
                        <a:latin typeface="Arial"/>
                      </a:endParaRPr>
                    </a:p>
                    <a:p>
                      <a:pPr>
                        <a:lnSpc>
                          <a:spcPct val="100000"/>
                        </a:lnSpc>
                        <a:buNone/>
                      </a:pPr>
                      <a:r>
                        <a:rPr b="0" lang="en-IN" sz="1200" spc="-1" strike="noStrike">
                          <a:latin typeface="Arial"/>
                        </a:rPr>
                        <a:t>	</a:t>
                      </a:r>
                      <a:r>
                        <a:rPr b="0" lang="en-IN" sz="1200" spc="-1" strike="noStrike">
                          <a:latin typeface="Arial"/>
                        </a:rPr>
                        <a:t>.ndo_fix_features</a:t>
                      </a:r>
                      <a:r>
                        <a:rPr b="0" lang="en-IN" sz="1200" spc="-1" strike="noStrike">
                          <a:latin typeface="Arial"/>
                        </a:rPr>
                        <a:t>	</a:t>
                      </a:r>
                      <a:r>
                        <a:rPr b="0" lang="en-IN" sz="1200" spc="-1" strike="noStrike">
                          <a:latin typeface="Arial"/>
                        </a:rPr>
                        <a:t>= igb_fix_features,</a:t>
                      </a:r>
                      <a:endParaRPr b="0" lang="en-IN" sz="1200" spc="-1" strike="noStrike">
                        <a:latin typeface="Arial"/>
                      </a:endParaRPr>
                    </a:p>
                    <a:p>
                      <a:pPr>
                        <a:lnSpc>
                          <a:spcPct val="100000"/>
                        </a:lnSpc>
                        <a:buNone/>
                      </a:pPr>
                      <a:r>
                        <a:rPr b="0" lang="en-IN" sz="1200" spc="-1" strike="noStrike">
                          <a:latin typeface="Arial"/>
                        </a:rPr>
                        <a:t>	</a:t>
                      </a:r>
                      <a:r>
                        <a:rPr b="0" lang="en-IN" sz="1200" spc="-1" strike="noStrike">
                          <a:latin typeface="Arial"/>
                        </a:rPr>
                        <a:t>.ndo_set_features</a:t>
                      </a:r>
                      <a:r>
                        <a:rPr b="0" lang="en-IN" sz="1200" spc="-1" strike="noStrike">
                          <a:latin typeface="Arial"/>
                        </a:rPr>
                        <a:t>	</a:t>
                      </a:r>
                      <a:r>
                        <a:rPr b="0" lang="en-IN" sz="1200" spc="-1" strike="noStrike">
                          <a:latin typeface="Arial"/>
                        </a:rPr>
                        <a:t>= igb_set_features,</a:t>
                      </a:r>
                      <a:endParaRPr b="0" lang="en-IN" sz="1200" spc="-1" strike="noStrike">
                        <a:latin typeface="Arial"/>
                      </a:endParaRPr>
                    </a:p>
                    <a:p>
                      <a:pPr>
                        <a:lnSpc>
                          <a:spcPct val="100000"/>
                        </a:lnSpc>
                        <a:buNone/>
                      </a:pPr>
                      <a:r>
                        <a:rPr b="0" lang="en-IN" sz="1200" spc="-1" strike="noStrike">
                          <a:latin typeface="Arial"/>
                        </a:rPr>
                        <a:t>	</a:t>
                      </a:r>
                      <a:r>
                        <a:rPr b="0" lang="en-IN" sz="1200" spc="-1" strike="noStrike">
                          <a:latin typeface="Arial"/>
                        </a:rPr>
                        <a:t>.ndo_fdb_add</a:t>
                      </a:r>
                      <a:r>
                        <a:rPr b="0" lang="en-IN" sz="1200" spc="-1" strike="noStrike">
                          <a:latin typeface="Arial"/>
                        </a:rPr>
                        <a:t>	</a:t>
                      </a:r>
                      <a:r>
                        <a:rPr b="0" lang="en-IN" sz="1200" spc="-1" strike="noStrike">
                          <a:latin typeface="Arial"/>
                        </a:rPr>
                        <a:t>	</a:t>
                      </a:r>
                      <a:r>
                        <a:rPr b="0" lang="en-IN" sz="1200" spc="-1" strike="noStrike">
                          <a:latin typeface="Arial"/>
                        </a:rPr>
                        <a:t>= igb_ndo_fdb_add,</a:t>
                      </a:r>
                      <a:endParaRPr b="0" lang="en-IN" sz="1200" spc="-1" strike="noStrike">
                        <a:latin typeface="Arial"/>
                      </a:endParaRPr>
                    </a:p>
                    <a:p>
                      <a:pPr>
                        <a:lnSpc>
                          <a:spcPct val="100000"/>
                        </a:lnSpc>
                        <a:buNone/>
                      </a:pPr>
                      <a:r>
                        <a:rPr b="0" lang="en-IN" sz="1200" spc="-1" strike="noStrike">
                          <a:latin typeface="Arial"/>
                        </a:rPr>
                        <a:t>	</a:t>
                      </a:r>
                      <a:r>
                        <a:rPr b="0" lang="en-IN" sz="1200" spc="-1" strike="noStrike">
                          <a:latin typeface="Arial"/>
                        </a:rPr>
                        <a:t>.ndo_features_check</a:t>
                      </a:r>
                      <a:r>
                        <a:rPr b="0" lang="en-IN" sz="1200" spc="-1" strike="noStrike">
                          <a:latin typeface="Arial"/>
                        </a:rPr>
                        <a:t>	</a:t>
                      </a:r>
                      <a:r>
                        <a:rPr b="0" lang="en-IN" sz="1200" spc="-1" strike="noStrike">
                          <a:latin typeface="Arial"/>
                        </a:rPr>
                        <a:t>= igb_features_check,</a:t>
                      </a:r>
                      <a:endParaRPr b="0" lang="en-IN" sz="1200" spc="-1" strike="noStrike">
                        <a:latin typeface="Arial"/>
                      </a:endParaRPr>
                    </a:p>
                    <a:p>
                      <a:pPr>
                        <a:lnSpc>
                          <a:spcPct val="100000"/>
                        </a:lnSpc>
                        <a:buNone/>
                      </a:pPr>
                      <a:r>
                        <a:rPr b="0" lang="en-IN" sz="1200" spc="-1" strike="noStrike">
                          <a:latin typeface="Arial"/>
                        </a:rPr>
                        <a:t>	</a:t>
                      </a:r>
                      <a:r>
                        <a:rPr b="0" lang="en-IN" sz="1200" spc="-1" strike="noStrike">
                          <a:latin typeface="Arial"/>
                        </a:rPr>
                        <a:t>.ndo_setup_tc</a:t>
                      </a:r>
                      <a:r>
                        <a:rPr b="0" lang="en-IN" sz="1200" spc="-1" strike="noStrike">
                          <a:latin typeface="Arial"/>
                        </a:rPr>
                        <a:t>	</a:t>
                      </a:r>
                      <a:r>
                        <a:rPr b="0" lang="en-IN" sz="1200" spc="-1" strike="noStrike">
                          <a:latin typeface="Arial"/>
                        </a:rPr>
                        <a:t>	</a:t>
                      </a:r>
                      <a:r>
                        <a:rPr b="0" lang="en-IN" sz="1200" spc="-1" strike="noStrike">
                          <a:latin typeface="Arial"/>
                        </a:rPr>
                        <a:t>= igb_setup_tc,</a:t>
                      </a:r>
                      <a:endParaRPr b="0" lang="en-IN" sz="1200" spc="-1" strike="noStrike">
                        <a:latin typeface="Arial"/>
                      </a:endParaRPr>
                    </a:p>
                    <a:p>
                      <a:pPr>
                        <a:lnSpc>
                          <a:spcPct val="100000"/>
                        </a:lnSpc>
                        <a:buNone/>
                      </a:pPr>
                      <a:r>
                        <a:rPr b="0" lang="en-IN" sz="1200" spc="-1" strike="noStrike">
                          <a:latin typeface="Arial"/>
                        </a:rPr>
                        <a:t>	</a:t>
                      </a:r>
                      <a:r>
                        <a:rPr b="0" lang="en-IN" sz="1200" spc="-1" strike="noStrike">
                          <a:latin typeface="Arial"/>
                        </a:rPr>
                        <a:t>.ndo_bpf</a:t>
                      </a:r>
                      <a:r>
                        <a:rPr b="0" lang="en-IN" sz="1200" spc="-1" strike="noStrike">
                          <a:latin typeface="Arial"/>
                        </a:rPr>
                        <a:t>	</a:t>
                      </a:r>
                      <a:r>
                        <a:rPr b="0" lang="en-IN" sz="1200" spc="-1" strike="noStrike">
                          <a:latin typeface="Arial"/>
                        </a:rPr>
                        <a:t>	</a:t>
                      </a:r>
                      <a:r>
                        <a:rPr b="0" lang="en-IN" sz="1200" spc="-1" strike="noStrike">
                          <a:latin typeface="Arial"/>
                        </a:rPr>
                        <a:t>= igb_xdp,</a:t>
                      </a:r>
                      <a:endParaRPr b="0" lang="en-IN" sz="1200" spc="-1" strike="noStrike">
                        <a:latin typeface="Arial"/>
                      </a:endParaRPr>
                    </a:p>
                    <a:p>
                      <a:pPr>
                        <a:lnSpc>
                          <a:spcPct val="100000"/>
                        </a:lnSpc>
                        <a:buNone/>
                      </a:pPr>
                      <a:r>
                        <a:rPr b="0" lang="en-IN" sz="1200" spc="-1" strike="noStrike">
                          <a:latin typeface="Arial"/>
                        </a:rPr>
                        <a:t>	</a:t>
                      </a:r>
                      <a:r>
                        <a:rPr b="0" lang="en-IN" sz="1200" spc="-1" strike="noStrike">
                          <a:latin typeface="Arial"/>
                        </a:rPr>
                        <a:t>.ndo_xdp_xmit</a:t>
                      </a:r>
                      <a:r>
                        <a:rPr b="0" lang="en-IN" sz="1200" spc="-1" strike="noStrike">
                          <a:latin typeface="Arial"/>
                        </a:rPr>
                        <a:t>	</a:t>
                      </a:r>
                      <a:r>
                        <a:rPr b="0" lang="en-IN" sz="1200" spc="-1" strike="noStrike">
                          <a:latin typeface="Arial"/>
                        </a:rPr>
                        <a:t>	</a:t>
                      </a:r>
                      <a:r>
                        <a:rPr b="0" lang="en-IN" sz="1200" spc="-1" strike="noStrike">
                          <a:latin typeface="Arial"/>
                        </a:rPr>
                        <a:t>= igb_xdp_xmit,</a:t>
                      </a:r>
                      <a:endParaRPr b="0" lang="en-IN" sz="1200" spc="-1" strike="noStrike">
                        <a:latin typeface="Arial"/>
                      </a:endParaRPr>
                    </a:p>
                    <a:p>
                      <a:pPr>
                        <a:lnSpc>
                          <a:spcPct val="100000"/>
                        </a:lnSpc>
                        <a:buNone/>
                      </a:pPr>
                      <a:r>
                        <a:rPr b="0" lang="en-IN" sz="1200" spc="-1" strike="noStrike">
                          <a:latin typeface="Arial"/>
                        </a:rPr>
                        <a:t>};</a:t>
                      </a:r>
                      <a:endParaRPr b="0" lang="en-IN" sz="1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449</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2023-05-29T19:16:41Z</dcterms:created>
  <dc:creator/>
  <dc:description/>
  <dc:language>en-IN</dc:language>
  <cp:lastModifiedBy/>
  <dcterms:modified xsi:type="dcterms:W3CDTF">2025-06-23T16:14:22Z</dcterms:modified>
  <cp:revision>25</cp:revision>
  <dc:subject/>
  <dc:title>Blue Curve</dc:title>
</cp:coreProperties>
</file>