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IN"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IN"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noAutofit/>
          </a:bodyPr>
          <a:p>
            <a:pPr algn="ctr"/>
            <a:r>
              <a:rPr b="0" lang="en-IN" sz="4400" spc="-1" strike="noStrike">
                <a:solidFill>
                  <a:srgbClr val="006699"/>
                </a:solidFill>
                <a:latin typeface="Arial"/>
              </a:rPr>
              <a:t>Click to edit the title text format</a:t>
            </a:r>
            <a:endParaRPr b="0" lang="en-IN"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65000"/>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5980A0AF-456A-4A7D-BC20-2427D4F1A956}"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noAutofit/>
          </a:bodyP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Click to edit the outline text format</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Second Outline Level</a:t>
            </a:r>
            <a:endParaRPr b="0" lang="en-IN"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66cc"/>
                </a:solidFill>
                <a:latin typeface="Arial"/>
              </a:rPr>
              <a:t>Third Outline Level</a:t>
            </a:r>
            <a:endParaRPr b="0" lang="en-IN"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66cc"/>
                </a:solidFill>
                <a:latin typeface="Arial"/>
              </a:rPr>
              <a:t>Fourth Outline Level</a:t>
            </a:r>
            <a:endParaRPr b="0" lang="en-IN"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66cc"/>
                </a:solidFill>
                <a:latin typeface="Arial"/>
              </a:rPr>
              <a:t>Fifth Outline Level</a:t>
            </a:r>
            <a:endParaRPr b="0" lang="en-IN"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66cc"/>
                </a:solidFill>
                <a:latin typeface="Arial"/>
              </a:rPr>
              <a:t>Sixth Outline Level</a:t>
            </a:r>
            <a:endParaRPr b="0" lang="en-IN"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66cc"/>
                </a:solidFill>
                <a:latin typeface="Arial"/>
              </a:rPr>
              <a:t>Seventh Outline Level</a:t>
            </a:r>
            <a:endParaRPr b="0" lang="en-IN"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noAutofit/>
          </a:bodyPr>
          <a:p>
            <a:pPr algn="r"/>
            <a:fld id="{6BE024C7-F9AF-40CA-A0D4-0FD49B1F287C}"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0" y="2341080"/>
            <a:ext cx="9071640" cy="1262160"/>
          </a:xfrm>
          <a:prstGeom prst="rect">
            <a:avLst/>
          </a:prstGeom>
          <a:noFill/>
          <a:ln>
            <a:noFill/>
          </a:ln>
        </p:spPr>
        <p:txBody>
          <a:bodyPr lIns="0" rIns="0" tIns="0" bIns="0" anchor="ctr">
            <a:noAutofit/>
          </a:bodyPr>
          <a:p>
            <a:pPr algn="ctr"/>
            <a:r>
              <a:rPr b="0" lang="en-IN" sz="4400" spc="-1" strike="noStrike">
                <a:solidFill>
                  <a:srgbClr val="006699"/>
                </a:solidFill>
                <a:latin typeface="Arial"/>
              </a:rPr>
              <a:t>Kernel Core Dump</a:t>
            </a:r>
            <a:endParaRPr b="0" lang="en-IN" sz="4400" spc="-1" strike="noStrike">
              <a:solidFill>
                <a:srgbClr val="006699"/>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504000" y="301320"/>
            <a:ext cx="9071640" cy="637560"/>
          </a:xfrm>
          <a:prstGeom prst="rect">
            <a:avLst/>
          </a:prstGeom>
          <a:noFill/>
          <a:ln>
            <a:noFill/>
          </a:ln>
        </p:spPr>
        <p:txBody>
          <a:bodyPr lIns="0" rIns="0" tIns="0" bIns="0" anchor="ctr">
            <a:noAutofit/>
          </a:bodyPr>
          <a:p>
            <a:pPr algn="ctr"/>
            <a:r>
              <a:rPr b="0" lang="en-IN" sz="4400" spc="-1" strike="noStrike">
                <a:solidFill>
                  <a:srgbClr val="ffffff"/>
                </a:solidFill>
                <a:latin typeface="Arial"/>
              </a:rPr>
              <a:t>Kernel Crash dump</a:t>
            </a:r>
            <a:endParaRPr b="0" lang="en-IN" sz="4400" spc="-1" strike="noStrike">
              <a:solidFill>
                <a:srgbClr val="ffffff"/>
              </a:solidFill>
              <a:latin typeface="Arial"/>
            </a:endParaRPr>
          </a:p>
        </p:txBody>
      </p:sp>
      <p:sp>
        <p:nvSpPr>
          <p:cNvPr id="87" name="TextShape 2"/>
          <p:cNvSpPr txBox="1"/>
          <p:nvPr/>
        </p:nvSpPr>
        <p:spPr>
          <a:xfrm>
            <a:off x="144000" y="1080000"/>
            <a:ext cx="9864000" cy="4384440"/>
          </a:xfrm>
          <a:prstGeom prst="rect">
            <a:avLst/>
          </a:prstGeom>
          <a:noFill/>
          <a:ln>
            <a:noFill/>
          </a:ln>
        </p:spPr>
        <p:txBody>
          <a:bodyPr lIns="0" rIns="0" tIns="0" bIns="0">
            <a:noAutofit/>
          </a:bodyPr>
          <a:p>
            <a:pPr marL="432000" indent="-324000">
              <a:spcBef>
                <a:spcPts val="1417"/>
              </a:spcBef>
              <a:buClr>
                <a:srgbClr val="000000"/>
              </a:buClr>
              <a:buSzPct val="45000"/>
              <a:buFont typeface="Wingdings" charset="2"/>
              <a:buChar char=""/>
            </a:pPr>
            <a:r>
              <a:rPr b="0" lang="en-IN" sz="2000" spc="-1" strike="noStrike">
                <a:solidFill>
                  <a:srgbClr val="0066cc"/>
                </a:solidFill>
                <a:latin typeface="Arial"/>
              </a:rPr>
              <a:t>A ‘kernel crash dump’ refers to a portion of the contents of volatile memory (RAM) that is copied to disk whenever the execution of the kernel is disrupted. The following events can cause a kernel disruption:</a:t>
            </a:r>
            <a:endParaRPr b="0" lang="en-IN"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2000" spc="-1" strike="noStrike">
                <a:solidFill>
                  <a:srgbClr val="0066cc"/>
                </a:solidFill>
                <a:latin typeface="Arial"/>
              </a:rPr>
              <a:t>Kernel panic</a:t>
            </a:r>
            <a:endParaRPr b="0" lang="en-IN"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2000" spc="-1" strike="noStrike">
                <a:solidFill>
                  <a:srgbClr val="0066cc"/>
                </a:solidFill>
                <a:latin typeface="Arial"/>
              </a:rPr>
              <a:t>Non-maskable interrupts (NMI)</a:t>
            </a:r>
            <a:endParaRPr b="0" lang="en-IN"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2000" spc="-1" strike="noStrike">
                <a:solidFill>
                  <a:srgbClr val="0066cc"/>
                </a:solidFill>
                <a:latin typeface="Arial"/>
              </a:rPr>
              <a:t>Machine check exceptions (MCE)</a:t>
            </a:r>
            <a:endParaRPr b="0" lang="en-IN"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2000" spc="-1" strike="noStrike">
                <a:solidFill>
                  <a:srgbClr val="0066cc"/>
                </a:solidFill>
                <a:latin typeface="Arial"/>
              </a:rPr>
              <a:t>Hardware failure</a:t>
            </a:r>
            <a:endParaRPr b="0" lang="en-IN"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2000" spc="-1" strike="noStrike">
                <a:solidFill>
                  <a:srgbClr val="0066cc"/>
                </a:solidFill>
                <a:latin typeface="Arial"/>
              </a:rPr>
              <a:t>Manual intervention</a:t>
            </a:r>
            <a:endParaRPr b="0" lang="en-IN" sz="2000" spc="-1" strike="noStrike">
              <a:solidFill>
                <a:srgbClr val="0066cc"/>
              </a:solidFill>
              <a:latin typeface="Arial"/>
            </a:endParaRPr>
          </a:p>
          <a:p>
            <a:pPr marL="432000" indent="-324000">
              <a:spcBef>
                <a:spcPts val="1417"/>
              </a:spcBef>
              <a:buClr>
                <a:srgbClr val="000000"/>
              </a:buClr>
              <a:buSzPct val="45000"/>
              <a:buFont typeface="Wingdings" charset="2"/>
              <a:buChar char=""/>
            </a:pPr>
            <a:r>
              <a:rPr b="0" lang="en-IN" sz="2000" spc="-1" strike="noStrike">
                <a:solidFill>
                  <a:srgbClr val="0066cc"/>
                </a:solidFill>
                <a:latin typeface="Arial"/>
              </a:rPr>
              <a:t>For some of these events (kernel panic, NMI) the kernel will react automatically and trigger the crash dump mechanism through kexec. In other situations a manual intervention is required in order to capture the memory. Whenever one of the above events occurs, it is important to find out the root cause in order to prevent it from happening again. The cause can be determined by inspecting the copied memory contents.</a:t>
            </a:r>
            <a:endParaRPr b="0" lang="en-IN" sz="2000" spc="-1" strike="noStrike">
              <a:solidFill>
                <a:srgbClr val="0066cc"/>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301320"/>
            <a:ext cx="9071640" cy="637560"/>
          </a:xfrm>
          <a:prstGeom prst="rect">
            <a:avLst/>
          </a:prstGeom>
          <a:noFill/>
          <a:ln>
            <a:noFill/>
          </a:ln>
        </p:spPr>
        <p:txBody>
          <a:bodyPr lIns="0" rIns="0" tIns="0" bIns="0" anchor="ctr">
            <a:noAutofit/>
          </a:bodyPr>
          <a:p>
            <a:pPr algn="ctr"/>
            <a:endParaRPr b="0" lang="en-IN" sz="4400" spc="-1" strike="noStrike">
              <a:solidFill>
                <a:srgbClr val="ffffff"/>
              </a:solidFill>
              <a:latin typeface="Arial"/>
            </a:endParaRPr>
          </a:p>
        </p:txBody>
      </p:sp>
      <p:sp>
        <p:nvSpPr>
          <p:cNvPr id="89" name="TextShape 2"/>
          <p:cNvSpPr txBox="1"/>
          <p:nvPr/>
        </p:nvSpPr>
        <p:spPr>
          <a:xfrm>
            <a:off x="72000" y="1152000"/>
            <a:ext cx="9734760" cy="6305760"/>
          </a:xfrm>
          <a:prstGeom prst="rect">
            <a:avLst/>
          </a:prstGeom>
          <a:noFill/>
          <a:ln>
            <a:noFill/>
          </a:ln>
        </p:spPr>
        <p:txBody>
          <a:bodyPr lIns="90000" rIns="90000" tIns="45000" bIns="45000">
            <a:noAutofit/>
          </a:bodyPr>
          <a:p>
            <a:r>
              <a:rPr b="0" lang="en-IN" sz="1400" spc="-1" strike="noStrike">
                <a:latin typeface="Arial"/>
              </a:rPr>
              <a:t>When a kernel panic occurs, the kernel relies on the “Kexec” mechanism to quickly reboot a new instance of the kernel in a pre-reserved section of memory that had been allocated when the system booted. This permits the existing memory area to remain untouched in order to safely copy its contents to storage.</a:t>
            </a:r>
            <a:endParaRPr b="0" lang="en-IN" sz="1400" spc="-1" strike="noStrike">
              <a:latin typeface="Arial"/>
            </a:endParaRPr>
          </a:p>
          <a:p>
            <a:r>
              <a:rPr b="1" lang="en-IN" sz="1400" spc="-1" strike="noStrike">
                <a:latin typeface="Arial"/>
              </a:rPr>
              <a:t>sudo apt install linux-crashdump </a:t>
            </a:r>
            <a:r>
              <a:rPr b="0" lang="en-IN" sz="1400" spc="-1" strike="noStrike">
                <a:latin typeface="Arial"/>
              </a:rPr>
              <a:t>(Kernel crash dump enabled by default)</a:t>
            </a:r>
            <a:endParaRPr b="0" lang="en-IN" sz="1400" spc="-1" strike="noStrike">
              <a:latin typeface="Arial"/>
            </a:endParaRPr>
          </a:p>
          <a:p>
            <a:r>
              <a:rPr b="1" lang="en-IN" sz="1400" spc="-1" strike="noStrike">
                <a:latin typeface="Arial"/>
              </a:rPr>
              <a:t>kdump-config show</a:t>
            </a:r>
            <a:endParaRPr b="0" lang="en-IN" sz="1400" spc="-1" strike="noStrike">
              <a:latin typeface="Arial"/>
            </a:endParaRPr>
          </a:p>
          <a:p>
            <a:r>
              <a:rPr b="0" lang="en-IN" sz="1400" spc="-1" strike="noStrike">
                <a:latin typeface="Arial"/>
              </a:rPr>
              <a:t>crashkernel=512M-2G:64M,2G-:128M</a:t>
            </a:r>
            <a:endParaRPr b="0" lang="en-IN" sz="1400" spc="-1" strike="noStrike">
              <a:latin typeface="Arial"/>
            </a:endParaRPr>
          </a:p>
          <a:p>
            <a:r>
              <a:rPr b="0" lang="en-IN" sz="1400" spc="-1" strike="noStrike">
                <a:latin typeface="Arial"/>
              </a:rPr>
              <a:t>This would mean:</a:t>
            </a:r>
            <a:endParaRPr b="0" lang="en-IN" sz="1400" spc="-1" strike="noStrike">
              <a:latin typeface="Arial"/>
            </a:endParaRPr>
          </a:p>
          <a:p>
            <a:r>
              <a:rPr b="0" lang="en-IN" sz="1400" spc="-1" strike="noStrike">
                <a:latin typeface="Arial"/>
              </a:rPr>
              <a:t>    </a:t>
            </a:r>
            <a:r>
              <a:rPr b="0" lang="en-IN" sz="1400" spc="-1" strike="noStrike">
                <a:latin typeface="Arial"/>
              </a:rPr>
              <a:t>1) if the RAM is smaller than 512M, then don't reserve anything</a:t>
            </a:r>
            <a:endParaRPr b="0" lang="en-IN" sz="1400" spc="-1" strike="noStrike">
              <a:latin typeface="Arial"/>
            </a:endParaRPr>
          </a:p>
          <a:p>
            <a:r>
              <a:rPr b="0" lang="en-IN" sz="1400" spc="-1" strike="noStrike">
                <a:latin typeface="Arial"/>
              </a:rPr>
              <a:t>       </a:t>
            </a:r>
            <a:r>
              <a:rPr b="0" lang="en-IN" sz="1400" spc="-1" strike="noStrike">
                <a:latin typeface="Arial"/>
              </a:rPr>
              <a:t>(this is the "rescue" case)</a:t>
            </a:r>
            <a:endParaRPr b="0" lang="en-IN" sz="1400" spc="-1" strike="noStrike">
              <a:latin typeface="Arial"/>
            </a:endParaRPr>
          </a:p>
          <a:p>
            <a:r>
              <a:rPr b="0" lang="en-IN" sz="1400" spc="-1" strike="noStrike">
                <a:latin typeface="Arial"/>
              </a:rPr>
              <a:t>    </a:t>
            </a:r>
            <a:r>
              <a:rPr b="0" lang="en-IN" sz="1400" spc="-1" strike="noStrike">
                <a:latin typeface="Arial"/>
              </a:rPr>
              <a:t>2) if the RAM size is between 512M and 2G (exclusive), then reserve 64M</a:t>
            </a:r>
            <a:endParaRPr b="0" lang="en-IN" sz="1400" spc="-1" strike="noStrike">
              <a:latin typeface="Arial"/>
            </a:endParaRPr>
          </a:p>
          <a:p>
            <a:r>
              <a:rPr b="0" lang="en-IN" sz="1400" spc="-1" strike="noStrike">
                <a:latin typeface="Arial"/>
              </a:rPr>
              <a:t>    </a:t>
            </a:r>
            <a:r>
              <a:rPr b="0" lang="en-IN" sz="1400" spc="-1" strike="noStrike">
                <a:latin typeface="Arial"/>
              </a:rPr>
              <a:t>3) if the RAM size is larger than 2G, then reserve 128M</a:t>
            </a:r>
            <a:endParaRPr b="0" lang="en-IN" sz="1400" spc="-1" strike="noStrike">
              <a:latin typeface="Arial"/>
            </a:endParaRPr>
          </a:p>
          <a:p>
            <a:r>
              <a:rPr b="0" lang="en-IN" sz="1400" spc="-1" strike="noStrike">
                <a:latin typeface="Arial"/>
              </a:rPr>
              <a:t>Boot the system kernel with the boot parameter "crashkernel=Y@X",</a:t>
            </a:r>
            <a:endParaRPr b="0" lang="en-IN" sz="1400" spc="-1" strike="noStrike">
              <a:latin typeface="Arial"/>
            </a:endParaRPr>
          </a:p>
          <a:p>
            <a:r>
              <a:rPr b="0" lang="en-IN" sz="1400" spc="-1" strike="noStrike">
                <a:latin typeface="Arial"/>
              </a:rPr>
              <a:t>   </a:t>
            </a:r>
            <a:r>
              <a:rPr b="0" lang="en-IN" sz="1400" spc="-1" strike="noStrike">
                <a:latin typeface="Arial"/>
              </a:rPr>
              <a:t>where Y specifies how much memory to reserve for the dump-capture kernel</a:t>
            </a:r>
            <a:endParaRPr b="0" lang="en-IN" sz="1400" spc="-1" strike="noStrike">
              <a:latin typeface="Arial"/>
            </a:endParaRPr>
          </a:p>
          <a:p>
            <a:r>
              <a:rPr b="0" lang="en-IN" sz="1400" spc="-1" strike="noStrike">
                <a:latin typeface="Arial"/>
              </a:rPr>
              <a:t>   </a:t>
            </a:r>
            <a:r>
              <a:rPr b="0" lang="en-IN" sz="1400" spc="-1" strike="noStrike">
                <a:latin typeface="Arial"/>
              </a:rPr>
              <a:t>and X specifies the beginning of this reserved memory. For example,</a:t>
            </a:r>
            <a:endParaRPr b="0" lang="en-IN" sz="1400" spc="-1" strike="noStrike">
              <a:latin typeface="Arial"/>
            </a:endParaRPr>
          </a:p>
          <a:p>
            <a:r>
              <a:rPr b="0" lang="en-IN" sz="1400" spc="-1" strike="noStrike">
                <a:latin typeface="Arial"/>
              </a:rPr>
              <a:t>   </a:t>
            </a:r>
            <a:r>
              <a:rPr b="0" lang="en-IN" sz="1400" spc="-1" strike="noStrike">
                <a:latin typeface="Arial"/>
              </a:rPr>
              <a:t>"crashkernel=64M@16M" tells the system kernel to reserve 64 MB of memory</a:t>
            </a:r>
            <a:endParaRPr b="0" lang="en-IN" sz="1400" spc="-1" strike="noStrike">
              <a:latin typeface="Arial"/>
            </a:endParaRPr>
          </a:p>
          <a:p>
            <a:r>
              <a:rPr b="0" lang="en-IN" sz="1400" spc="-1" strike="noStrike">
                <a:latin typeface="Arial"/>
              </a:rPr>
              <a:t>   </a:t>
            </a:r>
            <a:r>
              <a:rPr b="0" lang="en-IN" sz="1400" spc="-1" strike="noStrike">
                <a:latin typeface="Arial"/>
              </a:rPr>
              <a:t>starting at physical address 0x01000000 (16MB) for the dump-capture kernel.</a:t>
            </a:r>
            <a:endParaRPr b="0" lang="en-IN" sz="1400" spc="-1" strike="noStrike">
              <a:latin typeface="Arial"/>
            </a:endParaRPr>
          </a:p>
          <a:p>
            <a:endParaRPr b="0" lang="en-IN" sz="1400" spc="-1" strike="noStrike">
              <a:latin typeface="Arial"/>
            </a:endParaRPr>
          </a:p>
          <a:p>
            <a:endParaRPr b="0" lang="en-IN" sz="1400" spc="-1" strike="noStrike">
              <a:latin typeface="Arial"/>
            </a:endParaRPr>
          </a:p>
          <a:p>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504000" y="301320"/>
            <a:ext cx="9071640" cy="637560"/>
          </a:xfrm>
          <a:prstGeom prst="rect">
            <a:avLst/>
          </a:prstGeom>
          <a:noFill/>
          <a:ln>
            <a:noFill/>
          </a:ln>
        </p:spPr>
        <p:txBody>
          <a:bodyPr lIns="0" rIns="0" tIns="0" bIns="0" anchor="ctr">
            <a:noAutofit/>
          </a:bodyPr>
          <a:p>
            <a:pPr algn="ctr"/>
            <a:r>
              <a:rPr b="0" lang="en-IN" sz="4400" spc="-1" strike="noStrike">
                <a:solidFill>
                  <a:srgbClr val="ffffff"/>
                </a:solidFill>
                <a:latin typeface="Arial"/>
              </a:rPr>
              <a:t>  </a:t>
            </a:r>
            <a:endParaRPr b="0" lang="en-IN" sz="4400" spc="-1" strike="noStrike">
              <a:solidFill>
                <a:srgbClr val="ffffff"/>
              </a:solidFill>
              <a:latin typeface="Arial"/>
            </a:endParaRPr>
          </a:p>
        </p:txBody>
      </p:sp>
      <p:sp>
        <p:nvSpPr>
          <p:cNvPr id="91" name="TextShape 2"/>
          <p:cNvSpPr txBox="1"/>
          <p:nvPr/>
        </p:nvSpPr>
        <p:spPr>
          <a:xfrm>
            <a:off x="272880" y="1062000"/>
            <a:ext cx="1239120" cy="450000"/>
          </a:xfrm>
          <a:prstGeom prst="rect">
            <a:avLst/>
          </a:prstGeom>
          <a:noFill/>
          <a:ln>
            <a:noFill/>
          </a:ln>
        </p:spPr>
        <p:txBody>
          <a:bodyPr lIns="90000" rIns="90000" tIns="45000" bIns="45000">
            <a:noAutofit/>
          </a:bodyPr>
          <a:p>
            <a:r>
              <a:rPr b="1" lang="en-IN" sz="1000" spc="-1" strike="noStrike">
                <a:latin typeface="Courier New"/>
                <a:ea typeface="Courier New"/>
              </a:rPr>
              <a:t>Kernel Panic</a:t>
            </a:r>
            <a:endParaRPr b="0" lang="en-IN" sz="1000" spc="-1" strike="noStrike">
              <a:latin typeface="Arial"/>
            </a:endParaRPr>
          </a:p>
        </p:txBody>
      </p:sp>
      <p:sp>
        <p:nvSpPr>
          <p:cNvPr id="92" name="TextShape 3"/>
          <p:cNvSpPr txBox="1"/>
          <p:nvPr/>
        </p:nvSpPr>
        <p:spPr>
          <a:xfrm>
            <a:off x="72000" y="1280880"/>
            <a:ext cx="9864000" cy="1523160"/>
          </a:xfrm>
          <a:prstGeom prst="rect">
            <a:avLst/>
          </a:prstGeom>
          <a:noFill/>
          <a:ln>
            <a:noFill/>
          </a:ln>
        </p:spPr>
        <p:txBody>
          <a:bodyPr lIns="90000" rIns="90000" tIns="45000" bIns="45000">
            <a:noAutofit/>
          </a:bodyPr>
          <a:p>
            <a:r>
              <a:rPr b="0" lang="en-IN" sz="1000" spc="-1" strike="noStrike">
                <a:latin typeface="Courier New"/>
                <a:ea typeface="Courier New"/>
              </a:rPr>
              <a:t>If a hard lockup is detected and "NMI watchdog" is configured, the system will boot into the dump-capture kernel (die_nmi() ).</a:t>
            </a:r>
            <a:endParaRPr b="0" lang="en-IN" sz="1000" spc="-1" strike="noStrike">
              <a:latin typeface="Arial"/>
            </a:endParaRPr>
          </a:p>
          <a:p>
            <a:r>
              <a:rPr b="0" lang="en-IN" sz="1000" spc="-1" strike="noStrike">
                <a:latin typeface="Courier New"/>
                <a:ea typeface="Courier New"/>
              </a:rPr>
              <a:t>If die() is called, and it happens to be a thread with pid 0 or 1, or die() is called inside interrupt context or die() is called and panic_on_oops is set, the system will boot into the dump-capture kernel.</a:t>
            </a:r>
            <a:endParaRPr b="0" lang="en-IN" sz="1000" spc="-1" strike="noStrike">
              <a:latin typeface="Arial"/>
            </a:endParaRPr>
          </a:p>
          <a:p>
            <a:endParaRPr b="0" lang="en-IN" sz="1000" spc="-1" strike="noStrike">
              <a:latin typeface="Arial"/>
            </a:endParaRPr>
          </a:p>
          <a:p>
            <a:pPr>
              <a:lnSpc>
                <a:spcPct val="100000"/>
              </a:lnSpc>
            </a:pPr>
            <a:r>
              <a:rPr b="0" lang="en-IN" sz="1000" spc="-1" strike="noStrike">
                <a:latin typeface="Courier New"/>
                <a:ea typeface="Courier New"/>
              </a:rPr>
              <a:t>sudo sysctl -w kernel.sysrq=1</a:t>
            </a:r>
            <a:endParaRPr b="0" lang="en-IN" sz="1000" spc="-1" strike="noStrike">
              <a:latin typeface="Arial"/>
            </a:endParaRPr>
          </a:p>
          <a:p>
            <a:r>
              <a:rPr b="0" lang="en-IN" sz="1000" spc="-1" strike="noStrike">
                <a:latin typeface="Courier New"/>
                <a:ea typeface="Courier New"/>
              </a:rPr>
              <a:t>For testing purposes, you can trigger a crash by using "ALT-SysRq-c",</a:t>
            </a:r>
            <a:endParaRPr b="0" lang="en-IN" sz="1000" spc="-1" strike="noStrike">
              <a:latin typeface="Arial"/>
            </a:endParaRPr>
          </a:p>
          <a:p>
            <a:r>
              <a:rPr b="0" lang="en-IN" sz="1000" spc="-1" strike="noStrike">
                <a:latin typeface="Courier New"/>
                <a:ea typeface="Courier New"/>
              </a:rPr>
              <a:t>"echo c &gt; /proc/sysrq-trigger" or write a module to force the panic.</a:t>
            </a:r>
            <a:endParaRPr b="0" lang="en-IN" sz="1000" spc="-1" strike="noStrike">
              <a:latin typeface="Arial"/>
            </a:endParaRPr>
          </a:p>
          <a:p>
            <a:r>
              <a:rPr b="0" lang="en-IN" sz="1000" spc="-1" strike="noStrike">
                <a:latin typeface="Courier New"/>
                <a:ea typeface="Courier New"/>
              </a:rPr>
              <a:t>echo 1 &gt; /proc/sys/kernel/sysrq</a:t>
            </a:r>
            <a:endParaRPr b="0" lang="en-IN" sz="1000" spc="-1" strike="noStrike">
              <a:latin typeface="Arial"/>
            </a:endParaRPr>
          </a:p>
          <a:p>
            <a:endParaRPr b="0" lang="en-IN" sz="1000" spc="-1" strike="noStrike">
              <a:latin typeface="Arial"/>
            </a:endParaRPr>
          </a:p>
          <a:p>
            <a:endParaRPr b="0" lang="en-IN" sz="1000" spc="-1" strike="noStrike">
              <a:latin typeface="Arial"/>
            </a:endParaRPr>
          </a:p>
        </p:txBody>
      </p:sp>
      <p:sp>
        <p:nvSpPr>
          <p:cNvPr id="93" name="TextShape 4"/>
          <p:cNvSpPr txBox="1"/>
          <p:nvPr/>
        </p:nvSpPr>
        <p:spPr>
          <a:xfrm>
            <a:off x="69480" y="2736000"/>
            <a:ext cx="5438520" cy="1379880"/>
          </a:xfrm>
          <a:prstGeom prst="rect">
            <a:avLst/>
          </a:prstGeom>
          <a:noFill/>
          <a:ln>
            <a:noFill/>
          </a:ln>
        </p:spPr>
        <p:txBody>
          <a:bodyPr lIns="90000" rIns="90000" tIns="45000" bIns="45000">
            <a:noAutofit/>
          </a:bodyPr>
          <a:p>
            <a:r>
              <a:rPr b="0" lang="en-IN" sz="1000" spc="-1" strike="noStrike">
                <a:latin typeface="Courier New"/>
                <a:ea typeface="Courier New"/>
              </a:rPr>
              <a:t>Write Out the Dump File</a:t>
            </a:r>
            <a:endParaRPr b="0" lang="en-IN" sz="1000" spc="-1" strike="noStrike">
              <a:latin typeface="Arial"/>
            </a:endParaRPr>
          </a:p>
          <a:p>
            <a:r>
              <a:rPr b="0" lang="en-IN" sz="1000" spc="-1" strike="noStrike">
                <a:latin typeface="Courier New"/>
                <a:ea typeface="Courier New"/>
              </a:rPr>
              <a:t>=======================</a:t>
            </a:r>
            <a:endParaRPr b="0" lang="en-IN" sz="1000" spc="-1" strike="noStrike">
              <a:latin typeface="Arial"/>
            </a:endParaRPr>
          </a:p>
          <a:p>
            <a:r>
              <a:rPr b="0" lang="en-IN" sz="1000" spc="-1" strike="noStrike">
                <a:latin typeface="Courier New"/>
                <a:ea typeface="Courier New"/>
              </a:rPr>
              <a:t>After the dump-capture kernel is booted, write out the dump file with</a:t>
            </a:r>
            <a:endParaRPr b="0" lang="en-IN" sz="1000" spc="-1" strike="noStrike">
              <a:latin typeface="Arial"/>
            </a:endParaRPr>
          </a:p>
          <a:p>
            <a:r>
              <a:rPr b="0" lang="en-IN" sz="1000" spc="-1" strike="noStrike">
                <a:latin typeface="Courier New"/>
                <a:ea typeface="Courier New"/>
              </a:rPr>
              <a:t>the following command:</a:t>
            </a:r>
            <a:endParaRPr b="0" lang="en-IN" sz="1000" spc="-1" strike="noStrike">
              <a:latin typeface="Arial"/>
            </a:endParaRPr>
          </a:p>
          <a:p>
            <a:r>
              <a:rPr b="0" lang="en-IN" sz="1000" spc="-1" strike="noStrike">
                <a:latin typeface="Courier New"/>
                <a:ea typeface="Courier New"/>
              </a:rPr>
              <a:t>   </a:t>
            </a:r>
            <a:r>
              <a:rPr b="0" lang="en-IN" sz="1000" spc="-1" strike="noStrike">
                <a:latin typeface="Courier New"/>
                <a:ea typeface="Courier New"/>
              </a:rPr>
              <a:t>cp /proc/vmcore &lt;dump-file&gt;</a:t>
            </a:r>
            <a:endParaRPr b="0" lang="en-IN" sz="1000" spc="-1" strike="noStrike">
              <a:latin typeface="Arial"/>
            </a:endParaRPr>
          </a:p>
          <a:p>
            <a:endParaRPr b="0" lang="en-IN" sz="1000" spc="-1" strike="noStrike">
              <a:latin typeface="Arial"/>
            </a:endParaRPr>
          </a:p>
          <a:p>
            <a:r>
              <a:rPr b="0" lang="en-IN" sz="1000" spc="-1" strike="noStrike">
                <a:latin typeface="Courier New"/>
                <a:ea typeface="Courier New"/>
              </a:rPr>
              <a:t>cat /proc/sys/kernel/tainted</a:t>
            </a:r>
            <a:endParaRPr b="0" lang="en-IN" sz="1000" spc="-1" strike="noStrike">
              <a:latin typeface="Arial"/>
            </a:endParaRPr>
          </a:p>
          <a:p>
            <a:endParaRPr b="0" lang="en-IN" sz="1000" spc="-1" strike="noStrike">
              <a:latin typeface="Arial"/>
            </a:endParaRPr>
          </a:p>
          <a:p>
            <a:endParaRPr b="0" lang="en-IN" sz="1000" spc="-1" strike="noStrike">
              <a:latin typeface="Arial"/>
            </a:endParaRPr>
          </a:p>
        </p:txBody>
      </p:sp>
      <p:pic>
        <p:nvPicPr>
          <p:cNvPr id="94" name="" descr=""/>
          <p:cNvPicPr/>
          <p:nvPr/>
        </p:nvPicPr>
        <p:blipFill>
          <a:blip r:embed="rId1"/>
          <a:stretch/>
        </p:blipFill>
        <p:spPr>
          <a:xfrm>
            <a:off x="5944320" y="1656000"/>
            <a:ext cx="3847680" cy="2381040"/>
          </a:xfrm>
          <a:prstGeom prst="rect">
            <a:avLst/>
          </a:prstGeom>
          <a:ln>
            <a:noFill/>
          </a:ln>
        </p:spPr>
      </p:pic>
      <p:sp>
        <p:nvSpPr>
          <p:cNvPr id="95" name="TextShape 5"/>
          <p:cNvSpPr txBox="1"/>
          <p:nvPr/>
        </p:nvSpPr>
        <p:spPr>
          <a:xfrm>
            <a:off x="144000" y="6957720"/>
            <a:ext cx="4176000" cy="602280"/>
          </a:xfrm>
          <a:prstGeom prst="rect">
            <a:avLst/>
          </a:prstGeom>
          <a:noFill/>
          <a:ln>
            <a:noFill/>
          </a:ln>
        </p:spPr>
        <p:txBody>
          <a:bodyPr lIns="90000" rIns="90000" tIns="45000" bIns="45000">
            <a:noAutofit/>
          </a:bodyPr>
          <a:p>
            <a:r>
              <a:rPr b="0" lang="en-IN" sz="1800" spc="-1" strike="noStrike">
                <a:latin typeface="Arial"/>
              </a:rPr>
              <a:t>-&gt; Execute Kernel Crash Program</a:t>
            </a:r>
            <a:endParaRPr b="0" lang="en-IN" sz="1800" spc="-1" strike="noStrike">
              <a:latin typeface="Arial"/>
            </a:endParaRPr>
          </a:p>
        </p:txBody>
      </p:sp>
      <p:sp>
        <p:nvSpPr>
          <p:cNvPr id="96" name="TextShape 6"/>
          <p:cNvSpPr txBox="1"/>
          <p:nvPr/>
        </p:nvSpPr>
        <p:spPr>
          <a:xfrm>
            <a:off x="360000" y="4189320"/>
            <a:ext cx="2219760" cy="346680"/>
          </a:xfrm>
          <a:prstGeom prst="rect">
            <a:avLst/>
          </a:prstGeom>
          <a:noFill/>
          <a:ln>
            <a:noFill/>
          </a:ln>
        </p:spPr>
        <p:txBody>
          <a:bodyPr lIns="90000" rIns="90000" tIns="45000" bIns="45000">
            <a:noAutofit/>
          </a:bodyPr>
          <a:p>
            <a:r>
              <a:rPr b="0" lang="en-IN" sz="1800" spc="-1" strike="noStrike">
                <a:latin typeface="Arial"/>
              </a:rPr>
              <a:t>CONFIG_KEXEC=y</a:t>
            </a:r>
            <a:endParaRPr b="0" lang="en-IN" sz="1800" spc="-1" strike="noStrike">
              <a:latin typeface="Arial"/>
            </a:endParaRPr>
          </a:p>
        </p:txBody>
      </p:sp>
      <p:sp>
        <p:nvSpPr>
          <p:cNvPr id="97" name="TextShape 7"/>
          <p:cNvSpPr txBox="1"/>
          <p:nvPr/>
        </p:nvSpPr>
        <p:spPr>
          <a:xfrm>
            <a:off x="413280" y="5269320"/>
            <a:ext cx="3042720" cy="346680"/>
          </a:xfrm>
          <a:prstGeom prst="rect">
            <a:avLst/>
          </a:prstGeom>
          <a:noFill/>
          <a:ln>
            <a:noFill/>
          </a:ln>
        </p:spPr>
        <p:txBody>
          <a:bodyPr lIns="90000" rIns="90000" tIns="45000" bIns="45000">
            <a:noAutofit/>
          </a:bodyPr>
          <a:p>
            <a:r>
              <a:rPr b="0" lang="en-IN" sz="1800" spc="-1" strike="noStrike">
                <a:latin typeface="Arial"/>
              </a:rPr>
              <a:t>CONFIG_CRASH_DUMP=y</a:t>
            </a:r>
            <a:endParaRPr b="0" lang="en-IN" sz="1800" spc="-1" strike="noStrike">
              <a:latin typeface="Arial"/>
            </a:endParaRPr>
          </a:p>
        </p:txBody>
      </p:sp>
      <p:sp>
        <p:nvSpPr>
          <p:cNvPr id="98" name="TextShape 8"/>
          <p:cNvSpPr txBox="1"/>
          <p:nvPr/>
        </p:nvSpPr>
        <p:spPr>
          <a:xfrm>
            <a:off x="365040" y="4680000"/>
            <a:ext cx="3234960" cy="346680"/>
          </a:xfrm>
          <a:prstGeom prst="rect">
            <a:avLst/>
          </a:prstGeom>
          <a:noFill/>
          <a:ln>
            <a:noFill/>
          </a:ln>
        </p:spPr>
        <p:txBody>
          <a:bodyPr lIns="90000" rIns="90000" tIns="45000" bIns="45000">
            <a:noAutofit/>
          </a:bodyPr>
          <a:p>
            <a:r>
              <a:rPr b="0" lang="en-IN" sz="1800" spc="-1" strike="noStrike">
                <a:latin typeface="Arial"/>
              </a:rPr>
              <a:t>CONFIG_PROC_VMCORE=y</a:t>
            </a:r>
            <a:endParaRPr b="0" lang="en-IN" sz="1800" spc="-1" strike="noStrike">
              <a:latin typeface="Arial"/>
            </a:endParaRPr>
          </a:p>
        </p:txBody>
      </p:sp>
      <p:sp>
        <p:nvSpPr>
          <p:cNvPr id="99" name="TextShape 9"/>
          <p:cNvSpPr txBox="1"/>
          <p:nvPr/>
        </p:nvSpPr>
        <p:spPr>
          <a:xfrm>
            <a:off x="504000" y="5832000"/>
            <a:ext cx="2931480" cy="346680"/>
          </a:xfrm>
          <a:prstGeom prst="rect">
            <a:avLst/>
          </a:prstGeom>
          <a:noFill/>
          <a:ln>
            <a:noFill/>
          </a:ln>
        </p:spPr>
        <p:txBody>
          <a:bodyPr lIns="90000" rIns="90000" tIns="45000" bIns="45000">
            <a:noAutofit/>
          </a:bodyPr>
          <a:p>
            <a:r>
              <a:rPr b="0" lang="en-IN" sz="1800" spc="-1" strike="noStrike">
                <a:latin typeface="Arial"/>
              </a:rPr>
              <a:t>CONFIG_DEBUG_INFO=y</a:t>
            </a:r>
            <a:endParaRPr b="0" lang="en-IN" sz="1800" spc="-1" strike="noStrike">
              <a:latin typeface="Arial"/>
            </a:endParaRPr>
          </a:p>
        </p:txBody>
      </p:sp>
      <p:sp>
        <p:nvSpPr>
          <p:cNvPr id="100" name="TextShape 10"/>
          <p:cNvSpPr txBox="1"/>
          <p:nvPr/>
        </p:nvSpPr>
        <p:spPr>
          <a:xfrm>
            <a:off x="288000" y="6341760"/>
            <a:ext cx="6748560" cy="858240"/>
          </a:xfrm>
          <a:prstGeom prst="rect">
            <a:avLst/>
          </a:prstGeom>
          <a:noFill/>
          <a:ln>
            <a:noFill/>
          </a:ln>
        </p:spPr>
        <p:txBody>
          <a:bodyPr lIns="90000" rIns="90000" tIns="45000" bIns="45000">
            <a:noAutofit/>
          </a:bodyPr>
          <a:p>
            <a:r>
              <a:rPr b="0" lang="en-IN" sz="1800" spc="-1" strike="noStrike">
                <a:latin typeface="Arial"/>
              </a:rPr>
              <a:t>Crash commands bt – backtrace, log, ps, exit</a:t>
            </a:r>
            <a:endParaRPr b="0" lang="en-IN" sz="1800" spc="-1" strike="noStrike">
              <a:latin typeface="Arial"/>
            </a:endParaRPr>
          </a:p>
        </p:txBody>
      </p:sp>
      <p:sp>
        <p:nvSpPr>
          <p:cNvPr id="101" name="TextShape 11"/>
          <p:cNvSpPr txBox="1"/>
          <p:nvPr/>
        </p:nvSpPr>
        <p:spPr>
          <a:xfrm>
            <a:off x="6120000" y="4053960"/>
            <a:ext cx="3322440" cy="2138040"/>
          </a:xfrm>
          <a:prstGeom prst="rect">
            <a:avLst/>
          </a:prstGeom>
          <a:noFill/>
          <a:ln>
            <a:noFill/>
          </a:ln>
        </p:spPr>
        <p:txBody>
          <a:bodyPr lIns="90000" rIns="90000" tIns="45000" bIns="45000">
            <a:noAutofit/>
          </a:bodyPr>
          <a:p>
            <a:r>
              <a:rPr b="0" lang="en-IN" sz="1800" spc="-1" strike="noStrike">
                <a:latin typeface="Arial"/>
              </a:rPr>
              <a:t>MEMORY: </a:t>
            </a:r>
            <a:r>
              <a:rPr b="0" lang="en-IN" sz="1800" spc="-1" strike="noStrike">
                <a:latin typeface="Arial"/>
              </a:rPr>
              <a:t>128MB </a:t>
            </a:r>
            <a:endParaRPr b="0" lang="en-IN" sz="1800" spc="-1" strike="noStrike">
              <a:latin typeface="Arial"/>
            </a:endParaRPr>
          </a:p>
          <a:p>
            <a:pPr>
              <a:lnSpc>
                <a:spcPct val="100000"/>
              </a:lnSpc>
            </a:pPr>
            <a:r>
              <a:rPr b="0" lang="en-IN" sz="1800" spc="-1" strike="noStrike">
                <a:latin typeface="Arial"/>
              </a:rPr>
              <a:t>PANIC: </a:t>
            </a:r>
            <a:r>
              <a:rPr b="0" lang="en-IN" sz="1800" spc="-1" strike="noStrike">
                <a:latin typeface="Arial"/>
              </a:rPr>
              <a:t>"Oops: 0002" </a:t>
            </a:r>
            <a:endParaRPr b="0" lang="en-IN" sz="1800" spc="-1" strike="noStrike">
              <a:latin typeface="Arial"/>
            </a:endParaRPr>
          </a:p>
          <a:p>
            <a:pPr>
              <a:lnSpc>
                <a:spcPct val="100000"/>
              </a:lnSpc>
            </a:pPr>
            <a:r>
              <a:rPr b="0" lang="en-IN" sz="1800" spc="-1" strike="noStrike">
                <a:latin typeface="Arial"/>
              </a:rPr>
              <a:t>PID:</a:t>
            </a:r>
            <a:r>
              <a:rPr b="0" lang="en-IN" sz="1800" spc="-1" strike="noStrike">
                <a:latin typeface="Arial"/>
              </a:rPr>
              <a:t>1696</a:t>
            </a:r>
            <a:endParaRPr b="0" lang="en-IN" sz="1800" spc="-1" strike="noStrike">
              <a:latin typeface="Arial"/>
            </a:endParaRPr>
          </a:p>
          <a:p>
            <a:pPr>
              <a:lnSpc>
                <a:spcPct val="100000"/>
              </a:lnSpc>
            </a:pPr>
            <a:r>
              <a:rPr b="0" lang="en-IN" sz="1800" spc="-1" strike="noStrike">
                <a:latin typeface="Arial"/>
              </a:rPr>
              <a:t>COMMAND:</a:t>
            </a:r>
            <a:r>
              <a:rPr b="0" lang="en-IN" sz="1800" spc="-1" strike="noStrike">
                <a:latin typeface="Arial"/>
              </a:rPr>
              <a:t>"insmod"</a:t>
            </a:r>
            <a:endParaRPr b="0" lang="en-IN" sz="1800" spc="-1" strike="noStrike">
              <a:latin typeface="Arial"/>
            </a:endParaRPr>
          </a:p>
          <a:p>
            <a:endParaRPr b="0" lang="en-IN" sz="1800" spc="-1" strike="noStrike">
              <a:latin typeface="Arial"/>
            </a:endParaRPr>
          </a:p>
          <a:p>
            <a:r>
              <a:rPr b="0" lang="en-IN" sz="1800" spc="-1" strike="noStrike">
                <a:latin typeface="Arial"/>
              </a:rPr>
              <a:t> </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
        <p:nvSpPr>
          <p:cNvPr id="102" name="TextShape 12"/>
          <p:cNvSpPr txBox="1"/>
          <p:nvPr/>
        </p:nvSpPr>
        <p:spPr>
          <a:xfrm>
            <a:off x="4608000" y="5445360"/>
            <a:ext cx="5467320" cy="602640"/>
          </a:xfrm>
          <a:prstGeom prst="rect">
            <a:avLst/>
          </a:prstGeom>
          <a:noFill/>
          <a:ln>
            <a:noFill/>
          </a:ln>
        </p:spPr>
        <p:txBody>
          <a:bodyPr lIns="90000" rIns="90000" tIns="45000" bIns="45000">
            <a:noAutofit/>
          </a:bodyPr>
          <a:p>
            <a:r>
              <a:rPr b="0" lang="en-IN" sz="1800" spc="-1" strike="noStrike">
                <a:latin typeface="Arial"/>
              </a:rPr>
              <a:t>0002 (dec) → 0010 (binary) → Not instruction fetch |</a:t>
            </a:r>
            <a:endParaRPr b="0" lang="en-IN" sz="1800" spc="-1" strike="noStrike">
              <a:latin typeface="Arial"/>
            </a:endParaRPr>
          </a:p>
          <a:p>
            <a:r>
              <a:rPr b="0" lang="en-IN" sz="1800" spc="-1" strike="noStrike">
                <a:latin typeface="Arial"/>
              </a:rPr>
              <a:t>Kernel mode | Write |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504000" y="301320"/>
            <a:ext cx="9071640" cy="637560"/>
          </a:xfrm>
          <a:prstGeom prst="rect">
            <a:avLst/>
          </a:prstGeom>
          <a:noFill/>
          <a:ln>
            <a:noFill/>
          </a:ln>
        </p:spPr>
        <p:txBody>
          <a:bodyPr lIns="0" rIns="0" tIns="0" bIns="0" anchor="ctr">
            <a:noAutofit/>
          </a:bodyPr>
          <a:p>
            <a:pPr algn="ctr"/>
            <a:endParaRPr b="0" lang="en-IN" sz="4400" spc="-1" strike="noStrike">
              <a:solidFill>
                <a:srgbClr val="ffffff"/>
              </a:solidFill>
              <a:latin typeface="Arial"/>
            </a:endParaRPr>
          </a:p>
        </p:txBody>
      </p:sp>
      <p:sp>
        <p:nvSpPr>
          <p:cNvPr id="104" name="TextShape 2"/>
          <p:cNvSpPr txBox="1"/>
          <p:nvPr/>
        </p:nvSpPr>
        <p:spPr>
          <a:xfrm>
            <a:off x="432000" y="4248000"/>
            <a:ext cx="8841600" cy="1370520"/>
          </a:xfrm>
          <a:prstGeom prst="rect">
            <a:avLst/>
          </a:prstGeom>
          <a:noFill/>
          <a:ln>
            <a:noFill/>
          </a:ln>
        </p:spPr>
        <p:txBody>
          <a:bodyPr lIns="90000" rIns="90000" tIns="45000" bIns="45000">
            <a:noAutofit/>
          </a:bodyPr>
          <a:p>
            <a:r>
              <a:rPr b="0" lang="en-IN" sz="1800" spc="-1" strike="noStrike">
                <a:latin typeface="Arial"/>
              </a:rPr>
              <a:t>[57308.205667] BUG: kernel NULL pointer dereference, address: 0000000000000000</a:t>
            </a:r>
            <a:endParaRPr b="0" lang="en-IN" sz="1800" spc="-1" strike="noStrike">
              <a:latin typeface="Arial"/>
            </a:endParaRPr>
          </a:p>
          <a:p>
            <a:r>
              <a:rPr b="0" lang="en-IN" sz="1800" spc="-1" strike="noStrike">
                <a:latin typeface="Arial"/>
              </a:rPr>
              <a:t>[57308.205670] #PF: supervisor write access in kernel mode</a:t>
            </a:r>
            <a:endParaRPr b="0" lang="en-IN" sz="1800" spc="-1" strike="noStrike">
              <a:latin typeface="Arial"/>
            </a:endParaRPr>
          </a:p>
          <a:p>
            <a:r>
              <a:rPr b="0" lang="en-IN" sz="1800" spc="-1" strike="noStrike">
                <a:latin typeface="Arial"/>
              </a:rPr>
              <a:t>[57308.205673] #PF: error_code(0x0002) - not-present page</a:t>
            </a:r>
            <a:endParaRPr b="0" lang="en-IN" sz="1800" spc="-1" strike="noStrike">
              <a:latin typeface="Arial"/>
            </a:endParaRPr>
          </a:p>
          <a:p>
            <a:r>
              <a:rPr b="0" lang="en-IN" sz="1800" spc="-1" strike="noStrike">
                <a:latin typeface="Arial"/>
              </a:rPr>
              <a:t>[57308.205676] PGD 0 P4D 0 </a:t>
            </a:r>
            <a:endParaRPr b="0" lang="en-IN" sz="1800" spc="-1" strike="noStrike">
              <a:latin typeface="Arial"/>
            </a:endParaRPr>
          </a:p>
          <a:p>
            <a:r>
              <a:rPr b="0" lang="en-IN" sz="1800" spc="-1" strike="noStrike">
                <a:latin typeface="Arial"/>
              </a:rPr>
              <a:t>[57308.205681] Oops: 0002 [#1] SMP NOPTI</a:t>
            </a:r>
            <a:endParaRPr b="0" lang="en-IN" sz="1800" spc="-1" strike="noStrike">
              <a:latin typeface="Arial"/>
            </a:endParaRPr>
          </a:p>
        </p:txBody>
      </p:sp>
      <p:sp>
        <p:nvSpPr>
          <p:cNvPr id="105" name="TextShape 3"/>
          <p:cNvSpPr txBox="1"/>
          <p:nvPr/>
        </p:nvSpPr>
        <p:spPr>
          <a:xfrm>
            <a:off x="504000" y="5760000"/>
            <a:ext cx="1944000" cy="232560"/>
          </a:xfrm>
          <a:prstGeom prst="rect">
            <a:avLst/>
          </a:prstGeom>
          <a:noFill/>
          <a:ln>
            <a:noFill/>
          </a:ln>
        </p:spPr>
        <p:txBody>
          <a:bodyPr lIns="90000" rIns="90000" tIns="45000" bIns="45000">
            <a:noAutofit/>
          </a:bodyPr>
          <a:p>
            <a:r>
              <a:rPr b="1" lang="en-IN" sz="1000" spc="-1" strike="noStrike">
                <a:latin typeface="Arial"/>
              </a:rPr>
              <a:t>objdump -d -S null-pointer.ko</a:t>
            </a:r>
            <a:endParaRPr b="0" lang="en-IN" sz="1000" spc="-1" strike="noStrike">
              <a:latin typeface="Arial"/>
            </a:endParaRPr>
          </a:p>
        </p:txBody>
      </p:sp>
      <p:sp>
        <p:nvSpPr>
          <p:cNvPr id="106" name="TextShape 4"/>
          <p:cNvSpPr txBox="1"/>
          <p:nvPr/>
        </p:nvSpPr>
        <p:spPr>
          <a:xfrm>
            <a:off x="1484280" y="1381320"/>
            <a:ext cx="3987720" cy="346680"/>
          </a:xfrm>
          <a:prstGeom prst="rect">
            <a:avLst/>
          </a:prstGeom>
          <a:noFill/>
          <a:ln>
            <a:noFill/>
          </a:ln>
        </p:spPr>
        <p:txBody>
          <a:bodyPr lIns="90000" rIns="90000" tIns="45000" bIns="45000">
            <a:noAutofit/>
          </a:bodyPr>
          <a:p>
            <a:r>
              <a:rPr b="0" lang="en-IN" sz="1800" spc="-1" strike="noStrike">
                <a:latin typeface="Arial"/>
              </a:rPr>
              <a:t>0010:khello_init+0x3b/0x1000 [khello]</a:t>
            </a:r>
            <a:endParaRPr b="0" lang="en-IN" sz="1800" spc="-1" strike="noStrike">
              <a:latin typeface="Arial"/>
            </a:endParaRPr>
          </a:p>
        </p:txBody>
      </p:sp>
      <p:pic>
        <p:nvPicPr>
          <p:cNvPr id="107" name="" descr=""/>
          <p:cNvPicPr/>
          <p:nvPr/>
        </p:nvPicPr>
        <p:blipFill>
          <a:blip r:embed="rId1"/>
          <a:stretch/>
        </p:blipFill>
        <p:spPr>
          <a:xfrm>
            <a:off x="360000" y="2160000"/>
            <a:ext cx="9432000" cy="143136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1062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2023-04-23T21:45:53Z</dcterms:created>
  <dc:creator/>
  <dc:description/>
  <dc:language>en-IN</dc:language>
  <cp:lastModifiedBy/>
  <dcterms:modified xsi:type="dcterms:W3CDTF">2023-05-25T20:21:57Z</dcterms:modified>
  <cp:revision>27</cp:revision>
  <dc:subject/>
  <dc:title>Blue Curve</dc:title>
</cp:coreProperties>
</file>