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6.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slides/slide2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16.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28.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slide30.xml" ContentType="application/vnd.openxmlformats-officedocument.presentationml.slide+xml"/>
  <Override PartName="/ppt/slides/slide28.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990720" y="1447920"/>
            <a:ext cx="7687800" cy="15447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4800" spc="-1" strike="noStrike">
                <a:solidFill>
                  <a:srgbClr val="000000"/>
                </a:solidFill>
                <a:latin typeface="Calibri"/>
                <a:ea typeface="DejaVu Sans"/>
              </a:rPr>
              <a:t>Memory Management </a:t>
            </a:r>
            <a:endParaRPr b="0" lang="en-IN" sz="4800" spc="-1" strike="noStrike">
              <a:latin typeface="Arial"/>
            </a:endParaRPr>
          </a:p>
          <a:p>
            <a:pPr>
              <a:lnSpc>
                <a:spcPct val="100000"/>
              </a:lnSpc>
            </a:pPr>
            <a:r>
              <a:rPr b="1" lang="en-IN" sz="4800" spc="-1" strike="noStrike">
                <a:solidFill>
                  <a:srgbClr val="000000"/>
                </a:solidFill>
                <a:latin typeface="Calibri"/>
                <a:ea typeface="DejaVu Sans"/>
              </a:rPr>
              <a:t>	</a:t>
            </a:r>
            <a:r>
              <a:rPr b="1" lang="en-IN" sz="4800" spc="-1" strike="noStrike">
                <a:solidFill>
                  <a:srgbClr val="000000"/>
                </a:solidFill>
                <a:latin typeface="Calibri"/>
                <a:ea typeface="DejaVu Sans"/>
              </a:rPr>
              <a:t>	</a:t>
            </a:r>
            <a:r>
              <a:rPr b="1" lang="en-IN" sz="4800" spc="-1" strike="noStrike">
                <a:solidFill>
                  <a:srgbClr val="000000"/>
                </a:solidFill>
                <a:latin typeface="Calibri"/>
                <a:ea typeface="DejaVu Sans"/>
              </a:rPr>
              <a:t>in Linux</a:t>
            </a:r>
            <a:endParaRPr b="0" lang="en-IN" sz="4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4" name="" descr=""/>
          <p:cNvPicPr/>
          <p:nvPr/>
        </p:nvPicPr>
        <p:blipFill>
          <a:blip r:embed="rId1"/>
          <a:stretch/>
        </p:blipFill>
        <p:spPr>
          <a:xfrm>
            <a:off x="0" y="116640"/>
            <a:ext cx="4747320" cy="5710680"/>
          </a:xfrm>
          <a:prstGeom prst="rect">
            <a:avLst/>
          </a:prstGeom>
          <a:ln>
            <a:noFill/>
          </a:ln>
        </p:spPr>
      </p:pic>
      <p:sp>
        <p:nvSpPr>
          <p:cNvPr id="95" name="CustomShape 1"/>
          <p:cNvSpPr/>
          <p:nvPr/>
        </p:nvSpPr>
        <p:spPr>
          <a:xfrm>
            <a:off x="72000" y="5832000"/>
            <a:ext cx="8620560" cy="853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Interestingly, with the 48-bit addressing scheme, the vast majority of the VAS is left unused. This is why we term the VAS as being very sparse.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6" name="" descr=""/>
          <p:cNvPicPr/>
          <p:nvPr/>
        </p:nvPicPr>
        <p:blipFill>
          <a:blip r:embed="rId1"/>
          <a:stretch/>
        </p:blipFill>
        <p:spPr>
          <a:xfrm rot="21591600">
            <a:off x="130680" y="397800"/>
            <a:ext cx="9753120" cy="45486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7" name="" descr=""/>
          <p:cNvPicPr/>
          <p:nvPr/>
        </p:nvPicPr>
        <p:blipFill>
          <a:blip r:embed="rId1"/>
          <a:stretch/>
        </p:blipFill>
        <p:spPr>
          <a:xfrm>
            <a:off x="-71640" y="223920"/>
            <a:ext cx="9142560" cy="567900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72000" y="131400"/>
            <a:ext cx="9189720" cy="28152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200" spc="-1" strike="noStrike">
                <a:solidFill>
                  <a:srgbClr val="000000"/>
                </a:solidFill>
                <a:latin typeface="Arial"/>
                <a:ea typeface="DejaVu Sans"/>
              </a:rPr>
              <a:t> </a:t>
            </a:r>
            <a:r>
              <a:rPr b="1" lang="en-IN" sz="1200" spc="-1" strike="noStrike">
                <a:solidFill>
                  <a:srgbClr val="000000"/>
                </a:solidFill>
                <a:latin typeface="Arial"/>
                <a:ea typeface="DejaVu Sans"/>
              </a:rPr>
              <a:t>Translation look aside buffer</a:t>
            </a:r>
            <a:endParaRPr b="0" lang="en-IN" sz="1200" spc="-1" strike="noStrike">
              <a:latin typeface="Arial"/>
            </a:endParaRPr>
          </a:p>
          <a:p>
            <a:pPr>
              <a:lnSpc>
                <a:spcPct val="100000"/>
              </a:lnSpc>
            </a:pPr>
            <a:r>
              <a:rPr b="1" lang="en-IN" sz="1200" spc="-1" strike="noStrike">
                <a:solidFill>
                  <a:srgbClr val="000000"/>
                </a:solidFill>
                <a:latin typeface="Arial"/>
                <a:ea typeface="DejaVu Sans"/>
              </a:rPr>
              <a:t> </a:t>
            </a:r>
            <a:endParaRPr b="0" lang="en-IN" sz="1200" spc="-1" strike="noStrike">
              <a:latin typeface="Arial"/>
            </a:endParaRPr>
          </a:p>
          <a:p>
            <a:pPr>
              <a:lnSpc>
                <a:spcPct val="100000"/>
              </a:lnSpc>
            </a:pPr>
            <a:r>
              <a:rPr b="1" lang="en-IN" sz="1200" spc="-1" strike="noStrike">
                <a:solidFill>
                  <a:srgbClr val="000000"/>
                </a:solidFill>
                <a:latin typeface="Arial"/>
                <a:ea typeface="DejaVu Sans"/>
              </a:rPr>
              <a:t>- </a:t>
            </a:r>
            <a:r>
              <a:rPr b="0" lang="en-IN" sz="1200" spc="-1" strike="noStrike">
                <a:solidFill>
                  <a:srgbClr val="000000"/>
                </a:solidFill>
                <a:latin typeface="Arial"/>
                <a:ea typeface="DejaVu Sans"/>
              </a:rPr>
              <a:t>TLB is list of mappings from vitual to physical space in hardware, also holds permission bits</a:t>
            </a:r>
            <a:endParaRPr b="0" lang="en-IN" sz="1200" spc="-1" strike="noStrike">
              <a:latin typeface="Arial"/>
            </a:endParaRPr>
          </a:p>
          <a:p>
            <a:pPr>
              <a:lnSpc>
                <a:spcPct val="100000"/>
              </a:lnSpc>
            </a:pPr>
            <a:r>
              <a:rPr b="0" lang="en-IN" sz="1200" spc="-1" strike="noStrike">
                <a:solidFill>
                  <a:srgbClr val="000000"/>
                </a:solidFill>
                <a:latin typeface="Arial"/>
                <a:ea typeface="DejaVu Sans"/>
              </a:rPr>
              <a:t>- There are fixed number of entries in the TLB, which vaies by CPU</a:t>
            </a:r>
            <a:endParaRPr b="0" lang="en-IN" sz="1200" spc="-1" strike="noStrike">
              <a:latin typeface="Arial"/>
            </a:endParaRPr>
          </a:p>
          <a:p>
            <a:pPr>
              <a:lnSpc>
                <a:spcPct val="100000"/>
              </a:lnSpc>
            </a:pPr>
            <a:r>
              <a:rPr b="0" lang="en-IN" sz="1200" spc="-1" strike="noStrike">
                <a:solidFill>
                  <a:srgbClr val="000000"/>
                </a:solidFill>
                <a:latin typeface="Arial"/>
                <a:ea typeface="DejaVu Sans"/>
              </a:rPr>
              <a:t>- The TLB is part of MMU systems</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Arial"/>
                <a:ea typeface="DejaVu Sans"/>
              </a:rPr>
              <a:t>TLB is consulted by MMU when the CPU access virtual address</a:t>
            </a:r>
            <a:endParaRPr b="0" lang="en-IN" sz="1200" spc="-1" strike="noStrike">
              <a:latin typeface="Arial"/>
            </a:endParaRPr>
          </a:p>
          <a:p>
            <a:pPr>
              <a:lnSpc>
                <a:spcPct val="100000"/>
              </a:lnSpc>
            </a:pPr>
            <a:r>
              <a:rPr b="0" lang="en-IN" sz="1200" spc="-1" strike="noStrike">
                <a:solidFill>
                  <a:srgbClr val="000000"/>
                </a:solidFill>
                <a:latin typeface="Arial"/>
                <a:ea typeface="DejaVu Sans"/>
              </a:rPr>
              <a:t>- if the virtual address is in TLB the MMU can look up the physical resource (RAM or hardware)</a:t>
            </a:r>
            <a:endParaRPr b="0" lang="en-IN" sz="1200" spc="-1" strike="noStrike">
              <a:latin typeface="Arial"/>
            </a:endParaRPr>
          </a:p>
          <a:p>
            <a:pPr>
              <a:lnSpc>
                <a:spcPct val="100000"/>
              </a:lnSpc>
            </a:pPr>
            <a:r>
              <a:rPr b="0" lang="en-IN" sz="1200" spc="-1" strike="noStrike">
                <a:solidFill>
                  <a:srgbClr val="000000"/>
                </a:solidFill>
                <a:latin typeface="Arial"/>
                <a:ea typeface="DejaVu Sans"/>
              </a:rPr>
              <a:t>- if the virtual address is not in the TLB, the MMU will generate page fault exception and interrupt the CPU</a:t>
            </a:r>
            <a:endParaRPr b="0" lang="en-IN" sz="1200" spc="-1" strike="noStrike">
              <a:latin typeface="Arial"/>
            </a:endParaRPr>
          </a:p>
          <a:p>
            <a:pPr>
              <a:lnSpc>
                <a:spcPct val="100000"/>
              </a:lnSpc>
            </a:pPr>
            <a:r>
              <a:rPr b="0" lang="en-IN" sz="1200" spc="-1" strike="noStrike">
                <a:solidFill>
                  <a:srgbClr val="000000"/>
                </a:solidFill>
                <a:latin typeface="Arial"/>
                <a:ea typeface="DejaVu Sans"/>
              </a:rPr>
              <a:t>- if the address is in TLB, but the permission are in sufficient, the MMU will generate page fault</a:t>
            </a:r>
            <a:endParaRPr b="0" lang="en-IN" sz="1200" spc="-1" strike="noStrike">
              <a:latin typeface="Arial"/>
            </a:endParaRPr>
          </a:p>
          <a:p>
            <a:pPr>
              <a:lnSpc>
                <a:spcPct val="100000"/>
              </a:lnSpc>
            </a:pPr>
            <a:r>
              <a:rPr b="1" lang="en-IN" sz="1200" spc="-1" strike="noStrike">
                <a:solidFill>
                  <a:srgbClr val="000000"/>
                </a:solidFill>
                <a:latin typeface="Arial"/>
                <a:ea typeface="DejaVu Sans"/>
              </a:rPr>
              <a:t>Page fault:</a:t>
            </a:r>
            <a:endParaRPr b="0" lang="en-IN" sz="1200" spc="-1" strike="noStrike">
              <a:latin typeface="Arial"/>
            </a:endParaRPr>
          </a:p>
          <a:p>
            <a:pPr>
              <a:lnSpc>
                <a:spcPct val="100000"/>
              </a:lnSpc>
            </a:pPr>
            <a:r>
              <a:rPr b="0" lang="en-IN" sz="1200" spc="-1" strike="noStrike">
                <a:solidFill>
                  <a:srgbClr val="000000"/>
                </a:solidFill>
                <a:latin typeface="Arial"/>
                <a:ea typeface="DejaVu Sans"/>
              </a:rPr>
              <a:t>- A page fault is CPU exception, generated when software attepmpts to use an invalid vartiual address. There are 3 cases</a:t>
            </a:r>
            <a:endParaRPr b="0" lang="en-IN" sz="1200" spc="-1" strike="noStrike">
              <a:latin typeface="Arial"/>
            </a:endParaRPr>
          </a:p>
          <a:p>
            <a:pPr>
              <a:lnSpc>
                <a:spcPct val="100000"/>
              </a:lnSpc>
            </a:pPr>
            <a:r>
              <a:rPr b="0" lang="en-IN" sz="1200" spc="-1" strike="noStrike">
                <a:solidFill>
                  <a:srgbClr val="000000"/>
                </a:solidFill>
                <a:latin typeface="Arial"/>
                <a:ea typeface="DejaVu Sans"/>
              </a:rPr>
              <a:t>1. The virtual address is not mapped for process requesting for it</a:t>
            </a:r>
            <a:endParaRPr b="0" lang="en-IN" sz="1200" spc="-1" strike="noStrike">
              <a:latin typeface="Arial"/>
            </a:endParaRPr>
          </a:p>
          <a:p>
            <a:pPr>
              <a:lnSpc>
                <a:spcPct val="100000"/>
              </a:lnSpc>
            </a:pPr>
            <a:r>
              <a:rPr b="0" lang="en-IN" sz="1200" spc="-1" strike="noStrike">
                <a:solidFill>
                  <a:srgbClr val="000000"/>
                </a:solidFill>
                <a:latin typeface="Arial"/>
                <a:ea typeface="DejaVu Sans"/>
              </a:rPr>
              <a:t>2. The process has insufficient permission for the address</a:t>
            </a:r>
            <a:endParaRPr b="0" lang="en-IN" sz="1200" spc="-1" strike="noStrike">
              <a:latin typeface="Arial"/>
            </a:endParaRPr>
          </a:p>
          <a:p>
            <a:pPr>
              <a:lnSpc>
                <a:spcPct val="100000"/>
              </a:lnSpc>
            </a:pPr>
            <a:r>
              <a:rPr b="0" lang="en-IN" sz="1200" spc="-1" strike="noStrike">
                <a:solidFill>
                  <a:srgbClr val="000000"/>
                </a:solidFill>
                <a:latin typeface="Arial"/>
                <a:ea typeface="DejaVu Sans"/>
              </a:rPr>
              <a:t>3. The virtual address is valid, but swapped out</a:t>
            </a:r>
            <a:endParaRPr b="0" lang="en-IN" sz="1200" spc="-1" strike="noStrike">
              <a:latin typeface="Arial"/>
            </a:endParaRPr>
          </a:p>
          <a:p>
            <a:pPr>
              <a:lnSpc>
                <a:spcPct val="100000"/>
              </a:lnSpc>
            </a:pPr>
            <a:endParaRPr b="0" lang="en-IN" sz="1200" spc="-1" strike="noStrike">
              <a:latin typeface="Arial"/>
            </a:endParaRPr>
          </a:p>
        </p:txBody>
      </p:sp>
      <p:pic>
        <p:nvPicPr>
          <p:cNvPr id="99" name="" descr=""/>
          <p:cNvPicPr/>
          <p:nvPr/>
        </p:nvPicPr>
        <p:blipFill>
          <a:blip r:embed="rId1"/>
          <a:stretch/>
        </p:blipFill>
        <p:spPr>
          <a:xfrm>
            <a:off x="2184480" y="2880000"/>
            <a:ext cx="6491160" cy="384012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0" name="" descr=""/>
          <p:cNvPicPr/>
          <p:nvPr/>
        </p:nvPicPr>
        <p:blipFill>
          <a:blip r:embed="rId1"/>
          <a:stretch/>
        </p:blipFill>
        <p:spPr>
          <a:xfrm>
            <a:off x="216360" y="144000"/>
            <a:ext cx="9138240" cy="5036400"/>
          </a:xfrm>
          <a:prstGeom prst="rect">
            <a:avLst/>
          </a:prstGeom>
          <a:ln>
            <a:noFill/>
          </a:ln>
        </p:spPr>
      </p:pic>
      <p:sp>
        <p:nvSpPr>
          <p:cNvPr id="101" name="CustomShape 1"/>
          <p:cNvSpPr/>
          <p:nvPr/>
        </p:nvSpPr>
        <p:spPr>
          <a:xfrm>
            <a:off x="158400" y="5989320"/>
            <a:ext cx="5308200" cy="341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https://www.youtube.com/watch?v=95QpHJX55bM</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105840" y="216000"/>
            <a:ext cx="8746920" cy="2647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The vsyscall page</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very last line cat /</a:t>
            </a:r>
            <a:r>
              <a:rPr b="0" i="1" lang="en-IN" sz="1800" spc="-1" strike="noStrike">
                <a:solidFill>
                  <a:srgbClr val="000000"/>
                </a:solidFill>
                <a:latin typeface="Arial"/>
                <a:ea typeface="DejaVu Sans"/>
              </a:rPr>
              <a:t>proc/self/maps</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so-called vsyscall entry – maps a kernel page (by now, you know how</a:t>
            </a:r>
            <a:endParaRPr b="0" lang="en-IN" sz="1800" spc="-1" strike="noStrike">
              <a:latin typeface="Arial"/>
            </a:endParaRPr>
          </a:p>
          <a:p>
            <a:pPr>
              <a:lnSpc>
                <a:spcPct val="100000"/>
              </a:lnSpc>
            </a:pPr>
            <a:r>
              <a:rPr b="0" lang="en-IN" sz="1800" spc="-1" strike="noStrike">
                <a:solidFill>
                  <a:srgbClr val="000000"/>
                </a:solidFill>
                <a:latin typeface="Arial"/>
                <a:ea typeface="DejaVu Sans"/>
              </a:rPr>
              <a:t>we can tell: the MSB 16 bits of its start and end virtual addresses are set). Here, we</a:t>
            </a:r>
            <a:endParaRPr b="0" lang="en-IN" sz="1800" spc="-1" strike="noStrike">
              <a:latin typeface="Arial"/>
            </a:endParaRPr>
          </a:p>
          <a:p>
            <a:pPr>
              <a:lnSpc>
                <a:spcPct val="100000"/>
              </a:lnSpc>
            </a:pPr>
            <a:r>
              <a:rPr b="0" lang="en-IN" sz="1800" spc="-1" strike="noStrike">
                <a:solidFill>
                  <a:srgbClr val="000000"/>
                </a:solidFill>
                <a:latin typeface="Arial"/>
                <a:ea typeface="DejaVu Sans"/>
              </a:rPr>
              <a:t>just mention the fact that this is an (old) optimization for performing system calls. It</a:t>
            </a:r>
            <a:endParaRPr b="0" lang="en-IN" sz="1800" spc="-1" strike="noStrike">
              <a:latin typeface="Arial"/>
            </a:endParaRPr>
          </a:p>
          <a:p>
            <a:pPr>
              <a:lnSpc>
                <a:spcPct val="100000"/>
              </a:lnSpc>
            </a:pPr>
            <a:r>
              <a:rPr b="0" lang="en-IN" sz="1800" spc="-1" strike="noStrike">
                <a:solidFill>
                  <a:srgbClr val="000000"/>
                </a:solidFill>
                <a:latin typeface="Arial"/>
                <a:ea typeface="DejaVu Sans"/>
              </a:rPr>
              <a:t>works by alleviating the need to actually switch to kernel mode for a small subset of</a:t>
            </a:r>
            <a:endParaRPr b="0" lang="en-IN" sz="1800" spc="-1" strike="noStrike">
              <a:latin typeface="Arial"/>
            </a:endParaRPr>
          </a:p>
          <a:p>
            <a:pPr>
              <a:lnSpc>
                <a:spcPct val="100000"/>
              </a:lnSpc>
            </a:pPr>
            <a:r>
              <a:rPr b="0" lang="en-IN" sz="1800" spc="-1" strike="noStrike">
                <a:solidFill>
                  <a:srgbClr val="000000"/>
                </a:solidFill>
                <a:latin typeface="Arial"/>
                <a:ea typeface="DejaVu Sans"/>
              </a:rPr>
              <a:t>syscalls that don't really need to.</a:t>
            </a:r>
            <a:endParaRPr b="0" lang="en-IN" sz="1800" spc="-1" strike="noStrike">
              <a:latin typeface="Arial"/>
            </a:endParaRPr>
          </a:p>
          <a:p>
            <a:pPr>
              <a:lnSpc>
                <a:spcPct val="100000"/>
              </a:lnSpc>
            </a:pPr>
            <a:r>
              <a:rPr b="0" lang="en-IN" sz="1800" spc="-1" strike="noStrike">
                <a:solidFill>
                  <a:srgbClr val="000000"/>
                </a:solidFill>
                <a:latin typeface="Arial"/>
                <a:ea typeface="DejaVu Sans"/>
              </a:rPr>
              <a:t>Currently, on the x86, these include the gettimeofday(2) , time(2) , and</a:t>
            </a:r>
            <a:endParaRPr b="0" lang="en-IN" sz="1800" spc="-1" strike="noStrike">
              <a:latin typeface="Arial"/>
            </a:endParaRPr>
          </a:p>
          <a:p>
            <a:pPr>
              <a:lnSpc>
                <a:spcPct val="100000"/>
              </a:lnSpc>
            </a:pPr>
            <a:r>
              <a:rPr b="0" lang="en-IN" sz="1800" spc="-1" strike="noStrike">
                <a:solidFill>
                  <a:srgbClr val="000000"/>
                </a:solidFill>
                <a:latin typeface="Arial"/>
                <a:ea typeface="DejaVu Sans"/>
              </a:rPr>
              <a:t>getcpu(2) system calls. Indeed, the vvar and vdso (aka vDSO) mappings above it</a:t>
            </a:r>
            <a:endParaRPr b="0" lang="en-IN" sz="1800" spc="-1" strike="noStrike">
              <a:latin typeface="Arial"/>
            </a:endParaRPr>
          </a:p>
          <a:p>
            <a:pPr>
              <a:lnSpc>
                <a:spcPct val="100000"/>
              </a:lnSpc>
            </a:pPr>
            <a:r>
              <a:rPr b="0" lang="en-IN" sz="1800" spc="-1" strike="noStrike">
                <a:solidFill>
                  <a:srgbClr val="000000"/>
                </a:solidFill>
                <a:latin typeface="Arial"/>
                <a:ea typeface="DejaVu Sans"/>
              </a:rPr>
              <a:t>are (slightly) modern variations on the same theme.</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journalctl -b -k</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KASAN: The modern kernel (4.0 onward for x86_64, 4.4 for ARM64)</a:t>
            </a:r>
            <a:endParaRPr b="0" lang="en-IN" sz="1800" spc="-1" strike="noStrike">
              <a:latin typeface="Arial"/>
            </a:endParaRPr>
          </a:p>
          <a:p>
            <a:pPr>
              <a:lnSpc>
                <a:spcPct val="100000"/>
              </a:lnSpc>
            </a:pPr>
            <a:r>
              <a:rPr b="0" lang="en-IN" sz="1800" spc="-1" strike="noStrike">
                <a:solidFill>
                  <a:srgbClr val="000000"/>
                </a:solidFill>
                <a:latin typeface="Arial"/>
                <a:ea typeface="DejaVu Sans"/>
              </a:rPr>
              <a:t>employs a powerful mechanism to detect and report memory issues. It's</a:t>
            </a:r>
            <a:endParaRPr b="0" lang="en-IN" sz="1800" spc="-1" strike="noStrike">
              <a:latin typeface="Arial"/>
            </a:endParaRPr>
          </a:p>
          <a:p>
            <a:pPr>
              <a:lnSpc>
                <a:spcPct val="100000"/>
              </a:lnSpc>
            </a:pPr>
            <a:r>
              <a:rPr b="0" lang="en-IN" sz="1800" spc="-1" strike="noStrike">
                <a:solidFill>
                  <a:srgbClr val="000000"/>
                </a:solidFill>
                <a:latin typeface="Arial"/>
                <a:ea typeface="DejaVu Sans"/>
              </a:rPr>
              <a:t>based on the user space Address SANitizer (ASAN) code base and is thus</a:t>
            </a:r>
            <a:endParaRPr b="0" lang="en-IN" sz="1800" spc="-1" strike="noStrike">
              <a:latin typeface="Arial"/>
            </a:endParaRPr>
          </a:p>
          <a:p>
            <a:pPr>
              <a:lnSpc>
                <a:spcPct val="100000"/>
              </a:lnSpc>
            </a:pPr>
            <a:r>
              <a:rPr b="0" lang="en-IN" sz="1800" spc="-1" strike="noStrike">
                <a:solidFill>
                  <a:srgbClr val="000000"/>
                </a:solidFill>
                <a:latin typeface="Arial"/>
                <a:ea typeface="DejaVu Sans"/>
              </a:rPr>
              <a:t>called Kernel Address SANitizer (KASAN). Its power lies in ably (via</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compile-time instrumentation) detecting memory issues such as Use After</a:t>
            </a:r>
            <a:endParaRPr b="0" lang="en-IN" sz="1800" spc="-1" strike="noStrike">
              <a:latin typeface="Arial"/>
            </a:endParaRPr>
          </a:p>
          <a:p>
            <a:pPr>
              <a:lnSpc>
                <a:spcPct val="100000"/>
              </a:lnSpc>
            </a:pPr>
            <a:r>
              <a:rPr b="0" lang="en-IN" sz="1800" spc="-1" strike="noStrike">
                <a:solidFill>
                  <a:srgbClr val="000000"/>
                </a:solidFill>
                <a:latin typeface="Arial"/>
                <a:ea typeface="DejaVu Sans"/>
              </a:rPr>
              <a:t>Free (UAF) and Out Of Bounds (OOB) access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38160" y="144000"/>
            <a:ext cx="9313920" cy="6910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200" spc="-1" strike="noStrike">
                <a:solidFill>
                  <a:srgbClr val="000000"/>
                </a:solidFill>
                <a:latin typeface="Arial"/>
                <a:ea typeface="DejaVu Sans"/>
              </a:rPr>
              <a:t>Virtual memory:</a:t>
            </a:r>
            <a:endParaRPr b="0" lang="en-IN" sz="1200" spc="-1" strike="noStrike">
              <a:latin typeface="Arial"/>
            </a:endParaRPr>
          </a:p>
          <a:p>
            <a:pPr>
              <a:lnSpc>
                <a:spcPct val="100000"/>
              </a:lnSpc>
            </a:pPr>
            <a:r>
              <a:rPr b="0" lang="en-IN" sz="1200" spc="-1" strike="noStrike">
                <a:solidFill>
                  <a:srgbClr val="000000"/>
                </a:solidFill>
                <a:latin typeface="Arial"/>
                <a:ea typeface="DejaVu Sans"/>
              </a:rPr>
              <a:t>Virtual memory introduces a layer of indirection that allows a number of nice things. With virtual memory, programs running on the system can allocate far more memory than is physically available; </a:t>
            </a:r>
            <a:endParaRPr b="0" lang="en-IN" sz="1200" spc="-1" strike="noStrike">
              <a:latin typeface="Arial"/>
            </a:endParaRPr>
          </a:p>
          <a:p>
            <a:pPr>
              <a:lnSpc>
                <a:spcPct val="100000"/>
              </a:lnSpc>
            </a:pPr>
            <a:r>
              <a:rPr b="0" lang="en-IN" sz="1200" spc="-1" strike="noStrike">
                <a:solidFill>
                  <a:srgbClr val="000000"/>
                </a:solidFill>
                <a:latin typeface="Arial"/>
                <a:ea typeface="DejaVu Sans"/>
              </a:rPr>
              <a:t>indeed, even a single process can have a virtual address space larger than the system’s physical memory. </a:t>
            </a:r>
            <a:endParaRPr b="0" lang="en-IN" sz="1200" spc="-1" strike="noStrike">
              <a:latin typeface="Arial"/>
            </a:endParaRPr>
          </a:p>
          <a:p>
            <a:pPr>
              <a:lnSpc>
                <a:spcPct val="100000"/>
              </a:lnSpc>
            </a:pPr>
            <a:r>
              <a:rPr b="0" lang="en-IN" sz="1200" spc="-1" strike="noStrike">
                <a:solidFill>
                  <a:srgbClr val="000000"/>
                </a:solidFill>
                <a:latin typeface="Arial"/>
                <a:ea typeface="DejaVu Sans"/>
              </a:rPr>
              <a:t>Virtual memory also allows the program to play a number of tricks with the process’s address space, including mapping the program’s memory to device memory.</a:t>
            </a:r>
            <a:endParaRPr b="0" lang="en-IN" sz="1200" spc="-1" strike="noStrike">
              <a:latin typeface="Arial"/>
            </a:endParaRPr>
          </a:p>
          <a:p>
            <a:pPr>
              <a:lnSpc>
                <a:spcPct val="100000"/>
              </a:lnSpc>
            </a:pPr>
            <a:r>
              <a:rPr b="1" lang="en-IN" sz="1200" spc="-1" strike="noStrike">
                <a:solidFill>
                  <a:srgbClr val="000000"/>
                </a:solidFill>
                <a:latin typeface="Arial"/>
                <a:ea typeface="DejaVu Sans"/>
              </a:rPr>
              <a:t>Address Types:</a:t>
            </a:r>
            <a:endParaRPr b="0" lang="en-IN" sz="1200" spc="-1" strike="noStrike">
              <a:latin typeface="Arial"/>
            </a:endParaRPr>
          </a:p>
          <a:p>
            <a:pPr>
              <a:lnSpc>
                <a:spcPct val="100000"/>
              </a:lnSpc>
            </a:pPr>
            <a:r>
              <a:rPr b="1" lang="en-IN" sz="1200" spc="-1" strike="noStrike">
                <a:solidFill>
                  <a:srgbClr val="000000"/>
                </a:solidFill>
                <a:latin typeface="Arial"/>
                <a:ea typeface="DejaVu Sans"/>
              </a:rPr>
              <a:t>User virtual addresses</a:t>
            </a:r>
            <a:endParaRPr b="0" lang="en-IN" sz="1200" spc="-1" strike="noStrike">
              <a:latin typeface="Arial"/>
            </a:endParaRPr>
          </a:p>
          <a:p>
            <a:pPr>
              <a:lnSpc>
                <a:spcPct val="100000"/>
              </a:lnSpc>
            </a:pPr>
            <a:r>
              <a:rPr b="0" lang="en-IN" sz="1200" spc="-1" strike="noStrike">
                <a:solidFill>
                  <a:srgbClr val="000000"/>
                </a:solidFill>
                <a:latin typeface="Arial"/>
                <a:ea typeface="DejaVu Sans"/>
              </a:rPr>
              <a:t>These are the regular addresses seen by user-space programs. User addresses are either 32 or 64 bits in length, depending on the underlying hardware architecture, and each process has its own virtual address space.</a:t>
            </a:r>
            <a:endParaRPr b="0" lang="en-IN" sz="1200" spc="-1" strike="noStrike">
              <a:latin typeface="Arial"/>
            </a:endParaRPr>
          </a:p>
          <a:p>
            <a:pPr>
              <a:lnSpc>
                <a:spcPct val="100000"/>
              </a:lnSpc>
            </a:pPr>
            <a:r>
              <a:rPr b="1" lang="en-IN" sz="1200" spc="-1" strike="noStrike">
                <a:solidFill>
                  <a:srgbClr val="000000"/>
                </a:solidFill>
                <a:latin typeface="Arial"/>
                <a:ea typeface="DejaVu Sans"/>
              </a:rPr>
              <a:t>Physical addresses</a:t>
            </a:r>
            <a:endParaRPr b="0" lang="en-IN" sz="1200" spc="-1" strike="noStrike">
              <a:latin typeface="Arial"/>
            </a:endParaRPr>
          </a:p>
          <a:p>
            <a:pPr>
              <a:lnSpc>
                <a:spcPct val="100000"/>
              </a:lnSpc>
            </a:pPr>
            <a:r>
              <a:rPr b="0" lang="en-IN" sz="1200" spc="-1" strike="noStrike">
                <a:solidFill>
                  <a:srgbClr val="000000"/>
                </a:solidFill>
                <a:latin typeface="Arial"/>
                <a:ea typeface="DejaVu Sans"/>
              </a:rPr>
              <a:t>The addresses used between the processor and the system’s memory. Physical addresses are 32- or 64-bit quantities; even 32-bit systems can use larger physical addresses in some situations.</a:t>
            </a:r>
            <a:endParaRPr b="0" lang="en-IN" sz="1200" spc="-1" strike="noStrike">
              <a:latin typeface="Arial"/>
            </a:endParaRPr>
          </a:p>
          <a:p>
            <a:pPr>
              <a:lnSpc>
                <a:spcPct val="100000"/>
              </a:lnSpc>
            </a:pPr>
            <a:r>
              <a:rPr b="1" lang="en-IN" sz="1200" spc="-1" strike="noStrike">
                <a:solidFill>
                  <a:srgbClr val="000000"/>
                </a:solidFill>
                <a:latin typeface="Arial"/>
                <a:ea typeface="DejaVu Sans"/>
              </a:rPr>
              <a:t>Bus addresses</a:t>
            </a:r>
            <a:endParaRPr b="0" lang="en-IN" sz="1200" spc="-1" strike="noStrike">
              <a:latin typeface="Arial"/>
            </a:endParaRPr>
          </a:p>
          <a:p>
            <a:pPr>
              <a:lnSpc>
                <a:spcPct val="100000"/>
              </a:lnSpc>
            </a:pPr>
            <a:r>
              <a:rPr b="0" lang="en-IN" sz="1200" spc="-1" strike="noStrike">
                <a:solidFill>
                  <a:srgbClr val="000000"/>
                </a:solidFill>
                <a:latin typeface="Arial"/>
                <a:ea typeface="DejaVu Sans"/>
              </a:rPr>
              <a:t>The addresses used between peripheral buses and memory. Often, they are the same as the physical addresses used by the processor, but that is not necessarily the case. Some architectures can provide an I/O memory management unit (IOMMU) that </a:t>
            </a:r>
            <a:endParaRPr b="0" lang="en-IN" sz="1200" spc="-1" strike="noStrike">
              <a:latin typeface="Arial"/>
            </a:endParaRPr>
          </a:p>
          <a:p>
            <a:pPr>
              <a:lnSpc>
                <a:spcPct val="100000"/>
              </a:lnSpc>
            </a:pPr>
            <a:r>
              <a:rPr b="0" lang="en-IN" sz="1200" spc="-1" strike="noStrike">
                <a:solidFill>
                  <a:srgbClr val="000000"/>
                </a:solidFill>
                <a:latin typeface="Arial"/>
                <a:ea typeface="DejaVu Sans"/>
              </a:rPr>
              <a:t>remaps addresses between a bus and main memory. An IOMMU can make life easier in a number of ways</a:t>
            </a:r>
            <a:endParaRPr b="0" lang="en-IN" sz="1200" spc="-1" strike="noStrike">
              <a:latin typeface="Arial"/>
            </a:endParaRPr>
          </a:p>
          <a:p>
            <a:pPr>
              <a:lnSpc>
                <a:spcPct val="100000"/>
              </a:lnSpc>
            </a:pPr>
            <a:r>
              <a:rPr b="1" lang="en-IN" sz="1200" spc="-1" strike="noStrike">
                <a:solidFill>
                  <a:srgbClr val="000000"/>
                </a:solidFill>
                <a:latin typeface="Arial"/>
                <a:ea typeface="DejaVu Sans"/>
              </a:rPr>
              <a:t>Kernel logical addresses </a:t>
            </a:r>
            <a:endParaRPr b="0" lang="en-IN" sz="1200" spc="-1" strike="noStrike">
              <a:latin typeface="Arial"/>
            </a:endParaRPr>
          </a:p>
          <a:p>
            <a:pPr>
              <a:lnSpc>
                <a:spcPct val="100000"/>
              </a:lnSpc>
            </a:pPr>
            <a:r>
              <a:rPr b="0" lang="en-IN" sz="1200" spc="-1" strike="noStrike">
                <a:solidFill>
                  <a:srgbClr val="000000"/>
                </a:solidFill>
                <a:latin typeface="Arial"/>
                <a:ea typeface="DejaVu Sans"/>
              </a:rPr>
              <a:t>These make up the normal address space of the kernel. These addresses map some portion (perhaps all) of main memory and are often treated as if they were physical addresses. On most architectures, logical addresses and their associated physical addresses differ only by a constant offset. Logical addresses use the hardware’s native pointer size and, therefore, may be unable to address all of physical memory on heavily equipped 32-bit systems. Logical addresses are usually stored in variables of type unsigned long or </a:t>
            </a:r>
            <a:endParaRPr b="0" lang="en-IN" sz="1200" spc="-1" strike="noStrike">
              <a:latin typeface="Arial"/>
            </a:endParaRPr>
          </a:p>
          <a:p>
            <a:pPr>
              <a:lnSpc>
                <a:spcPct val="100000"/>
              </a:lnSpc>
            </a:pPr>
            <a:r>
              <a:rPr b="0" lang="en-IN" sz="1200" spc="-1" strike="noStrike">
                <a:solidFill>
                  <a:srgbClr val="000000"/>
                </a:solidFill>
                <a:latin typeface="Arial"/>
                <a:ea typeface="DejaVu Sans"/>
              </a:rPr>
              <a:t>void *. Memory returned from kmalloc has a kernel logical address.</a:t>
            </a:r>
            <a:endParaRPr b="0" lang="en-IN" sz="1200" spc="-1" strike="noStrike">
              <a:latin typeface="Arial"/>
            </a:endParaRPr>
          </a:p>
          <a:p>
            <a:pPr>
              <a:lnSpc>
                <a:spcPct val="100000"/>
              </a:lnSpc>
            </a:pPr>
            <a:r>
              <a:rPr b="1" lang="en-IN" sz="1200" spc="-1" strike="noStrike">
                <a:solidFill>
                  <a:srgbClr val="000000"/>
                </a:solidFill>
                <a:latin typeface="Arial"/>
                <a:ea typeface="DejaVu Sans"/>
              </a:rPr>
              <a:t>Kernel virtual addresses</a:t>
            </a:r>
            <a:endParaRPr b="0" lang="en-IN" sz="1200" spc="-1" strike="noStrike">
              <a:latin typeface="Arial"/>
            </a:endParaRPr>
          </a:p>
          <a:p>
            <a:pPr>
              <a:lnSpc>
                <a:spcPct val="100000"/>
              </a:lnSpc>
            </a:pPr>
            <a:r>
              <a:rPr b="0" lang="en-IN" sz="1200" spc="-1" strike="noStrike">
                <a:solidFill>
                  <a:srgbClr val="000000"/>
                </a:solidFill>
                <a:latin typeface="Arial"/>
                <a:ea typeface="DejaVu Sans"/>
              </a:rPr>
              <a:t>Kernel virtual addresses are similar to logical addresses in that they are a mapping from a kernel-space address to a physical address. Kernel virtual addresses do not necessarily have the linear, one-to-one mapping to physical addresses that characterize the logical address space, however. All logical addresses are kernel virtual addresses, but many kernel virtual addresses are not logical addresses.</a:t>
            </a:r>
            <a:endParaRPr b="0" lang="en-IN" sz="1200" spc="-1" strike="noStrike">
              <a:latin typeface="Arial"/>
            </a:endParaRPr>
          </a:p>
          <a:p>
            <a:pPr>
              <a:lnSpc>
                <a:spcPct val="100000"/>
              </a:lnSpc>
            </a:pPr>
            <a:r>
              <a:rPr b="0" lang="en-IN" sz="1200" spc="-1" strike="noStrike">
                <a:solidFill>
                  <a:srgbClr val="000000"/>
                </a:solidFill>
                <a:latin typeface="Arial"/>
                <a:ea typeface="DejaVu Sans"/>
              </a:rPr>
              <a:t>For example, memory allocated by vmalloc has a virtual address (but no direct physical mapping). The kmap function </a:t>
            </a:r>
            <a:endParaRPr b="0" lang="en-IN" sz="1200" spc="-1" strike="noStrike">
              <a:latin typeface="Arial"/>
            </a:endParaRPr>
          </a:p>
          <a:p>
            <a:pPr>
              <a:lnSpc>
                <a:spcPct val="100000"/>
              </a:lnSpc>
            </a:pPr>
            <a:r>
              <a:rPr b="0" lang="en-IN" sz="1200" spc="-1" strike="noStrike">
                <a:solidFill>
                  <a:srgbClr val="000000"/>
                </a:solidFill>
                <a:latin typeface="Arial"/>
                <a:ea typeface="DejaVu Sans"/>
              </a:rPr>
              <a:t>also returns virtual addresses. Virtual addresses are usually stored in pointer variables</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Arial"/>
                <a:ea typeface="DejaVu Sans"/>
              </a:rPr>
              <a:t>if you have a logical address, the macro __pa( ) (defined in &lt;asm/page.h&gt;) returns its</a:t>
            </a:r>
            <a:endParaRPr b="0" lang="en-IN" sz="1200" spc="-1" strike="noStrike">
              <a:latin typeface="Arial"/>
            </a:endParaRPr>
          </a:p>
          <a:p>
            <a:pPr>
              <a:lnSpc>
                <a:spcPct val="100000"/>
              </a:lnSpc>
            </a:pPr>
            <a:r>
              <a:rPr b="0" lang="en-IN" sz="1200" spc="-1" strike="noStrike">
                <a:solidFill>
                  <a:srgbClr val="000000"/>
                </a:solidFill>
                <a:latin typeface="Arial"/>
                <a:ea typeface="DejaVu Sans"/>
              </a:rPr>
              <a:t>associated physical address. Physical addresses can be mapped back to logical addresses with __va( ), but only for low-memory pages</a:t>
            </a: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134280" y="216000"/>
            <a:ext cx="8857800" cy="40086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000" spc="-1" strike="noStrike">
                <a:solidFill>
                  <a:srgbClr val="000000"/>
                </a:solidFill>
                <a:latin typeface="Arial"/>
                <a:ea typeface="DejaVu Sans"/>
              </a:rPr>
              <a:t> </a:t>
            </a:r>
            <a:endParaRPr b="0" lang="en-IN" sz="1000" spc="-1" strike="noStrike">
              <a:latin typeface="Arial"/>
            </a:endParaRPr>
          </a:p>
        </p:txBody>
      </p:sp>
      <p:pic>
        <p:nvPicPr>
          <p:cNvPr id="105" name="" descr=""/>
          <p:cNvPicPr/>
          <p:nvPr/>
        </p:nvPicPr>
        <p:blipFill>
          <a:blip r:embed="rId1"/>
          <a:stretch/>
        </p:blipFill>
        <p:spPr>
          <a:xfrm>
            <a:off x="648000" y="201600"/>
            <a:ext cx="7345440" cy="4830840"/>
          </a:xfrm>
          <a:prstGeom prst="rect">
            <a:avLst/>
          </a:prstGeom>
          <a:ln>
            <a:noFill/>
          </a:ln>
        </p:spPr>
      </p:pic>
      <p:sp>
        <p:nvSpPr>
          <p:cNvPr id="106" name="CustomShape 2"/>
          <p:cNvSpPr/>
          <p:nvPr/>
        </p:nvSpPr>
        <p:spPr>
          <a:xfrm>
            <a:off x="216000" y="5383440"/>
            <a:ext cx="7936560" cy="22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000" spc="-1" strike="noStrike">
                <a:solidFill>
                  <a:srgbClr val="000000"/>
                </a:solidFill>
                <a:latin typeface="Arial"/>
                <a:ea typeface="DejaVu Sans"/>
              </a:rPr>
              <a:t>Physical memory is divided into discrete units called pages. Much of the system’s internal handling of memory is done on a per-page basis.</a:t>
            </a:r>
            <a:endParaRPr b="0" lang="en-IN" sz="1000" spc="-1" strike="noStrike">
              <a:latin typeface="Arial"/>
            </a:endParaRPr>
          </a:p>
        </p:txBody>
      </p:sp>
      <p:sp>
        <p:nvSpPr>
          <p:cNvPr id="107" name="CustomShape 3"/>
          <p:cNvSpPr/>
          <p:nvPr/>
        </p:nvSpPr>
        <p:spPr>
          <a:xfrm>
            <a:off x="47520" y="5760000"/>
            <a:ext cx="9304920" cy="1062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000" spc="-1" strike="noStrike">
                <a:solidFill>
                  <a:srgbClr val="000000"/>
                </a:solidFill>
                <a:latin typeface="Arial"/>
                <a:ea typeface="DejaVu Sans"/>
              </a:rPr>
              <a:t>If you look at a memory address—virtual or physical—it is divisible into a page number and an offset within the page. If 4096-byte pages are being used,</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for example, the 12 least-significant bits are the offset, and the remaining, higher bits indicate the page number. If you discard the offset and shift the rest of</a:t>
            </a:r>
            <a:endParaRPr b="0" lang="en-IN" sz="1000" spc="-1" strike="noStrike">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an  offset to the right, the result is called a page frame number (PFN).</a:t>
            </a:r>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572040" y="271440"/>
            <a:ext cx="3308400" cy="482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400" spc="-1" strike="noStrike">
                <a:solidFill>
                  <a:srgbClr val="000000"/>
                </a:solidFill>
                <a:latin typeface="Arial"/>
                <a:ea typeface="DejaVu Sans"/>
              </a:rPr>
              <a:t>High and Low Memory</a:t>
            </a:r>
            <a:endParaRPr b="0" lang="en-IN" sz="1400" spc="-1" strike="noStrike">
              <a:latin typeface="Arial"/>
            </a:endParaRPr>
          </a:p>
        </p:txBody>
      </p:sp>
      <p:sp>
        <p:nvSpPr>
          <p:cNvPr id="109" name="CustomShape 2"/>
          <p:cNvSpPr/>
          <p:nvPr/>
        </p:nvSpPr>
        <p:spPr>
          <a:xfrm>
            <a:off x="216000" y="576000"/>
            <a:ext cx="9246960" cy="63878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200" spc="-1" strike="noStrike">
                <a:solidFill>
                  <a:srgbClr val="000000"/>
                </a:solidFill>
                <a:latin typeface="Arial"/>
                <a:ea typeface="DejaVu Sans"/>
              </a:rPr>
              <a:t>Low memory</a:t>
            </a:r>
            <a:r>
              <a:rPr b="0" lang="en-IN" sz="1200" spc="-1" strike="noStrike">
                <a:solidFill>
                  <a:srgbClr val="000000"/>
                </a:solidFill>
                <a:latin typeface="Arial"/>
                <a:ea typeface="DejaVu Sans"/>
              </a:rPr>
              <a:t> Memory for which logical addresses exist in kernel space. On almost every system you will likely encounter, </a:t>
            </a:r>
            <a:endParaRPr b="0" lang="en-IN" sz="1200" spc="-1" strike="noStrike">
              <a:latin typeface="Arial"/>
            </a:endParaRPr>
          </a:p>
          <a:p>
            <a:pPr>
              <a:lnSpc>
                <a:spcPct val="100000"/>
              </a:lnSpc>
            </a:pPr>
            <a:r>
              <a:rPr b="0" lang="en-IN" sz="1200" spc="-1" strike="noStrike">
                <a:solidFill>
                  <a:srgbClr val="000000"/>
                </a:solidFill>
                <a:latin typeface="Arial"/>
                <a:ea typeface="DejaVu Sans"/>
              </a:rPr>
              <a:t>all memory is low memory. The lowmem region: This is where platform (system) RAM direct-maps into the kernel. </a:t>
            </a:r>
            <a:endParaRPr b="0" lang="en-IN" sz="1200" spc="-1" strike="noStrike">
              <a:latin typeface="Arial"/>
            </a:endParaRPr>
          </a:p>
          <a:p>
            <a:pPr>
              <a:lnSpc>
                <a:spcPct val="100000"/>
              </a:lnSpc>
            </a:pPr>
            <a:r>
              <a:rPr b="0" lang="en-IN" sz="1200" spc="-1" strike="noStrike">
                <a:solidFill>
                  <a:srgbClr val="000000"/>
                </a:solidFill>
                <a:latin typeface="Arial"/>
                <a:ea typeface="DejaVu Sans"/>
              </a:rPr>
              <a:t>where platform RAM is mapped is specified by a kernel macro called PAGE_OFFSET . The precise value of this macro is very arch-dependent; we will leave this discussion to a later section. For now, we ask you to just take it on faith that on the IA-32 with </a:t>
            </a:r>
            <a:endParaRPr b="0" lang="en-IN" sz="1200" spc="-1" strike="noStrike">
              <a:latin typeface="Arial"/>
            </a:endParaRPr>
          </a:p>
          <a:p>
            <a:pPr>
              <a:lnSpc>
                <a:spcPct val="100000"/>
              </a:lnSpc>
            </a:pPr>
            <a:r>
              <a:rPr b="0" lang="en-IN" sz="1200" spc="-1" strike="noStrike">
                <a:solidFill>
                  <a:srgbClr val="000000"/>
                </a:solidFill>
                <a:latin typeface="Arial"/>
                <a:ea typeface="DejaVu Sans"/>
              </a:rPr>
              <a:t>a 3:1 (GB) VM split, the value of PAGE_OFFSET is 0xc000 0000 </a:t>
            </a:r>
            <a:endParaRPr b="0" lang="en-IN" sz="1200" spc="-1" strike="noStrike">
              <a:latin typeface="Arial"/>
            </a:endParaRPr>
          </a:p>
          <a:p>
            <a:pPr>
              <a:lnSpc>
                <a:spcPct val="100000"/>
              </a:lnSpc>
            </a:pPr>
            <a:r>
              <a:rPr b="0" lang="en-IN" sz="1200" spc="-1" strike="noStrike">
                <a:solidFill>
                  <a:srgbClr val="000000"/>
                </a:solidFill>
                <a:latin typeface="Arial"/>
                <a:ea typeface="DejaVu Sans"/>
              </a:rPr>
              <a:t>The virtual addresses that make up this region are termed kernel logical addresses as they are at a fixed offset from their</a:t>
            </a:r>
            <a:endParaRPr b="0" lang="en-IN" sz="1200" spc="-1" strike="noStrike">
              <a:latin typeface="Arial"/>
            </a:endParaRPr>
          </a:p>
          <a:p>
            <a:pPr>
              <a:lnSpc>
                <a:spcPct val="100000"/>
              </a:lnSpc>
            </a:pPr>
            <a:r>
              <a:rPr b="0" lang="en-IN" sz="1200" spc="-1" strike="noStrike">
                <a:solidFill>
                  <a:srgbClr val="000000"/>
                </a:solidFill>
                <a:latin typeface="Arial"/>
                <a:ea typeface="DejaVu Sans"/>
              </a:rPr>
              <a:t>physical counterparts. The core kernel and device drivers can allocate (physically contiguous!) memory from this region via various APIs</a:t>
            </a:r>
            <a:endParaRPr b="0" lang="en-IN" sz="1200" spc="-1" strike="noStrike">
              <a:latin typeface="Arial"/>
            </a:endParaRPr>
          </a:p>
          <a:p>
            <a:pPr>
              <a:lnSpc>
                <a:spcPct val="100000"/>
              </a:lnSpc>
            </a:pPr>
            <a:r>
              <a:rPr b="0" lang="en-IN" sz="1200" spc="-1" strike="noStrike">
                <a:solidFill>
                  <a:srgbClr val="000000"/>
                </a:solidFill>
                <a:latin typeface="Arial"/>
                <a:ea typeface="DejaVu Sans"/>
              </a:rPr>
              <a:t>The kernel static text (code), data, and BSS (uninitialized data) memory also resides within this lowmem region.</a:t>
            </a:r>
            <a:endParaRPr b="0" lang="en-IN" sz="1200" spc="-1" strike="noStrike">
              <a:latin typeface="Arial"/>
            </a:endParaRPr>
          </a:p>
          <a:p>
            <a:pPr>
              <a:lnSpc>
                <a:spcPct val="100000"/>
              </a:lnSpc>
            </a:pPr>
            <a:r>
              <a:rPr b="1" lang="en-IN" sz="1200" spc="-1" strike="noStrike">
                <a:solidFill>
                  <a:srgbClr val="000000"/>
                </a:solidFill>
                <a:latin typeface="Arial"/>
                <a:ea typeface="DejaVu Sans"/>
              </a:rPr>
              <a:t> </a:t>
            </a:r>
            <a:r>
              <a:rPr b="1" lang="en-IN" sz="1200" spc="-1" strike="noStrike">
                <a:solidFill>
                  <a:srgbClr val="000000"/>
                </a:solidFill>
                <a:latin typeface="Arial"/>
                <a:ea typeface="DejaVu Sans"/>
              </a:rPr>
              <a:t>High memory</a:t>
            </a:r>
            <a:r>
              <a:rPr b="0" lang="en-IN" sz="1200" spc="-1" strike="noStrike">
                <a:solidFill>
                  <a:srgbClr val="000000"/>
                </a:solidFill>
                <a:latin typeface="Arial"/>
                <a:ea typeface="DejaVu Sans"/>
              </a:rPr>
              <a:t> Memory for which logical addresses do not exist, because it is beyond the address range set aside for kernel virtual addresses.</a:t>
            </a:r>
            <a:endParaRPr b="0" lang="en-IN" sz="1200" spc="-1" strike="noStrike">
              <a:latin typeface="Arial"/>
            </a:endParaRPr>
          </a:p>
          <a:p>
            <a:pPr>
              <a:lnSpc>
                <a:spcPct val="100000"/>
              </a:lnSpc>
            </a:pPr>
            <a:r>
              <a:rPr b="0" lang="en-IN" sz="1200" spc="-1" strike="noStrike">
                <a:solidFill>
                  <a:srgbClr val="000000"/>
                </a:solidFill>
                <a:latin typeface="Arial"/>
                <a:ea typeface="DejaVu Sans"/>
              </a:rPr>
              <a:t>Before accessing a specific high-memory page, the kernel must set up an explicit virtual mapping to make that page available in the kernel’s address space.</a:t>
            </a:r>
            <a:endParaRPr b="0" lang="en-IN" sz="1200" spc="-1" strike="noStrike">
              <a:latin typeface="Arial"/>
            </a:endParaRPr>
          </a:p>
          <a:p>
            <a:pPr>
              <a:lnSpc>
                <a:spcPct val="100000"/>
              </a:lnSpc>
            </a:pPr>
            <a:r>
              <a:rPr b="0" lang="en-IN" sz="1200" spc="-1" strike="noStrike">
                <a:solidFill>
                  <a:srgbClr val="000000"/>
                </a:solidFill>
                <a:latin typeface="Arial"/>
                <a:ea typeface="DejaVu Sans"/>
              </a:rPr>
              <a:t>Thus many kernel data structures must be placed in low memory; high memory tends to be reserved for user-space process pages.</a:t>
            </a:r>
            <a:endParaRPr b="0" lang="en-IN" sz="1200" spc="-1" strike="noStrike">
              <a:latin typeface="Arial"/>
            </a:endParaRPr>
          </a:p>
          <a:p>
            <a:pPr>
              <a:lnSpc>
                <a:spcPct val="100000"/>
              </a:lnSpc>
            </a:pPr>
            <a:r>
              <a:rPr b="0" lang="en-IN" sz="1200" spc="-1" strike="noStrike">
                <a:solidFill>
                  <a:srgbClr val="000000"/>
                </a:solidFill>
                <a:latin typeface="Arial"/>
                <a:ea typeface="DejaVu Sans"/>
              </a:rPr>
              <a:t>Memory above the physical address of 896MB are temporarily mapped into kernel virtual memory whenever the kernel needs to access that memory.</a:t>
            </a:r>
            <a:endParaRPr b="0" lang="en-IN" sz="1200" spc="-1" strike="noStrike">
              <a:latin typeface="Arial"/>
            </a:endParaRPr>
          </a:p>
          <a:p>
            <a:pPr>
              <a:lnSpc>
                <a:spcPct val="100000"/>
              </a:lnSpc>
            </a:pPr>
            <a:r>
              <a:rPr b="0" lang="en-IN" sz="1200" spc="-1" strike="noStrike">
                <a:solidFill>
                  <a:srgbClr val="000000"/>
                </a:solidFill>
                <a:latin typeface="Arial"/>
                <a:ea typeface="DejaVu Sans"/>
              </a:rPr>
              <a:t>This is a region of the kernel VAS that is completely virtual. Core kernel and/or device driver code can allocate virtually contiguous memory from this region using the vmalloc() Data which the kernel frequently needs to access is allocated in the lower 896MB of memory (ZONE_NORMAL) and can be immediately accessed by the Kernel . Data which the kernel only needs to access occasionally, including page cache, process memory and page tables, are preferentially allocated from ZONE_HIGHMEM.  The system can have additional physical memory zones to deal with devices that can only perform DMA to a limited amount of physical memory,  ZONE_DMA and ZONE_DMA32.</a:t>
            </a:r>
            <a:endParaRPr b="0" lang="en-IN" sz="1200" spc="-1" strike="noStrike">
              <a:latin typeface="Arial"/>
            </a:endParaRPr>
          </a:p>
          <a:p>
            <a:pPr>
              <a:lnSpc>
                <a:spcPct val="100000"/>
              </a:lnSpc>
            </a:pPr>
            <a:r>
              <a:rPr b="1" lang="en-IN" sz="1200" spc="-1" strike="noStrike">
                <a:solidFill>
                  <a:srgbClr val="000000"/>
                </a:solidFill>
                <a:latin typeface="Arial"/>
                <a:ea typeface="DejaVu Sans"/>
              </a:rPr>
              <a:t>The Memory map and struct page</a:t>
            </a:r>
            <a:endParaRPr b="0" lang="en-IN" sz="1200" spc="-1" strike="noStrike">
              <a:latin typeface="Arial"/>
            </a:endParaRPr>
          </a:p>
          <a:p>
            <a:pPr>
              <a:lnSpc>
                <a:spcPct val="100000"/>
              </a:lnSpc>
            </a:pPr>
            <a:r>
              <a:rPr b="0" lang="en-IN" sz="1200" spc="-1" strike="noStrike">
                <a:solidFill>
                  <a:srgbClr val="000000"/>
                </a:solidFill>
                <a:latin typeface="Arial"/>
                <a:ea typeface="DejaVu Sans"/>
              </a:rPr>
              <a:t>Historically, the kernel has used logical addresses to refer to pages of physical memory. The addition of high-memory support, however, has exposed an  obvious problem with that approach—logical addresses are not available for high memory. Therefore, kernel functions that deal with memory are increasingly using pointers to struct page (defined in &lt;linux/mm.h&gt;) instead. This data structure is used to keep track of just about everything the kernel needs to know about physical memory; there is one struct page for each physical page on the system. Some of the fields of this structure include the following:</a:t>
            </a:r>
            <a:endParaRPr b="0" lang="en-IN" sz="1200" spc="-1" strike="noStrike">
              <a:latin typeface="Arial"/>
            </a:endParaRPr>
          </a:p>
          <a:p>
            <a:pPr>
              <a:lnSpc>
                <a:spcPct val="100000"/>
              </a:lnSpc>
            </a:pPr>
            <a:r>
              <a:rPr b="0" lang="en-IN" sz="1200" spc="-1" strike="noStrike">
                <a:solidFill>
                  <a:srgbClr val="000000"/>
                </a:solidFill>
                <a:latin typeface="Arial"/>
                <a:ea typeface="DejaVu Sans"/>
              </a:rPr>
              <a:t>atomic_t count;  -&gt; The number of references there are to this page. When the count drops to 0, the page is returned to the free list.</a:t>
            </a:r>
            <a:endParaRPr b="0" lang="en-IN" sz="1200" spc="-1" strike="noStrike">
              <a:latin typeface="Arial"/>
            </a:endParaRPr>
          </a:p>
          <a:p>
            <a:pPr>
              <a:lnSpc>
                <a:spcPct val="100000"/>
              </a:lnSpc>
            </a:pPr>
            <a:r>
              <a:rPr b="0" lang="en-IN" sz="1200" spc="-1" strike="noStrike">
                <a:solidFill>
                  <a:srgbClr val="000000"/>
                </a:solidFill>
                <a:latin typeface="Arial"/>
                <a:ea typeface="DejaVu Sans"/>
              </a:rPr>
              <a:t>void *virtual; -&gt; The kernel virtual address of the page, if it is mapped; NULL, otherwise. Lowmemory pages are always mapped;                                                      high-memory pages usually are not. </a:t>
            </a:r>
            <a:endParaRPr b="0" lang="en-IN" sz="1200" spc="-1" strike="noStrike">
              <a:latin typeface="Arial"/>
            </a:endParaRPr>
          </a:p>
          <a:p>
            <a:pPr>
              <a:lnSpc>
                <a:spcPct val="100000"/>
              </a:lnSpc>
            </a:pPr>
            <a:r>
              <a:rPr b="0" lang="en-IN" sz="1200" spc="-1" strike="noStrike">
                <a:solidFill>
                  <a:srgbClr val="000000"/>
                </a:solidFill>
                <a:latin typeface="Arial"/>
                <a:ea typeface="DejaVu Sans"/>
              </a:rPr>
              <a:t>unsigned long flags; -&gt; A set of bit flags describing the status of the page. These include PG_locked, which indicates that the page has been locked in memory, and PG_reserved, which prevents the memory management system from working with the page at all.</a:t>
            </a: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144000" y="199440"/>
            <a:ext cx="6136560" cy="22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000" spc="-1" strike="noStrike">
                <a:solidFill>
                  <a:srgbClr val="000000"/>
                </a:solidFill>
                <a:latin typeface="Arial"/>
                <a:ea typeface="DejaVu Sans"/>
              </a:rPr>
              <a:t>Some functions and macros are defined for translating between struct page pointers and virtual addresses:</a:t>
            </a:r>
            <a:endParaRPr b="0" lang="en-IN" sz="1000" spc="-1" strike="noStrike">
              <a:latin typeface="Arial"/>
            </a:endParaRPr>
          </a:p>
        </p:txBody>
      </p:sp>
      <p:sp>
        <p:nvSpPr>
          <p:cNvPr id="111" name="CustomShape 2"/>
          <p:cNvSpPr/>
          <p:nvPr/>
        </p:nvSpPr>
        <p:spPr>
          <a:xfrm>
            <a:off x="144000" y="489600"/>
            <a:ext cx="9009360" cy="4576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200" spc="-1" strike="noStrike">
                <a:solidFill>
                  <a:srgbClr val="000000"/>
                </a:solidFill>
                <a:latin typeface="Arial"/>
                <a:ea typeface="DejaVu Sans"/>
              </a:rPr>
              <a:t>struct page *virt_to_page(void *kaddr); </a:t>
            </a:r>
            <a:r>
              <a:rPr b="0" lang="en-IN" sz="1200" spc="-1" strike="noStrike">
                <a:solidFill>
                  <a:srgbClr val="000000"/>
                </a:solidFill>
                <a:latin typeface="Arial"/>
                <a:ea typeface="DejaVu Sans"/>
              </a:rPr>
              <a:t>This macro, defined in , takes a kernel logical address and returns its associated struct page pointer. Since it requires a logical address, it does not work with memory from vmalloc or high memory.</a:t>
            </a:r>
            <a:endParaRPr b="0" lang="en-IN" sz="1200" spc="-1" strike="noStrike">
              <a:latin typeface="Arial"/>
            </a:endParaRPr>
          </a:p>
          <a:p>
            <a:pPr>
              <a:lnSpc>
                <a:spcPct val="100000"/>
              </a:lnSpc>
            </a:pPr>
            <a:r>
              <a:rPr b="1" lang="en-IN" sz="1200" spc="-1" strike="noStrike">
                <a:solidFill>
                  <a:srgbClr val="000000"/>
                </a:solidFill>
                <a:latin typeface="Arial"/>
                <a:ea typeface="DejaVu Sans"/>
              </a:rPr>
              <a:t>struct page *pfn_to_page(int pfn); </a:t>
            </a:r>
            <a:r>
              <a:rPr b="0" lang="en-IN" sz="1200" spc="-1" strike="noStrike">
                <a:solidFill>
                  <a:srgbClr val="000000"/>
                </a:solidFill>
                <a:latin typeface="Arial"/>
                <a:ea typeface="DejaVu Sans"/>
              </a:rPr>
              <a:t>Returns the struct page pointer for the given page frame number. If necessary, it checks a page frame number for validity with pfn_valid before passing it to pfn_to_page.</a:t>
            </a:r>
            <a:endParaRPr b="0" lang="en-IN" sz="1200" spc="-1" strike="noStrike">
              <a:latin typeface="Arial"/>
            </a:endParaRPr>
          </a:p>
          <a:p>
            <a:pPr>
              <a:lnSpc>
                <a:spcPct val="100000"/>
              </a:lnSpc>
            </a:pPr>
            <a:r>
              <a:rPr b="1" lang="en-IN" sz="1200" spc="-1" strike="noStrike">
                <a:solidFill>
                  <a:srgbClr val="000000"/>
                </a:solidFill>
                <a:latin typeface="Arial"/>
                <a:ea typeface="DejaVu Sans"/>
              </a:rPr>
              <a:t>void *page_address(struct page *page); - </a:t>
            </a:r>
            <a:r>
              <a:rPr b="0" lang="en-IN" sz="1200" spc="-1" strike="noStrike">
                <a:solidFill>
                  <a:srgbClr val="000000"/>
                </a:solidFill>
                <a:latin typeface="Arial"/>
                <a:ea typeface="DejaVu Sans"/>
              </a:rPr>
              <a:t>Returns the kernel virtual address of this page, if such an address exists. For high memory, that address exists only if the page has been mapped. This function is defined in &lt;linux/mm.h&gt;  In most situations, you want to use a version of </a:t>
            </a:r>
            <a:r>
              <a:rPr b="1" lang="en-IN" sz="1200" spc="-1" strike="noStrike">
                <a:solidFill>
                  <a:srgbClr val="000000"/>
                </a:solidFill>
                <a:latin typeface="Arial"/>
                <a:ea typeface="DejaVu Sans"/>
              </a:rPr>
              <a:t>kmap</a:t>
            </a:r>
            <a:r>
              <a:rPr b="0" lang="en-IN" sz="1200" spc="-1" strike="noStrike">
                <a:solidFill>
                  <a:srgbClr val="000000"/>
                </a:solidFill>
                <a:latin typeface="Arial"/>
                <a:ea typeface="DejaVu Sans"/>
              </a:rPr>
              <a:t> rather than page_address.</a:t>
            </a:r>
            <a:endParaRPr b="0" lang="en-IN" sz="1200" spc="-1" strike="noStrike">
              <a:latin typeface="Arial"/>
            </a:endParaRPr>
          </a:p>
          <a:p>
            <a:pPr>
              <a:lnSpc>
                <a:spcPct val="100000"/>
              </a:lnSpc>
            </a:pPr>
            <a:r>
              <a:rPr b="0" lang="en-IN" sz="1200" spc="-1" strike="noStrike">
                <a:solidFill>
                  <a:srgbClr val="000000"/>
                </a:solidFill>
                <a:latin typeface="Arial"/>
                <a:ea typeface="DejaVu Sans"/>
              </a:rPr>
              <a:t>The Linux kernel permanently maps 896 MB of its address space to the lower 896 MB of the physical memory (low memory). On a 4 GB system, there is only 128 MB left to the kernel to map the remaining 3.2 GB of physical memory (high memory). Low memory is directly addressable by the kernel because of the permanent and one-to-one mapping. When it comes to high memory (memory above 896 MB), the kernel has to map the requested region of high memory into its address space, and the 128 MB mentioned before is especially reserved for this. The function used to perform this trick, kmap(). kmap() , is used to map a given page into the kernel address space:</a:t>
            </a:r>
            <a:endParaRPr b="0" lang="en-IN" sz="1200" spc="-1" strike="noStrike">
              <a:latin typeface="Arial"/>
            </a:endParaRPr>
          </a:p>
          <a:p>
            <a:pPr>
              <a:lnSpc>
                <a:spcPct val="100000"/>
              </a:lnSpc>
            </a:pPr>
            <a:r>
              <a:rPr b="0" lang="en-IN" sz="1200" spc="-1" strike="noStrike">
                <a:solidFill>
                  <a:srgbClr val="000000"/>
                </a:solidFill>
                <a:latin typeface="Arial"/>
                <a:ea typeface="DejaVu Sans"/>
              </a:rPr>
              <a:t>#include &lt;linux/highmem.h&gt;  void *kmap(struct page *page); void kunmap(struct page *page);</a:t>
            </a:r>
            <a:endParaRPr b="0" lang="en-IN" sz="1200" spc="-1" strike="noStrike">
              <a:latin typeface="Arial"/>
            </a:endParaRPr>
          </a:p>
          <a:p>
            <a:pPr>
              <a:lnSpc>
                <a:spcPct val="100000"/>
              </a:lnSpc>
            </a:pPr>
            <a:r>
              <a:rPr b="1" lang="en-IN" sz="1200" spc="-1" strike="noStrike">
                <a:solidFill>
                  <a:srgbClr val="000000"/>
                </a:solidFill>
                <a:latin typeface="Arial"/>
                <a:ea typeface="DejaVu Sans"/>
              </a:rPr>
              <a:t>kmap </a:t>
            </a:r>
            <a:r>
              <a:rPr b="0" lang="en-IN" sz="1200" spc="-1" strike="noStrike">
                <a:solidFill>
                  <a:srgbClr val="000000"/>
                </a:solidFill>
                <a:latin typeface="Arial"/>
                <a:ea typeface="DejaVu Sans"/>
              </a:rPr>
              <a:t>returns a kernel virtual address for any page in the system.  For low-memory pages, it just returns the logical address of the page; </a:t>
            </a:r>
            <a:endParaRPr b="0" lang="en-IN" sz="1200" spc="-1" strike="noStrike">
              <a:latin typeface="Arial"/>
            </a:endParaRPr>
          </a:p>
          <a:p>
            <a:pPr>
              <a:lnSpc>
                <a:spcPct val="100000"/>
              </a:lnSpc>
            </a:pPr>
            <a:r>
              <a:rPr b="0" lang="en-IN" sz="1200" spc="-1" strike="noStrike">
                <a:solidFill>
                  <a:srgbClr val="000000"/>
                </a:solidFill>
                <a:latin typeface="Arial"/>
                <a:ea typeface="DejaVu Sans"/>
              </a:rPr>
              <a:t>for high-memory pages, kmap creates a special mapping in a dedicated part of the kernel address space. Mappings created with kmap should always be freed with kunmap; a limited number of such mappings is available, so it is better not to hold on to them for too long. kmap calls maintain a counter, so if two or more functions both call kmap on the same page, the right thing happens. Note also that kmap can sleep if no mappings are available.</a:t>
            </a:r>
            <a:endParaRPr b="0" lang="en-IN" sz="1200" spc="-1" strike="noStrike">
              <a:latin typeface="Arial"/>
            </a:endParaRPr>
          </a:p>
          <a:p>
            <a:pPr>
              <a:lnSpc>
                <a:spcPct val="100000"/>
              </a:lnSpc>
            </a:pPr>
            <a:r>
              <a:rPr b="1" lang="en-IN" sz="1200" spc="-1" strike="noStrike">
                <a:solidFill>
                  <a:srgbClr val="000000"/>
                </a:solidFill>
                <a:latin typeface="Arial"/>
                <a:ea typeface="DejaVu Sans"/>
              </a:rPr>
              <a:t>Page Tables </a:t>
            </a:r>
            <a:r>
              <a:rPr b="0" lang="en-IN" sz="1200" spc="-1" strike="noStrike">
                <a:solidFill>
                  <a:srgbClr val="000000"/>
                </a:solidFill>
                <a:latin typeface="Arial"/>
                <a:ea typeface="DejaVu Sans"/>
              </a:rPr>
              <a:t>On any modern system, the processor must have a mechanism for translating virtual addresses into its corresponding physical addresses. This mechanism is called a page table; it is essentially a multilevel tree-structured array containing virtual-to-physical mappings and a few associated flags</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144000" y="245520"/>
            <a:ext cx="8851680" cy="16221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800" spc="-1" strike="noStrike">
                <a:solidFill>
                  <a:srgbClr val="000000"/>
                </a:solidFill>
                <a:latin typeface="Arial"/>
                <a:ea typeface="DejaVu Sans"/>
              </a:rPr>
              <a:t>Process context:</a:t>
            </a:r>
            <a:r>
              <a:rPr b="0" lang="en-IN" sz="1800" spc="-1" strike="noStrike">
                <a:solidFill>
                  <a:srgbClr val="000000"/>
                </a:solidFill>
                <a:latin typeface="Arial"/>
                <a:ea typeface="DejaVu Sans"/>
              </a:rPr>
              <a:t> The kernel is entered from a system call or processor exception (such as a page fault) and kernel code is executed,kernel data worked upon; it's synchronous (top down).</a:t>
            </a:r>
            <a:endParaRPr b="0" lang="en-IN" sz="1800" spc="-1" strike="noStrike">
              <a:latin typeface="Arial"/>
            </a:endParaRPr>
          </a:p>
          <a:p>
            <a:pPr>
              <a:lnSpc>
                <a:spcPct val="100000"/>
              </a:lnSpc>
            </a:pPr>
            <a:r>
              <a:rPr b="1" lang="en-IN" sz="1800" spc="-1" strike="noStrike">
                <a:solidFill>
                  <a:srgbClr val="000000"/>
                </a:solidFill>
                <a:latin typeface="Arial"/>
                <a:ea typeface="DejaVu Sans"/>
              </a:rPr>
              <a:t>Interrupt context:</a:t>
            </a:r>
            <a:r>
              <a:rPr b="0" lang="en-IN" sz="1800" spc="-1" strike="noStrike">
                <a:solidFill>
                  <a:srgbClr val="000000"/>
                </a:solidFill>
                <a:latin typeface="Arial"/>
                <a:ea typeface="DejaVu Sans"/>
              </a:rPr>
              <a:t> The is kernel entered from a peripheral chip's hardware interrupt and kernel code is executed, kernel data worked upon; it's asynchronous (bottom up).</a:t>
            </a:r>
            <a:endParaRPr b="0" lang="en-IN" sz="1800" spc="-1" strike="noStrike">
              <a:latin typeface="Arial"/>
            </a:endParaRPr>
          </a:p>
        </p:txBody>
      </p:sp>
      <p:pic>
        <p:nvPicPr>
          <p:cNvPr id="78" name="" descr=""/>
          <p:cNvPicPr/>
          <p:nvPr/>
        </p:nvPicPr>
        <p:blipFill>
          <a:blip r:embed="rId1"/>
          <a:stretch/>
        </p:blipFill>
        <p:spPr>
          <a:xfrm rot="21599400">
            <a:off x="1585080" y="1924200"/>
            <a:ext cx="6474240" cy="455076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78480" y="199440"/>
            <a:ext cx="8554320" cy="5833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200" spc="-1" strike="noStrike">
                <a:solidFill>
                  <a:srgbClr val="000000"/>
                </a:solidFill>
                <a:latin typeface="Arial"/>
                <a:ea typeface="DejaVu Sans"/>
              </a:rPr>
              <a:t>Virtual Memory Areas The virtual memory area (VMA) is the kernel data structure used to manage distinct regions of a process’s address space.</a:t>
            </a:r>
            <a:endParaRPr b="0" lang="en-IN" sz="1200" spc="-1" strike="noStrike">
              <a:latin typeface="Arial"/>
            </a:endParaRPr>
          </a:p>
          <a:p>
            <a:pPr>
              <a:lnSpc>
                <a:spcPct val="100000"/>
              </a:lnSpc>
            </a:pPr>
            <a:r>
              <a:rPr b="0" lang="en-IN" sz="1200" spc="-1" strike="noStrike">
                <a:solidFill>
                  <a:srgbClr val="000000"/>
                </a:solidFill>
                <a:latin typeface="Arial"/>
                <a:ea typeface="DejaVu Sans"/>
              </a:rPr>
              <a:t>A VMA represents a homogeneous region in the virtual memory of a process: a contiguous range of virtual addresses that have the  same permission flags and are backed up by the same object (a file, say, or swap space).</a:t>
            </a:r>
            <a:endParaRPr b="0" lang="en-IN" sz="1200" spc="-1" strike="noStrike">
              <a:latin typeface="Arial"/>
            </a:endParaRPr>
          </a:p>
          <a:p>
            <a:pPr>
              <a:lnSpc>
                <a:spcPct val="100000"/>
              </a:lnSpc>
            </a:pPr>
            <a:r>
              <a:rPr b="0" lang="en-IN" sz="1200" spc="-1" strike="noStrike">
                <a:solidFill>
                  <a:srgbClr val="000000"/>
                </a:solidFill>
                <a:latin typeface="Arial"/>
                <a:ea typeface="DejaVu Sans"/>
              </a:rPr>
              <a:t>The memory areas of a process can be seen by looking in /proc/&lt;pid/maps&gt; (in which pid, of course, is replaced by a process ID). /proc/self is a special case of /proc/pid, because it always refers to the current process. As an example, here are a couple of memory maps (to which we have added short comments in italics):</a:t>
            </a:r>
            <a:endParaRPr b="0" lang="en-IN" sz="1200" spc="-1" strike="noStrike">
              <a:latin typeface="Arial"/>
            </a:endParaRPr>
          </a:p>
          <a:p>
            <a:pPr>
              <a:lnSpc>
                <a:spcPct val="100000"/>
              </a:lnSpc>
            </a:pPr>
            <a:r>
              <a:rPr b="0" lang="en-IN" sz="1200" spc="-1" strike="noStrike">
                <a:solidFill>
                  <a:srgbClr val="000000"/>
                </a:solidFill>
                <a:latin typeface="Arial"/>
                <a:ea typeface="DejaVu Sans"/>
              </a:rPr>
              <a:t># cat /proc/1/maps look at init</a:t>
            </a:r>
            <a:endParaRPr b="0" lang="en-IN" sz="1200" spc="-1" strike="noStrike">
              <a:latin typeface="Arial"/>
            </a:endParaRPr>
          </a:p>
          <a:p>
            <a:pPr>
              <a:lnSpc>
                <a:spcPct val="100000"/>
              </a:lnSpc>
            </a:pPr>
            <a:r>
              <a:rPr b="0" lang="en-IN" sz="1200" spc="-1" strike="noStrike">
                <a:solidFill>
                  <a:srgbClr val="000000"/>
                </a:solidFill>
                <a:latin typeface="Arial"/>
                <a:ea typeface="DejaVu Sans"/>
              </a:rPr>
              <a:t>08048000-0804e000 r-xp 00000000 03:01 64652 /sbin/init text</a:t>
            </a:r>
            <a:endParaRPr b="0" lang="en-IN" sz="1200" spc="-1" strike="noStrike">
              <a:latin typeface="Arial"/>
            </a:endParaRPr>
          </a:p>
          <a:p>
            <a:pPr>
              <a:lnSpc>
                <a:spcPct val="100000"/>
              </a:lnSpc>
            </a:pPr>
            <a:r>
              <a:rPr b="0" lang="en-IN" sz="1200" spc="-1" strike="noStrike">
                <a:solidFill>
                  <a:srgbClr val="000000"/>
                </a:solidFill>
                <a:latin typeface="Arial"/>
                <a:ea typeface="DejaVu Sans"/>
              </a:rPr>
              <a:t>0804e000-0804f000 rw-p 00006000 03:01 64652 /sbin/init data</a:t>
            </a:r>
            <a:endParaRPr b="0" lang="en-IN" sz="1200" spc="-1" strike="noStrike">
              <a:latin typeface="Arial"/>
            </a:endParaRPr>
          </a:p>
          <a:p>
            <a:pPr>
              <a:lnSpc>
                <a:spcPct val="100000"/>
              </a:lnSpc>
            </a:pPr>
            <a:r>
              <a:rPr b="0" lang="en-IN" sz="1200" spc="-1" strike="noStrike">
                <a:solidFill>
                  <a:srgbClr val="000000"/>
                </a:solidFill>
                <a:latin typeface="Arial"/>
                <a:ea typeface="DejaVu Sans"/>
              </a:rPr>
              <a:t>0804f000-08053000 rwxp 00000000 00:00 0 zero-mapped BSS</a:t>
            </a:r>
            <a:endParaRPr b="0" lang="en-IN" sz="1200" spc="-1" strike="noStrike">
              <a:latin typeface="Arial"/>
            </a:endParaRPr>
          </a:p>
          <a:p>
            <a:pPr>
              <a:lnSpc>
                <a:spcPct val="100000"/>
              </a:lnSpc>
            </a:pPr>
            <a:r>
              <a:rPr b="0" lang="en-IN" sz="1200" spc="-1" strike="noStrike">
                <a:solidFill>
                  <a:srgbClr val="000000"/>
                </a:solidFill>
                <a:latin typeface="Arial"/>
                <a:ea typeface="DejaVu Sans"/>
              </a:rPr>
              <a:t>40000000-40015000 r-xp 00000000 03:01 96278 /lib/ld-2.3.2.so text</a:t>
            </a:r>
            <a:endParaRPr b="0" lang="en-IN" sz="1200" spc="-1" strike="noStrike">
              <a:latin typeface="Arial"/>
            </a:endParaRPr>
          </a:p>
          <a:p>
            <a:pPr>
              <a:lnSpc>
                <a:spcPct val="100000"/>
              </a:lnSpc>
            </a:pPr>
            <a:r>
              <a:rPr b="0" lang="en-IN" sz="1200" spc="-1" strike="noStrike">
                <a:solidFill>
                  <a:srgbClr val="000000"/>
                </a:solidFill>
                <a:latin typeface="Arial"/>
                <a:ea typeface="DejaVu Sans"/>
              </a:rPr>
              <a:t>40015000-40016000 rw-p 00014000 03:01 96278 /lib/ld-2.3.2.so data</a:t>
            </a:r>
            <a:endParaRPr b="0" lang="en-IN" sz="1200" spc="-1" strike="noStrike">
              <a:latin typeface="Arial"/>
            </a:endParaRPr>
          </a:p>
          <a:p>
            <a:pPr>
              <a:lnSpc>
                <a:spcPct val="100000"/>
              </a:lnSpc>
            </a:pPr>
            <a:r>
              <a:rPr b="0" lang="en-IN" sz="1200" spc="-1" strike="noStrike">
                <a:solidFill>
                  <a:srgbClr val="000000"/>
                </a:solidFill>
                <a:latin typeface="Arial"/>
                <a:ea typeface="DejaVu Sans"/>
              </a:rPr>
              <a:t>The fields in each line are: </a:t>
            </a:r>
            <a:r>
              <a:rPr b="1" lang="en-IN" sz="1200" spc="-1" strike="noStrike">
                <a:solidFill>
                  <a:srgbClr val="000000"/>
                </a:solidFill>
                <a:latin typeface="Arial"/>
                <a:ea typeface="DejaVu Sans"/>
              </a:rPr>
              <a:t>start-end perm offset major:minor inode image. </a:t>
            </a:r>
            <a:r>
              <a:rPr b="0" lang="en-IN" sz="1200" spc="-1" strike="noStrike">
                <a:solidFill>
                  <a:srgbClr val="000000"/>
                </a:solidFill>
                <a:latin typeface="Arial"/>
                <a:ea typeface="DejaVu Sans"/>
              </a:rPr>
              <a:t>Each field in /proc/*/maps (except the image name) corresponds to a field in struct</a:t>
            </a:r>
            <a:endParaRPr b="0" lang="en-IN" sz="1200" spc="-1" strike="noStrike">
              <a:latin typeface="Arial"/>
            </a:endParaRPr>
          </a:p>
          <a:p>
            <a:pPr>
              <a:lnSpc>
                <a:spcPct val="100000"/>
              </a:lnSpc>
            </a:pPr>
            <a:r>
              <a:rPr b="1" lang="en-IN" sz="1200" spc="-1" strike="noStrike">
                <a:solidFill>
                  <a:srgbClr val="000000"/>
                </a:solidFill>
                <a:latin typeface="Arial"/>
                <a:ea typeface="DejaVu Sans"/>
              </a:rPr>
              <a:t>vm_area_struct: start end </a:t>
            </a:r>
            <a:r>
              <a:rPr b="0" lang="en-IN" sz="1200" spc="-1" strike="noStrike">
                <a:solidFill>
                  <a:srgbClr val="000000"/>
                </a:solidFill>
                <a:latin typeface="Arial"/>
                <a:ea typeface="DejaVu Sans"/>
              </a:rPr>
              <a:t>The beginning and ending virtual addresses for this memory area. </a:t>
            </a:r>
            <a:r>
              <a:rPr b="1" lang="en-IN" sz="1200" spc="-1" strike="noStrike">
                <a:solidFill>
                  <a:srgbClr val="000000"/>
                </a:solidFill>
                <a:latin typeface="Arial"/>
                <a:ea typeface="DejaVu Sans"/>
              </a:rPr>
              <a:t>Perm A </a:t>
            </a:r>
            <a:r>
              <a:rPr b="0" lang="en-IN" sz="1200" spc="-1" strike="noStrike">
                <a:solidFill>
                  <a:srgbClr val="000000"/>
                </a:solidFill>
                <a:latin typeface="Arial"/>
                <a:ea typeface="DejaVu Sans"/>
              </a:rPr>
              <a:t>bit mask with the memory area’s read, write, and execute permissions. This field describes what the process is allowed to do with pages belonging to the area. The last character in the field is either p for “private” or s for “shared.” </a:t>
            </a:r>
            <a:r>
              <a:rPr b="1" lang="en-IN" sz="1200" spc="-1" strike="noStrike">
                <a:solidFill>
                  <a:srgbClr val="000000"/>
                </a:solidFill>
                <a:latin typeface="Arial"/>
                <a:ea typeface="DejaVu Sans"/>
              </a:rPr>
              <a:t>Offset </a:t>
            </a:r>
            <a:r>
              <a:rPr b="0" lang="en-IN" sz="1200" spc="-1" strike="noStrike">
                <a:solidFill>
                  <a:srgbClr val="000000"/>
                </a:solidFill>
                <a:latin typeface="Arial"/>
                <a:ea typeface="DejaVu Sans"/>
              </a:rPr>
              <a:t>Where the memory area begins in the file that it is mapped to. An offset of 0 means that the beginning of the memory area corresponds to the beginning of the file.</a:t>
            </a:r>
            <a:r>
              <a:rPr b="1" lang="en-IN" sz="1200" spc="-1" strike="noStrike">
                <a:solidFill>
                  <a:srgbClr val="000000"/>
                </a:solidFill>
                <a:latin typeface="Arial"/>
                <a:ea typeface="DejaVu Sans"/>
              </a:rPr>
              <a:t>  Major  minor </a:t>
            </a:r>
            <a:r>
              <a:rPr b="0" lang="en-IN" sz="1200" spc="-1" strike="noStrike">
                <a:solidFill>
                  <a:srgbClr val="000000"/>
                </a:solidFill>
                <a:latin typeface="Arial"/>
                <a:ea typeface="DejaVu Sans"/>
              </a:rPr>
              <a:t>The major and minor numbers of the device holding the file that has been mapped. Confusingly, for device mappings, the major and minor numbers refer to the disk partition holding the device special file that was opened by the user, and not the device itself. </a:t>
            </a:r>
            <a:r>
              <a:rPr b="1" lang="en-IN" sz="1200" spc="-1" strike="noStrike">
                <a:solidFill>
                  <a:srgbClr val="000000"/>
                </a:solidFill>
                <a:latin typeface="Arial"/>
                <a:ea typeface="DejaVu Sans"/>
              </a:rPr>
              <a:t>Inode </a:t>
            </a:r>
            <a:r>
              <a:rPr b="0" lang="en-IN" sz="1200" spc="-1" strike="noStrike">
                <a:solidFill>
                  <a:srgbClr val="000000"/>
                </a:solidFill>
                <a:latin typeface="Arial"/>
                <a:ea typeface="DejaVu Sans"/>
              </a:rPr>
              <a:t>The inode number of the mapped file. </a:t>
            </a:r>
            <a:r>
              <a:rPr b="1" lang="en-IN" sz="1200" spc="-1" strike="noStrike">
                <a:solidFill>
                  <a:srgbClr val="000000"/>
                </a:solidFill>
                <a:latin typeface="Arial"/>
                <a:ea typeface="DejaVu Sans"/>
              </a:rPr>
              <a:t>Image </a:t>
            </a:r>
            <a:r>
              <a:rPr b="0" lang="en-IN" sz="1200" spc="-1" strike="noStrike">
                <a:solidFill>
                  <a:srgbClr val="000000"/>
                </a:solidFill>
                <a:latin typeface="Arial"/>
                <a:ea typeface="DejaVu Sans"/>
              </a:rPr>
              <a:t>The name of the file (usually an executable image) that has been mapped.</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Arial"/>
                <a:ea typeface="DejaVu Sans"/>
              </a:rPr>
              <a:t>VMAs are as follows (note the similarity between these fields and the /proc output we</a:t>
            </a:r>
            <a:endParaRPr b="0" lang="en-IN" sz="1200" spc="-1" strike="noStrike">
              <a:latin typeface="Arial"/>
            </a:endParaRPr>
          </a:p>
          <a:p>
            <a:pPr>
              <a:lnSpc>
                <a:spcPct val="100000"/>
              </a:lnSpc>
            </a:pPr>
            <a:r>
              <a:rPr b="0" lang="en-IN" sz="1200" spc="-1" strike="noStrike">
                <a:solidFill>
                  <a:srgbClr val="000000"/>
                </a:solidFill>
                <a:latin typeface="Arial"/>
                <a:ea typeface="DejaVu Sans"/>
              </a:rPr>
              <a:t>just saw):</a:t>
            </a:r>
            <a:endParaRPr b="0" lang="en-IN" sz="1200" spc="-1" strike="noStrike">
              <a:latin typeface="Arial"/>
            </a:endParaRPr>
          </a:p>
          <a:p>
            <a:pPr>
              <a:lnSpc>
                <a:spcPct val="100000"/>
              </a:lnSpc>
            </a:pPr>
            <a:r>
              <a:rPr b="0" lang="en-IN" sz="1200" spc="-1" strike="noStrike">
                <a:solidFill>
                  <a:srgbClr val="000000"/>
                </a:solidFill>
                <a:latin typeface="Arial"/>
                <a:ea typeface="DejaVu Sans"/>
              </a:rPr>
              <a:t>unsigned long vm_start;</a:t>
            </a:r>
            <a:endParaRPr b="0" lang="en-IN" sz="1200" spc="-1" strike="noStrike">
              <a:latin typeface="Arial"/>
            </a:endParaRPr>
          </a:p>
          <a:p>
            <a:pPr>
              <a:lnSpc>
                <a:spcPct val="100000"/>
              </a:lnSpc>
            </a:pPr>
            <a:r>
              <a:rPr b="0" lang="en-IN" sz="1200" spc="-1" strike="noStrike">
                <a:solidFill>
                  <a:srgbClr val="000000"/>
                </a:solidFill>
                <a:latin typeface="Arial"/>
                <a:ea typeface="DejaVu Sans"/>
              </a:rPr>
              <a:t>unsigned long vm_end;</a:t>
            </a:r>
            <a:endParaRPr b="0" lang="en-IN" sz="1200" spc="-1" strike="noStrike">
              <a:latin typeface="Arial"/>
            </a:endParaRPr>
          </a:p>
          <a:p>
            <a:pPr>
              <a:lnSpc>
                <a:spcPct val="100000"/>
              </a:lnSpc>
            </a:pPr>
            <a:r>
              <a:rPr b="0" lang="en-IN" sz="1200" spc="-1" strike="noStrike">
                <a:solidFill>
                  <a:srgbClr val="000000"/>
                </a:solidFill>
                <a:latin typeface="Arial"/>
                <a:ea typeface="DejaVu Sans"/>
              </a:rPr>
              <a:t>The virtual address range covered by this VMA. These fields are the first two fields shown in /proc/*/maps.</a:t>
            </a:r>
            <a:endParaRPr b="0" lang="en-IN" sz="1200" spc="-1" strike="noStrike">
              <a:latin typeface="Arial"/>
            </a:endParaRPr>
          </a:p>
          <a:p>
            <a:pPr>
              <a:lnSpc>
                <a:spcPct val="100000"/>
              </a:lnSpc>
            </a:pPr>
            <a:r>
              <a:rPr b="0" lang="en-IN" sz="1200" spc="-1" strike="noStrike">
                <a:solidFill>
                  <a:srgbClr val="000000"/>
                </a:solidFill>
                <a:latin typeface="Arial"/>
                <a:ea typeface="DejaVu Sans"/>
              </a:rPr>
              <a:t>struct file *vm_file;</a:t>
            </a:r>
            <a:endParaRPr b="0" lang="en-IN" sz="1200" spc="-1" strike="noStrike">
              <a:latin typeface="Arial"/>
            </a:endParaRPr>
          </a:p>
          <a:p>
            <a:pPr>
              <a:lnSpc>
                <a:spcPct val="100000"/>
              </a:lnSpc>
            </a:pPr>
            <a:r>
              <a:rPr b="0" lang="en-IN" sz="1200" spc="-1" strike="noStrike">
                <a:solidFill>
                  <a:srgbClr val="000000"/>
                </a:solidFill>
                <a:latin typeface="Arial"/>
                <a:ea typeface="DejaVu Sans"/>
              </a:rPr>
              <a:t>A pointer to the struct file structure associated with this area (if any).</a:t>
            </a:r>
            <a:endParaRPr b="0" lang="en-IN" sz="1200" spc="-1" strike="noStrike">
              <a:latin typeface="Arial"/>
            </a:endParaRPr>
          </a:p>
          <a:p>
            <a:pPr>
              <a:lnSpc>
                <a:spcPct val="100000"/>
              </a:lnSpc>
            </a:pPr>
            <a:r>
              <a:rPr b="0" lang="en-IN" sz="1200" spc="-1" strike="noStrike">
                <a:solidFill>
                  <a:srgbClr val="000000"/>
                </a:solidFill>
                <a:latin typeface="Arial"/>
                <a:ea typeface="DejaVu Sans"/>
              </a:rPr>
              <a:t>unsigned long vm_pgoff;</a:t>
            </a:r>
            <a:endParaRPr b="0" lang="en-IN" sz="1200" spc="-1" strike="noStrike">
              <a:latin typeface="Arial"/>
            </a:endParaRPr>
          </a:p>
          <a:p>
            <a:pPr>
              <a:lnSpc>
                <a:spcPct val="100000"/>
              </a:lnSpc>
            </a:pPr>
            <a:r>
              <a:rPr b="0" lang="en-IN" sz="1200" spc="-1" strike="noStrike">
                <a:solidFill>
                  <a:srgbClr val="000000"/>
                </a:solidFill>
                <a:latin typeface="Arial"/>
                <a:ea typeface="DejaVu Sans"/>
              </a:rPr>
              <a:t>The offset of the area in the file, in pages. When a file or device is mapped, this is the file position of the first page mapped in this area.</a:t>
            </a:r>
            <a:endParaRPr b="0" lang="en-IN" sz="1200" spc="-1" strike="noStrike">
              <a:latin typeface="Arial"/>
            </a:endParaRPr>
          </a:p>
          <a:p>
            <a:pPr>
              <a:lnSpc>
                <a:spcPct val="100000"/>
              </a:lnSpc>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78480" y="199440"/>
            <a:ext cx="8554320" cy="5833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200" spc="-1" strike="noStrike">
                <a:solidFill>
                  <a:srgbClr val="000000"/>
                </a:solidFill>
                <a:latin typeface="Arial"/>
                <a:ea typeface="DejaVu Sans"/>
              </a:rPr>
              <a:t> </a:t>
            </a:r>
            <a:r>
              <a:rPr b="1" lang="en-IN" sz="1200" spc="-1" strike="noStrike">
                <a:solidFill>
                  <a:srgbClr val="000000"/>
                </a:solidFill>
                <a:latin typeface="Arial"/>
                <a:ea typeface="DejaVu Sans"/>
              </a:rPr>
              <a:t>unsigned long vm_pgoff;</a:t>
            </a:r>
            <a:endParaRPr b="0" lang="en-IN" sz="1200" spc="-1" strike="noStrike">
              <a:latin typeface="Arial"/>
            </a:endParaRPr>
          </a:p>
          <a:p>
            <a:pPr>
              <a:lnSpc>
                <a:spcPct val="100000"/>
              </a:lnSpc>
            </a:pPr>
            <a:r>
              <a:rPr b="0" lang="en-IN" sz="1200" spc="-1" strike="noStrike">
                <a:solidFill>
                  <a:srgbClr val="000000"/>
                </a:solidFill>
                <a:latin typeface="Arial"/>
                <a:ea typeface="DejaVu Sans"/>
              </a:rPr>
              <a:t>The offset of the area in the file, in pages. When a file or device is mapped, this is</a:t>
            </a:r>
            <a:endParaRPr b="0" lang="en-IN" sz="1200" spc="-1" strike="noStrike">
              <a:latin typeface="Arial"/>
            </a:endParaRPr>
          </a:p>
          <a:p>
            <a:pPr>
              <a:lnSpc>
                <a:spcPct val="100000"/>
              </a:lnSpc>
            </a:pPr>
            <a:r>
              <a:rPr b="0" lang="en-IN" sz="1200" spc="-1" strike="noStrike">
                <a:solidFill>
                  <a:srgbClr val="000000"/>
                </a:solidFill>
                <a:latin typeface="Arial"/>
                <a:ea typeface="DejaVu Sans"/>
              </a:rPr>
              <a:t>the file position of the first page mapped in this area.</a:t>
            </a:r>
            <a:endParaRPr b="0" lang="en-IN" sz="1200" spc="-1" strike="noStrike">
              <a:latin typeface="Arial"/>
            </a:endParaRPr>
          </a:p>
          <a:p>
            <a:pPr>
              <a:lnSpc>
                <a:spcPct val="100000"/>
              </a:lnSpc>
            </a:pPr>
            <a:r>
              <a:rPr b="1" lang="en-IN" sz="1200" spc="-1" strike="noStrike">
                <a:solidFill>
                  <a:srgbClr val="000000"/>
                </a:solidFill>
                <a:latin typeface="Arial"/>
                <a:ea typeface="DejaVu Sans"/>
              </a:rPr>
              <a:t>unsigned long vm_flags;</a:t>
            </a:r>
            <a:endParaRPr b="0" lang="en-IN" sz="1200" spc="-1" strike="noStrike">
              <a:latin typeface="Arial"/>
            </a:endParaRPr>
          </a:p>
          <a:p>
            <a:pPr>
              <a:lnSpc>
                <a:spcPct val="100000"/>
              </a:lnSpc>
            </a:pPr>
            <a:r>
              <a:rPr b="0" lang="en-IN" sz="1200" spc="-1" strike="noStrike">
                <a:solidFill>
                  <a:srgbClr val="000000"/>
                </a:solidFill>
                <a:latin typeface="Arial"/>
                <a:ea typeface="DejaVu Sans"/>
              </a:rPr>
              <a:t>A set of flags describing this area. The flags of the most interest to device driver writers are VM_IO and VM_RESERVED. VM_IO marks a VMA as being a memorymapped I/O region. Among other things, the VM_IO flag prevents the region from</a:t>
            </a:r>
            <a:endParaRPr b="0" lang="en-IN" sz="1200" spc="-1" strike="noStrike">
              <a:latin typeface="Arial"/>
            </a:endParaRPr>
          </a:p>
          <a:p>
            <a:pPr>
              <a:lnSpc>
                <a:spcPct val="100000"/>
              </a:lnSpc>
            </a:pPr>
            <a:r>
              <a:rPr b="0" lang="en-IN" sz="1200" spc="-1" strike="noStrike">
                <a:solidFill>
                  <a:srgbClr val="000000"/>
                </a:solidFill>
                <a:latin typeface="Arial"/>
                <a:ea typeface="DejaVu Sans"/>
              </a:rPr>
              <a:t>being included in process core dumps. VM_RESERVED tells the memory management system not to attempt to swap out this VMA; it should be set in most device mappings.</a:t>
            </a:r>
            <a:endParaRPr b="0" lang="en-IN" sz="1200" spc="-1" strike="noStrike">
              <a:latin typeface="Arial"/>
            </a:endParaRPr>
          </a:p>
          <a:p>
            <a:pPr>
              <a:lnSpc>
                <a:spcPct val="100000"/>
              </a:lnSpc>
            </a:pPr>
            <a:r>
              <a:rPr b="1" lang="en-IN" sz="1200" spc="-1" strike="noStrike">
                <a:solidFill>
                  <a:srgbClr val="000000"/>
                </a:solidFill>
                <a:latin typeface="Arial"/>
                <a:ea typeface="DejaVu Sans"/>
              </a:rPr>
              <a:t>struct vm_operations_struct *vm_ops;</a:t>
            </a:r>
            <a:endParaRPr b="0" lang="en-IN" sz="1200" spc="-1" strike="noStrike">
              <a:latin typeface="Arial"/>
            </a:endParaRPr>
          </a:p>
          <a:p>
            <a:pPr>
              <a:lnSpc>
                <a:spcPct val="100000"/>
              </a:lnSpc>
            </a:pPr>
            <a:r>
              <a:rPr b="0" lang="en-IN" sz="1200" spc="-1" strike="noStrike">
                <a:solidFill>
                  <a:srgbClr val="000000"/>
                </a:solidFill>
                <a:latin typeface="Arial"/>
                <a:ea typeface="DejaVu Sans"/>
              </a:rPr>
              <a:t>A set of functions that the kernel may invoke to operate on this memory area. Its presence indicates that the memory area is a kernel “object,”  </a:t>
            </a:r>
            <a:endParaRPr b="0" lang="en-IN" sz="1200" spc="-1" strike="noStrike">
              <a:latin typeface="Arial"/>
            </a:endParaRPr>
          </a:p>
          <a:p>
            <a:pPr>
              <a:lnSpc>
                <a:spcPct val="100000"/>
              </a:lnSpc>
            </a:pPr>
            <a:r>
              <a:rPr b="1" lang="en-IN" sz="1200" spc="-1" strike="noStrike">
                <a:solidFill>
                  <a:srgbClr val="000000"/>
                </a:solidFill>
                <a:latin typeface="Arial"/>
                <a:ea typeface="DejaVu Sans"/>
              </a:rPr>
              <a:t>void *vm_private_data;</a:t>
            </a:r>
            <a:endParaRPr b="0" lang="en-IN" sz="1200" spc="-1" strike="noStrike">
              <a:latin typeface="Arial"/>
            </a:endParaRPr>
          </a:p>
          <a:p>
            <a:pPr>
              <a:lnSpc>
                <a:spcPct val="100000"/>
              </a:lnSpc>
            </a:pPr>
            <a:r>
              <a:rPr b="0" lang="en-IN" sz="1200" spc="-1" strike="noStrike">
                <a:solidFill>
                  <a:srgbClr val="000000"/>
                </a:solidFill>
                <a:latin typeface="Arial"/>
                <a:ea typeface="DejaVu Sans"/>
              </a:rPr>
              <a:t>A field that may be used by the driver to store its own information.</a:t>
            </a:r>
            <a:endParaRPr b="0" lang="en-IN" sz="1200" spc="-1" strike="noStrike">
              <a:latin typeface="Arial"/>
            </a:endParaRPr>
          </a:p>
          <a:p>
            <a:pPr>
              <a:lnSpc>
                <a:spcPct val="100000"/>
              </a:lnSpc>
            </a:pPr>
            <a:r>
              <a:rPr b="0" lang="en-IN" sz="1200" spc="-1" strike="noStrike">
                <a:solidFill>
                  <a:srgbClr val="000000"/>
                </a:solidFill>
                <a:latin typeface="Arial"/>
                <a:ea typeface="DejaVu Sans"/>
              </a:rPr>
              <a:t>Like struct vm_area_struct, the vm_operations_struct is defined in &lt;linux/mm.h&gt;;</a:t>
            </a:r>
            <a:endParaRPr b="0" lang="en-IN" sz="1200" spc="-1" strike="noStrike">
              <a:latin typeface="Arial"/>
            </a:endParaRPr>
          </a:p>
          <a:p>
            <a:pPr>
              <a:lnSpc>
                <a:spcPct val="100000"/>
              </a:lnSpc>
            </a:pPr>
            <a:r>
              <a:rPr b="1" lang="en-IN" sz="1200" spc="-1" strike="noStrike">
                <a:solidFill>
                  <a:srgbClr val="000000"/>
                </a:solidFill>
                <a:latin typeface="Arial"/>
                <a:ea typeface="DejaVu Sans"/>
              </a:rPr>
              <a:t>void (*open)(struct vm_area_struct *vma);</a:t>
            </a:r>
            <a:endParaRPr b="0" lang="en-IN" sz="1200" spc="-1" strike="noStrike">
              <a:latin typeface="Arial"/>
            </a:endParaRPr>
          </a:p>
          <a:p>
            <a:pPr>
              <a:lnSpc>
                <a:spcPct val="100000"/>
              </a:lnSpc>
            </a:pPr>
            <a:r>
              <a:rPr b="0" lang="en-IN" sz="1200" spc="-1" strike="noStrike">
                <a:solidFill>
                  <a:srgbClr val="000000"/>
                </a:solidFill>
                <a:latin typeface="Arial"/>
                <a:ea typeface="DejaVu Sans"/>
              </a:rPr>
              <a:t>The open method is called by the kernel to allow the subsystem implementing the VMA to initialize the area. This method is invoked any time a new reference to the VMA is made (when a process forks, for example). The one exception</a:t>
            </a:r>
            <a:endParaRPr b="0" lang="en-IN" sz="1200" spc="-1" strike="noStrike">
              <a:latin typeface="Arial"/>
            </a:endParaRPr>
          </a:p>
          <a:p>
            <a:pPr>
              <a:lnSpc>
                <a:spcPct val="100000"/>
              </a:lnSpc>
            </a:pPr>
            <a:r>
              <a:rPr b="0" lang="en-IN" sz="1200" spc="-1" strike="noStrike">
                <a:solidFill>
                  <a:srgbClr val="000000"/>
                </a:solidFill>
                <a:latin typeface="Arial"/>
                <a:ea typeface="DejaVu Sans"/>
              </a:rPr>
              <a:t>happens when the VMA is first created by mmap; in this case, the driver’s mmap method is called instead.</a:t>
            </a:r>
            <a:endParaRPr b="0" lang="en-IN" sz="1200" spc="-1" strike="noStrike">
              <a:latin typeface="Arial"/>
            </a:endParaRPr>
          </a:p>
          <a:p>
            <a:pPr>
              <a:lnSpc>
                <a:spcPct val="100000"/>
              </a:lnSpc>
            </a:pPr>
            <a:r>
              <a:rPr b="1" lang="en-IN" sz="1200" spc="-1" strike="noStrike">
                <a:solidFill>
                  <a:srgbClr val="000000"/>
                </a:solidFill>
                <a:latin typeface="Arial"/>
                <a:ea typeface="DejaVu Sans"/>
              </a:rPr>
              <a:t>void (*close)(struct vm_area_struct *vma);</a:t>
            </a:r>
            <a:endParaRPr b="0" lang="en-IN" sz="1200" spc="-1" strike="noStrike">
              <a:latin typeface="Arial"/>
            </a:endParaRPr>
          </a:p>
          <a:p>
            <a:pPr>
              <a:lnSpc>
                <a:spcPct val="100000"/>
              </a:lnSpc>
            </a:pPr>
            <a:r>
              <a:rPr b="0" lang="en-IN" sz="1200" spc="-1" strike="noStrike">
                <a:solidFill>
                  <a:srgbClr val="000000"/>
                </a:solidFill>
                <a:latin typeface="Arial"/>
                <a:ea typeface="DejaVu Sans"/>
              </a:rPr>
              <a:t>When an area is destroyed, the kernel calls its close operation. Note that there’s no usage count associated with VMAs; the area is opened and closed exactly once by each process that uses it.</a:t>
            </a:r>
            <a:endParaRPr b="0" lang="en-IN" sz="1200" spc="-1" strike="noStrike">
              <a:latin typeface="Arial"/>
            </a:endParaRPr>
          </a:p>
          <a:p>
            <a:pPr>
              <a:lnSpc>
                <a:spcPct val="100000"/>
              </a:lnSpc>
            </a:pPr>
            <a:r>
              <a:rPr b="1" lang="en-IN" sz="1200" spc="-1" strike="noStrike">
                <a:solidFill>
                  <a:srgbClr val="000000"/>
                </a:solidFill>
                <a:latin typeface="Arial"/>
                <a:ea typeface="DejaVu Sans"/>
              </a:rPr>
              <a:t>struct page *(*nopage)(struct vm_area_struct *vma, unsigned long address, int  *type);</a:t>
            </a:r>
            <a:endParaRPr b="0" lang="en-IN" sz="1200" spc="-1" strike="noStrike">
              <a:latin typeface="Arial"/>
            </a:endParaRPr>
          </a:p>
          <a:p>
            <a:pPr>
              <a:lnSpc>
                <a:spcPct val="100000"/>
              </a:lnSpc>
            </a:pPr>
            <a:r>
              <a:rPr b="0" lang="en-IN" sz="1200" spc="-1" strike="noStrike">
                <a:solidFill>
                  <a:srgbClr val="000000"/>
                </a:solidFill>
                <a:latin typeface="Arial"/>
                <a:ea typeface="DejaVu Sans"/>
              </a:rPr>
              <a:t>When a process tries to access a page that belongs to a valid VMA, but that is currently not in memory, the nopage method is called (if it is defined) for the related area. The method returns the struct page pointer for the physical page after, perhaps, having read it in from secondary storage. If the nopage method isn’t defined for the area, an empty page is allocated by the kernel.Mapping a device means associating a range of user-space addresses to device memory.</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Arial"/>
                <a:ea typeface="DejaVu Sans"/>
              </a:rPr>
              <a:t> </a:t>
            </a:r>
            <a:r>
              <a:rPr b="0" lang="en-IN" sz="1200" spc="-1" strike="noStrike">
                <a:solidFill>
                  <a:srgbClr val="000000"/>
                </a:solidFill>
                <a:latin typeface="Arial"/>
                <a:ea typeface="DejaVu Sans"/>
              </a:rPr>
              <a:t>Whenever the program reads or writes in the assigned address range, it is actually accessing the device. In the X server example, using mmap allows quick and easy access to the video card’s memory. For a performance-critical application like this, direct access makes a large difference.The limitation of mmap is that mapping is PAGE_SIZE grained. The kernel can manage virtual addresses only at the level of page tables; therefore, the mapped area must be a multiple of PAGE_SIZE and must live in physical memory starting at an address that is a multiple of PAGE_SIZE. The kernel forces size granularity by making a region slightly bigger if its size isn’t a multiple of the page size.</a:t>
            </a: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78480" y="199440"/>
            <a:ext cx="8554320" cy="5833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200" spc="-1" strike="noStrike">
                <a:solidFill>
                  <a:srgbClr val="000000"/>
                </a:solidFill>
                <a:latin typeface="Arial"/>
                <a:ea typeface="DejaVu Sans"/>
              </a:rPr>
              <a:t> </a:t>
            </a:r>
            <a:r>
              <a:rPr b="0" lang="en-IN" sz="1200" spc="-1" strike="noStrike">
                <a:solidFill>
                  <a:srgbClr val="000000"/>
                </a:solidFill>
                <a:latin typeface="Arial"/>
                <a:ea typeface="DejaVu Sans"/>
              </a:rPr>
              <a:t>There are sound advantages to using mmap when it’s feasible to do so. X server, which transfers a lot of data to and from</a:t>
            </a:r>
            <a:endParaRPr b="0" lang="en-IN" sz="1200" spc="-1" strike="noStrike">
              <a:latin typeface="Arial"/>
            </a:endParaRPr>
          </a:p>
          <a:p>
            <a:pPr>
              <a:lnSpc>
                <a:spcPct val="100000"/>
              </a:lnSpc>
            </a:pPr>
            <a:r>
              <a:rPr b="0" lang="en-IN" sz="1200" spc="-1" strike="noStrike">
                <a:solidFill>
                  <a:srgbClr val="000000"/>
                </a:solidFill>
                <a:latin typeface="Arial"/>
                <a:ea typeface="DejaVu Sans"/>
              </a:rPr>
              <a:t>video memory; mapping the graphic display to user space dramatically improves the throughput, as opposed to an lseek/write implementation. Another typical example is a program controlling a PCI device. Most PCI peripherals map their control registers to a memory address, and a high-performance application might prefer to have direct access to the registers instead of repeatedly having to call ioctl to get its work done.</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Arial"/>
                <a:ea typeface="DejaVu Sans"/>
              </a:rPr>
              <a:t>The mmap method is part of the file_operations structure and is invoked when the mmap system call is issued. The system call is declared as follows (as described in the mmap(2) manual page):</a:t>
            </a:r>
            <a:endParaRPr b="0" lang="en-IN" sz="1200" spc="-1" strike="noStrike">
              <a:latin typeface="Arial"/>
            </a:endParaRPr>
          </a:p>
          <a:p>
            <a:pPr>
              <a:lnSpc>
                <a:spcPct val="100000"/>
              </a:lnSpc>
            </a:pPr>
            <a:r>
              <a:rPr b="0" lang="en-IN" sz="1200" spc="-1" strike="noStrike">
                <a:solidFill>
                  <a:srgbClr val="000000"/>
                </a:solidFill>
                <a:latin typeface="Arial"/>
                <a:ea typeface="DejaVu Sans"/>
              </a:rPr>
              <a:t>mmap (caddr_t addr, size_t len, int prot, int flags, int fd, off_t offset)</a:t>
            </a:r>
            <a:endParaRPr b="0" lang="en-IN" sz="1200" spc="-1" strike="noStrike">
              <a:latin typeface="Arial"/>
            </a:endParaRPr>
          </a:p>
          <a:p>
            <a:pPr>
              <a:lnSpc>
                <a:spcPct val="100000"/>
              </a:lnSpc>
            </a:pPr>
            <a:r>
              <a:rPr b="0" lang="en-IN" sz="1200" spc="-1" strike="noStrike">
                <a:solidFill>
                  <a:srgbClr val="000000"/>
                </a:solidFill>
                <a:latin typeface="Arial"/>
                <a:ea typeface="DejaVu Sans"/>
              </a:rPr>
              <a:t>On the other hand, the file operation is declared as:</a:t>
            </a:r>
            <a:endParaRPr b="0" lang="en-IN" sz="1200" spc="-1" strike="noStrike">
              <a:latin typeface="Arial"/>
            </a:endParaRPr>
          </a:p>
          <a:p>
            <a:pPr>
              <a:lnSpc>
                <a:spcPct val="100000"/>
              </a:lnSpc>
            </a:pPr>
            <a:r>
              <a:rPr b="0" lang="en-IN" sz="1200" spc="-1" strike="noStrike">
                <a:solidFill>
                  <a:srgbClr val="000000"/>
                </a:solidFill>
                <a:latin typeface="Arial"/>
                <a:ea typeface="DejaVu Sans"/>
              </a:rPr>
              <a:t>int (*mmap) (struct file *filp, struct vm_area_struct *vma);</a:t>
            </a:r>
            <a:endParaRPr b="0" lang="en-IN" sz="1200" spc="-1" strike="noStrike">
              <a:latin typeface="Arial"/>
            </a:endParaRPr>
          </a:p>
          <a:p>
            <a:pPr>
              <a:lnSpc>
                <a:spcPct val="100000"/>
              </a:lnSpc>
            </a:pPr>
            <a:r>
              <a:rPr b="0" lang="en-IN" sz="1200" spc="-1" strike="noStrike">
                <a:solidFill>
                  <a:srgbClr val="000000"/>
                </a:solidFill>
                <a:latin typeface="Arial"/>
                <a:ea typeface="DejaVu Sans"/>
              </a:rPr>
              <a:t>vma contains the information about the virtual address range that is used to access the device. Therefore, much of the work has been done by the kernel; to implement mmap, the driver only has to build suitable page tables for the address range and, if necessary, replace vma-&gt;vm_ops with a new set of operations.</a:t>
            </a:r>
            <a:endParaRPr b="0" lang="en-IN" sz="1200" spc="-1" strike="noStrike">
              <a:latin typeface="Arial"/>
            </a:endParaRPr>
          </a:p>
          <a:p>
            <a:pPr>
              <a:lnSpc>
                <a:spcPct val="100000"/>
              </a:lnSpc>
            </a:pPr>
            <a:r>
              <a:rPr b="0" lang="en-IN" sz="1200" spc="-1" strike="noStrike">
                <a:solidFill>
                  <a:srgbClr val="000000"/>
                </a:solidFill>
                <a:latin typeface="Arial"/>
                <a:ea typeface="DejaVu Sans"/>
              </a:rPr>
              <a:t>There are two ways of building the page tables: doing it all at once with a function called remap_pfn_range or doing it a page at a time via the nopage VMA method.</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Arial"/>
                <a:ea typeface="DejaVu Sans"/>
              </a:rPr>
              <a:t>Using remap_pfn_range</a:t>
            </a:r>
            <a:endParaRPr b="0" lang="en-IN" sz="1200" spc="-1" strike="noStrike">
              <a:latin typeface="Arial"/>
            </a:endParaRPr>
          </a:p>
          <a:p>
            <a:pPr>
              <a:lnSpc>
                <a:spcPct val="100000"/>
              </a:lnSpc>
            </a:pPr>
            <a:r>
              <a:rPr b="0" lang="en-IN" sz="1200" spc="-1" strike="noStrike">
                <a:solidFill>
                  <a:srgbClr val="000000"/>
                </a:solidFill>
                <a:latin typeface="Arial"/>
                <a:ea typeface="DejaVu Sans"/>
              </a:rPr>
              <a:t>The job of building new page tables to map a range of physical addresses is handled by remap_pfn_range and io_remap_page_range, which have the following prototypes:</a:t>
            </a:r>
            <a:endParaRPr b="0" lang="en-IN" sz="1200" spc="-1" strike="noStrike">
              <a:latin typeface="Arial"/>
            </a:endParaRPr>
          </a:p>
          <a:p>
            <a:pPr>
              <a:lnSpc>
                <a:spcPct val="100000"/>
              </a:lnSpc>
            </a:pPr>
            <a:r>
              <a:rPr b="0" lang="en-IN" sz="1200" spc="-1" strike="noStrike">
                <a:solidFill>
                  <a:srgbClr val="000000"/>
                </a:solidFill>
                <a:latin typeface="Arial"/>
                <a:ea typeface="DejaVu Sans"/>
              </a:rPr>
              <a:t>int remap_pfn_range(struct vm_area_struct *vma,  unsigned long virt_addr, unsigned long pfn, </a:t>
            </a:r>
            <a:endParaRPr b="0" lang="en-IN" sz="1200" spc="-1" strike="noStrike">
              <a:latin typeface="Arial"/>
            </a:endParaRPr>
          </a:p>
          <a:p>
            <a:pPr>
              <a:lnSpc>
                <a:spcPct val="100000"/>
              </a:lnSpc>
            </a:pPr>
            <a:r>
              <a:rPr b="0" lang="en-IN" sz="1200" spc="-1" strike="noStrike">
                <a:solidFill>
                  <a:srgbClr val="000000"/>
                </a:solidFill>
                <a:latin typeface="Arial"/>
                <a:ea typeface="DejaVu Sans"/>
              </a:rPr>
              <a:t> </a:t>
            </a:r>
            <a:r>
              <a:rPr b="0" lang="en-IN" sz="1200" spc="-1" strike="noStrike">
                <a:solidFill>
                  <a:srgbClr val="000000"/>
                </a:solidFill>
                <a:latin typeface="Arial"/>
                <a:ea typeface="DejaVu Sans"/>
              </a:rPr>
              <a:t>unsigned long size, pgprot_t prot);</a:t>
            </a:r>
            <a:endParaRPr b="0" lang="en-IN" sz="1200" spc="-1" strike="noStrike">
              <a:latin typeface="Arial"/>
            </a:endParaRPr>
          </a:p>
          <a:p>
            <a:pPr>
              <a:lnSpc>
                <a:spcPct val="100000"/>
              </a:lnSpc>
            </a:pPr>
            <a:r>
              <a:rPr b="0" lang="en-IN" sz="1200" spc="-1" strike="noStrike">
                <a:solidFill>
                  <a:srgbClr val="000000"/>
                </a:solidFill>
                <a:latin typeface="Arial"/>
                <a:ea typeface="DejaVu Sans"/>
              </a:rPr>
              <a:t>int io_remap_page_range(struct vm_area_struct *vma,  unsigned long virt_addr, unsigned long phys_addr,</a:t>
            </a:r>
            <a:endParaRPr b="0" lang="en-IN" sz="1200" spc="-1" strike="noStrike">
              <a:latin typeface="Arial"/>
            </a:endParaRPr>
          </a:p>
          <a:p>
            <a:pPr>
              <a:lnSpc>
                <a:spcPct val="100000"/>
              </a:lnSpc>
            </a:pPr>
            <a:r>
              <a:rPr b="0" lang="en-IN" sz="1200" spc="-1" strike="noStrike">
                <a:solidFill>
                  <a:srgbClr val="000000"/>
                </a:solidFill>
                <a:latin typeface="Arial"/>
                <a:ea typeface="DejaVu Sans"/>
              </a:rPr>
              <a:t> </a:t>
            </a:r>
            <a:r>
              <a:rPr b="0" lang="en-IN" sz="1200" spc="-1" strike="noStrike">
                <a:solidFill>
                  <a:srgbClr val="000000"/>
                </a:solidFill>
                <a:latin typeface="Arial"/>
                <a:ea typeface="DejaVu Sans"/>
              </a:rPr>
              <a:t>unsigned long size, pgprot_t prot);</a:t>
            </a:r>
            <a:endParaRPr b="0" lang="en-IN" sz="1200" spc="-1" strike="noStrike">
              <a:latin typeface="Arial"/>
            </a:endParaRPr>
          </a:p>
          <a:p>
            <a:pPr>
              <a:lnSpc>
                <a:spcPct val="100000"/>
              </a:lnSpc>
            </a:pPr>
            <a:r>
              <a:rPr b="1" lang="en-IN" sz="1200" spc="-1" strike="noStrike">
                <a:solidFill>
                  <a:srgbClr val="000000"/>
                </a:solidFill>
                <a:latin typeface="Arial"/>
                <a:ea typeface="DejaVu Sans"/>
              </a:rPr>
              <a:t>Vma</a:t>
            </a:r>
            <a:r>
              <a:rPr b="0" lang="en-IN" sz="1200" spc="-1" strike="noStrike">
                <a:solidFill>
                  <a:srgbClr val="000000"/>
                </a:solidFill>
                <a:latin typeface="Arial"/>
                <a:ea typeface="DejaVu Sans"/>
              </a:rPr>
              <a:t> The virtual memory area into which the page range is being mapped.</a:t>
            </a:r>
            <a:endParaRPr b="0" lang="en-IN" sz="1200" spc="-1" strike="noStrike">
              <a:latin typeface="Arial"/>
            </a:endParaRPr>
          </a:p>
          <a:p>
            <a:pPr>
              <a:lnSpc>
                <a:spcPct val="100000"/>
              </a:lnSpc>
            </a:pPr>
            <a:r>
              <a:rPr b="1" lang="en-IN" sz="1200" spc="-1" strike="noStrike">
                <a:solidFill>
                  <a:srgbClr val="000000"/>
                </a:solidFill>
                <a:latin typeface="Arial"/>
                <a:ea typeface="DejaVu Sans"/>
              </a:rPr>
              <a:t>virt_addr </a:t>
            </a:r>
            <a:r>
              <a:rPr b="0" lang="en-IN" sz="1200" spc="-1" strike="noStrike">
                <a:solidFill>
                  <a:srgbClr val="000000"/>
                </a:solidFill>
                <a:latin typeface="Arial"/>
                <a:ea typeface="DejaVu Sans"/>
              </a:rPr>
              <a:t>The user virtual address where remapping should begin. The function builds page tables for the virtual address range between virt_addr and virt_addr+size.</a:t>
            </a:r>
            <a:endParaRPr b="0" lang="en-IN" sz="1200" spc="-1" strike="noStrike">
              <a:latin typeface="Arial"/>
            </a:endParaRPr>
          </a:p>
          <a:p>
            <a:pPr>
              <a:lnSpc>
                <a:spcPct val="100000"/>
              </a:lnSpc>
            </a:pPr>
            <a:r>
              <a:rPr b="1" lang="en-IN" sz="1200" spc="-1" strike="noStrike">
                <a:solidFill>
                  <a:srgbClr val="000000"/>
                </a:solidFill>
                <a:latin typeface="Arial"/>
                <a:ea typeface="DejaVu Sans"/>
              </a:rPr>
              <a:t>Pfn </a:t>
            </a:r>
            <a:r>
              <a:rPr b="0" lang="en-IN" sz="1200" spc="-1" strike="noStrike">
                <a:solidFill>
                  <a:srgbClr val="000000"/>
                </a:solidFill>
                <a:latin typeface="Arial"/>
                <a:ea typeface="DejaVu Sans"/>
              </a:rPr>
              <a:t>The page frame number corresponding to the physical address to which the virtual address should be mapped. The page frame number is simply the physical address right-shifted by PAGE_SHIFT bits.</a:t>
            </a:r>
            <a:endParaRPr b="0" lang="en-IN" sz="1200" spc="-1" strike="noStrike">
              <a:latin typeface="Arial"/>
            </a:endParaRPr>
          </a:p>
          <a:p>
            <a:pPr>
              <a:lnSpc>
                <a:spcPct val="100000"/>
              </a:lnSpc>
            </a:pPr>
            <a:r>
              <a:rPr b="1" lang="en-IN" sz="1200" spc="-1" strike="noStrike">
                <a:solidFill>
                  <a:srgbClr val="000000"/>
                </a:solidFill>
                <a:latin typeface="Arial"/>
                <a:ea typeface="DejaVu Sans"/>
              </a:rPr>
              <a:t>Size </a:t>
            </a:r>
            <a:r>
              <a:rPr b="0" lang="en-IN" sz="1200" spc="-1" strike="noStrike">
                <a:solidFill>
                  <a:srgbClr val="000000"/>
                </a:solidFill>
                <a:latin typeface="Arial"/>
                <a:ea typeface="DejaVu Sans"/>
              </a:rPr>
              <a:t>The dimension, in bytes, of the area being remapped</a:t>
            </a:r>
            <a:endParaRPr b="0" lang="en-IN" sz="1200" spc="-1" strike="noStrike">
              <a:latin typeface="Arial"/>
            </a:endParaRPr>
          </a:p>
          <a:p>
            <a:pPr>
              <a:lnSpc>
                <a:spcPct val="100000"/>
              </a:lnSpc>
            </a:pPr>
            <a:r>
              <a:rPr b="0" lang="en-IN" sz="1200" spc="-1" strike="noStrike">
                <a:solidFill>
                  <a:srgbClr val="000000"/>
                </a:solidFill>
                <a:latin typeface="Arial"/>
                <a:ea typeface="DejaVu Sans"/>
              </a:rPr>
              <a:t>The first (remap_pfn_range) is intended for situations where pfn refers to actual system RAM, while io_remap_</a:t>
            </a:r>
            <a:endParaRPr b="0" lang="en-IN" sz="1200" spc="-1" strike="noStrike">
              <a:latin typeface="Arial"/>
            </a:endParaRPr>
          </a:p>
          <a:p>
            <a:pPr>
              <a:lnSpc>
                <a:spcPct val="100000"/>
              </a:lnSpc>
            </a:pPr>
            <a:r>
              <a:rPr b="0" lang="en-IN" sz="1200" spc="-1" strike="noStrike">
                <a:solidFill>
                  <a:srgbClr val="000000"/>
                </a:solidFill>
                <a:latin typeface="Arial"/>
                <a:ea typeface="DejaVu Sans"/>
              </a:rPr>
              <a:t>page_range should be used when phys_addr points to I/O memory.</a:t>
            </a: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78480" y="199440"/>
            <a:ext cx="8554320" cy="5833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200" spc="-1" strike="noStrike">
                <a:solidFill>
                  <a:srgbClr val="000000"/>
                </a:solidFill>
                <a:latin typeface="Arial"/>
                <a:ea typeface="DejaVu Sans"/>
              </a:rPr>
              <a:t>  </a:t>
            </a:r>
            <a:r>
              <a:rPr b="1" lang="en-IN" sz="1200" spc="-1" strike="noStrike">
                <a:solidFill>
                  <a:srgbClr val="000000"/>
                </a:solidFill>
                <a:latin typeface="Arial"/>
                <a:ea typeface="DejaVu Sans"/>
              </a:rPr>
              <a:t>A simple implementation</a:t>
            </a:r>
            <a:endParaRPr b="0" lang="en-IN" sz="1200" spc="-1" strike="noStrike">
              <a:latin typeface="Arial"/>
            </a:endParaRPr>
          </a:p>
          <a:p>
            <a:pPr>
              <a:lnSpc>
                <a:spcPct val="100000"/>
              </a:lnSpc>
            </a:pPr>
            <a:r>
              <a:rPr b="0" lang="en-IN" sz="1200" spc="-1" strike="noStrike">
                <a:solidFill>
                  <a:srgbClr val="000000"/>
                </a:solidFill>
                <a:latin typeface="Arial"/>
                <a:ea typeface="DejaVu Sans"/>
              </a:rPr>
              <a:t>If your driver needs to do a simple, linear mapping of device memory into a user address space, remap_pfn_range is almost all you really need to do the job.</a:t>
            </a:r>
            <a:endParaRPr b="0" lang="en-IN" sz="1200" spc="-1" strike="noStrike">
              <a:latin typeface="Arial"/>
            </a:endParaRPr>
          </a:p>
          <a:p>
            <a:pPr>
              <a:lnSpc>
                <a:spcPct val="100000"/>
              </a:lnSpc>
            </a:pPr>
            <a:r>
              <a:rPr b="1" lang="en-IN" sz="1200" spc="-1" strike="noStrike">
                <a:solidFill>
                  <a:srgbClr val="000000"/>
                </a:solidFill>
                <a:latin typeface="Arial"/>
                <a:ea typeface="DejaVu Sans"/>
              </a:rPr>
              <a:t>static int simple_remap_mmap(struct file *filp, struct vm_area_struct *vma)</a:t>
            </a:r>
            <a:endParaRPr b="0" lang="en-IN" sz="1200" spc="-1" strike="noStrike">
              <a:latin typeface="Arial"/>
            </a:endParaRPr>
          </a:p>
          <a:p>
            <a:pPr>
              <a:lnSpc>
                <a:spcPct val="100000"/>
              </a:lnSpc>
            </a:pPr>
            <a:r>
              <a:rPr b="1" lang="en-IN" sz="1200" spc="-1" strike="noStrike">
                <a:solidFill>
                  <a:srgbClr val="000000"/>
                </a:solidFill>
                <a:latin typeface="Arial"/>
                <a:ea typeface="DejaVu Sans"/>
              </a:rPr>
              <a:t>{</a:t>
            </a:r>
            <a:endParaRPr b="0" lang="en-IN" sz="1200" spc="-1" strike="noStrike">
              <a:latin typeface="Arial"/>
            </a:endParaRPr>
          </a:p>
          <a:p>
            <a:pPr>
              <a:lnSpc>
                <a:spcPct val="100000"/>
              </a:lnSpc>
            </a:pPr>
            <a:r>
              <a:rPr b="1" lang="en-IN" sz="1200" spc="-1" strike="noStrike">
                <a:solidFill>
                  <a:srgbClr val="000000"/>
                </a:solidFill>
                <a:latin typeface="Arial"/>
                <a:ea typeface="DejaVu Sans"/>
              </a:rPr>
              <a:t> </a:t>
            </a:r>
            <a:r>
              <a:rPr b="1" lang="en-IN" sz="1200" spc="-1" strike="noStrike">
                <a:solidFill>
                  <a:srgbClr val="000000"/>
                </a:solidFill>
                <a:latin typeface="Arial"/>
                <a:ea typeface="DejaVu Sans"/>
              </a:rPr>
              <a:t>if (remap_pfn_range(vma, vma-&gt;vm_start, vm-&gt;vm_pgoff,</a:t>
            </a:r>
            <a:endParaRPr b="0" lang="en-IN" sz="1200" spc="-1" strike="noStrike">
              <a:latin typeface="Arial"/>
            </a:endParaRPr>
          </a:p>
          <a:p>
            <a:pPr>
              <a:lnSpc>
                <a:spcPct val="100000"/>
              </a:lnSpc>
            </a:pPr>
            <a:r>
              <a:rPr b="1" lang="en-IN" sz="1200" spc="-1" strike="noStrike">
                <a:solidFill>
                  <a:srgbClr val="000000"/>
                </a:solidFill>
                <a:latin typeface="Arial"/>
                <a:ea typeface="DejaVu Sans"/>
              </a:rPr>
              <a:t> </a:t>
            </a:r>
            <a:r>
              <a:rPr b="1" lang="en-IN" sz="1200" spc="-1" strike="noStrike">
                <a:solidFill>
                  <a:srgbClr val="000000"/>
                </a:solidFill>
                <a:latin typeface="Arial"/>
                <a:ea typeface="DejaVu Sans"/>
              </a:rPr>
              <a:t>vma-&gt;vm_end - vma-&gt;vm_start,</a:t>
            </a:r>
            <a:endParaRPr b="0" lang="en-IN" sz="1200" spc="-1" strike="noStrike">
              <a:latin typeface="Arial"/>
            </a:endParaRPr>
          </a:p>
          <a:p>
            <a:pPr>
              <a:lnSpc>
                <a:spcPct val="100000"/>
              </a:lnSpc>
            </a:pPr>
            <a:r>
              <a:rPr b="1" lang="en-IN" sz="1200" spc="-1" strike="noStrike">
                <a:solidFill>
                  <a:srgbClr val="000000"/>
                </a:solidFill>
                <a:latin typeface="Arial"/>
                <a:ea typeface="DejaVu Sans"/>
              </a:rPr>
              <a:t> </a:t>
            </a:r>
            <a:r>
              <a:rPr b="1" lang="en-IN" sz="1200" spc="-1" strike="noStrike">
                <a:solidFill>
                  <a:srgbClr val="000000"/>
                </a:solidFill>
                <a:latin typeface="Arial"/>
                <a:ea typeface="DejaVu Sans"/>
              </a:rPr>
              <a:t>vma-&gt;vm_page_prot))</a:t>
            </a:r>
            <a:endParaRPr b="0" lang="en-IN" sz="1200" spc="-1" strike="noStrike">
              <a:latin typeface="Arial"/>
            </a:endParaRPr>
          </a:p>
          <a:p>
            <a:pPr>
              <a:lnSpc>
                <a:spcPct val="100000"/>
              </a:lnSpc>
            </a:pPr>
            <a:r>
              <a:rPr b="1" lang="en-IN" sz="1200" spc="-1" strike="noStrike">
                <a:solidFill>
                  <a:srgbClr val="000000"/>
                </a:solidFill>
                <a:latin typeface="Arial"/>
                <a:ea typeface="DejaVu Sans"/>
              </a:rPr>
              <a:t> </a:t>
            </a:r>
            <a:r>
              <a:rPr b="1" lang="en-IN" sz="1200" spc="-1" strike="noStrike">
                <a:solidFill>
                  <a:srgbClr val="000000"/>
                </a:solidFill>
                <a:latin typeface="Arial"/>
                <a:ea typeface="DejaVu Sans"/>
              </a:rPr>
              <a:t>return -EAGAIN;</a:t>
            </a:r>
            <a:endParaRPr b="0" lang="en-IN" sz="1200" spc="-1" strike="noStrike">
              <a:latin typeface="Arial"/>
            </a:endParaRPr>
          </a:p>
          <a:p>
            <a:pPr>
              <a:lnSpc>
                <a:spcPct val="100000"/>
              </a:lnSpc>
            </a:pPr>
            <a:r>
              <a:rPr b="1" lang="en-IN" sz="1200" spc="-1" strike="noStrike">
                <a:solidFill>
                  <a:srgbClr val="000000"/>
                </a:solidFill>
                <a:latin typeface="Arial"/>
                <a:ea typeface="DejaVu Sans"/>
              </a:rPr>
              <a:t> </a:t>
            </a:r>
            <a:r>
              <a:rPr b="1" lang="en-IN" sz="1200" spc="-1" strike="noStrike">
                <a:solidFill>
                  <a:srgbClr val="000000"/>
                </a:solidFill>
                <a:latin typeface="Arial"/>
                <a:ea typeface="DejaVu Sans"/>
              </a:rPr>
              <a:t>vma-&gt;vm_ops = &amp;simple_remap_vm_ops;</a:t>
            </a:r>
            <a:endParaRPr b="0" lang="en-IN" sz="1200" spc="-1" strike="noStrike">
              <a:latin typeface="Arial"/>
            </a:endParaRPr>
          </a:p>
          <a:p>
            <a:pPr>
              <a:lnSpc>
                <a:spcPct val="100000"/>
              </a:lnSpc>
            </a:pPr>
            <a:r>
              <a:rPr b="1" lang="en-IN" sz="1200" spc="-1" strike="noStrike">
                <a:solidFill>
                  <a:srgbClr val="000000"/>
                </a:solidFill>
                <a:latin typeface="Arial"/>
                <a:ea typeface="DejaVu Sans"/>
              </a:rPr>
              <a:t> </a:t>
            </a:r>
            <a:r>
              <a:rPr b="1" lang="en-IN" sz="1200" spc="-1" strike="noStrike">
                <a:solidFill>
                  <a:srgbClr val="000000"/>
                </a:solidFill>
                <a:latin typeface="Arial"/>
                <a:ea typeface="DejaVu Sans"/>
              </a:rPr>
              <a:t>simple_vma_open(vma);</a:t>
            </a:r>
            <a:endParaRPr b="0" lang="en-IN" sz="1200" spc="-1" strike="noStrike">
              <a:latin typeface="Arial"/>
            </a:endParaRPr>
          </a:p>
          <a:p>
            <a:pPr>
              <a:lnSpc>
                <a:spcPct val="100000"/>
              </a:lnSpc>
            </a:pPr>
            <a:r>
              <a:rPr b="1" lang="en-IN" sz="1200" spc="-1" strike="noStrike">
                <a:solidFill>
                  <a:srgbClr val="000000"/>
                </a:solidFill>
                <a:latin typeface="Arial"/>
                <a:ea typeface="DejaVu Sans"/>
              </a:rPr>
              <a:t> </a:t>
            </a:r>
            <a:r>
              <a:rPr b="1" lang="en-IN" sz="1200" spc="-1" strike="noStrike">
                <a:solidFill>
                  <a:srgbClr val="000000"/>
                </a:solidFill>
                <a:latin typeface="Arial"/>
                <a:ea typeface="DejaVu Sans"/>
              </a:rPr>
              <a:t>return 0;</a:t>
            </a:r>
            <a:endParaRPr b="0" lang="en-IN" sz="1200" spc="-1" strike="noStrike">
              <a:latin typeface="Arial"/>
            </a:endParaRPr>
          </a:p>
          <a:p>
            <a:pPr>
              <a:lnSpc>
                <a:spcPct val="100000"/>
              </a:lnSpc>
            </a:pPr>
            <a:r>
              <a:rPr b="1" lang="en-IN" sz="1200" spc="-1" strike="noStrike">
                <a:solidFill>
                  <a:srgbClr val="000000"/>
                </a:solidFill>
                <a:latin typeface="Arial"/>
                <a:ea typeface="DejaVu Sans"/>
              </a:rPr>
              <a:t>}</a:t>
            </a:r>
            <a:endParaRPr b="0" lang="en-IN" sz="1200" spc="-1" strike="noStrike">
              <a:latin typeface="Arial"/>
            </a:endParaRPr>
          </a:p>
          <a:p>
            <a:pPr>
              <a:lnSpc>
                <a:spcPct val="100000"/>
              </a:lnSpc>
            </a:pPr>
            <a:r>
              <a:rPr b="0" lang="en-IN" sz="1200" spc="-1" strike="noStrike">
                <a:solidFill>
                  <a:srgbClr val="000000"/>
                </a:solidFill>
                <a:latin typeface="Arial"/>
                <a:ea typeface="DejaVu Sans"/>
              </a:rPr>
              <a:t>As you can see, remapping memory just a matter of calling remap_pfn_range to create the necessary page tables.</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Arial"/>
                <a:ea typeface="DejaVu Sans"/>
              </a:rPr>
              <a:t>The nopage method, therefore, must be implemented if you want to support the mremap system call. Here, we show a simple implementation of nopage for the simple device. The nopage method, remember, has the following prototype:</a:t>
            </a:r>
            <a:endParaRPr b="0" lang="en-IN" sz="1200" spc="-1" strike="noStrike">
              <a:latin typeface="Arial"/>
            </a:endParaRPr>
          </a:p>
          <a:p>
            <a:pPr>
              <a:lnSpc>
                <a:spcPct val="100000"/>
              </a:lnSpc>
            </a:pPr>
            <a:r>
              <a:rPr b="1" lang="en-IN" sz="1200" spc="-1" strike="noStrike">
                <a:solidFill>
                  <a:srgbClr val="000000"/>
                </a:solidFill>
                <a:latin typeface="Arial"/>
                <a:ea typeface="DejaVu Sans"/>
              </a:rPr>
              <a:t>struct page *(*nopage)(struct vm_area_struct *vma,  unsigned long address, int *type);</a:t>
            </a: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Arial"/>
                <a:ea typeface="DejaVu Sans"/>
              </a:rPr>
              <a:t>Adding VMA operations</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Arial"/>
                <a:ea typeface="DejaVu Sans"/>
              </a:rPr>
              <a:t>As we have seen, the vm_area_struct structure contains a set of operations that may be applied to the VMA.  In particular, we provide open and close operations for our VMA. These operations are called whenever a process opens or closes the VMA; in particular, the open method is invoked anytime a process forks and creates a new reference to the VMA.</a:t>
            </a:r>
            <a:endParaRPr b="0" lang="en-IN" sz="1200" spc="-1" strike="noStrike">
              <a:latin typeface="Arial"/>
            </a:endParaRPr>
          </a:p>
          <a:p>
            <a:pPr>
              <a:lnSpc>
                <a:spcPct val="100000"/>
              </a:lnSpc>
            </a:pPr>
            <a:r>
              <a:rPr b="0" lang="en-IN" sz="1200" spc="-1" strike="noStrike">
                <a:solidFill>
                  <a:srgbClr val="000000"/>
                </a:solidFill>
                <a:latin typeface="Arial"/>
                <a:ea typeface="DejaVu Sans"/>
              </a:rPr>
              <a:t>The open and close VMA methods are called in addition to the processing performed by the kernel, so they need not reimplement any of the work done there. They exist as a way for drivers to do any additional processing that they may require.</a:t>
            </a:r>
            <a:endParaRPr b="0" lang="en-IN" sz="1200" spc="-1" strike="noStrike">
              <a:latin typeface="Arial"/>
            </a:endParaRPr>
          </a:p>
          <a:p>
            <a:pPr>
              <a:lnSpc>
                <a:spcPct val="100000"/>
              </a:lnSpc>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216000" y="272160"/>
            <a:ext cx="9081720" cy="225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https:/​ / ​ github.​ com/​ kaiwan/​ procmap :</a:t>
            </a:r>
            <a:endParaRPr b="0" lang="en-IN" sz="1000" spc="-1" strike="noStrike">
              <a:latin typeface="Arial"/>
            </a:endParaRPr>
          </a:p>
        </p:txBody>
      </p:sp>
      <p:sp>
        <p:nvSpPr>
          <p:cNvPr id="117" name="CustomShape 2"/>
          <p:cNvSpPr/>
          <p:nvPr/>
        </p:nvSpPr>
        <p:spPr>
          <a:xfrm>
            <a:off x="258840" y="505080"/>
            <a:ext cx="6290280" cy="13640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tldr ps  </a:t>
            </a:r>
            <a:endParaRPr b="0" lang="en-IN" sz="1800" spc="-1" strike="noStrike">
              <a:latin typeface="Arial"/>
            </a:endParaRPr>
          </a:p>
          <a:p>
            <a:pPr>
              <a:lnSpc>
                <a:spcPct val="100000"/>
              </a:lnSpc>
            </a:pPr>
            <a:r>
              <a:rPr b="0" lang="en-IN" sz="1800" spc="-1" strike="noStrike">
                <a:solidFill>
                  <a:srgbClr val="000000"/>
                </a:solidFill>
                <a:latin typeface="Arial"/>
                <a:ea typeface="DejaVu Sans"/>
              </a:rPr>
              <a:t>nproc</a:t>
            </a:r>
            <a:endParaRPr b="0" lang="en-IN" sz="1800" spc="-1" strike="noStrike">
              <a:latin typeface="Arial"/>
            </a:endParaRPr>
          </a:p>
          <a:p>
            <a:pPr>
              <a:lnSpc>
                <a:spcPct val="100000"/>
              </a:lnSpc>
            </a:pPr>
            <a:r>
              <a:rPr b="0" lang="en-IN" sz="1800" spc="-1" strike="noStrike">
                <a:solidFill>
                  <a:srgbClr val="000000"/>
                </a:solidFill>
                <a:latin typeface="Arial"/>
                <a:ea typeface="DejaVu Sans"/>
              </a:rPr>
              <a:t>lscpu</a:t>
            </a:r>
            <a:endParaRPr b="0" lang="en-IN" sz="1800" spc="-1" strike="noStrike">
              <a:latin typeface="Arial"/>
            </a:endParaRPr>
          </a:p>
        </p:txBody>
      </p:sp>
      <p:sp>
        <p:nvSpPr>
          <p:cNvPr id="118" name="CustomShape 3"/>
          <p:cNvSpPr/>
          <p:nvPr/>
        </p:nvSpPr>
        <p:spPr>
          <a:xfrm>
            <a:off x="258840" y="1429560"/>
            <a:ext cx="8810280" cy="1447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KASAN shadow memory region (only [Optional] (only on 64-bit and only if CONFIG_KASAN 64-bit) is defined; see more as follows)</a:t>
            </a:r>
            <a:endParaRPr b="0" lang="en-IN" sz="1800" spc="-1" strike="noStrike">
              <a:latin typeface="Arial"/>
            </a:endParaRPr>
          </a:p>
          <a:p>
            <a:pPr>
              <a:lnSpc>
                <a:spcPct val="100000"/>
              </a:lnSpc>
            </a:pPr>
            <a:r>
              <a:rPr b="0" lang="en-IN" sz="1800" spc="-1" strike="noStrike">
                <a:solidFill>
                  <a:srgbClr val="000000"/>
                </a:solidFill>
                <a:latin typeface="Arial"/>
                <a:ea typeface="DejaVu Sans"/>
              </a:rPr>
              <a:t>KASAN_SHADOW_START Start KVA of the KASAN region</a:t>
            </a:r>
            <a:endParaRPr b="0" lang="en-IN" sz="1800" spc="-1" strike="noStrike">
              <a:latin typeface="Arial"/>
            </a:endParaRPr>
          </a:p>
          <a:p>
            <a:pPr>
              <a:lnSpc>
                <a:spcPct val="100000"/>
              </a:lnSpc>
            </a:pPr>
            <a:r>
              <a:rPr b="0" lang="en-IN" sz="1800" spc="-1" strike="noStrike">
                <a:solidFill>
                  <a:srgbClr val="000000"/>
                </a:solidFill>
                <a:latin typeface="Arial"/>
                <a:ea typeface="DejaVu Sans"/>
              </a:rPr>
              <a:t>KASAN_SHADOW_END End KVA of the KASAN region; size</a:t>
            </a:r>
            <a:endParaRPr b="0" lang="en-IN" sz="1800" spc="-1" strike="noStrike">
              <a:latin typeface="Arial"/>
            </a:endParaRPr>
          </a:p>
          <a:p>
            <a:pPr>
              <a:lnSpc>
                <a:spcPct val="100000"/>
              </a:lnSpc>
            </a:pPr>
            <a:r>
              <a:rPr b="0" lang="en-IN" sz="1800" spc="-1" strike="noStrike">
                <a:solidFill>
                  <a:srgbClr val="000000"/>
                </a:solidFill>
                <a:latin typeface="Arial"/>
                <a:ea typeface="DejaVu Sans"/>
              </a:rPr>
              <a:t>is KASAN_SHADOW_END - KASAN_SHADOW_START</a:t>
            </a:r>
            <a:endParaRPr b="0" lang="en-IN" sz="1800" spc="-1" strike="noStrike">
              <a:latin typeface="Arial"/>
            </a:endParaRPr>
          </a:p>
        </p:txBody>
      </p:sp>
      <p:sp>
        <p:nvSpPr>
          <p:cNvPr id="119" name="CustomShape 4"/>
          <p:cNvSpPr/>
          <p:nvPr/>
        </p:nvSpPr>
        <p:spPr>
          <a:xfrm>
            <a:off x="288000" y="2877480"/>
            <a:ext cx="8422920" cy="1367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The vmalloc region For memory allocated via vmalloc() and friends</a:t>
            </a:r>
            <a:endParaRPr b="0" lang="en-IN" sz="1800" spc="-1" strike="noStrike">
              <a:latin typeface="Arial"/>
            </a:endParaRPr>
          </a:p>
          <a:p>
            <a:pPr>
              <a:lnSpc>
                <a:spcPct val="100000"/>
              </a:lnSpc>
            </a:pPr>
            <a:r>
              <a:rPr b="0" lang="en-IN" sz="1800" spc="-1" strike="noStrike">
                <a:solidFill>
                  <a:srgbClr val="000000"/>
                </a:solidFill>
                <a:latin typeface="Arial"/>
                <a:ea typeface="DejaVu Sans"/>
              </a:rPr>
              <a:t>VMALLOC_START Start KVA of the vmalloc region</a:t>
            </a:r>
            <a:endParaRPr b="0" lang="en-IN" sz="1800" spc="-1" strike="noStrike">
              <a:latin typeface="Arial"/>
            </a:endParaRPr>
          </a:p>
          <a:p>
            <a:pPr>
              <a:lnSpc>
                <a:spcPct val="100000"/>
              </a:lnSpc>
            </a:pPr>
            <a:r>
              <a:rPr b="0" lang="en-IN" sz="1800" spc="-1" strike="noStrike">
                <a:solidFill>
                  <a:srgbClr val="000000"/>
                </a:solidFill>
                <a:latin typeface="Arial"/>
                <a:ea typeface="Noto Sans CJK SC"/>
              </a:rPr>
              <a:t>End  VMALLOC_END </a:t>
            </a:r>
            <a:endParaRPr b="0" lang="en-IN" sz="1800" spc="-1" strike="noStrike">
              <a:latin typeface="Arial"/>
            </a:endParaRPr>
          </a:p>
          <a:p>
            <a:pPr>
              <a:lnSpc>
                <a:spcPct val="100000"/>
              </a:lnSpc>
            </a:pPr>
            <a:r>
              <a:rPr b="0" lang="en-IN" sz="1800" spc="-1" strike="noStrike">
                <a:solidFill>
                  <a:srgbClr val="000000"/>
                </a:solidFill>
                <a:latin typeface="Arial"/>
                <a:ea typeface="Noto Sans CJK SC"/>
              </a:rPr>
              <a:t>KVA of the vmalloc region; size is VMALLOC_END - VMALLOC_START</a:t>
            </a:r>
            <a:endParaRPr b="0" lang="en-IN" sz="1800" spc="-1" strike="noStrike">
              <a:latin typeface="Arial"/>
            </a:endParaRPr>
          </a:p>
        </p:txBody>
      </p:sp>
      <p:sp>
        <p:nvSpPr>
          <p:cNvPr id="120" name="CustomShape 5"/>
          <p:cNvSpPr/>
          <p:nvPr/>
        </p:nvSpPr>
        <p:spPr>
          <a:xfrm>
            <a:off x="209880" y="4085640"/>
            <a:ext cx="9003240" cy="23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Lowmem region Direct-mapped memory region PAGE_OFFSET Start KVA of the lowmem region; also represents the start of the kernel segment on some architectures and is (often) the VM split value on 32-bit.</a:t>
            </a:r>
            <a:endParaRPr b="0" lang="en-IN" sz="1800" spc="-1" strike="noStrike">
              <a:latin typeface="Arial"/>
            </a:endParaRPr>
          </a:p>
          <a:p>
            <a:pPr>
              <a:lnSpc>
                <a:spcPct val="100000"/>
              </a:lnSpc>
            </a:pPr>
            <a:r>
              <a:rPr b="0" lang="en-IN" sz="1800" spc="-1" strike="noStrike">
                <a:solidFill>
                  <a:srgbClr val="000000"/>
                </a:solidFill>
                <a:latin typeface="Arial"/>
                <a:ea typeface="DejaVu Sans"/>
              </a:rPr>
              <a:t>End KVA of the lowmem region, upper bound of direct-mapped memory; in</a:t>
            </a:r>
            <a:endParaRPr b="0" lang="en-IN" sz="1800" spc="-1" strike="noStrike">
              <a:latin typeface="Arial"/>
            </a:endParaRPr>
          </a:p>
          <a:p>
            <a:pPr>
              <a:lnSpc>
                <a:spcPct val="100000"/>
              </a:lnSpc>
            </a:pPr>
            <a:r>
              <a:rPr b="0" lang="en-IN" sz="1800" spc="-1" strike="noStrike">
                <a:solidFill>
                  <a:srgbClr val="000000"/>
                </a:solidFill>
                <a:latin typeface="Arial"/>
                <a:ea typeface="DejaVu Sans"/>
              </a:rPr>
              <a:t>effect, this value minus PAGE_OFFSET is the amount of (platform) RAM on the</a:t>
            </a:r>
            <a:endParaRPr b="0" lang="en-IN" sz="1800" spc="-1" strike="noStrike">
              <a:latin typeface="Arial"/>
            </a:endParaRPr>
          </a:p>
          <a:p>
            <a:pPr>
              <a:lnSpc>
                <a:spcPct val="100000"/>
              </a:lnSpc>
            </a:pPr>
            <a:r>
              <a:rPr b="0" lang="en-IN" sz="1800" spc="-1" strike="noStrike">
                <a:solidFill>
                  <a:srgbClr val="000000"/>
                </a:solidFill>
                <a:latin typeface="Arial"/>
                <a:ea typeface="DejaVu Sans"/>
              </a:rPr>
              <a:t>high_memory system (careful, this is not necessarily the case on all arches though); not to be confused with ZONE_HIGHMEM .</a:t>
            </a:r>
            <a:endParaRPr b="0" lang="en-IN" sz="1800" spc="-1" strike="noStrike">
              <a:latin typeface="Arial"/>
            </a:endParaRPr>
          </a:p>
          <a:p>
            <a:pPr>
              <a:lnSpc>
                <a:spcPct val="100000"/>
              </a:lnSpc>
            </a:pPr>
            <a:r>
              <a:rPr b="1" lang="en-IN" sz="1800" spc="-1" strike="noStrike">
                <a:solidFill>
                  <a:srgbClr val="000000"/>
                </a:solidFill>
                <a:latin typeface="Arial"/>
                <a:ea typeface="DejaVu Sans"/>
              </a:rPr>
              <a:t>Executre program on kernel_seg.c</a:t>
            </a:r>
            <a:endParaRPr b="0" lang="en-IN" sz="1800" spc="-1" strike="noStrike">
              <a:latin typeface="Arial"/>
            </a:endParaRPr>
          </a:p>
          <a:p>
            <a:pPr>
              <a:lnSpc>
                <a:spcPct val="100000"/>
              </a:lnSpc>
            </a:pPr>
            <a:r>
              <a:rPr b="1" lang="en-IN" sz="1800" spc="-1" strike="noStrike">
                <a:solidFill>
                  <a:srgbClr val="000000"/>
                </a:solidFill>
                <a:latin typeface="Arial"/>
                <a:ea typeface="DejaVu Sans"/>
              </a:rPr>
              <a:t>/proc/buddyinfo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1" name="" descr=""/>
          <p:cNvPicPr/>
          <p:nvPr/>
        </p:nvPicPr>
        <p:blipFill>
          <a:blip r:embed="rId1"/>
          <a:stretch/>
        </p:blipFill>
        <p:spPr>
          <a:xfrm>
            <a:off x="29160" y="871200"/>
            <a:ext cx="8464680" cy="475236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2" name="" descr=""/>
          <p:cNvPicPr/>
          <p:nvPr/>
        </p:nvPicPr>
        <p:blipFill>
          <a:blip r:embed="rId1"/>
          <a:stretch/>
        </p:blipFill>
        <p:spPr>
          <a:xfrm>
            <a:off x="29160" y="262800"/>
            <a:ext cx="9141480" cy="634932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219240" y="134640"/>
            <a:ext cx="8203680" cy="5732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600" spc="-1" strike="noStrike">
                <a:solidFill>
                  <a:srgbClr val="000000"/>
                </a:solidFill>
                <a:latin typeface="Arial"/>
                <a:ea typeface="DejaVu Sans"/>
              </a:rPr>
              <a:t>1. The algorithm expresses the amount to be allocated (128 KB here) in pages.</a:t>
            </a:r>
            <a:endParaRPr b="0" lang="en-IN" sz="1600" spc="-1" strike="noStrike">
              <a:latin typeface="Arial"/>
            </a:endParaRPr>
          </a:p>
          <a:p>
            <a:pPr>
              <a:lnSpc>
                <a:spcPct val="100000"/>
              </a:lnSpc>
            </a:pPr>
            <a:r>
              <a:rPr b="0" lang="en-IN" sz="1600" spc="-1" strike="noStrike">
                <a:solidFill>
                  <a:srgbClr val="000000"/>
                </a:solidFill>
                <a:latin typeface="Arial"/>
                <a:ea typeface="DejaVu Sans"/>
              </a:rPr>
              <a:t>Thus, here, it's (assuming a page size of 4 KB) 128/4 = 32 pages.</a:t>
            </a:r>
            <a:endParaRPr b="0" lang="en-IN" sz="1600" spc="-1" strike="noStrike">
              <a:latin typeface="Arial"/>
            </a:endParaRPr>
          </a:p>
          <a:p>
            <a:pPr>
              <a:lnSpc>
                <a:spcPct val="100000"/>
              </a:lnSpc>
            </a:pPr>
            <a:r>
              <a:rPr b="0" lang="en-IN" sz="1600" spc="-1" strike="noStrike">
                <a:solidFill>
                  <a:srgbClr val="000000"/>
                </a:solidFill>
                <a:latin typeface="Arial"/>
                <a:ea typeface="DejaVu Sans"/>
              </a:rPr>
              <a:t>2. Next, it determines to what power 2 must be raised to get 32. That's log 2 32,</a:t>
            </a:r>
            <a:endParaRPr b="0" lang="en-IN" sz="1600" spc="-1" strike="noStrike">
              <a:latin typeface="Arial"/>
            </a:endParaRPr>
          </a:p>
          <a:p>
            <a:pPr>
              <a:lnSpc>
                <a:spcPct val="100000"/>
              </a:lnSpc>
            </a:pPr>
            <a:r>
              <a:rPr b="0" lang="en-IN" sz="1600" spc="-1" strike="noStrike">
                <a:solidFill>
                  <a:srgbClr val="000000"/>
                </a:solidFill>
                <a:latin typeface="Arial"/>
                <a:ea typeface="DejaVu Sans"/>
              </a:rPr>
              <a:t>which is 5 (as 2 5 is 32).</a:t>
            </a:r>
            <a:endParaRPr b="0" lang="en-IN" sz="1600" spc="-1" strike="noStrike">
              <a:latin typeface="Arial"/>
            </a:endParaRPr>
          </a:p>
          <a:p>
            <a:pPr>
              <a:lnSpc>
                <a:spcPct val="100000"/>
              </a:lnSpc>
            </a:pPr>
            <a:r>
              <a:rPr b="0" lang="en-IN" sz="1600" spc="-1" strike="noStrike">
                <a:solidFill>
                  <a:srgbClr val="000000"/>
                </a:solidFill>
                <a:latin typeface="Arial"/>
                <a:ea typeface="DejaVu Sans"/>
              </a:rPr>
              <a:t>3. Now, it checks the list on order 5 of the appropriate node:zone page allocator</a:t>
            </a:r>
            <a:endParaRPr b="0" lang="en-IN" sz="1600" spc="-1" strike="noStrike">
              <a:latin typeface="Arial"/>
            </a:endParaRPr>
          </a:p>
          <a:p>
            <a:pPr>
              <a:lnSpc>
                <a:spcPct val="100000"/>
              </a:lnSpc>
            </a:pPr>
            <a:r>
              <a:rPr b="0" lang="en-IN" sz="1600" spc="-1" strike="noStrike">
                <a:solidFill>
                  <a:srgbClr val="000000"/>
                </a:solidFill>
                <a:latin typeface="Arial"/>
                <a:ea typeface="DejaVu Sans"/>
              </a:rPr>
              <a:t>freelist. If a memory chunk is available (it will be of size 2 5 pages = 128 KB),</a:t>
            </a:r>
            <a:endParaRPr b="0" lang="en-IN" sz="1600" spc="-1" strike="noStrike">
              <a:latin typeface="Arial"/>
            </a:endParaRPr>
          </a:p>
          <a:p>
            <a:pPr>
              <a:lnSpc>
                <a:spcPct val="100000"/>
              </a:lnSpc>
            </a:pPr>
            <a:r>
              <a:rPr b="0" lang="en-IN" sz="1600" spc="-1" strike="noStrike">
                <a:solidFill>
                  <a:srgbClr val="000000"/>
                </a:solidFill>
                <a:latin typeface="Arial"/>
                <a:ea typeface="DejaVu Sans"/>
              </a:rPr>
              <a:t>dequeue it from the list, update the list, and allocate it to the requester. Job</a:t>
            </a:r>
            <a:endParaRPr b="0" lang="en-IN" sz="1600" spc="-1" strike="noStrike">
              <a:latin typeface="Arial"/>
            </a:endParaRPr>
          </a:p>
          <a:p>
            <a:pPr>
              <a:lnSpc>
                <a:spcPct val="100000"/>
              </a:lnSpc>
            </a:pPr>
            <a:r>
              <a:rPr b="0" lang="en-IN" sz="1600" spc="-1" strike="noStrike">
                <a:solidFill>
                  <a:srgbClr val="000000"/>
                </a:solidFill>
                <a:latin typeface="Arial"/>
                <a:ea typeface="DejaVu Sans"/>
              </a:rPr>
              <a:t>done! Return to caller.</a:t>
            </a:r>
            <a:endParaRPr b="0" lang="en-IN" sz="1600" spc="-1" strike="noStrike">
              <a:latin typeface="Arial"/>
            </a:endParaRPr>
          </a:p>
          <a:p>
            <a:pPr>
              <a:lnSpc>
                <a:spcPct val="100000"/>
              </a:lnSpc>
            </a:pPr>
            <a:r>
              <a:rPr b="0" lang="en-IN" sz="1600" spc="-1" strike="noStrike">
                <a:solidFill>
                  <a:srgbClr val="000000"/>
                </a:solidFill>
                <a:latin typeface="Arial"/>
                <a:ea typeface="DejaVu Sans"/>
              </a:rPr>
              <a:t>4. If no memory chunk is available on the order 5 list (that is, if it's null), then</a:t>
            </a:r>
            <a:endParaRPr b="0" lang="en-IN" sz="1600" spc="-1" strike="noStrike">
              <a:latin typeface="Arial"/>
            </a:endParaRPr>
          </a:p>
          <a:p>
            <a:pPr>
              <a:lnSpc>
                <a:spcPct val="100000"/>
              </a:lnSpc>
            </a:pPr>
            <a:r>
              <a:rPr b="0" lang="en-IN" sz="1600" spc="-1" strike="noStrike">
                <a:solidFill>
                  <a:srgbClr val="000000"/>
                </a:solidFill>
                <a:latin typeface="Arial"/>
                <a:ea typeface="DejaVu Sans"/>
              </a:rPr>
              <a:t>it checks the list on the next order; that is, the order 6-linked list (if it's not</a:t>
            </a:r>
            <a:endParaRPr b="0" lang="en-IN" sz="1600" spc="-1" strike="noStrike">
              <a:latin typeface="Arial"/>
            </a:endParaRPr>
          </a:p>
          <a:p>
            <a:pPr>
              <a:lnSpc>
                <a:spcPct val="100000"/>
              </a:lnSpc>
            </a:pPr>
            <a:r>
              <a:rPr b="0" lang="en-IN" sz="1600" spc="-1" strike="noStrike">
                <a:solidFill>
                  <a:srgbClr val="000000"/>
                </a:solidFill>
                <a:latin typeface="Arial"/>
                <a:ea typeface="DejaVu Sans"/>
              </a:rPr>
              <a:t>empty, it will have 2 6 pages = 256 KB memory chunks enqueued on it, each</a:t>
            </a:r>
            <a:endParaRPr b="0" lang="en-IN" sz="1600" spc="-1" strike="noStrike">
              <a:latin typeface="Arial"/>
            </a:endParaRPr>
          </a:p>
          <a:p>
            <a:pPr>
              <a:lnSpc>
                <a:spcPct val="100000"/>
              </a:lnSpc>
            </a:pPr>
            <a:r>
              <a:rPr b="0" lang="en-IN" sz="1600" spc="-1" strike="noStrike">
                <a:solidFill>
                  <a:srgbClr val="000000"/>
                </a:solidFill>
                <a:latin typeface="Arial"/>
                <a:ea typeface="DejaVu Sans"/>
              </a:rPr>
              <a:t>chunk being double the size of what we want).</a:t>
            </a:r>
            <a:endParaRPr b="0" lang="en-IN" sz="1600" spc="-1" strike="noStrike">
              <a:latin typeface="Arial"/>
            </a:endParaRPr>
          </a:p>
          <a:p>
            <a:pPr>
              <a:lnSpc>
                <a:spcPct val="100000"/>
              </a:lnSpc>
            </a:pPr>
            <a:r>
              <a:rPr b="0" lang="en-IN" sz="1600" spc="-1" strike="noStrike">
                <a:solidFill>
                  <a:srgbClr val="000000"/>
                </a:solidFill>
                <a:latin typeface="Arial"/>
                <a:ea typeface="DejaVu Sans"/>
              </a:rPr>
              <a:t>5. If the order 6 list is non-null, then it will take (dequeue) a chunk of memory</a:t>
            </a:r>
            <a:endParaRPr b="0" lang="en-IN" sz="1600" spc="-1" strike="noStrike">
              <a:latin typeface="Arial"/>
            </a:endParaRPr>
          </a:p>
          <a:p>
            <a:pPr>
              <a:lnSpc>
                <a:spcPct val="100000"/>
              </a:lnSpc>
            </a:pPr>
            <a:r>
              <a:rPr b="0" lang="en-IN" sz="1600" spc="-1" strike="noStrike">
                <a:solidFill>
                  <a:srgbClr val="000000"/>
                </a:solidFill>
                <a:latin typeface="Arial"/>
                <a:ea typeface="DejaVu Sans"/>
              </a:rPr>
              <a:t>from it (which will be 256 KB in size, double of what's required), and do the</a:t>
            </a:r>
            <a:endParaRPr b="0" lang="en-IN" sz="1600" spc="-1" strike="noStrike">
              <a:latin typeface="Arial"/>
            </a:endParaRPr>
          </a:p>
          <a:p>
            <a:pPr>
              <a:lnSpc>
                <a:spcPct val="100000"/>
              </a:lnSpc>
            </a:pPr>
            <a:r>
              <a:rPr b="0" lang="en-IN" sz="1600" spc="-1" strike="noStrike">
                <a:solidFill>
                  <a:srgbClr val="000000"/>
                </a:solidFill>
                <a:latin typeface="Arial"/>
                <a:ea typeface="DejaVu Sans"/>
              </a:rPr>
              <a:t>following:</a:t>
            </a:r>
            <a:endParaRPr b="0" lang="en-IN" sz="1600" spc="-1" strike="noStrike">
              <a:latin typeface="Arial"/>
            </a:endParaRPr>
          </a:p>
          <a:p>
            <a:pPr>
              <a:lnSpc>
                <a:spcPct val="100000"/>
              </a:lnSpc>
            </a:pPr>
            <a:r>
              <a:rPr b="0" lang="en-IN" sz="1600" spc="-1" strike="noStrike">
                <a:solidFill>
                  <a:srgbClr val="000000"/>
                </a:solidFill>
                <a:latin typeface="Arial"/>
                <a:ea typeface="DejaVu Sans"/>
              </a:rPr>
              <a:t>Update the list to reflect the fact that one chunk is now removed.</a:t>
            </a:r>
            <a:endParaRPr b="0" lang="en-IN" sz="1600" spc="-1" strike="noStrike">
              <a:latin typeface="Arial"/>
            </a:endParaRPr>
          </a:p>
          <a:p>
            <a:pPr>
              <a:lnSpc>
                <a:spcPct val="100000"/>
              </a:lnSpc>
            </a:pPr>
            <a:r>
              <a:rPr b="0" lang="en-IN" sz="1600" spc="-1" strike="noStrike">
                <a:solidFill>
                  <a:srgbClr val="000000"/>
                </a:solidFill>
                <a:latin typeface="Arial"/>
                <a:ea typeface="DejaVu Sans"/>
              </a:rPr>
              <a:t>Cut the chunk in half, thus obtaining two 128 KB halves or</a:t>
            </a:r>
            <a:endParaRPr b="0" lang="en-IN" sz="1600" spc="-1" strike="noStrike">
              <a:latin typeface="Arial"/>
            </a:endParaRPr>
          </a:p>
          <a:p>
            <a:pPr>
              <a:lnSpc>
                <a:spcPct val="100000"/>
              </a:lnSpc>
            </a:pPr>
            <a:r>
              <a:rPr b="0" lang="en-IN" sz="1600" spc="-1" strike="noStrike">
                <a:solidFill>
                  <a:srgbClr val="000000"/>
                </a:solidFill>
                <a:latin typeface="Arial"/>
                <a:ea typeface="DejaVu Sans"/>
              </a:rPr>
              <a:t>buddies! (Please see the following information box.)</a:t>
            </a:r>
            <a:endParaRPr b="0" lang="en-IN" sz="1600" spc="-1" strike="noStrike">
              <a:latin typeface="Arial"/>
            </a:endParaRPr>
          </a:p>
          <a:p>
            <a:pPr>
              <a:lnSpc>
                <a:spcPct val="100000"/>
              </a:lnSpc>
            </a:pPr>
            <a:r>
              <a:rPr b="0" lang="en-IN" sz="1600" spc="-1" strike="noStrike">
                <a:solidFill>
                  <a:srgbClr val="000000"/>
                </a:solidFill>
                <a:latin typeface="Arial"/>
                <a:ea typeface="DejaVu Sans"/>
              </a:rPr>
              <a:t>Migrate (enqueue) one half (of size 128 KB) to the order 5 list.</a:t>
            </a:r>
            <a:endParaRPr b="0" lang="en-IN" sz="1600" spc="-1" strike="noStrike">
              <a:latin typeface="Arial"/>
            </a:endParaRPr>
          </a:p>
          <a:p>
            <a:pPr>
              <a:lnSpc>
                <a:spcPct val="100000"/>
              </a:lnSpc>
            </a:pPr>
            <a:r>
              <a:rPr b="0" lang="en-IN" sz="1600" spc="-1" strike="noStrike">
                <a:solidFill>
                  <a:srgbClr val="000000"/>
                </a:solidFill>
                <a:latin typeface="Arial"/>
                <a:ea typeface="DejaVu Sans"/>
              </a:rPr>
              <a:t>Allocate the other half (of size 128 KB) to the requester.</a:t>
            </a:r>
            <a:endParaRPr b="0" lang="en-IN" sz="1600" spc="-1" strike="noStrike">
              <a:latin typeface="Arial"/>
            </a:endParaRPr>
          </a:p>
          <a:p>
            <a:pPr>
              <a:lnSpc>
                <a:spcPct val="100000"/>
              </a:lnSpc>
            </a:pPr>
            <a:r>
              <a:rPr b="0" lang="en-IN" sz="1600" spc="-1" strike="noStrike">
                <a:solidFill>
                  <a:srgbClr val="000000"/>
                </a:solidFill>
                <a:latin typeface="Arial"/>
                <a:ea typeface="DejaVu Sans"/>
              </a:rPr>
              <a:t>Job done! Return to caller.</a:t>
            </a:r>
            <a:endParaRPr b="0" lang="en-IN" sz="1600" spc="-1" strike="noStrike">
              <a:latin typeface="Arial"/>
            </a:endParaRPr>
          </a:p>
          <a:p>
            <a:pPr>
              <a:lnSpc>
                <a:spcPct val="100000"/>
              </a:lnSpc>
            </a:pPr>
            <a:r>
              <a:rPr b="0" lang="en-IN" sz="1600" spc="-1" strike="noStrike">
                <a:solidFill>
                  <a:srgbClr val="000000"/>
                </a:solidFill>
                <a:latin typeface="Arial"/>
                <a:ea typeface="DejaVu Sans"/>
              </a:rPr>
              <a:t>6. If the order 6 list is also empty, then it repeats the preceding process with</a:t>
            </a:r>
            <a:endParaRPr b="0" lang="en-IN" sz="1600" spc="-1" strike="noStrike">
              <a:latin typeface="Arial"/>
            </a:endParaRPr>
          </a:p>
          <a:p>
            <a:pPr>
              <a:lnSpc>
                <a:spcPct val="100000"/>
              </a:lnSpc>
            </a:pPr>
            <a:r>
              <a:rPr b="0" lang="en-IN" sz="1600" spc="-1" strike="noStrike">
                <a:solidFill>
                  <a:srgbClr val="000000"/>
                </a:solidFill>
                <a:latin typeface="Arial"/>
                <a:ea typeface="DejaVu Sans"/>
              </a:rPr>
              <a:t>the order 7 list, and so on, until it succeeds.</a:t>
            </a:r>
            <a:endParaRPr b="0" lang="en-IN" sz="1600" spc="-1" strike="noStrike">
              <a:latin typeface="Arial"/>
            </a:endParaRPr>
          </a:p>
          <a:p>
            <a:pPr>
              <a:lnSpc>
                <a:spcPct val="100000"/>
              </a:lnSpc>
            </a:pPr>
            <a:r>
              <a:rPr b="0" lang="en-IN" sz="1600" spc="-1" strike="noStrike">
                <a:solidFill>
                  <a:srgbClr val="000000"/>
                </a:solidFill>
                <a:latin typeface="Arial"/>
                <a:ea typeface="DejaVu Sans"/>
              </a:rPr>
              <a:t>7. If all the remaining higher-order lists are empty (null), it will fail the</a:t>
            </a:r>
            <a:endParaRPr b="0" lang="en-IN" sz="1600" spc="-1" strike="noStrike">
              <a:latin typeface="Arial"/>
            </a:endParaRPr>
          </a:p>
          <a:p>
            <a:pPr>
              <a:lnSpc>
                <a:spcPct val="100000"/>
              </a:lnSpc>
            </a:pPr>
            <a:r>
              <a:rPr b="0" lang="en-IN" sz="1600" spc="-1" strike="noStrike">
                <a:solidFill>
                  <a:srgbClr val="000000"/>
                </a:solidFill>
                <a:latin typeface="Arial"/>
                <a:ea typeface="DejaVu Sans"/>
              </a:rPr>
              <a:t>request.</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4" name="Picture 2" descr=""/>
          <p:cNvPicPr/>
          <p:nvPr/>
        </p:nvPicPr>
        <p:blipFill>
          <a:blip r:embed="rId1"/>
          <a:stretch/>
        </p:blipFill>
        <p:spPr>
          <a:xfrm>
            <a:off x="0" y="838080"/>
            <a:ext cx="8983440" cy="517320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5" name="Picture 2" descr=""/>
          <p:cNvPicPr/>
          <p:nvPr/>
        </p:nvPicPr>
        <p:blipFill>
          <a:blip r:embed="rId1"/>
          <a:stretch/>
        </p:blipFill>
        <p:spPr>
          <a:xfrm>
            <a:off x="257040" y="976320"/>
            <a:ext cx="8621280" cy="489708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176400" y="3174480"/>
            <a:ext cx="8819280" cy="70920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80" name="" descr=""/>
          <p:cNvPicPr/>
          <p:nvPr/>
        </p:nvPicPr>
        <p:blipFill>
          <a:blip r:embed="rId1"/>
          <a:stretch/>
        </p:blipFill>
        <p:spPr>
          <a:xfrm>
            <a:off x="637920" y="72000"/>
            <a:ext cx="7353720" cy="6878880"/>
          </a:xfrm>
          <a:prstGeom prst="rect">
            <a:avLst/>
          </a:prstGeom>
          <a:ln>
            <a:noFill/>
          </a:ln>
        </p:spPr>
      </p:pic>
      <p:sp>
        <p:nvSpPr>
          <p:cNvPr id="81" name="CustomShape 2"/>
          <p:cNvSpPr/>
          <p:nvPr/>
        </p:nvSpPr>
        <p:spPr>
          <a:xfrm>
            <a:off x="144000" y="4104000"/>
            <a:ext cx="9058320" cy="2901240"/>
          </a:xfrm>
          <a:prstGeom prst="rect">
            <a:avLst/>
          </a:prstGeom>
          <a:noFill/>
          <a:ln>
            <a:noFill/>
          </a:ln>
        </p:spPr>
        <p:style>
          <a:lnRef idx="0"/>
          <a:fillRef idx="0"/>
          <a:effectRef idx="0"/>
          <a:fontRef idx="minor"/>
        </p:style>
      </p:sp>
      <p:sp>
        <p:nvSpPr>
          <p:cNvPr id="82" name="CustomShape 3"/>
          <p:cNvSpPr/>
          <p:nvPr/>
        </p:nvSpPr>
        <p:spPr>
          <a:xfrm>
            <a:off x="1944000" y="5765400"/>
            <a:ext cx="4231800" cy="85752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6" name="Picture 2_1" descr=""/>
          <p:cNvPicPr/>
          <p:nvPr/>
        </p:nvPicPr>
        <p:blipFill>
          <a:blip r:embed="rId1"/>
          <a:stretch/>
        </p:blipFill>
        <p:spPr>
          <a:xfrm>
            <a:off x="0" y="838080"/>
            <a:ext cx="8983440" cy="5173200"/>
          </a:xfrm>
          <a:prstGeom prst="rect">
            <a:avLst/>
          </a:prstGeom>
          <a:ln>
            <a:noFill/>
          </a:ln>
        </p:spPr>
      </p:pic>
      <p:sp>
        <p:nvSpPr>
          <p:cNvPr id="127" name="CustomShape 1"/>
          <p:cNvSpPr/>
          <p:nvPr/>
        </p:nvSpPr>
        <p:spPr>
          <a:xfrm>
            <a:off x="432000" y="373320"/>
            <a:ext cx="4777920" cy="345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sudo vmstat -m | grep --color=auto "^kmalloc"</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72000" y="144000"/>
            <a:ext cx="8927640" cy="6220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600" spc="-1" strike="noStrike">
                <a:solidFill>
                  <a:srgbClr val="000000"/>
                </a:solidFill>
                <a:latin typeface="Arial"/>
                <a:ea typeface="DejaVu Sans"/>
              </a:rPr>
              <a:t>The user VAS is divided into homogeneous memory regions called segments or, more technically, mappings.  Every Linux process has at least these mappings (or segments):</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IN" sz="1600" spc="-1" strike="noStrike">
                <a:solidFill>
                  <a:srgbClr val="000000"/>
                </a:solidFill>
                <a:latin typeface="Arial"/>
                <a:ea typeface="DejaVu Sans"/>
              </a:rPr>
              <a:t>Text segment: </a:t>
            </a:r>
            <a:r>
              <a:rPr b="0" lang="en-IN" sz="1600" spc="-1" strike="noStrike">
                <a:solidFill>
                  <a:srgbClr val="000000"/>
                </a:solidFill>
                <a:latin typeface="Arial"/>
                <a:ea typeface="DejaVu Sans"/>
              </a:rPr>
              <a:t>This is where the machine code is stored; static (mode: r-x ).</a:t>
            </a:r>
            <a:endParaRPr b="0" lang="en-IN" sz="1600" spc="-1" strike="noStrike">
              <a:latin typeface="Arial"/>
            </a:endParaRPr>
          </a:p>
          <a:p>
            <a:pPr>
              <a:lnSpc>
                <a:spcPct val="100000"/>
              </a:lnSpc>
            </a:pPr>
            <a:r>
              <a:rPr b="1" lang="en-IN" sz="1600" spc="-1" strike="noStrike">
                <a:solidFill>
                  <a:srgbClr val="000000"/>
                </a:solidFill>
                <a:latin typeface="Arial"/>
                <a:ea typeface="DejaVu Sans"/>
              </a:rPr>
              <a:t>Data segment(s):</a:t>
            </a:r>
            <a:r>
              <a:rPr b="0" lang="en-IN" sz="1600" spc="-1" strike="noStrike">
                <a:solidFill>
                  <a:srgbClr val="000000"/>
                </a:solidFill>
                <a:latin typeface="Arial"/>
                <a:ea typeface="DejaVu Sans"/>
              </a:rPr>
              <a:t> This is where the global and static data variables are stored (mode: rw- ). It is internally divided into three distinct segments: </a:t>
            </a:r>
            <a:endParaRPr b="0" lang="en-IN" sz="1600" spc="-1" strike="noStrike">
              <a:latin typeface="Arial"/>
            </a:endParaRPr>
          </a:p>
          <a:p>
            <a:pPr>
              <a:lnSpc>
                <a:spcPct val="100000"/>
              </a:lnSpc>
            </a:pPr>
            <a:r>
              <a:rPr b="1" lang="en-IN" sz="1600" spc="-1" strike="noStrike">
                <a:solidFill>
                  <a:srgbClr val="000000"/>
                </a:solidFill>
                <a:latin typeface="Arial"/>
                <a:ea typeface="DejaVu Sans"/>
              </a:rPr>
              <a:t>Initialized data segment:</a:t>
            </a:r>
            <a:r>
              <a:rPr b="0" lang="en-IN" sz="1600" spc="-1" strike="noStrike">
                <a:solidFill>
                  <a:srgbClr val="000000"/>
                </a:solidFill>
                <a:latin typeface="Arial"/>
                <a:ea typeface="DejaVu Sans"/>
              </a:rPr>
              <a:t> Pre-initialized variables are stored here; static. </a:t>
            </a:r>
            <a:endParaRPr b="0" lang="en-IN" sz="1600" spc="-1" strike="noStrike">
              <a:latin typeface="Arial"/>
            </a:endParaRPr>
          </a:p>
          <a:p>
            <a:pPr>
              <a:lnSpc>
                <a:spcPct val="100000"/>
              </a:lnSpc>
            </a:pPr>
            <a:r>
              <a:rPr b="1" lang="en-IN" sz="1600" spc="-1" strike="noStrike">
                <a:solidFill>
                  <a:srgbClr val="000000"/>
                </a:solidFill>
                <a:latin typeface="Arial"/>
                <a:ea typeface="DejaVu Sans"/>
              </a:rPr>
              <a:t>Uninitialized data segment:</a:t>
            </a:r>
            <a:r>
              <a:rPr b="0" lang="en-IN" sz="1600" spc="-1" strike="noStrike">
                <a:solidFill>
                  <a:srgbClr val="000000"/>
                </a:solidFill>
                <a:latin typeface="Arial"/>
                <a:ea typeface="DejaVu Sans"/>
              </a:rPr>
              <a:t> Uninitialized variables are stored here (they are auto-initialized to 0 at runtime; thisregion is sometimes called the bss); static.</a:t>
            </a:r>
            <a:endParaRPr b="0" lang="en-IN" sz="1600" spc="-1" strike="noStrike">
              <a:latin typeface="Arial"/>
            </a:endParaRPr>
          </a:p>
          <a:p>
            <a:pPr>
              <a:lnSpc>
                <a:spcPct val="100000"/>
              </a:lnSpc>
            </a:pPr>
            <a:r>
              <a:rPr b="1" lang="en-IN" sz="1600" spc="-1" strike="noStrike">
                <a:solidFill>
                  <a:srgbClr val="000000"/>
                </a:solidFill>
                <a:latin typeface="Arial"/>
                <a:ea typeface="DejaVu Sans"/>
              </a:rPr>
              <a:t>Heap segment:</a:t>
            </a:r>
            <a:r>
              <a:rPr b="0" lang="en-IN" sz="1600" spc="-1" strike="noStrike">
                <a:solidFill>
                  <a:srgbClr val="000000"/>
                </a:solidFill>
                <a:latin typeface="Arial"/>
                <a:ea typeface="DejaVu Sans"/>
              </a:rPr>
              <a:t> The library APIs for memory allocation and freeing (the familiar malloc(3) family of routines) get memory from here.</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IN" sz="1600" spc="-1" strike="noStrike">
                <a:solidFill>
                  <a:srgbClr val="000000"/>
                </a:solidFill>
                <a:latin typeface="Arial"/>
                <a:ea typeface="DejaVu Sans"/>
              </a:rPr>
              <a:t>Libraries (text, data): </a:t>
            </a:r>
            <a:r>
              <a:rPr b="0" lang="en-IN" sz="1600" spc="-1" strike="noStrike">
                <a:solidFill>
                  <a:srgbClr val="000000"/>
                </a:solidFill>
                <a:latin typeface="Arial"/>
                <a:ea typeface="DejaVu Sans"/>
              </a:rPr>
              <a:t>All shared libraries that a process dynamically links into are mapped (at runtime, via the loader) into the process VAS (mode:r-x / rw- ).</a:t>
            </a:r>
            <a:endParaRPr b="0" lang="en-IN" sz="1600" spc="-1" strike="noStrike">
              <a:latin typeface="Arial"/>
            </a:endParaRPr>
          </a:p>
          <a:p>
            <a:pPr>
              <a:lnSpc>
                <a:spcPct val="100000"/>
              </a:lnSpc>
            </a:pPr>
            <a:r>
              <a:rPr b="1" lang="en-IN" sz="1600" spc="-1" strike="noStrike">
                <a:solidFill>
                  <a:srgbClr val="000000"/>
                </a:solidFill>
                <a:latin typeface="Arial"/>
                <a:ea typeface="DejaVu Sans"/>
              </a:rPr>
              <a:t>Stack: </a:t>
            </a:r>
            <a:r>
              <a:rPr b="0" lang="en-IN" sz="1600" spc="-1" strike="noStrike">
                <a:solidFill>
                  <a:srgbClr val="000000"/>
                </a:solidFill>
                <a:latin typeface="Arial"/>
                <a:ea typeface="DejaVu Sans"/>
              </a:rPr>
              <a:t>A region of memory that uses the Last In, First Out (LIFO) semantics; the stack is used for the purpose of implementing a high-level language's function-calling mechanism. It includes parameter passing, local variable instantiation (and destruction), and return value propagation. It is a dynamic segment. On all modern processors (including the x86 and ARM families), the stack 'grows' toward lower addresses (called a fully descending stack)</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800" spc="-1" strike="noStrike">
                <a:solidFill>
                  <a:srgbClr val="000000"/>
                </a:solidFill>
                <a:latin typeface="Arial"/>
                <a:ea typeface="DejaVu Sans"/>
              </a:rPr>
              <a:t>CONFIG_VMSPLIT_2G=y</a:t>
            </a:r>
            <a:endParaRPr b="0" lang="en-IN" sz="1800" spc="-1" strike="noStrike">
              <a:latin typeface="Arial"/>
            </a:endParaRPr>
          </a:p>
          <a:p>
            <a:pPr>
              <a:lnSpc>
                <a:spcPct val="100000"/>
              </a:lnSpc>
            </a:pPr>
            <a:r>
              <a:rPr b="0" lang="en-IN" sz="1800" spc="-1" strike="noStrike">
                <a:solidFill>
                  <a:srgbClr val="000000"/>
                </a:solidFill>
                <a:latin typeface="Arial"/>
                <a:ea typeface="DejaVu Sans"/>
              </a:rPr>
              <a:t># CONFIG_VMSPLIT_1G is not set</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CONFIG_PAGE_OFFSET=0x80000000</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600" spc="-1" strike="noStrike">
                <a:solidFill>
                  <a:srgbClr val="000000"/>
                </a:solidFill>
                <a:latin typeface="Arial"/>
                <a:ea typeface="DejaVu Sans"/>
              </a:rPr>
              <a:t>=&gt;  Execute the program symbols.c</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72000" y="93960"/>
            <a:ext cx="8425440" cy="21340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400" spc="-1" strike="noStrike">
                <a:solidFill>
                  <a:srgbClr val="000000"/>
                </a:solidFill>
                <a:latin typeface="Arial"/>
                <a:ea typeface="DejaVu Sans"/>
              </a:rPr>
              <a:t>Stacks:</a:t>
            </a:r>
            <a:endParaRPr b="0" lang="en-IN" sz="1400" spc="-1" strike="noStrike">
              <a:latin typeface="Arial"/>
            </a:endParaRPr>
          </a:p>
          <a:p>
            <a:pPr>
              <a:lnSpc>
                <a:spcPct val="100000"/>
              </a:lnSpc>
            </a:pPr>
            <a:r>
              <a:rPr b="0" lang="en-IN" sz="1400" spc="-1" strike="noStrike">
                <a:solidFill>
                  <a:srgbClr val="000000"/>
                </a:solidFill>
                <a:latin typeface="Arial"/>
                <a:ea typeface="DejaVu Sans"/>
              </a:rPr>
              <a:t>Every user space thread has two stacks:</a:t>
            </a:r>
            <a:endParaRPr b="0" lang="en-IN" sz="1400" spc="-1" strike="noStrike">
              <a:latin typeface="Arial"/>
            </a:endParaRPr>
          </a:p>
          <a:p>
            <a:pPr>
              <a:lnSpc>
                <a:spcPct val="100000"/>
              </a:lnSpc>
            </a:pPr>
            <a:r>
              <a:rPr b="0" lang="en-IN" sz="1400" spc="-1" strike="noStrike">
                <a:solidFill>
                  <a:srgbClr val="000000"/>
                </a:solidFill>
                <a:latin typeface="Arial"/>
                <a:ea typeface="DejaVu Sans"/>
              </a:rPr>
              <a:t>A user mode stack (is in play when the thread executes user-mode code paths)</a:t>
            </a:r>
            <a:endParaRPr b="0" lang="en-IN" sz="1400" spc="-1" strike="noStrike">
              <a:latin typeface="Arial"/>
            </a:endParaRPr>
          </a:p>
          <a:p>
            <a:pPr>
              <a:lnSpc>
                <a:spcPct val="100000"/>
              </a:lnSpc>
            </a:pPr>
            <a:r>
              <a:rPr b="0" lang="en-IN" sz="1400" spc="-1" strike="noStrike">
                <a:solidFill>
                  <a:srgbClr val="000000"/>
                </a:solidFill>
                <a:latin typeface="Arial"/>
                <a:ea typeface="DejaVu Sans"/>
              </a:rPr>
              <a:t>A kernel mode stack (is in play when the thread executes kernel-mode code paths) A pure kernel thread has only one stack - a kernel mode stack</a:t>
            </a:r>
            <a:endParaRPr b="0" lang="en-IN" sz="1400" spc="-1" strike="noStrike">
              <a:latin typeface="Arial"/>
            </a:endParaRPr>
          </a:p>
        </p:txBody>
      </p:sp>
      <p:pic>
        <p:nvPicPr>
          <p:cNvPr id="85" name="" descr=""/>
          <p:cNvPicPr/>
          <p:nvPr/>
        </p:nvPicPr>
        <p:blipFill>
          <a:blip r:embed="rId1"/>
          <a:stretch/>
        </p:blipFill>
        <p:spPr>
          <a:xfrm>
            <a:off x="1080000" y="1285920"/>
            <a:ext cx="6912000" cy="52660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72000" y="144000"/>
            <a:ext cx="8855640" cy="5507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600" spc="-1" strike="noStrike">
                <a:solidFill>
                  <a:srgbClr val="000000"/>
                </a:solidFill>
                <a:latin typeface="Arial"/>
                <a:ea typeface="DejaVu Sans"/>
              </a:rPr>
              <a:t>we require one stack per thread per privilege level supported by the CPU. On modern OSes such as Linux, we support two privilege levels </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the unprivileged user mode (or user space) and the privileged kernel mode (or kernel space).</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000000"/>
                </a:solidFill>
                <a:latin typeface="Arial"/>
                <a:ea typeface="DejaVu Sans"/>
              </a:rPr>
              <a:t>Thus, on Linux, every user space thread alive has two stacks:</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000000"/>
                </a:solidFill>
                <a:latin typeface="Arial"/>
                <a:ea typeface="DejaVu Sans"/>
              </a:rPr>
              <a:t>A user space stack: This stack is in play when the thread executes user-mode code paths.</a:t>
            </a:r>
            <a:endParaRPr b="0" lang="en-IN" sz="1600" spc="-1" strike="noStrike">
              <a:latin typeface="Arial"/>
            </a:endParaRPr>
          </a:p>
          <a:p>
            <a:pPr>
              <a:lnSpc>
                <a:spcPct val="100000"/>
              </a:lnSpc>
            </a:pPr>
            <a:r>
              <a:rPr b="0" lang="en-IN" sz="1600" spc="-1" strike="noStrike">
                <a:solidFill>
                  <a:srgbClr val="000000"/>
                </a:solidFill>
                <a:latin typeface="Arial"/>
                <a:ea typeface="DejaVu Sans"/>
              </a:rPr>
              <a:t>A kernel space stack: This stack is in play when the thread switches to kernel mode (via a system call or processor exception) and executes kernel code paths (in process context).</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000000"/>
                </a:solidFill>
                <a:latin typeface="Arial"/>
                <a:ea typeface="DejaVu Sans"/>
              </a:rPr>
              <a:t>A kernel-mode stack is similar in most respects to its user-mode counterpart – every</a:t>
            </a:r>
            <a:endParaRPr b="0" lang="en-IN" sz="1600" spc="-1" strike="noStrike">
              <a:latin typeface="Arial"/>
            </a:endParaRPr>
          </a:p>
          <a:p>
            <a:pPr>
              <a:lnSpc>
                <a:spcPct val="100000"/>
              </a:lnSpc>
            </a:pPr>
            <a:r>
              <a:rPr b="0" lang="en-IN" sz="1600" spc="-1" strike="noStrike">
                <a:solidFill>
                  <a:srgbClr val="000000"/>
                </a:solidFill>
                <a:latin typeface="Arial"/>
                <a:ea typeface="DejaVu Sans"/>
              </a:rPr>
              <a:t>time a function is called, a stack frame is set up. and the stack "grows"</a:t>
            </a:r>
            <a:endParaRPr b="0" lang="en-IN" sz="1600" spc="-1" strike="noStrike">
              <a:latin typeface="Arial"/>
            </a:endParaRPr>
          </a:p>
          <a:p>
            <a:pPr>
              <a:lnSpc>
                <a:spcPct val="100000"/>
              </a:lnSpc>
            </a:pPr>
            <a:r>
              <a:rPr b="0" lang="en-IN" sz="1600" spc="-1" strike="noStrike">
                <a:solidFill>
                  <a:srgbClr val="000000"/>
                </a:solidFill>
                <a:latin typeface="Arial"/>
                <a:ea typeface="DejaVu Sans"/>
              </a:rPr>
              <a:t>toward lower virtual addresses. But, unlike the dynamic user-mode stack, the kernel-</a:t>
            </a:r>
            <a:endParaRPr b="0" lang="en-IN" sz="1600" spc="-1" strike="noStrike">
              <a:latin typeface="Arial"/>
            </a:endParaRPr>
          </a:p>
          <a:p>
            <a:pPr>
              <a:lnSpc>
                <a:spcPct val="100000"/>
              </a:lnSpc>
            </a:pPr>
            <a:r>
              <a:rPr b="0" lang="en-IN" sz="1600" spc="-1" strike="noStrike">
                <a:solidFill>
                  <a:srgbClr val="000000"/>
                </a:solidFill>
                <a:latin typeface="Arial"/>
                <a:ea typeface="DejaVu Sans"/>
              </a:rPr>
              <a:t>mode stack is fixed in size and small. Kernel-mode stacks are fixed in size (static) and are quite small. Practically speaking, their size is 2 pages on 32-bit and 4 pages on 64-bit</a:t>
            </a:r>
            <a:endParaRPr b="0" lang="en-IN" sz="1600" spc="-1" strike="noStrike">
              <a:latin typeface="Arial"/>
            </a:endParaRPr>
          </a:p>
          <a:p>
            <a:pPr>
              <a:lnSpc>
                <a:spcPct val="100000"/>
              </a:lnSpc>
            </a:pPr>
            <a:r>
              <a:rPr b="0" lang="en-IN" sz="1600" spc="-1" strike="noStrike">
                <a:solidFill>
                  <a:srgbClr val="000000"/>
                </a:solidFill>
                <a:latin typeface="Arial"/>
                <a:ea typeface="DejaVu Sans"/>
              </a:rPr>
              <a:t>OSes (with a page typically being 4 KB in size). They are allocated at thread creation time (usually boils down to _do_fork() ).</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000000"/>
                </a:solidFill>
                <a:latin typeface="Arial"/>
                <a:ea typeface="DejaVu Sans"/>
              </a:rPr>
              <a:t>While discussing user and kernel-mode stacks, we should also briefly mention this point: many architectures (including x86 and ARM64) support</a:t>
            </a:r>
            <a:r>
              <a:rPr b="1" lang="en-IN" sz="1600" spc="-1" strike="noStrike">
                <a:solidFill>
                  <a:srgbClr val="000000"/>
                </a:solidFill>
                <a:latin typeface="Arial"/>
                <a:ea typeface="DejaVu Sans"/>
              </a:rPr>
              <a:t> a separate per-CPU stack for interrupt handling. When an external hardware interrupt occurs, the CPU's control unit immediately re-vectors control to, ultimately, the interrupt handling code  /proc/&lt;pid&gt;/stack</a:t>
            </a:r>
            <a:r>
              <a:rPr b="0" lang="en-IN" sz="1600" spc="-1" strike="noStrike">
                <a:solidFill>
                  <a:srgbClr val="000000"/>
                </a:solidFill>
                <a:latin typeface="Arial"/>
                <a:ea typeface="DejaVu Sans"/>
              </a:rPr>
              <a:t> . Ex. sudo cat /proc/3085/stack</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7" name="" descr=""/>
          <p:cNvPicPr/>
          <p:nvPr/>
        </p:nvPicPr>
        <p:blipFill>
          <a:blip r:embed="rId1"/>
          <a:stretch/>
        </p:blipFill>
        <p:spPr>
          <a:xfrm>
            <a:off x="77040" y="144000"/>
            <a:ext cx="9138960" cy="5968800"/>
          </a:xfrm>
          <a:prstGeom prst="rect">
            <a:avLst/>
          </a:prstGeom>
          <a:ln>
            <a:noFill/>
          </a:ln>
        </p:spPr>
      </p:pic>
      <p:sp>
        <p:nvSpPr>
          <p:cNvPr id="88" name="CustomShape 1"/>
          <p:cNvSpPr/>
          <p:nvPr/>
        </p:nvSpPr>
        <p:spPr>
          <a:xfrm>
            <a:off x="247680" y="6220440"/>
            <a:ext cx="4932720" cy="342000"/>
          </a:xfrm>
          <a:prstGeom prst="rect">
            <a:avLst/>
          </a:prstGeom>
          <a:noFill/>
          <a:ln>
            <a:noFill/>
          </a:ln>
        </p:spPr>
        <p:style>
          <a:lnRef idx="0"/>
          <a:fillRef idx="0"/>
          <a:effectRef idx="0"/>
          <a:fontRef idx="minor"/>
        </p:style>
      </p:sp>
      <p:sp>
        <p:nvSpPr>
          <p:cNvPr id="89" name="TextShape 2"/>
          <p:cNvSpPr txBox="1"/>
          <p:nvPr/>
        </p:nvSpPr>
        <p:spPr>
          <a:xfrm>
            <a:off x="432000" y="6220440"/>
            <a:ext cx="8568000" cy="602280"/>
          </a:xfrm>
          <a:prstGeom prst="rect">
            <a:avLst/>
          </a:prstGeom>
          <a:noFill/>
          <a:ln>
            <a:noFill/>
          </a:ln>
        </p:spPr>
        <p:txBody>
          <a:bodyPr lIns="90000" rIns="90000" tIns="45000" bIns="45000">
            <a:noAutofit/>
          </a:bodyPr>
          <a:p>
            <a:r>
              <a:rPr b="1" lang="en-IN" sz="1800" spc="-1" strike="noStrike">
                <a:latin typeface="Arial"/>
              </a:rPr>
              <a:t>=&gt; Execute program to display running process and threads</a:t>
            </a:r>
            <a:endParaRPr b="1"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92880" y="180000"/>
            <a:ext cx="9189720" cy="6228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200" spc="-1" strike="noStrike">
                <a:solidFill>
                  <a:srgbClr val="000000"/>
                </a:solidFill>
                <a:latin typeface="Arial"/>
                <a:ea typeface="DejaVu Sans"/>
              </a:rPr>
              <a:t>Single address space:</a:t>
            </a:r>
            <a:endParaRPr b="0" lang="en-IN" sz="1200" spc="-1" strike="noStrike">
              <a:latin typeface="Arial"/>
            </a:endParaRPr>
          </a:p>
          <a:p>
            <a:pPr>
              <a:lnSpc>
                <a:spcPct val="100000"/>
              </a:lnSpc>
            </a:pPr>
            <a:r>
              <a:rPr b="0" lang="en-IN" sz="1200" spc="-1" strike="noStrike">
                <a:solidFill>
                  <a:srgbClr val="000000"/>
                </a:solidFill>
                <a:latin typeface="Arial"/>
                <a:ea typeface="DejaVu Sans"/>
              </a:rPr>
              <a:t>-Simple systems have single address space </a:t>
            </a:r>
            <a:endParaRPr b="0" lang="en-IN" sz="1200" spc="-1" strike="noStrike">
              <a:latin typeface="Arial"/>
            </a:endParaRPr>
          </a:p>
          <a:p>
            <a:pPr>
              <a:lnSpc>
                <a:spcPct val="100000"/>
              </a:lnSpc>
            </a:pPr>
            <a:r>
              <a:rPr b="0" lang="en-IN" sz="1200" spc="-1" strike="noStrike">
                <a:solidFill>
                  <a:srgbClr val="000000"/>
                </a:solidFill>
                <a:latin typeface="Arial"/>
                <a:ea typeface="DejaVu Sans"/>
              </a:rPr>
              <a:t>- Memory and peripherals share</a:t>
            </a:r>
            <a:endParaRPr b="0" lang="en-IN" sz="1200" spc="-1" strike="noStrike">
              <a:latin typeface="Arial"/>
            </a:endParaRPr>
          </a:p>
          <a:p>
            <a:pPr>
              <a:lnSpc>
                <a:spcPct val="100000"/>
              </a:lnSpc>
            </a:pPr>
            <a:r>
              <a:rPr b="0" lang="en-IN" sz="1200" spc="-1" strike="noStrike">
                <a:solidFill>
                  <a:srgbClr val="000000"/>
                </a:solidFill>
                <a:latin typeface="Arial"/>
                <a:ea typeface="DejaVu Sans"/>
              </a:rPr>
              <a:t>- Memory is mapped to one part </a:t>
            </a:r>
            <a:endParaRPr b="0" lang="en-IN" sz="1200" spc="-1" strike="noStrike">
              <a:latin typeface="Arial"/>
            </a:endParaRPr>
          </a:p>
          <a:p>
            <a:pPr>
              <a:lnSpc>
                <a:spcPct val="100000"/>
              </a:lnSpc>
            </a:pPr>
            <a:r>
              <a:rPr b="0" lang="en-IN" sz="1200" spc="-1" strike="noStrike">
                <a:solidFill>
                  <a:srgbClr val="000000"/>
                </a:solidFill>
                <a:latin typeface="Arial"/>
                <a:ea typeface="DejaVu Sans"/>
              </a:rPr>
              <a:t>- Peripherals are mapped to another part</a:t>
            </a:r>
            <a:endParaRPr b="0" lang="en-IN" sz="1200" spc="-1" strike="noStrike">
              <a:latin typeface="Arial"/>
            </a:endParaRPr>
          </a:p>
          <a:p>
            <a:pPr>
              <a:lnSpc>
                <a:spcPct val="100000"/>
              </a:lnSpc>
            </a:pPr>
            <a:r>
              <a:rPr b="0" lang="en-IN" sz="1200" spc="-1" strike="noStrike">
                <a:solidFill>
                  <a:srgbClr val="000000"/>
                </a:solidFill>
                <a:latin typeface="Arial"/>
                <a:ea typeface="DejaVu Sans"/>
              </a:rPr>
              <a:t>- All processes and OS share the same memory space</a:t>
            </a:r>
            <a:endParaRPr b="0" lang="en-IN" sz="1200" spc="-1" strike="noStrike">
              <a:latin typeface="Arial"/>
            </a:endParaRPr>
          </a:p>
          <a:p>
            <a:pPr>
              <a:lnSpc>
                <a:spcPct val="100000"/>
              </a:lnSpc>
            </a:pPr>
            <a:r>
              <a:rPr b="0" lang="en-IN" sz="1200" spc="-1" strike="noStrike">
                <a:solidFill>
                  <a:srgbClr val="000000"/>
                </a:solidFill>
                <a:latin typeface="Arial"/>
                <a:ea typeface="DejaVu Sans"/>
              </a:rPr>
              <a:t>- No memory protection </a:t>
            </a: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Arial"/>
                <a:ea typeface="DejaVu Sans"/>
              </a:rPr>
              <a:t>Virtual memory:</a:t>
            </a:r>
            <a:endParaRPr b="0" lang="en-IN" sz="1200" spc="-1" strike="noStrike">
              <a:latin typeface="Arial"/>
            </a:endParaRPr>
          </a:p>
          <a:p>
            <a:pPr>
              <a:lnSpc>
                <a:spcPct val="100000"/>
              </a:lnSpc>
            </a:pPr>
            <a:r>
              <a:rPr b="0" lang="en-IN" sz="1200" spc="-1" strike="noStrike">
                <a:solidFill>
                  <a:srgbClr val="000000"/>
                </a:solidFill>
                <a:latin typeface="Arial"/>
                <a:ea typeface="DejaVu Sans"/>
              </a:rPr>
              <a:t>Virtual memory introduces a layer of indirection that allows a number of nice things. With virtual memory, programs running on the system can allocate far more memory than is physically available; </a:t>
            </a:r>
            <a:endParaRPr b="0" lang="en-IN" sz="1200" spc="-1" strike="noStrike">
              <a:latin typeface="Arial"/>
            </a:endParaRPr>
          </a:p>
          <a:p>
            <a:pPr>
              <a:lnSpc>
                <a:spcPct val="100000"/>
              </a:lnSpc>
            </a:pPr>
            <a:r>
              <a:rPr b="0" lang="en-IN" sz="1200" spc="-1" strike="noStrike">
                <a:solidFill>
                  <a:srgbClr val="000000"/>
                </a:solidFill>
                <a:latin typeface="Arial"/>
                <a:ea typeface="DejaVu Sans"/>
              </a:rPr>
              <a:t>indeed, even a single process can have a virtual address space larger than the system’s physical memory. </a:t>
            </a:r>
            <a:endParaRPr b="0" lang="en-IN" sz="1200" spc="-1" strike="noStrike">
              <a:latin typeface="Arial"/>
            </a:endParaRPr>
          </a:p>
          <a:p>
            <a:pPr>
              <a:lnSpc>
                <a:spcPct val="100000"/>
              </a:lnSpc>
            </a:pPr>
            <a:r>
              <a:rPr b="0" lang="en-IN" sz="1200" spc="-1" strike="noStrike">
                <a:solidFill>
                  <a:srgbClr val="000000"/>
                </a:solidFill>
                <a:latin typeface="Arial"/>
                <a:ea typeface="DejaVu Sans"/>
              </a:rPr>
              <a:t>Virtual memory also allows the program to play a number of tricks with the process’s address space, including mapping the program’s memory to device memory.</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Arial"/>
                <a:ea typeface="DejaVu Sans"/>
              </a:rPr>
              <a:t>Maps the virtual address to Physical RAM</a:t>
            </a:r>
            <a:endParaRPr b="0" lang="en-IN" sz="1200" spc="-1" strike="noStrike">
              <a:latin typeface="Arial"/>
            </a:endParaRPr>
          </a:p>
          <a:p>
            <a:pPr>
              <a:lnSpc>
                <a:spcPct val="100000"/>
              </a:lnSpc>
            </a:pPr>
            <a:r>
              <a:rPr b="0" lang="en-IN" sz="1200" spc="-1" strike="noStrike">
                <a:solidFill>
                  <a:srgbClr val="000000"/>
                </a:solidFill>
                <a:latin typeface="Arial"/>
                <a:ea typeface="DejaVu Sans"/>
              </a:rPr>
              <a:t>Maps the virtual address to  Hardware devices</a:t>
            </a:r>
            <a:endParaRPr b="0" lang="en-IN" sz="1200" spc="-1" strike="noStrike">
              <a:latin typeface="Arial"/>
            </a:endParaRPr>
          </a:p>
          <a:p>
            <a:pPr>
              <a:lnSpc>
                <a:spcPct val="100000"/>
              </a:lnSpc>
            </a:pPr>
            <a:r>
              <a:rPr b="0" lang="en-IN" sz="1200" spc="-1" strike="noStrike">
                <a:solidFill>
                  <a:srgbClr val="000000"/>
                </a:solidFill>
                <a:latin typeface="Arial"/>
                <a:ea typeface="DejaVu Sans"/>
              </a:rPr>
              <a:t>PCI devices, GPU RAM..</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Arial"/>
                <a:ea typeface="DejaVu Sans"/>
              </a:rPr>
              <a:t>Advantages of Virtual memory</a:t>
            </a:r>
            <a:endParaRPr b="0" lang="en-IN" sz="1200" spc="-1" strike="noStrike">
              <a:latin typeface="Arial"/>
            </a:endParaRPr>
          </a:p>
          <a:p>
            <a:pPr>
              <a:lnSpc>
                <a:spcPct val="100000"/>
              </a:lnSpc>
            </a:pPr>
            <a:r>
              <a:rPr b="0" lang="en-IN" sz="1200" spc="-1" strike="noStrike">
                <a:solidFill>
                  <a:srgbClr val="000000"/>
                </a:solidFill>
                <a:latin typeface="Arial"/>
                <a:ea typeface="DejaVu Sans"/>
              </a:rPr>
              <a:t>1. Each process can have different memory mapping</a:t>
            </a:r>
            <a:endParaRPr b="0" lang="en-IN" sz="1200" spc="-1" strike="noStrike">
              <a:latin typeface="Arial"/>
            </a:endParaRPr>
          </a:p>
          <a:p>
            <a:pPr>
              <a:lnSpc>
                <a:spcPct val="100000"/>
              </a:lnSpc>
            </a:pPr>
            <a:r>
              <a:rPr b="0" lang="en-IN" sz="1200" spc="-1" strike="noStrike">
                <a:solidFill>
                  <a:srgbClr val="000000"/>
                </a:solidFill>
                <a:latin typeface="Arial"/>
                <a:ea typeface="DejaVu Sans"/>
              </a:rPr>
              <a:t>   </a:t>
            </a:r>
            <a:r>
              <a:rPr b="0" lang="en-IN" sz="1200" spc="-1" strike="noStrike">
                <a:solidFill>
                  <a:srgbClr val="000000"/>
                </a:solidFill>
                <a:latin typeface="Arial"/>
                <a:ea typeface="DejaVu Sans"/>
              </a:rPr>
              <a:t>- One process’s RAM inaccessible to other process</a:t>
            </a:r>
            <a:endParaRPr b="0" lang="en-IN" sz="1200" spc="-1" strike="noStrike">
              <a:latin typeface="Arial"/>
            </a:endParaRPr>
          </a:p>
          <a:p>
            <a:pPr>
              <a:lnSpc>
                <a:spcPct val="100000"/>
              </a:lnSpc>
            </a:pPr>
            <a:r>
              <a:rPr b="0" lang="en-IN" sz="1200" spc="-1" strike="noStrike">
                <a:solidFill>
                  <a:srgbClr val="000000"/>
                </a:solidFill>
                <a:latin typeface="Arial"/>
                <a:ea typeface="DejaVu Sans"/>
              </a:rPr>
              <a:t>   </a:t>
            </a:r>
            <a:r>
              <a:rPr b="0" lang="en-IN" sz="1200" spc="-1" strike="noStrike">
                <a:solidFill>
                  <a:srgbClr val="000000"/>
                </a:solidFill>
                <a:latin typeface="Arial"/>
                <a:ea typeface="DejaVu Sans"/>
              </a:rPr>
              <a:t>- Kerneal RAM invisible to user space process</a:t>
            </a:r>
            <a:endParaRPr b="0" lang="en-IN" sz="1200" spc="-1" strike="noStrike">
              <a:latin typeface="Arial"/>
            </a:endParaRPr>
          </a:p>
          <a:p>
            <a:pPr>
              <a:lnSpc>
                <a:spcPct val="100000"/>
              </a:lnSpc>
            </a:pPr>
            <a:r>
              <a:rPr b="0" lang="en-IN" sz="1200" spc="-1" strike="noStrike">
                <a:solidFill>
                  <a:srgbClr val="000000"/>
                </a:solidFill>
                <a:latin typeface="Arial"/>
                <a:ea typeface="DejaVu Sans"/>
              </a:rPr>
              <a:t>2. Memory can be moved out and swapped to disk</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Arial"/>
                <a:ea typeface="DejaVu Sans"/>
              </a:rPr>
              <a:t>MMU (memory management unit) is the hardware responsible for implementing virtual memory</a:t>
            </a:r>
            <a:endParaRPr b="0" lang="en-IN" sz="1200" spc="-1" strike="noStrike">
              <a:latin typeface="Arial"/>
            </a:endParaRPr>
          </a:p>
          <a:p>
            <a:pPr>
              <a:lnSpc>
                <a:spcPct val="100000"/>
              </a:lnSpc>
            </a:pPr>
            <a:r>
              <a:rPr b="0" lang="en-IN" sz="1200" spc="-1" strike="noStrike">
                <a:solidFill>
                  <a:srgbClr val="000000"/>
                </a:solidFill>
                <a:latin typeface="Arial"/>
                <a:ea typeface="DejaVu Sans"/>
              </a:rPr>
              <a:t>- Sits between CPU core and memory</a:t>
            </a:r>
            <a:endParaRPr b="0" lang="en-IN" sz="1200" spc="-1" strike="noStrike">
              <a:latin typeface="Arial"/>
            </a:endParaRPr>
          </a:p>
          <a:p>
            <a:pPr>
              <a:lnSpc>
                <a:spcPct val="100000"/>
              </a:lnSpc>
            </a:pPr>
            <a:r>
              <a:rPr b="0" lang="en-IN" sz="1200" spc="-1" strike="noStrike">
                <a:solidFill>
                  <a:srgbClr val="000000"/>
                </a:solidFill>
                <a:latin typeface="Arial"/>
                <a:ea typeface="DejaVu Sans"/>
              </a:rPr>
              <a:t>-Most often part of physical CPU itself, On ARM it is licence based core</a:t>
            </a:r>
            <a:endParaRPr b="0" lang="en-IN" sz="1200" spc="-1" strike="noStrike">
              <a:latin typeface="Arial"/>
            </a:endParaRPr>
          </a:p>
          <a:p>
            <a:pPr>
              <a:lnSpc>
                <a:spcPct val="100000"/>
              </a:lnSpc>
            </a:pPr>
            <a:r>
              <a:rPr b="0" lang="en-IN" sz="1200" spc="-1" strike="noStrike">
                <a:solidFill>
                  <a:srgbClr val="000000"/>
                </a:solidFill>
                <a:latin typeface="Arial"/>
                <a:ea typeface="DejaVu Sans"/>
              </a:rPr>
              <a:t> </a:t>
            </a:r>
            <a:endParaRPr b="0" lang="en-IN" sz="1200" spc="-1" strike="noStrike">
              <a:latin typeface="Arial"/>
            </a:endParaRPr>
          </a:p>
          <a:p>
            <a:pPr>
              <a:lnSpc>
                <a:spcPct val="100000"/>
              </a:lnSpc>
            </a:pPr>
            <a:r>
              <a:rPr b="0" lang="en-IN" sz="1200" spc="-1" strike="noStrike">
                <a:solidFill>
                  <a:srgbClr val="000000"/>
                </a:solidFill>
                <a:latin typeface="Arial"/>
                <a:ea typeface="DejaVu Sans"/>
              </a:rPr>
              <a:t>Transpalently handles all memory access from load/store instructions</a:t>
            </a:r>
            <a:endParaRPr b="0" lang="en-IN" sz="1200" spc="-1" strike="noStrike">
              <a:latin typeface="Arial"/>
            </a:endParaRPr>
          </a:p>
          <a:p>
            <a:pPr>
              <a:lnSpc>
                <a:spcPct val="100000"/>
              </a:lnSpc>
            </a:pPr>
            <a:r>
              <a:rPr b="0" lang="en-IN" sz="1200" spc="-1" strike="noStrike">
                <a:solidFill>
                  <a:srgbClr val="000000"/>
                </a:solidFill>
                <a:latin typeface="Arial"/>
                <a:ea typeface="DejaVu Sans"/>
              </a:rPr>
              <a:t>- Maps memory access using virtual address to system RAM</a:t>
            </a:r>
            <a:endParaRPr b="0" lang="en-IN" sz="1200" spc="-1" strike="noStrike">
              <a:latin typeface="Arial"/>
            </a:endParaRPr>
          </a:p>
          <a:p>
            <a:pPr>
              <a:lnSpc>
                <a:spcPct val="100000"/>
              </a:lnSpc>
            </a:pPr>
            <a:r>
              <a:rPr b="0" lang="en-IN" sz="1200" spc="-1" strike="noStrike">
                <a:solidFill>
                  <a:srgbClr val="000000"/>
                </a:solidFill>
                <a:latin typeface="Arial"/>
                <a:ea typeface="DejaVu Sans"/>
              </a:rPr>
              <a:t>- Maps access using virtual address to memory mapped peripheral devices </a:t>
            </a:r>
            <a:endParaRPr b="0" lang="en-IN" sz="1200" spc="-1" strike="noStrike">
              <a:latin typeface="Arial"/>
            </a:endParaRPr>
          </a:p>
          <a:p>
            <a:pPr>
              <a:lnSpc>
                <a:spcPct val="100000"/>
              </a:lnSpc>
            </a:pPr>
            <a:r>
              <a:rPr b="0" lang="en-IN" sz="1200" spc="-1" strike="noStrike">
                <a:solidFill>
                  <a:srgbClr val="000000"/>
                </a:solidFill>
                <a:latin typeface="Arial"/>
                <a:ea typeface="DejaVu Sans"/>
              </a:rPr>
              <a:t>- Handles permission</a:t>
            </a:r>
            <a:endParaRPr b="0" lang="en-IN" sz="1200" spc="-1" strike="noStrike">
              <a:latin typeface="Arial"/>
            </a:endParaRPr>
          </a:p>
          <a:p>
            <a:pPr>
              <a:lnSpc>
                <a:spcPct val="100000"/>
              </a:lnSpc>
            </a:pPr>
            <a:r>
              <a:rPr b="0" lang="en-IN" sz="1200" spc="-1" strike="noStrike">
                <a:solidFill>
                  <a:srgbClr val="000000"/>
                </a:solidFill>
                <a:latin typeface="Arial"/>
                <a:ea typeface="DejaVu Sans"/>
              </a:rPr>
              <a:t>- Generates an exception (page fault) on an invalid address</a:t>
            </a:r>
            <a:endParaRPr b="0" lang="en-IN" sz="1200" spc="-1" strike="noStrike">
              <a:latin typeface="Arial"/>
            </a:endParaRPr>
          </a:p>
          <a:p>
            <a:pPr>
              <a:lnSpc>
                <a:spcPct val="100000"/>
              </a:lnSpc>
            </a:pPr>
            <a:r>
              <a:rPr b="0" lang="en-IN" sz="1200" spc="-1" strike="noStrike">
                <a:solidFill>
                  <a:srgbClr val="000000"/>
                </a:solidFill>
                <a:latin typeface="Arial"/>
                <a:ea typeface="DejaVu Sans"/>
              </a:rPr>
              <a:t>   </a:t>
            </a:r>
            <a:r>
              <a:rPr b="0" lang="en-IN" sz="1200" spc="-1" strike="noStrike">
                <a:solidFill>
                  <a:srgbClr val="000000"/>
                </a:solidFill>
                <a:latin typeface="Arial"/>
                <a:ea typeface="DejaVu Sans"/>
              </a:rPr>
              <a:t>- Unmapped address or insufficient permission</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144000" y="261360"/>
            <a:ext cx="8707320" cy="1621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On a Linux OS running on a 32-bit processor (or compiled for 32-bit), the highest virtual address will be 2 32 = 4 GB.</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On a Linux OS running on (and compiled for) a 64-bit processor, the highest virtual address will be 2 64 = 16 EB. (EB is short for exabyte. Believe me, it's an enormous quantity. 16 EB is equivalent to the number 16 18x 10 .)</a:t>
            </a:r>
            <a:endParaRPr b="0" lang="en-IN" sz="1800" spc="-1" strike="noStrike">
              <a:latin typeface="Arial"/>
            </a:endParaRPr>
          </a:p>
        </p:txBody>
      </p:sp>
      <p:pic>
        <p:nvPicPr>
          <p:cNvPr id="92" name="" descr=""/>
          <p:cNvPicPr/>
          <p:nvPr/>
        </p:nvPicPr>
        <p:blipFill>
          <a:blip r:embed="rId1"/>
          <a:stretch/>
        </p:blipFill>
        <p:spPr>
          <a:xfrm>
            <a:off x="20880" y="2088360"/>
            <a:ext cx="9138960" cy="1722960"/>
          </a:xfrm>
          <a:prstGeom prst="rect">
            <a:avLst/>
          </a:prstGeom>
          <a:ln>
            <a:noFill/>
          </a:ln>
        </p:spPr>
      </p:pic>
      <p:sp>
        <p:nvSpPr>
          <p:cNvPr id="93" name="CustomShape 2"/>
          <p:cNvSpPr/>
          <p:nvPr/>
        </p:nvSpPr>
        <p:spPr>
          <a:xfrm>
            <a:off x="216000" y="3744000"/>
            <a:ext cx="8419320" cy="597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on a 64-bit system, even with 48-bit addressing, there will be more fields within the virtual address bitmask.</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11322</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RAMA KRISHNA KATTA (ramakatt)</dc:creator>
  <dc:description/>
  <dc:language>en-IN</dc:language>
  <cp:lastModifiedBy/>
  <dcterms:modified xsi:type="dcterms:W3CDTF">2023-08-04T13:28:57Z</dcterms:modified>
  <cp:revision>195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