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6.xml.rels" ContentType="application/vnd.openxmlformats-package.relationships+xml"/>
  <Override PartName="/ppt/slideLayouts/_rels/slideLayout4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17.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31.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6.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20.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43.xml.rels" ContentType="application/vnd.openxmlformats-package.relationships+xml"/>
  <Override PartName="/ppt/slideLayouts/_rels/slideLayout27.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29.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46.xml.rels" ContentType="application/vnd.openxmlformats-package.relationships+xml"/>
  <Override PartName="/ppt/slideLayouts/_rels/slideLayout48.xml.rels" ContentType="application/vnd.openxmlformats-package.relationships+xml"/>
  <Override PartName="/ppt/slideLayouts/_rels/slideLayout33.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39.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34.xml" ContentType="application/vnd.openxmlformats-officedocument.presentationml.slideLayout+xml"/>
  <Override PartName="/ppt/slideLayouts/slideLayout46.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3.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Layouts/slideLayout47.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2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3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3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3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3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3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3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3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3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4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5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5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4"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5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6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8"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69"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70"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71"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76"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77"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78"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8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6"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9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9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9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9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9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0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0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0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1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1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1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1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1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1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1"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22" name="PlaceHolder 2"/>
          <p:cNvSpPr>
            <a:spLocks noGrp="1"/>
          </p:cNvSpPr>
          <p:nvPr>
            <p:ph type="subTitle"/>
          </p:nvPr>
        </p:nvSpPr>
        <p:spPr>
          <a:xfrm>
            <a:off x="504000" y="1768680"/>
            <a:ext cx="9072000" cy="43840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24" name="PlaceHolder 2"/>
          <p:cNvSpPr>
            <a:spLocks noGrp="1"/>
          </p:cNvSpPr>
          <p:nvPr>
            <p:ph type="body"/>
          </p:nvPr>
        </p:nvSpPr>
        <p:spPr>
          <a:xfrm>
            <a:off x="504000" y="1768680"/>
            <a:ext cx="907200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8"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9"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9"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32"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33"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5"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36"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37"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9"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0"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1"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43" name="PlaceHolder 2"/>
          <p:cNvSpPr>
            <a:spLocks noGrp="1"/>
          </p:cNvSpPr>
          <p:nvPr>
            <p:ph type="body"/>
          </p:nvPr>
        </p:nvSpPr>
        <p:spPr>
          <a:xfrm>
            <a:off x="504000" y="1768680"/>
            <a:ext cx="9072000" cy="2090880"/>
          </a:xfrm>
          <a:prstGeom prst="rect">
            <a:avLst/>
          </a:prstGeom>
        </p:spPr>
        <p:txBody>
          <a:bodyPr lIns="0" rIns="0" tIns="0" bIns="0">
            <a:normAutofit/>
          </a:bodyPr>
          <a:p>
            <a:endParaRPr b="0" lang="en-IN" sz="3200" spc="-1" strike="noStrike">
              <a:latin typeface="Arial"/>
            </a:endParaRPr>
          </a:p>
        </p:txBody>
      </p:sp>
      <p:sp>
        <p:nvSpPr>
          <p:cNvPr id="144" name="PlaceHolder 3"/>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46"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7"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48"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
        <p:nvSpPr>
          <p:cNvPr id="149" name="PlaceHolder 5"/>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51" name="PlaceHolder 2"/>
          <p:cNvSpPr>
            <a:spLocks noGrp="1"/>
          </p:cNvSpPr>
          <p:nvPr>
            <p:ph type="body"/>
          </p:nvPr>
        </p:nvSpPr>
        <p:spPr>
          <a:xfrm>
            <a:off x="504000" y="1768680"/>
            <a:ext cx="2921040" cy="2090880"/>
          </a:xfrm>
          <a:prstGeom prst="rect">
            <a:avLst/>
          </a:prstGeom>
        </p:spPr>
        <p:txBody>
          <a:bodyPr lIns="0" rIns="0" tIns="0" bIns="0">
            <a:normAutofit/>
          </a:bodyPr>
          <a:p>
            <a:endParaRPr b="0" lang="en-IN" sz="3200" spc="-1" strike="noStrike">
              <a:latin typeface="Arial"/>
            </a:endParaRPr>
          </a:p>
        </p:txBody>
      </p:sp>
      <p:sp>
        <p:nvSpPr>
          <p:cNvPr id="152" name="PlaceHolder 3"/>
          <p:cNvSpPr>
            <a:spLocks noGrp="1"/>
          </p:cNvSpPr>
          <p:nvPr>
            <p:ph type="body"/>
          </p:nvPr>
        </p:nvSpPr>
        <p:spPr>
          <a:xfrm>
            <a:off x="3571560" y="1768680"/>
            <a:ext cx="2921040" cy="2090880"/>
          </a:xfrm>
          <a:prstGeom prst="rect">
            <a:avLst/>
          </a:prstGeom>
        </p:spPr>
        <p:txBody>
          <a:bodyPr lIns="0" rIns="0" tIns="0" bIns="0">
            <a:normAutofit/>
          </a:bodyPr>
          <a:p>
            <a:endParaRPr b="0" lang="en-IN" sz="3200" spc="-1" strike="noStrike">
              <a:latin typeface="Arial"/>
            </a:endParaRPr>
          </a:p>
        </p:txBody>
      </p:sp>
      <p:sp>
        <p:nvSpPr>
          <p:cNvPr id="153" name="PlaceHolder 4"/>
          <p:cNvSpPr>
            <a:spLocks noGrp="1"/>
          </p:cNvSpPr>
          <p:nvPr>
            <p:ph type="body"/>
          </p:nvPr>
        </p:nvSpPr>
        <p:spPr>
          <a:xfrm>
            <a:off x="6639120" y="1768680"/>
            <a:ext cx="2921040" cy="2090880"/>
          </a:xfrm>
          <a:prstGeom prst="rect">
            <a:avLst/>
          </a:prstGeom>
        </p:spPr>
        <p:txBody>
          <a:bodyPr lIns="0" rIns="0" tIns="0" bIns="0">
            <a:normAutofit/>
          </a:bodyPr>
          <a:p>
            <a:endParaRPr b="0" lang="en-IN" sz="3200" spc="-1" strike="noStrike">
              <a:latin typeface="Arial"/>
            </a:endParaRPr>
          </a:p>
        </p:txBody>
      </p:sp>
      <p:sp>
        <p:nvSpPr>
          <p:cNvPr id="154" name="PlaceHolder 5"/>
          <p:cNvSpPr>
            <a:spLocks noGrp="1"/>
          </p:cNvSpPr>
          <p:nvPr>
            <p:ph type="body"/>
          </p:nvPr>
        </p:nvSpPr>
        <p:spPr>
          <a:xfrm>
            <a:off x="504000" y="4058640"/>
            <a:ext cx="2921040" cy="2090880"/>
          </a:xfrm>
          <a:prstGeom prst="rect">
            <a:avLst/>
          </a:prstGeom>
        </p:spPr>
        <p:txBody>
          <a:bodyPr lIns="0" rIns="0" tIns="0" bIns="0">
            <a:normAutofit/>
          </a:bodyPr>
          <a:p>
            <a:endParaRPr b="0" lang="en-IN" sz="3200" spc="-1" strike="noStrike">
              <a:latin typeface="Arial"/>
            </a:endParaRPr>
          </a:p>
        </p:txBody>
      </p:sp>
      <p:sp>
        <p:nvSpPr>
          <p:cNvPr id="155" name="PlaceHolder 6"/>
          <p:cNvSpPr>
            <a:spLocks noGrp="1"/>
          </p:cNvSpPr>
          <p:nvPr>
            <p:ph type="body"/>
          </p:nvPr>
        </p:nvSpPr>
        <p:spPr>
          <a:xfrm>
            <a:off x="3571560" y="4058640"/>
            <a:ext cx="2921040" cy="2090880"/>
          </a:xfrm>
          <a:prstGeom prst="rect">
            <a:avLst/>
          </a:prstGeom>
        </p:spPr>
        <p:txBody>
          <a:bodyPr lIns="0" rIns="0" tIns="0" bIns="0">
            <a:normAutofit/>
          </a:bodyPr>
          <a:p>
            <a:endParaRPr b="0" lang="en-IN" sz="3200" spc="-1" strike="noStrike">
              <a:latin typeface="Arial"/>
            </a:endParaRPr>
          </a:p>
        </p:txBody>
      </p:sp>
      <p:sp>
        <p:nvSpPr>
          <p:cNvPr id="156" name="PlaceHolder 7"/>
          <p:cNvSpPr>
            <a:spLocks noGrp="1"/>
          </p:cNvSpPr>
          <p:nvPr>
            <p:ph type="body"/>
          </p:nvPr>
        </p:nvSpPr>
        <p:spPr>
          <a:xfrm>
            <a:off x="6639120" y="4058640"/>
            <a:ext cx="292104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504000" y="301320"/>
            <a:ext cx="9072000" cy="58503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3"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14" name="PlaceHolder 3"/>
          <p:cNvSpPr>
            <a:spLocks noGrp="1"/>
          </p:cNvSpPr>
          <p:nvPr>
            <p:ph type="body"/>
          </p:nvPr>
        </p:nvSpPr>
        <p:spPr>
          <a:xfrm>
            <a:off x="5152680" y="1768680"/>
            <a:ext cx="4426920" cy="4384080"/>
          </a:xfrm>
          <a:prstGeom prst="rect">
            <a:avLst/>
          </a:prstGeom>
        </p:spPr>
        <p:txBody>
          <a:bodyPr lIns="0" rIns="0" tIns="0" bIns="0">
            <a:normAutofit/>
          </a:bodyPr>
          <a:p>
            <a:endParaRPr b="0" lang="en-IN" sz="3200" spc="-1" strike="noStrike">
              <a:latin typeface="Arial"/>
            </a:endParaRPr>
          </a:p>
        </p:txBody>
      </p:sp>
      <p:sp>
        <p:nvSpPr>
          <p:cNvPr id="15" name="PlaceHolder 4"/>
          <p:cNvSpPr>
            <a:spLocks noGrp="1"/>
          </p:cNvSpPr>
          <p:nvPr>
            <p:ph type="body"/>
          </p:nvPr>
        </p:nvSpPr>
        <p:spPr>
          <a:xfrm>
            <a:off x="50400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17" name="PlaceHolder 2"/>
          <p:cNvSpPr>
            <a:spLocks noGrp="1"/>
          </p:cNvSpPr>
          <p:nvPr>
            <p:ph type="body"/>
          </p:nvPr>
        </p:nvSpPr>
        <p:spPr>
          <a:xfrm>
            <a:off x="504000" y="1768680"/>
            <a:ext cx="4426920" cy="4384080"/>
          </a:xfrm>
          <a:prstGeom prst="rect">
            <a:avLst/>
          </a:prstGeom>
        </p:spPr>
        <p:txBody>
          <a:bodyPr lIns="0" rIns="0" tIns="0" bIns="0">
            <a:normAutofit/>
          </a:bodyPr>
          <a:p>
            <a:endParaRPr b="0" lang="en-IN" sz="3200" spc="-1" strike="noStrike">
              <a:latin typeface="Arial"/>
            </a:endParaRPr>
          </a:p>
        </p:txBody>
      </p:sp>
      <p:sp>
        <p:nvSpPr>
          <p:cNvPr id="18"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19" name="PlaceHolder 4"/>
          <p:cNvSpPr>
            <a:spLocks noGrp="1"/>
          </p:cNvSpPr>
          <p:nvPr>
            <p:ph type="body"/>
          </p:nvPr>
        </p:nvSpPr>
        <p:spPr>
          <a:xfrm>
            <a:off x="5152680" y="4058640"/>
            <a:ext cx="4426920" cy="209088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504000" y="301320"/>
            <a:ext cx="9072000" cy="1261800"/>
          </a:xfrm>
          <a:prstGeom prst="rect">
            <a:avLst/>
          </a:prstGeom>
        </p:spPr>
        <p:txBody>
          <a:bodyPr lIns="0" rIns="0" tIns="0" bIns="0" anchor="ctr">
            <a:noAutofit/>
          </a:bodyPr>
          <a:p>
            <a:pPr algn="ctr"/>
            <a:endParaRPr b="0" lang="en-IN" sz="4400" spc="-1" strike="noStrike">
              <a:latin typeface="Arial"/>
            </a:endParaRPr>
          </a:p>
        </p:txBody>
      </p:sp>
      <p:sp>
        <p:nvSpPr>
          <p:cNvPr id="21" name="PlaceHolder 2"/>
          <p:cNvSpPr>
            <a:spLocks noGrp="1"/>
          </p:cNvSpPr>
          <p:nvPr>
            <p:ph type="body"/>
          </p:nvPr>
        </p:nvSpPr>
        <p:spPr>
          <a:xfrm>
            <a:off x="504000" y="1768680"/>
            <a:ext cx="4426920" cy="2090880"/>
          </a:xfrm>
          <a:prstGeom prst="rect">
            <a:avLst/>
          </a:prstGeom>
        </p:spPr>
        <p:txBody>
          <a:bodyPr lIns="0" rIns="0" tIns="0" bIns="0">
            <a:normAutofit/>
          </a:bodyPr>
          <a:p>
            <a:endParaRPr b="0" lang="en-IN" sz="3200" spc="-1" strike="noStrike">
              <a:latin typeface="Arial"/>
            </a:endParaRPr>
          </a:p>
        </p:txBody>
      </p:sp>
      <p:sp>
        <p:nvSpPr>
          <p:cNvPr id="22" name="PlaceHolder 3"/>
          <p:cNvSpPr>
            <a:spLocks noGrp="1"/>
          </p:cNvSpPr>
          <p:nvPr>
            <p:ph type="body"/>
          </p:nvPr>
        </p:nvSpPr>
        <p:spPr>
          <a:xfrm>
            <a:off x="5152680" y="1768680"/>
            <a:ext cx="4426920" cy="2090880"/>
          </a:xfrm>
          <a:prstGeom prst="rect">
            <a:avLst/>
          </a:prstGeom>
        </p:spPr>
        <p:txBody>
          <a:bodyPr lIns="0" rIns="0" tIns="0" bIns="0">
            <a:normAutofit/>
          </a:bodyPr>
          <a:p>
            <a:endParaRPr b="0" lang="en-IN" sz="3200" spc="-1" strike="noStrike">
              <a:latin typeface="Arial"/>
            </a:endParaRPr>
          </a:p>
        </p:txBody>
      </p:sp>
      <p:sp>
        <p:nvSpPr>
          <p:cNvPr id="23" name="PlaceHolder 4"/>
          <p:cNvSpPr>
            <a:spLocks noGrp="1"/>
          </p:cNvSpPr>
          <p:nvPr>
            <p:ph type="body"/>
          </p:nvPr>
        </p:nvSpPr>
        <p:spPr>
          <a:xfrm>
            <a:off x="504000" y="4058640"/>
            <a:ext cx="9072000" cy="209088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8920" cy="1753560"/>
          </a:xfrm>
          <a:prstGeom prst="rect">
            <a:avLst/>
          </a:prstGeom>
          <a:ln>
            <a:noFill/>
          </a:ln>
        </p:spPr>
      </p:pic>
      <p:sp>
        <p:nvSpPr>
          <p:cNvPr id="1" name="PlaceHolder 1"/>
          <p:cNvSpPr>
            <a:spLocks noGrp="1"/>
          </p:cNvSpPr>
          <p:nvPr>
            <p:ph type="title"/>
          </p:nvPr>
        </p:nvSpPr>
        <p:spPr>
          <a:xfrm>
            <a:off x="504000" y="301320"/>
            <a:ext cx="9070920" cy="63684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2"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CustomShape 1"/>
          <p:cNvSpPr/>
          <p:nvPr/>
        </p:nvSpPr>
        <p:spPr>
          <a:xfrm>
            <a:off x="0" y="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0" name="CustomShape 2"/>
          <p:cNvSpPr/>
          <p:nvPr/>
        </p:nvSpPr>
        <p:spPr>
          <a:xfrm>
            <a:off x="0" y="662040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1"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42"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0" name="PlaceHolder 2"/>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0" y="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8" name="CustomShape 2"/>
          <p:cNvSpPr/>
          <p:nvPr/>
        </p:nvSpPr>
        <p:spPr>
          <a:xfrm>
            <a:off x="0" y="6620400"/>
            <a:ext cx="10076040" cy="94104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119" name="PlaceHolder 3"/>
          <p:cNvSpPr>
            <a:spLocks noGrp="1"/>
          </p:cNvSpPr>
          <p:nvPr>
            <p:ph type="title"/>
          </p:nvPr>
        </p:nvSpPr>
        <p:spPr>
          <a:xfrm>
            <a:off x="504000" y="301320"/>
            <a:ext cx="9072000" cy="1261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120" name="PlaceHolder 4"/>
          <p:cNvSpPr>
            <a:spLocks noGrp="1"/>
          </p:cNvSpPr>
          <p:nvPr>
            <p:ph type="body"/>
          </p:nvPr>
        </p:nvSpPr>
        <p:spPr>
          <a:xfrm>
            <a:off x="504000" y="1768680"/>
            <a:ext cx="9072000" cy="43840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7.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0" y="2341080"/>
            <a:ext cx="9070920" cy="126144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IN" sz="4400" spc="-1" strike="noStrike">
                <a:solidFill>
                  <a:srgbClr val="006699"/>
                </a:solidFill>
                <a:latin typeface="Arial"/>
                <a:ea typeface="DejaVu Sans"/>
              </a:rPr>
              <a:t>mmap</a:t>
            </a:r>
            <a:endParaRPr b="0" lang="en-IN" sz="4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TextShape 1"/>
          <p:cNvSpPr txBox="1"/>
          <p:nvPr/>
        </p:nvSpPr>
        <p:spPr>
          <a:xfrm>
            <a:off x="-93240" y="1080000"/>
            <a:ext cx="10245240" cy="3674160"/>
          </a:xfrm>
          <a:prstGeom prst="rect">
            <a:avLst/>
          </a:prstGeom>
          <a:noFill/>
          <a:ln>
            <a:noFill/>
          </a:ln>
        </p:spPr>
        <p:txBody>
          <a:bodyPr lIns="90000" rIns="90000" tIns="45000" bIns="45000">
            <a:noAutofit/>
          </a:bodyPr>
          <a:p>
            <a:r>
              <a:rPr b="0" lang="en-IN" sz="1800" spc="-1" strike="noStrike">
                <a:latin typeface="Arial"/>
              </a:rPr>
              <a:t>A driver should allocate memory (using kmalloc(), vmalloc(), alloc_pages()) and then map it to the user address space as indicated by the vma parameter using helper functions such as remap_pfn_range().</a:t>
            </a:r>
            <a:endParaRPr b="0" lang="en-IN" sz="1800" spc="-1" strike="noStrike">
              <a:latin typeface="Arial"/>
            </a:endParaRPr>
          </a:p>
          <a:p>
            <a:r>
              <a:rPr b="0" lang="en-IN" sz="1800" spc="-1" strike="noStrike">
                <a:latin typeface="Arial"/>
              </a:rPr>
              <a:t>remap_pfn_range() will map a contiguous physical address space into the virtual space represented by vm_area_struct:</a:t>
            </a:r>
            <a:endParaRPr b="0" lang="en-IN" sz="1800" spc="-1" strike="noStrike">
              <a:latin typeface="Arial"/>
            </a:endParaRPr>
          </a:p>
          <a:p>
            <a:r>
              <a:rPr b="0" lang="en-IN" sz="1800" spc="-1" strike="noStrike">
                <a:latin typeface="Arial"/>
              </a:rPr>
              <a:t>int remap_pfn_range (structure vm_area_struct *vma, unsigned long addr,</a:t>
            </a:r>
            <a:endParaRPr b="0" lang="en-IN" sz="1800" spc="-1" strike="noStrike">
              <a:latin typeface="Arial"/>
            </a:endParaRPr>
          </a:p>
          <a:p>
            <a:r>
              <a:rPr b="0" lang="en-IN" sz="1800" spc="-1" strike="noStrike">
                <a:latin typeface="Arial"/>
              </a:rPr>
              <a:t>                     </a:t>
            </a:r>
            <a:r>
              <a:rPr b="0" lang="en-IN" sz="1800" spc="-1" strike="noStrike">
                <a:latin typeface="Arial"/>
              </a:rPr>
              <a:t>unsigned long pfn, unsigned long size, pgprot_t prot);</a:t>
            </a:r>
            <a:endParaRPr b="0" lang="en-IN" sz="1800" spc="-1" strike="noStrike">
              <a:latin typeface="Arial"/>
            </a:endParaRPr>
          </a:p>
          <a:p>
            <a:r>
              <a:rPr b="0" lang="en-IN" sz="1800" spc="-1" strike="noStrike">
                <a:latin typeface="Arial"/>
              </a:rPr>
              <a:t>remap_pfn_range() expects the following parameters:</a:t>
            </a:r>
            <a:endParaRPr b="0" lang="en-IN" sz="1800" spc="-1" strike="noStrike">
              <a:latin typeface="Arial"/>
            </a:endParaRPr>
          </a:p>
          <a:p>
            <a:r>
              <a:rPr b="0" lang="en-IN" sz="1800" spc="-1" strike="noStrike">
                <a:latin typeface="Arial"/>
              </a:rPr>
              <a:t>    • </a:t>
            </a:r>
            <a:r>
              <a:rPr b="0" lang="en-IN" sz="1800" spc="-1" strike="noStrike">
                <a:latin typeface="Arial"/>
              </a:rPr>
              <a:t>vma - the virtual memory space in which mapping is made;</a:t>
            </a:r>
            <a:endParaRPr b="0" lang="en-IN" sz="1800" spc="-1" strike="noStrike">
              <a:latin typeface="Arial"/>
            </a:endParaRPr>
          </a:p>
          <a:p>
            <a:r>
              <a:rPr b="0" lang="en-IN" sz="1800" spc="-1" strike="noStrike">
                <a:latin typeface="Arial"/>
              </a:rPr>
              <a:t>    • </a:t>
            </a:r>
            <a:r>
              <a:rPr b="0" lang="en-IN" sz="1800" spc="-1" strike="noStrike">
                <a:latin typeface="Arial"/>
              </a:rPr>
              <a:t>addr - the virtual address space from where remapping begins; page tables for the virtual address space between addr and addr + size will be formed as needed</a:t>
            </a:r>
            <a:endParaRPr b="0" lang="en-IN" sz="1800" spc="-1" strike="noStrike">
              <a:latin typeface="Arial"/>
            </a:endParaRPr>
          </a:p>
          <a:p>
            <a:r>
              <a:rPr b="0" lang="en-IN" sz="1800" spc="-1" strike="noStrike">
                <a:latin typeface="Arial"/>
              </a:rPr>
              <a:t>    • </a:t>
            </a:r>
            <a:r>
              <a:rPr b="0" lang="en-IN" sz="1800" spc="-1" strike="noStrike">
                <a:latin typeface="Arial"/>
              </a:rPr>
              <a:t>pfn - the page frame number to which the virtual address should be mapped</a:t>
            </a:r>
            <a:endParaRPr b="0" lang="en-IN" sz="1800" spc="-1" strike="noStrike">
              <a:latin typeface="Arial"/>
            </a:endParaRPr>
          </a:p>
          <a:p>
            <a:r>
              <a:rPr b="0" lang="en-IN" sz="1800" spc="-1" strike="noStrike">
                <a:latin typeface="Arial"/>
              </a:rPr>
              <a:t>    • </a:t>
            </a:r>
            <a:r>
              <a:rPr b="0" lang="en-IN" sz="1800" spc="-1" strike="noStrike">
                <a:latin typeface="Arial"/>
              </a:rPr>
              <a:t>size - the size (in bytes) of the memory to be mapped</a:t>
            </a:r>
            <a:endParaRPr b="0" lang="en-IN" sz="1800" spc="-1" strike="noStrike">
              <a:latin typeface="Arial"/>
            </a:endParaRPr>
          </a:p>
          <a:p>
            <a:r>
              <a:rPr b="0" lang="en-IN" sz="1800" spc="-1" strike="noStrike">
                <a:latin typeface="Arial"/>
              </a:rPr>
              <a:t>    • </a:t>
            </a:r>
            <a:r>
              <a:rPr b="0" lang="en-IN" sz="1800" spc="-1" strike="noStrike">
                <a:latin typeface="Arial"/>
              </a:rPr>
              <a:t>prot - protection flags for this mapping</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4280" y="1181880"/>
            <a:ext cx="9891720" cy="3930120"/>
          </a:xfrm>
          <a:prstGeom prst="rect">
            <a:avLst/>
          </a:prstGeom>
          <a:noFill/>
          <a:ln>
            <a:noFill/>
          </a:ln>
        </p:spPr>
        <p:txBody>
          <a:bodyPr lIns="90000" rIns="90000" tIns="45000" bIns="45000">
            <a:noAutofit/>
          </a:bodyPr>
          <a:p>
            <a:r>
              <a:rPr b="0" lang="en-IN" sz="1800" spc="-1" strike="noStrike">
                <a:latin typeface="Arial"/>
              </a:rPr>
              <a:t>To obtain the page frame number of the physical memory we must consider how the memory allocation was performed. For each kmalloc(), vmalloc(), alloc_pages(), we must used a different approach. </a:t>
            </a:r>
            <a:endParaRPr b="0" lang="en-IN" sz="1800" spc="-1" strike="noStrike">
              <a:latin typeface="Arial"/>
            </a:endParaRPr>
          </a:p>
          <a:p>
            <a:r>
              <a:rPr b="0" lang="en-IN" sz="1800" spc="-1" strike="noStrike">
                <a:latin typeface="Arial"/>
              </a:rPr>
              <a:t>For kmalloc() we can use something like:</a:t>
            </a:r>
            <a:endParaRPr b="0" lang="en-IN" sz="1800" spc="-1" strike="noStrike">
              <a:latin typeface="Arial"/>
            </a:endParaRPr>
          </a:p>
          <a:p>
            <a:r>
              <a:rPr b="0" lang="en-IN" sz="1800" spc="-1" strike="noStrike">
                <a:latin typeface="Arial"/>
              </a:rPr>
              <a:t>static char *kmalloc_area;</a:t>
            </a:r>
            <a:endParaRPr b="0" lang="en-IN" sz="1800" spc="-1" strike="noStrike">
              <a:latin typeface="Arial"/>
            </a:endParaRPr>
          </a:p>
          <a:p>
            <a:endParaRPr b="0" lang="en-IN" sz="1800" spc="-1" strike="noStrike">
              <a:latin typeface="Arial"/>
            </a:endParaRPr>
          </a:p>
          <a:p>
            <a:r>
              <a:rPr b="0" lang="en-IN" sz="1800" spc="-1" strike="noStrike">
                <a:latin typeface="Arial"/>
              </a:rPr>
              <a:t>unsigned long pfn = virt_to_phys((void *)kmalloc_area)&gt;&gt;PAGE_SHIFT;</a:t>
            </a:r>
            <a:endParaRPr b="0" lang="en-IN" sz="1800" spc="-1" strike="noStrike">
              <a:latin typeface="Arial"/>
            </a:endParaRPr>
          </a:p>
          <a:p>
            <a:r>
              <a:rPr b="0" lang="en-IN" sz="1800" spc="-1" strike="noStrike">
                <a:latin typeface="Arial"/>
              </a:rPr>
              <a:t>while for vmalloc():</a:t>
            </a:r>
            <a:endParaRPr b="0" lang="en-IN" sz="1800" spc="-1" strike="noStrike">
              <a:latin typeface="Arial"/>
            </a:endParaRPr>
          </a:p>
          <a:p>
            <a:r>
              <a:rPr b="0" lang="en-IN" sz="1800" spc="-1" strike="noStrike">
                <a:latin typeface="Arial"/>
              </a:rPr>
              <a:t>static char *vmalloc_area;</a:t>
            </a:r>
            <a:endParaRPr b="0" lang="en-IN" sz="1800" spc="-1" strike="noStrike">
              <a:latin typeface="Arial"/>
            </a:endParaRPr>
          </a:p>
          <a:p>
            <a:endParaRPr b="0" lang="en-IN" sz="1800" spc="-1" strike="noStrike">
              <a:latin typeface="Arial"/>
            </a:endParaRPr>
          </a:p>
          <a:p>
            <a:r>
              <a:rPr b="0" lang="en-IN" sz="1800" spc="-1" strike="noStrike">
                <a:latin typeface="Arial"/>
              </a:rPr>
              <a:t>unsigned long pfn = vmalloc_to_pfn(vmalloc_area);</a:t>
            </a:r>
            <a:endParaRPr b="0" lang="en-IN" sz="1800" spc="-1" strike="noStrike">
              <a:latin typeface="Arial"/>
            </a:endParaRPr>
          </a:p>
          <a:p>
            <a:r>
              <a:rPr b="0" lang="en-IN" sz="1800" spc="-1" strike="noStrike">
                <a:latin typeface="Arial"/>
              </a:rPr>
              <a:t>and finally for alloc_pages():</a:t>
            </a:r>
            <a:endParaRPr b="0" lang="en-IN" sz="1800" spc="-1" strike="noStrike">
              <a:latin typeface="Arial"/>
            </a:endParaRPr>
          </a:p>
          <a:p>
            <a:r>
              <a:rPr b="0" lang="en-IN" sz="1800" spc="-1" strike="noStrike">
                <a:latin typeface="Arial"/>
              </a:rPr>
              <a:t>struct page *page;</a:t>
            </a:r>
            <a:endParaRPr b="0" lang="en-IN" sz="1800" spc="-1" strike="noStrike">
              <a:latin typeface="Arial"/>
            </a:endParaRPr>
          </a:p>
          <a:p>
            <a:endParaRPr b="0" lang="en-IN" sz="1800" spc="-1" strike="noStrike">
              <a:latin typeface="Arial"/>
            </a:endParaRPr>
          </a:p>
          <a:p>
            <a:r>
              <a:rPr b="0" lang="en-IN" sz="1800" spc="-1" strike="noStrike">
                <a:latin typeface="Arial"/>
              </a:rPr>
              <a:t>unsigned long pfn = page_to_pfn(page);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8" name="" descr=""/>
          <p:cNvPicPr/>
          <p:nvPr/>
        </p:nvPicPr>
        <p:blipFill>
          <a:blip r:embed="rId1"/>
          <a:stretch/>
        </p:blipFill>
        <p:spPr>
          <a:xfrm>
            <a:off x="648000" y="1224000"/>
            <a:ext cx="9142200" cy="567864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9" name="" descr=""/>
          <p:cNvPicPr/>
          <p:nvPr/>
        </p:nvPicPr>
        <p:blipFill>
          <a:blip r:embed="rId1"/>
          <a:stretch/>
        </p:blipFill>
        <p:spPr>
          <a:xfrm>
            <a:off x="238320" y="158400"/>
            <a:ext cx="10073160" cy="5551560"/>
          </a:xfrm>
          <a:prstGeom prst="rect">
            <a:avLst/>
          </a:prstGeom>
          <a:ln>
            <a:noFill/>
          </a:ln>
        </p:spPr>
      </p:pic>
      <p:sp>
        <p:nvSpPr>
          <p:cNvPr id="160" name="CustomShape 1"/>
          <p:cNvSpPr/>
          <p:nvPr/>
        </p:nvSpPr>
        <p:spPr>
          <a:xfrm>
            <a:off x="174600" y="6602040"/>
            <a:ext cx="5851080" cy="37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https://www.youtube.com/watch?v=95QpHJX55bM</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504000" y="301320"/>
            <a:ext cx="9070920" cy="636840"/>
          </a:xfrm>
          <a:prstGeom prst="rect">
            <a:avLst/>
          </a:prstGeom>
          <a:noFill/>
          <a:ln>
            <a:noFill/>
          </a:ln>
        </p:spPr>
        <p:style>
          <a:lnRef idx="0"/>
          <a:fillRef idx="0"/>
          <a:effectRef idx="0"/>
          <a:fontRef idx="minor"/>
        </p:style>
      </p:sp>
      <p:sp>
        <p:nvSpPr>
          <p:cNvPr id="162" name="CustomShape 2"/>
          <p:cNvSpPr/>
          <p:nvPr/>
        </p:nvSpPr>
        <p:spPr>
          <a:xfrm>
            <a:off x="504000" y="2813400"/>
            <a:ext cx="803304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#include &lt;sys/mman.h&gt;</a:t>
            </a:r>
            <a:endParaRPr b="0" lang="en-IN" sz="1800" spc="-1" strike="noStrike">
              <a:latin typeface="Arial"/>
            </a:endParaRPr>
          </a:p>
          <a:p>
            <a:pPr>
              <a:lnSpc>
                <a:spcPct val="100000"/>
              </a:lnSpc>
            </a:pPr>
            <a:r>
              <a:rPr b="0" lang="en-IN" sz="1800" spc="-1" strike="noStrike">
                <a:solidFill>
                  <a:srgbClr val="000000"/>
                </a:solidFill>
                <a:latin typeface="Arial"/>
                <a:ea typeface="DejaVu Sans"/>
              </a:rPr>
              <a:t>void *mmap(void * addr , size_t length , int prot , int flags , int fd , off_t offset );</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Returns starting address of mapping on success, or MAP_FAILED on error</a:t>
            </a:r>
            <a:endParaRPr b="0" lang="en-IN" sz="1800" spc="-1" strike="noStrike">
              <a:latin typeface="Arial"/>
            </a:endParaRPr>
          </a:p>
        </p:txBody>
      </p:sp>
      <p:sp>
        <p:nvSpPr>
          <p:cNvPr id="163" name="CustomShape 3"/>
          <p:cNvSpPr/>
          <p:nvPr/>
        </p:nvSpPr>
        <p:spPr>
          <a:xfrm>
            <a:off x="-72000" y="5040000"/>
            <a:ext cx="529416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#include &lt;sys/mman.h&gt;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 munmap(void * addr , size_t length );</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Returns 0 on success, or –1 on error</a:t>
            </a:r>
            <a:endParaRPr b="0" lang="en-IN" sz="1800" spc="-1" strike="noStrike">
              <a:latin typeface="Arial"/>
            </a:endParaRPr>
          </a:p>
        </p:txBody>
      </p:sp>
      <p:pic>
        <p:nvPicPr>
          <p:cNvPr id="164" name="" descr=""/>
          <p:cNvPicPr/>
          <p:nvPr/>
        </p:nvPicPr>
        <p:blipFill>
          <a:blip r:embed="rId1"/>
          <a:stretch/>
        </p:blipFill>
        <p:spPr>
          <a:xfrm>
            <a:off x="5112000" y="3888000"/>
            <a:ext cx="4895280" cy="3684240"/>
          </a:xfrm>
          <a:prstGeom prst="rect">
            <a:avLst/>
          </a:prstGeom>
          <a:ln>
            <a:noFill/>
          </a:ln>
        </p:spPr>
      </p:pic>
      <p:sp>
        <p:nvSpPr>
          <p:cNvPr id="165" name="CustomShape 4"/>
          <p:cNvSpPr/>
          <p:nvPr/>
        </p:nvSpPr>
        <p:spPr>
          <a:xfrm>
            <a:off x="75600" y="1242720"/>
            <a:ext cx="10003680" cy="7725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200" spc="-1" strike="noStrike">
                <a:solidFill>
                  <a:srgbClr val="000000"/>
                </a:solidFill>
                <a:latin typeface="Arial"/>
                <a:ea typeface="DejaVu Sans"/>
              </a:rPr>
              <a:t>There are sound advantages to using mmap when it’s feasible to do so. X server, which transfers a lot of data to and from</a:t>
            </a:r>
            <a:endParaRPr b="0" lang="en-IN" sz="1200" spc="-1" strike="noStrike">
              <a:latin typeface="Arial"/>
            </a:endParaRPr>
          </a:p>
          <a:p>
            <a:pPr>
              <a:lnSpc>
                <a:spcPct val="100000"/>
              </a:lnSpc>
            </a:pPr>
            <a:r>
              <a:rPr b="0" lang="en-IN" sz="1200" spc="-1" strike="noStrike">
                <a:solidFill>
                  <a:srgbClr val="000000"/>
                </a:solidFill>
                <a:latin typeface="Arial"/>
                <a:ea typeface="DejaVu Sans"/>
              </a:rPr>
              <a:t>video memory; mapping the graphic display to user space dramatically improves the throughput, as opposed to an lseek/write implementation. Another typical example is a program controlling a PCI device. Most PCI peripherals map their control registers to a memory address, and a high-performance application might prefer to have direct access to the registers instead of repeatedly having to call ioctl to get its work done.</a:t>
            </a:r>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6" name="" descr=""/>
          <p:cNvPicPr/>
          <p:nvPr/>
        </p:nvPicPr>
        <p:blipFill>
          <a:blip r:embed="rId1"/>
          <a:stretch/>
        </p:blipFill>
        <p:spPr>
          <a:xfrm>
            <a:off x="4464000" y="3600000"/>
            <a:ext cx="4751280" cy="3680640"/>
          </a:xfrm>
          <a:prstGeom prst="rect">
            <a:avLst/>
          </a:prstGeom>
          <a:ln>
            <a:noFill/>
          </a:ln>
        </p:spPr>
      </p:pic>
      <p:sp>
        <p:nvSpPr>
          <p:cNvPr id="167" name="CustomShape 1"/>
          <p:cNvSpPr/>
          <p:nvPr/>
        </p:nvSpPr>
        <p:spPr>
          <a:xfrm>
            <a:off x="86760" y="1008000"/>
            <a:ext cx="9821880" cy="239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1800" spc="-1" strike="noStrike">
                <a:solidFill>
                  <a:srgbClr val="000000"/>
                </a:solidFill>
                <a:latin typeface="Arial"/>
                <a:ea typeface="DejaVu Sans"/>
              </a:rPr>
              <a:t>MAP_PRIVATE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Create a private mapping. Modifications to the contents of the region are not visible to other processes employing the same mapping, and, in the case of a file mapping, are not carried through to the underlying file.</a:t>
            </a:r>
            <a:endParaRPr b="0" lang="en-IN" sz="1800" spc="-1" strike="noStrike">
              <a:latin typeface="Arial"/>
            </a:endParaRPr>
          </a:p>
          <a:p>
            <a:pPr>
              <a:lnSpc>
                <a:spcPct val="100000"/>
              </a:lnSpc>
            </a:pPr>
            <a:r>
              <a:rPr b="1" lang="en-IN" sz="1800" spc="-1" strike="noStrike">
                <a:solidFill>
                  <a:srgbClr val="000000"/>
                </a:solidFill>
                <a:latin typeface="Arial"/>
                <a:ea typeface="DejaVu Sans"/>
              </a:rPr>
              <a:t>MAP_SHARED</a:t>
            </a:r>
            <a:endParaRPr b="0" lang="en-IN" sz="1800" spc="-1" strike="noStrike">
              <a:latin typeface="Arial"/>
            </a:endParaRPr>
          </a:p>
          <a:p>
            <a:pPr>
              <a:lnSpc>
                <a:spcPct val="100000"/>
              </a:lnSpc>
            </a:pPr>
            <a:r>
              <a:rPr b="0" lang="en-IN" sz="1800" spc="-1" strike="noStrike">
                <a:solidFill>
                  <a:srgbClr val="000000"/>
                </a:solidFill>
                <a:latin typeface="Arial"/>
                <a:ea typeface="DejaVu Sans"/>
              </a:rPr>
              <a:t>Create a shared mapping. Modifications to the contents of the region are visible to other processes mapping the same region with the MAP_SHARED attribute and, in the case of a file mapping, are carried through to the underlying file. Updates to the file are not guaranteed to be immediate;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504000" y="301320"/>
            <a:ext cx="9070920" cy="636840"/>
          </a:xfrm>
          <a:prstGeom prst="rect">
            <a:avLst/>
          </a:prstGeom>
          <a:noFill/>
          <a:ln>
            <a:noFill/>
          </a:ln>
        </p:spPr>
        <p:style>
          <a:lnRef idx="0"/>
          <a:fillRef idx="0"/>
          <a:effectRef idx="0"/>
          <a:fontRef idx="minor"/>
        </p:style>
      </p:sp>
      <p:sp>
        <p:nvSpPr>
          <p:cNvPr id="169" name="CustomShape 2"/>
          <p:cNvSpPr/>
          <p:nvPr/>
        </p:nvSpPr>
        <p:spPr>
          <a:xfrm>
            <a:off x="72000" y="1008000"/>
            <a:ext cx="9935280" cy="1881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Memory-mapped I/O has two potential advantages: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-&gt; By replacing read() and write() system calls with memory accesses, it can simplify the logic of some applications.It can, in some circumstances, provide better performance than file I/O carried out using the conventional I/O system calls.</a:t>
            </a:r>
            <a:endParaRPr b="0" lang="en-IN" sz="1800" spc="-1" strike="noStrike">
              <a:latin typeface="Arial"/>
            </a:endParaRPr>
          </a:p>
        </p:txBody>
      </p:sp>
      <p:sp>
        <p:nvSpPr>
          <p:cNvPr id="170" name="CustomShape 3"/>
          <p:cNvSpPr/>
          <p:nvPr/>
        </p:nvSpPr>
        <p:spPr>
          <a:xfrm>
            <a:off x="0" y="2160000"/>
            <a:ext cx="986328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kernel automatically carries modifications of the contents of a MAP_SHARED map-</a:t>
            </a:r>
            <a:endParaRPr b="0" lang="en-IN" sz="1800" spc="-1" strike="noStrike">
              <a:latin typeface="Arial"/>
            </a:endParaRPr>
          </a:p>
          <a:p>
            <a:pPr>
              <a:lnSpc>
                <a:spcPct val="100000"/>
              </a:lnSpc>
            </a:pPr>
            <a:r>
              <a:rPr b="0" lang="en-IN" sz="1800" spc="-1" strike="noStrike">
                <a:solidFill>
                  <a:srgbClr val="000000"/>
                </a:solidFill>
                <a:latin typeface="Arial"/>
                <a:ea typeface="DejaVu Sans"/>
              </a:rPr>
              <a:t>ping through to the underlying file, but, by default, provides no guarantees about</a:t>
            </a:r>
            <a:endParaRPr b="0" lang="en-IN" sz="1800" spc="-1" strike="noStrike">
              <a:latin typeface="Arial"/>
            </a:endParaRPr>
          </a:p>
          <a:p>
            <a:pPr>
              <a:lnSpc>
                <a:spcPct val="100000"/>
              </a:lnSpc>
            </a:pPr>
            <a:r>
              <a:rPr b="0" lang="en-IN" sz="1800" spc="-1" strike="noStrike">
                <a:solidFill>
                  <a:srgbClr val="000000"/>
                </a:solidFill>
                <a:latin typeface="Arial"/>
                <a:ea typeface="DejaVu Sans"/>
              </a:rPr>
              <a:t>when such synchronization will occur.</a:t>
            </a:r>
            <a:endParaRPr b="0" lang="en-IN" sz="1800" spc="-1" strike="noStrike">
              <a:latin typeface="Arial"/>
            </a:endParaRPr>
          </a:p>
        </p:txBody>
      </p:sp>
      <p:sp>
        <p:nvSpPr>
          <p:cNvPr id="171" name="CustomShape 4"/>
          <p:cNvSpPr/>
          <p:nvPr/>
        </p:nvSpPr>
        <p:spPr>
          <a:xfrm>
            <a:off x="0" y="2981520"/>
            <a:ext cx="9803520" cy="162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msync() system call gives an application explicit control over when a shared mapping is synchronized with the mapped file. Synchronizing a mapping with the underlying file is useful in various scenarios. For example, to ensure data integrity, a database application may call msync() to force data to be written to the disk. Calling msync() also allows an application to ensure that updates to a writable mapping are visible to some other process that performs a read() on the file.</a:t>
            </a:r>
            <a:endParaRPr b="0" lang="en-IN" sz="1800" spc="-1" strike="noStrike">
              <a:latin typeface="Arial"/>
            </a:endParaRPr>
          </a:p>
        </p:txBody>
      </p:sp>
      <p:sp>
        <p:nvSpPr>
          <p:cNvPr id="172" name="CustomShape 5"/>
          <p:cNvSpPr/>
          <p:nvPr/>
        </p:nvSpPr>
        <p:spPr>
          <a:xfrm>
            <a:off x="2809800" y="4392000"/>
            <a:ext cx="4965480" cy="857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#include &lt;sys/mman.h&gt;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 msync(void * addr , size_t length , int flags );</a:t>
            </a:r>
            <a:endParaRPr b="0" lang="en-IN" sz="1800" spc="-1" strike="noStrike">
              <a:latin typeface="Arial"/>
            </a:endParaRPr>
          </a:p>
          <a:p>
            <a:pPr>
              <a:lnSpc>
                <a:spcPct val="100000"/>
              </a:lnSpc>
            </a:pPr>
            <a:r>
              <a:rPr b="0" lang="en-IN" sz="1800" spc="-1" strike="noStrike">
                <a:solidFill>
                  <a:srgbClr val="000000"/>
                </a:solidFill>
                <a:latin typeface="Arial"/>
                <a:ea typeface="DejaVu Sans"/>
              </a:rPr>
              <a:t>Returns 0 on success, or –1 on error</a:t>
            </a:r>
            <a:endParaRPr b="0" lang="en-IN" sz="1800" spc="-1" strike="noStrike">
              <a:latin typeface="Arial"/>
            </a:endParaRPr>
          </a:p>
        </p:txBody>
      </p:sp>
      <p:sp>
        <p:nvSpPr>
          <p:cNvPr id="173" name="CustomShape 6"/>
          <p:cNvSpPr/>
          <p:nvPr/>
        </p:nvSpPr>
        <p:spPr>
          <a:xfrm>
            <a:off x="72000" y="5256000"/>
            <a:ext cx="9769680" cy="213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MS_SYNC</a:t>
            </a:r>
            <a:endParaRPr b="0" lang="en-IN" sz="1800" spc="-1" strike="noStrike">
              <a:latin typeface="Arial"/>
            </a:endParaRPr>
          </a:p>
          <a:p>
            <a:pPr>
              <a:lnSpc>
                <a:spcPct val="100000"/>
              </a:lnSpc>
            </a:pPr>
            <a:r>
              <a:rPr b="0" lang="en-IN" sz="1800" spc="-1" strike="noStrike">
                <a:solidFill>
                  <a:srgbClr val="000000"/>
                </a:solidFill>
                <a:latin typeface="Arial"/>
                <a:ea typeface="DejaVu Sans"/>
              </a:rPr>
              <a:t>Perform a synchronous file write. The call blocks until all modified pages of the memory region have been written to the disk.</a:t>
            </a:r>
            <a:endParaRPr b="0" lang="en-IN" sz="1800" spc="-1" strike="noStrike">
              <a:latin typeface="Arial"/>
            </a:endParaRPr>
          </a:p>
          <a:p>
            <a:pPr>
              <a:lnSpc>
                <a:spcPct val="100000"/>
              </a:lnSpc>
            </a:pPr>
            <a:r>
              <a:rPr b="0" lang="en-IN" sz="1800" spc="-1" strike="noStrike">
                <a:solidFill>
                  <a:srgbClr val="000000"/>
                </a:solidFill>
                <a:latin typeface="Arial"/>
                <a:ea typeface="DejaVu Sans"/>
              </a:rPr>
              <a:t>MS_ASYNC</a:t>
            </a:r>
            <a:endParaRPr b="0" lang="en-IN" sz="1800" spc="-1" strike="noStrike">
              <a:latin typeface="Arial"/>
            </a:endParaRPr>
          </a:p>
          <a:p>
            <a:pPr>
              <a:lnSpc>
                <a:spcPct val="100000"/>
              </a:lnSpc>
            </a:pPr>
            <a:r>
              <a:rPr b="0" lang="en-IN" sz="1800" spc="-1" strike="noStrike">
                <a:solidFill>
                  <a:srgbClr val="000000"/>
                </a:solidFill>
                <a:latin typeface="Arial"/>
                <a:ea typeface="DejaVu Sans"/>
              </a:rPr>
              <a:t>Perform an asynchronous file write. The modified pages of the memory region are written to the disk at some later point and are immediately made visible to other processes performing a read() on the corresponding file region.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04000" y="301320"/>
            <a:ext cx="9070920" cy="636840"/>
          </a:xfrm>
          <a:prstGeom prst="rect">
            <a:avLst/>
          </a:prstGeom>
          <a:noFill/>
          <a:ln>
            <a:noFill/>
          </a:ln>
        </p:spPr>
        <p:style>
          <a:lnRef idx="0"/>
          <a:fillRef idx="0"/>
          <a:effectRef idx="0"/>
          <a:fontRef idx="minor"/>
        </p:style>
      </p:sp>
      <p:sp>
        <p:nvSpPr>
          <p:cNvPr id="175" name="CustomShape 2"/>
          <p:cNvSpPr/>
          <p:nvPr/>
        </p:nvSpPr>
        <p:spPr>
          <a:xfrm>
            <a:off x="71640" y="1133640"/>
            <a:ext cx="9791640" cy="23936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 some applications, it is useful to lock part or all of a process’s virtual memory so that it is guaranteed to always be in physical memory. One reason for doing this is to improve performance. Accesses to locked pages are guaranteed never to be delayed by a page fault. This is useful for applications that must ensure rapid response times.</a:t>
            </a:r>
            <a:endParaRPr b="0" lang="en-IN" sz="1800" spc="-1" strike="noStrike">
              <a:latin typeface="Arial"/>
            </a:endParaRPr>
          </a:p>
          <a:p>
            <a:pPr>
              <a:lnSpc>
                <a:spcPct val="100000"/>
              </a:lnSpc>
            </a:pPr>
            <a:r>
              <a:rPr b="0" lang="en-IN" sz="1800" spc="-1" strike="noStrike">
                <a:solidFill>
                  <a:srgbClr val="000000"/>
                </a:solidFill>
                <a:latin typeface="Arial"/>
                <a:ea typeface="DejaVu Sans"/>
              </a:rPr>
              <a:t>Another reason for locking memory is security. If a virtual memory page containing sensitive data is never swapped out, then no copy of the page is ever written to the disk. If the page was written to the disk, it could, in theory, be read directly from the disk device at some later time.</a:t>
            </a:r>
            <a:endParaRPr b="0" lang="en-IN" sz="1800" spc="-1" strike="noStrike">
              <a:latin typeface="Arial"/>
            </a:endParaRPr>
          </a:p>
        </p:txBody>
      </p:sp>
      <p:sp>
        <p:nvSpPr>
          <p:cNvPr id="176" name="CustomShape 3"/>
          <p:cNvSpPr/>
          <p:nvPr/>
        </p:nvSpPr>
        <p:spPr>
          <a:xfrm>
            <a:off x="2335680" y="3205440"/>
            <a:ext cx="4215600" cy="1113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#include &lt;sys/mman.h&gt;</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 mlock(void * addr , size_t length );</a:t>
            </a:r>
            <a:endParaRPr b="0" lang="en-IN" sz="1800" spc="-1" strike="noStrike">
              <a:latin typeface="Arial"/>
            </a:endParaRPr>
          </a:p>
          <a:p>
            <a:pPr>
              <a:lnSpc>
                <a:spcPct val="100000"/>
              </a:lnSpc>
            </a:pPr>
            <a:r>
              <a:rPr b="0" lang="en-IN" sz="1800" spc="-1" strike="noStrike">
                <a:solidFill>
                  <a:srgbClr val="000000"/>
                </a:solidFill>
                <a:latin typeface="Arial"/>
                <a:ea typeface="DejaVu Sans"/>
              </a:rPr>
              <a:t>int munlock(void * addr , size_t length );</a:t>
            </a:r>
            <a:endParaRPr b="0" lang="en-IN" sz="1800" spc="-1" strike="noStrike">
              <a:latin typeface="Arial"/>
            </a:endParaRPr>
          </a:p>
          <a:p>
            <a:pPr>
              <a:lnSpc>
                <a:spcPct val="100000"/>
              </a:lnSpc>
            </a:pPr>
            <a:r>
              <a:rPr b="0" lang="en-IN" sz="1800" spc="-1" strike="noStrike">
                <a:solidFill>
                  <a:srgbClr val="000000"/>
                </a:solidFill>
                <a:latin typeface="Arial"/>
                <a:ea typeface="DejaVu Sans"/>
              </a:rPr>
              <a:t>Both return 0 on success, or –1 on error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504000" y="301320"/>
            <a:ext cx="9070920" cy="636840"/>
          </a:xfrm>
          <a:prstGeom prst="rect">
            <a:avLst/>
          </a:prstGeom>
          <a:noFill/>
          <a:ln>
            <a:noFill/>
          </a:ln>
        </p:spPr>
        <p:style>
          <a:lnRef idx="0"/>
          <a:fillRef idx="0"/>
          <a:effectRef idx="0"/>
          <a:fontRef idx="minor"/>
        </p:style>
      </p:sp>
      <p:sp>
        <p:nvSpPr>
          <p:cNvPr id="178" name="TextShape 2"/>
          <p:cNvSpPr txBox="1"/>
          <p:nvPr/>
        </p:nvSpPr>
        <p:spPr>
          <a:xfrm>
            <a:off x="0" y="1741680"/>
            <a:ext cx="10196280" cy="2650320"/>
          </a:xfrm>
          <a:prstGeom prst="rect">
            <a:avLst/>
          </a:prstGeom>
          <a:noFill/>
          <a:ln>
            <a:noFill/>
          </a:ln>
        </p:spPr>
        <p:txBody>
          <a:bodyPr lIns="90000" rIns="90000" tIns="45000" bIns="45000">
            <a:noAutofit/>
          </a:bodyPr>
          <a:p>
            <a:r>
              <a:rPr b="0" lang="en-IN" sz="1800" spc="-1" strike="noStrike">
                <a:latin typeface="Arial"/>
              </a:rPr>
              <a:t>struct page is used to embed information about all physical pages in the system. The kernel has a struct page structure for all pages in the system.</a:t>
            </a:r>
            <a:endParaRPr b="0" lang="en-IN" sz="1800" spc="-1" strike="noStrike">
              <a:latin typeface="Arial"/>
            </a:endParaRPr>
          </a:p>
          <a:p>
            <a:r>
              <a:rPr b="0" lang="en-IN" sz="1800" spc="-1" strike="noStrike">
                <a:latin typeface="Arial"/>
              </a:rPr>
              <a:t>There are many functions that interact with this structure:</a:t>
            </a:r>
            <a:endParaRPr b="0" lang="en-IN" sz="1800" spc="-1" strike="noStrike">
              <a:latin typeface="Arial"/>
            </a:endParaRPr>
          </a:p>
          <a:p>
            <a:r>
              <a:rPr b="0" lang="en-IN" sz="1800" spc="-1" strike="noStrike">
                <a:latin typeface="Arial"/>
              </a:rPr>
              <a:t>    • </a:t>
            </a:r>
            <a:r>
              <a:rPr b="0" lang="en-IN" sz="1800" spc="-1" strike="noStrike">
                <a:latin typeface="Arial"/>
              </a:rPr>
              <a:t>virt_to_page() returns the page associated with a virtual address</a:t>
            </a:r>
            <a:endParaRPr b="0" lang="en-IN" sz="1800" spc="-1" strike="noStrike">
              <a:latin typeface="Arial"/>
            </a:endParaRPr>
          </a:p>
          <a:p>
            <a:r>
              <a:rPr b="0" lang="en-IN" sz="1800" spc="-1" strike="noStrike">
                <a:latin typeface="Arial"/>
              </a:rPr>
              <a:t>    • </a:t>
            </a:r>
            <a:r>
              <a:rPr b="0" lang="en-IN" sz="1800" spc="-1" strike="noStrike">
                <a:latin typeface="Arial"/>
              </a:rPr>
              <a:t>pfn_to_page() returns the page associated with a page frame number</a:t>
            </a:r>
            <a:endParaRPr b="0" lang="en-IN" sz="1800" spc="-1" strike="noStrike">
              <a:latin typeface="Arial"/>
            </a:endParaRPr>
          </a:p>
          <a:p>
            <a:r>
              <a:rPr b="0" lang="en-IN" sz="1800" spc="-1" strike="noStrike">
                <a:latin typeface="Arial"/>
              </a:rPr>
              <a:t>    • </a:t>
            </a:r>
            <a:r>
              <a:rPr b="0" lang="en-IN" sz="1800" spc="-1" strike="noStrike">
                <a:latin typeface="Arial"/>
              </a:rPr>
              <a:t>page_to_pfn() return the page frame number associated with a struct page</a:t>
            </a:r>
            <a:endParaRPr b="0" lang="en-IN" sz="1800" spc="-1" strike="noStrike">
              <a:latin typeface="Arial"/>
            </a:endParaRPr>
          </a:p>
          <a:p>
            <a:r>
              <a:rPr b="0" lang="en-IN" sz="1800" spc="-1" strike="noStrike">
                <a:latin typeface="Arial"/>
              </a:rPr>
              <a:t>    • </a:t>
            </a:r>
            <a:r>
              <a:rPr b="0" lang="en-IN" sz="1800" spc="-1" strike="noStrike">
                <a:latin typeface="Arial"/>
              </a:rPr>
              <a:t>page_address() returns the virtual address of a struct page; this functions can be called only for pages from lowmem</a:t>
            </a:r>
            <a:endParaRPr b="0" lang="en-IN" sz="1800" spc="-1" strike="noStrike">
              <a:latin typeface="Arial"/>
            </a:endParaRPr>
          </a:p>
          <a:p>
            <a:r>
              <a:rPr b="0" lang="en-IN" sz="1800" spc="-1" strike="noStrike">
                <a:latin typeface="Arial"/>
              </a:rPr>
              <a:t>    • </a:t>
            </a:r>
            <a:r>
              <a:rPr b="0" lang="en-IN" sz="1800" spc="-1" strike="noStrike">
                <a:latin typeface="Arial"/>
              </a:rPr>
              <a:t>kmap() creates a mapping in kernel for an arbitrary physical page (can be from highmem) and returns a virtual address that can be used to directly reference the page</a:t>
            </a:r>
            <a:endParaRPr b="0" lang="en-IN" sz="1800" spc="-1" strike="noStrike">
              <a:latin typeface="Arial"/>
            </a:endParaRPr>
          </a:p>
        </p:txBody>
      </p:sp>
      <p:sp>
        <p:nvSpPr>
          <p:cNvPr id="179" name="TextShape 3"/>
          <p:cNvSpPr txBox="1"/>
          <p:nvPr/>
        </p:nvSpPr>
        <p:spPr>
          <a:xfrm>
            <a:off x="-34920" y="869400"/>
            <a:ext cx="9970920" cy="858600"/>
          </a:xfrm>
          <a:prstGeom prst="rect">
            <a:avLst/>
          </a:prstGeom>
          <a:noFill/>
          <a:ln>
            <a:noFill/>
          </a:ln>
        </p:spPr>
        <p:txBody>
          <a:bodyPr lIns="90000" rIns="90000" tIns="45000" bIns="45000">
            <a:noAutofit/>
          </a:bodyPr>
          <a:p>
            <a:r>
              <a:rPr b="0" lang="en-IN" sz="1800" spc="-1" strike="noStrike">
                <a:latin typeface="Arial"/>
              </a:rPr>
              <a:t>Before discussing about the memory mapping mechanism over a device, we will present some of the basic structures used by the Linux memory management subsystem. </a:t>
            </a:r>
            <a:endParaRPr b="0" lang="en-IN" sz="1800" spc="-1" strike="noStrike">
              <a:latin typeface="Arial"/>
            </a:endParaRPr>
          </a:p>
          <a:p>
            <a:r>
              <a:rPr b="0" lang="en-IN" sz="1800" spc="-1" strike="noStrike">
                <a:latin typeface="Arial"/>
              </a:rPr>
              <a:t>Some of the basic structures are: struct page, struct vm_area_struct, struct mm_struct.</a:t>
            </a:r>
            <a:endParaRPr b="0" lang="en-IN" sz="1800" spc="-1" strike="noStrike">
              <a:latin typeface="Arial"/>
            </a:endParaRPr>
          </a:p>
        </p:txBody>
      </p:sp>
      <p:sp>
        <p:nvSpPr>
          <p:cNvPr id="180" name="TextShape 4"/>
          <p:cNvSpPr txBox="1"/>
          <p:nvPr/>
        </p:nvSpPr>
        <p:spPr>
          <a:xfrm>
            <a:off x="72000" y="4392000"/>
            <a:ext cx="9864000" cy="5209920"/>
          </a:xfrm>
          <a:prstGeom prst="rect">
            <a:avLst/>
          </a:prstGeom>
          <a:noFill/>
          <a:ln>
            <a:noFill/>
          </a:ln>
        </p:spPr>
        <p:txBody>
          <a:bodyPr lIns="90000" rIns="90000" tIns="45000" bIns="45000">
            <a:noAutofit/>
          </a:bodyPr>
          <a:p>
            <a:r>
              <a:rPr b="0" lang="en-IN" sz="1800" spc="-1" strike="noStrike">
                <a:latin typeface="Arial"/>
              </a:rPr>
              <a:t>struct vm_area_struct</a:t>
            </a:r>
            <a:endParaRPr b="0" lang="en-IN" sz="1800" spc="-1" strike="noStrike">
              <a:latin typeface="Arial"/>
            </a:endParaRPr>
          </a:p>
          <a:p>
            <a:r>
              <a:rPr b="0" lang="en-IN" sz="1800" spc="-1" strike="noStrike">
                <a:latin typeface="Arial"/>
              </a:rPr>
              <a:t>struct vm_area_struct holds information about a contiguous virtual memory area. The memory areas of a process can be viewed by inspecting the maps attribute of the process via procfs:</a:t>
            </a:r>
            <a:endParaRPr b="0" lang="en-IN" sz="1800" spc="-1" strike="noStrike">
              <a:latin typeface="Arial"/>
            </a:endParaRPr>
          </a:p>
          <a:p>
            <a:r>
              <a:rPr b="0" lang="en-IN" sz="1800" spc="-1" strike="noStrike">
                <a:latin typeface="Arial"/>
              </a:rPr>
              <a:t>root@qemux86:~# cat /proc/1/maps</a:t>
            </a:r>
            <a:endParaRPr b="0" lang="en-IN" sz="1800" spc="-1" strike="noStrike">
              <a:latin typeface="Arial"/>
            </a:endParaRPr>
          </a:p>
          <a:p>
            <a:r>
              <a:rPr b="0" lang="en-IN" sz="1800" spc="-1" strike="noStrike">
                <a:latin typeface="Arial"/>
              </a:rPr>
              <a:t>#address          perms offset  device inode     pathname</a:t>
            </a:r>
            <a:endParaRPr b="0" lang="en-IN" sz="1800" spc="-1" strike="noStrike">
              <a:latin typeface="Arial"/>
            </a:endParaRPr>
          </a:p>
          <a:p>
            <a:r>
              <a:rPr b="0" lang="en-IN" sz="1800" spc="-1" strike="noStrike">
                <a:latin typeface="Arial"/>
              </a:rPr>
              <a:t>08048000-08050000 r-xp 00000000 fe:00 761        /sbin/init.sysvinit</a:t>
            </a:r>
            <a:endParaRPr b="0" lang="en-IN" sz="1800" spc="-1" strike="noStrike">
              <a:latin typeface="Arial"/>
            </a:endParaRPr>
          </a:p>
          <a:p>
            <a:r>
              <a:rPr b="0" lang="en-IN" sz="1800" spc="-1" strike="noStrike">
                <a:latin typeface="Arial"/>
              </a:rPr>
              <a:t>08050000-08051000 r--p 00007000 fe:00 761        /sbin/init.sysvinit</a:t>
            </a:r>
            <a:endParaRPr b="0" lang="en-IN" sz="1800" spc="-1" strike="noStrike">
              <a:latin typeface="Arial"/>
            </a:endParaRPr>
          </a:p>
          <a:p>
            <a:r>
              <a:rPr b="0" lang="en-IN" sz="1800" spc="-1" strike="noStrike">
                <a:latin typeface="Arial"/>
              </a:rPr>
              <a:t>08051000-08052000 rw-p 00008000 fe:00 761        /sbin/init.sysvinit</a:t>
            </a:r>
            <a:endParaRPr b="0" lang="en-IN" sz="1800" spc="-1" strike="noStrike">
              <a:latin typeface="Arial"/>
            </a:endParaRPr>
          </a:p>
          <a:p>
            <a:r>
              <a:rPr b="0" lang="en-IN" sz="1800" spc="-1" strike="noStrike">
                <a:latin typeface="Arial"/>
              </a:rPr>
              <a:t>092e1000-09302000 rw-p 00000000 00:00 0          [heap]</a:t>
            </a:r>
            <a:endParaRPr b="0" lang="en-IN" sz="1800" spc="-1" strike="noStrike">
              <a:latin typeface="Arial"/>
            </a:endParaRPr>
          </a:p>
          <a:p>
            <a:r>
              <a:rPr b="0" lang="en-IN" sz="1800" spc="-1" strike="noStrike">
                <a:latin typeface="Arial"/>
              </a:rPr>
              <a:t>4480c000-4482e000 r-xp 00000000 fe:00 576        /lib/ld-2.25.so</a:t>
            </a:r>
            <a:endParaRPr b="0" lang="en-IN" sz="1800" spc="-1" strike="noStrike">
              <a:latin typeface="Arial"/>
            </a:endParaRPr>
          </a:p>
          <a:p>
            <a:r>
              <a:rPr b="0" lang="en-IN" sz="1800" spc="-1" strike="noStrike">
                <a:latin typeface="Arial"/>
              </a:rPr>
              <a:t>4482e000-4482f000 r--p 00021000 fe:00 576        /lib/ld-2.25.so</a:t>
            </a:r>
            <a:endParaRPr b="0" lang="en-IN" sz="1800" spc="-1" strike="noStrike">
              <a:latin typeface="Arial"/>
            </a:endParaRPr>
          </a:p>
          <a:p>
            <a:r>
              <a:rPr b="0" lang="en-IN" sz="1800" spc="-1" strike="noStrike">
                <a:latin typeface="Arial"/>
              </a:rPr>
              <a:t>4482f000-44830000 rw-p 00022000 fe:00 576        /lib/ld-2.25.so</a:t>
            </a:r>
            <a:endParaRPr b="0" lang="en-IN" sz="1800" spc="-1" strike="noStrike">
              <a:latin typeface="Arial"/>
            </a:endParaRPr>
          </a:p>
          <a:p>
            <a:r>
              <a:rPr b="0" lang="en-IN" sz="1800" spc="-1" strike="noStrike">
                <a:latin typeface="Arial"/>
              </a:rPr>
              <a:t>44832000-449a9000 r-xp 00000000 fe:00 581        /lib/libc-2.25.so</a:t>
            </a:r>
            <a:endParaRPr b="0" lang="en-IN" sz="1800" spc="-1" strike="noStrike">
              <a:latin typeface="Arial"/>
            </a:endParaRPr>
          </a:p>
          <a:p>
            <a:r>
              <a:rPr b="0" lang="en-IN" sz="1800" spc="-1" strike="noStrike">
                <a:latin typeface="Arial"/>
              </a:rPr>
              <a:t>449a9000-449ab000 r--p 00176000 fe:00 581        /lib/libc-2.25.so</a:t>
            </a:r>
            <a:endParaRPr b="0" lang="en-IN" sz="1800" spc="-1" strike="noStrike">
              <a:latin typeface="Arial"/>
            </a:endParaRPr>
          </a:p>
          <a:p>
            <a:r>
              <a:rPr b="0" lang="en-IN" sz="1800" spc="-1" strike="noStrike">
                <a:latin typeface="Arial"/>
              </a:rPr>
              <a:t>449ab000-449ac000 rw-p 00178000 fe:00 581        /lib/libc-2.25.so</a:t>
            </a:r>
            <a:endParaRPr b="0" lang="en-IN" sz="1800" spc="-1" strike="noStrike">
              <a:latin typeface="Arial"/>
            </a:endParaRPr>
          </a:p>
          <a:p>
            <a:r>
              <a:rPr b="0" lang="en-IN" sz="1800" spc="-1" strike="noStrike">
                <a:latin typeface="Arial"/>
              </a:rPr>
              <a:t>449ac000-449af000 rw-p 00000000 00:00 0</a:t>
            </a:r>
            <a:endParaRPr b="0" lang="en-IN" sz="1800" spc="-1" strike="noStrike">
              <a:latin typeface="Arial"/>
            </a:endParaRPr>
          </a:p>
          <a:p>
            <a:r>
              <a:rPr b="0" lang="en-IN" sz="1800" spc="-1" strike="noStrike">
                <a:latin typeface="Arial"/>
              </a:rPr>
              <a:t>b7761000-b7763000 rw-p 00000000 00:00 0</a:t>
            </a:r>
            <a:endParaRPr b="0" lang="en-IN" sz="1800" spc="-1" strike="noStrike">
              <a:latin typeface="Arial"/>
            </a:endParaRPr>
          </a:p>
          <a:p>
            <a:r>
              <a:rPr b="0" lang="en-IN" sz="1800" spc="-1" strike="noStrike">
                <a:latin typeface="Arial"/>
              </a:rPr>
              <a:t>b7763000-b7766000 r--p 00000000 00:00 0          [vvar]</a:t>
            </a:r>
            <a:endParaRPr b="0" lang="en-IN" sz="1800" spc="-1" strike="noStrike">
              <a:latin typeface="Arial"/>
            </a:endParaRPr>
          </a:p>
          <a:p>
            <a:r>
              <a:rPr b="0" lang="en-IN" sz="1800" spc="-1" strike="noStrike">
                <a:latin typeface="Arial"/>
              </a:rPr>
              <a:t>b7766000-b7767000 r-xp 00000000 00:00 0          [vdso]</a:t>
            </a:r>
            <a:endParaRPr b="0" lang="en-IN" sz="1800" spc="-1" strike="noStrike">
              <a:latin typeface="Arial"/>
            </a:endParaRPr>
          </a:p>
          <a:p>
            <a:r>
              <a:rPr b="0" lang="en-IN" sz="1800" spc="-1" strike="noStrike">
                <a:latin typeface="Arial"/>
              </a:rPr>
              <a:t>bfa15000-bfa36000 rw-p 00000000 00:00 0          [stack]</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144000" y="-309600"/>
            <a:ext cx="10024200" cy="8321400"/>
          </a:xfrm>
          <a:prstGeom prst="rect">
            <a:avLst/>
          </a:prstGeom>
          <a:noFill/>
          <a:ln>
            <a:noFill/>
          </a:ln>
        </p:spPr>
        <p:txBody>
          <a:bodyPr lIns="90000" rIns="90000" tIns="45000" bIns="45000">
            <a:noAutofit/>
          </a:bodyPr>
          <a:p>
            <a:r>
              <a:rPr b="0" lang="en-IN" sz="1800" spc="-1" strike="noStrike">
                <a:latin typeface="Arial"/>
              </a:rPr>
              <a:t>A memory area is characterized by a start address, a stop address, length, permissions.</a:t>
            </a:r>
            <a:endParaRPr b="0" lang="en-IN" sz="1800" spc="-1" strike="noStrike">
              <a:latin typeface="Arial"/>
            </a:endParaRPr>
          </a:p>
          <a:p>
            <a:r>
              <a:rPr b="0" lang="en-IN" sz="1800" spc="-1" strike="noStrike">
                <a:latin typeface="Arial"/>
              </a:rPr>
              <a:t>A struct vm_area_struct is created at each mmap() call issued from user space. A driver that supports the mmap() operation must complete and initialize the associated struct vm_area_struct. The most important fields of this structure are:</a:t>
            </a:r>
            <a:endParaRPr b="0" lang="en-IN" sz="1800" spc="-1" strike="noStrike">
              <a:latin typeface="Arial"/>
            </a:endParaRPr>
          </a:p>
          <a:p>
            <a:r>
              <a:rPr b="0" lang="en-IN" sz="1800" spc="-1" strike="noStrike">
                <a:latin typeface="Arial"/>
              </a:rPr>
              <a:t>    • </a:t>
            </a:r>
            <a:r>
              <a:rPr b="0" lang="en-IN" sz="1800" spc="-1" strike="noStrike">
                <a:latin typeface="Arial"/>
              </a:rPr>
              <a:t>vm_start, vm_end - the beginning and the end of the memory area, respectively (these fields also appear in /proc/&lt;pid&gt;/maps);</a:t>
            </a:r>
            <a:endParaRPr b="0" lang="en-IN" sz="1800" spc="-1" strike="noStrike">
              <a:latin typeface="Arial"/>
            </a:endParaRPr>
          </a:p>
          <a:p>
            <a:r>
              <a:rPr b="0" lang="en-IN" sz="1800" spc="-1" strike="noStrike">
                <a:latin typeface="Arial"/>
              </a:rPr>
              <a:t>    • </a:t>
            </a:r>
            <a:r>
              <a:rPr b="0" lang="en-IN" sz="1800" spc="-1" strike="noStrike">
                <a:latin typeface="Arial"/>
              </a:rPr>
              <a:t>vm_file - the pointer to the associated file structure (if any);</a:t>
            </a:r>
            <a:endParaRPr b="0" lang="en-IN" sz="1800" spc="-1" strike="noStrike">
              <a:latin typeface="Arial"/>
            </a:endParaRPr>
          </a:p>
          <a:p>
            <a:r>
              <a:rPr b="0" lang="en-IN" sz="1800" spc="-1" strike="noStrike">
                <a:latin typeface="Arial"/>
              </a:rPr>
              <a:t>    • </a:t>
            </a:r>
            <a:r>
              <a:rPr b="0" lang="en-IN" sz="1800" spc="-1" strike="noStrike">
                <a:latin typeface="Arial"/>
              </a:rPr>
              <a:t>vm_pgoff - the offset of the area within the file; </a:t>
            </a:r>
            <a:endParaRPr b="0" lang="en-IN" sz="1800" spc="-1" strike="noStrike">
              <a:latin typeface="Arial"/>
            </a:endParaRPr>
          </a:p>
          <a:p>
            <a:r>
              <a:rPr b="0" lang="en-IN" sz="1800" spc="-1" strike="noStrike">
                <a:latin typeface="Arial"/>
              </a:rPr>
              <a:t>    • </a:t>
            </a:r>
            <a:r>
              <a:rPr b="0" lang="en-IN" sz="1800" spc="-1" strike="noStrike">
                <a:latin typeface="Arial"/>
              </a:rPr>
              <a:t>vm_flags - a set of flags;</a:t>
            </a:r>
            <a:endParaRPr b="0" lang="en-IN" sz="1800" spc="-1" strike="noStrike">
              <a:latin typeface="Arial"/>
            </a:endParaRPr>
          </a:p>
          <a:p>
            <a:r>
              <a:rPr b="0" lang="en-IN" sz="1800" spc="-1" strike="noStrike">
                <a:latin typeface="Liberation Mono;Courier New"/>
                <a:ea typeface="Liberation Mono;Courier New"/>
              </a:rPr>
              <a:t>vm_ops</a:t>
            </a:r>
            <a:r>
              <a:rPr b="0" lang="en-IN" sz="1800" spc="-1" strike="noStrike">
                <a:latin typeface="Arial"/>
              </a:rPr>
              <a:t> - a set of working functions for this area </a:t>
            </a:r>
            <a:endParaRPr b="0" lang="en-IN" sz="1800" spc="-1" strike="noStrike">
              <a:latin typeface="Arial"/>
            </a:endParaRPr>
          </a:p>
          <a:p>
            <a:r>
              <a:rPr b="0" lang="en-IN" sz="1800" spc="-1" strike="noStrike">
                <a:latin typeface="Liberation Mono;Courier New"/>
                <a:ea typeface="Liberation Mono;Courier New"/>
              </a:rPr>
              <a:t>vm_next</a:t>
            </a:r>
            <a:r>
              <a:rPr b="0" lang="en-IN" sz="1800" spc="-1" strike="noStrike">
                <a:latin typeface="Arial"/>
              </a:rPr>
              <a:t>, </a:t>
            </a:r>
            <a:r>
              <a:rPr b="0" lang="en-IN" sz="1800" spc="-1" strike="noStrike">
                <a:latin typeface="Liberation Mono;Courier New"/>
                <a:ea typeface="Liberation Mono;Courier New"/>
              </a:rPr>
              <a:t>vm_prev</a:t>
            </a:r>
            <a:r>
              <a:rPr b="0" lang="en-IN" sz="1800" spc="-1" strike="noStrike">
                <a:latin typeface="Arial"/>
              </a:rPr>
              <a:t> - the areas of the same process are chained by a list structure </a:t>
            </a:r>
            <a:endParaRPr b="0" lang="en-IN" sz="1800" spc="-1" strike="noStrike">
              <a:latin typeface="Arial"/>
            </a:endParaRPr>
          </a:p>
          <a:p>
            <a:r>
              <a:rPr b="0" lang="en-IN" sz="1800" spc="-1" strike="noStrike">
                <a:latin typeface="Arial"/>
              </a:rPr>
              <a:t>struct mm_struct</a:t>
            </a:r>
            <a:endParaRPr b="0" lang="en-IN" sz="1800" spc="-1" strike="noStrike">
              <a:latin typeface="Arial"/>
            </a:endParaRPr>
          </a:p>
          <a:p>
            <a:r>
              <a:rPr b="0" lang="en-IN" sz="1800" spc="-1" strike="noStrike">
                <a:latin typeface="Arial"/>
              </a:rPr>
              <a:t>struct mm_struct encompasses all memory areas associated with a process. The mm field of struct task_struct is a pointer to the struct mm_struct of the current process.</a:t>
            </a:r>
            <a:endParaRPr b="0" lang="en-IN" sz="1800" spc="-1" strike="noStrike">
              <a:latin typeface="Arial"/>
            </a:endParaRPr>
          </a:p>
          <a:p>
            <a:r>
              <a:rPr b="0" lang="en-IN" sz="1800" spc="-1" strike="noStrike">
                <a:latin typeface="Arial"/>
              </a:rPr>
              <a:t>Device driver memory mapping</a:t>
            </a:r>
            <a:endParaRPr b="0" lang="en-IN" sz="1800" spc="-1" strike="noStrike">
              <a:latin typeface="Arial"/>
            </a:endParaRPr>
          </a:p>
          <a:p>
            <a:r>
              <a:rPr b="0" lang="en-IN" sz="1800" spc="-1" strike="noStrike">
                <a:latin typeface="Arial"/>
              </a:rPr>
              <a:t>Memory mapping is one of the most interesting features of a Unix system. From a driver's point of view, the memory-mapping facility allows direct memory access to a user space device.</a:t>
            </a:r>
            <a:endParaRPr b="0" lang="en-IN" sz="1800" spc="-1" strike="noStrike">
              <a:latin typeface="Arial"/>
            </a:endParaRPr>
          </a:p>
          <a:p>
            <a:r>
              <a:rPr b="0" lang="en-IN" sz="1800" spc="-1" strike="noStrike">
                <a:latin typeface="Arial"/>
              </a:rPr>
              <a:t>To assign a mmap() operation to a driver, the mmap field of the device driver's struct file_operations must be implemented. If that is the case, the user space process can then use the mmap() system call on a file descriptor associated with the device.</a:t>
            </a:r>
            <a:endParaRPr b="0" lang="en-IN" sz="1800" spc="-1" strike="noStrike">
              <a:latin typeface="Arial"/>
            </a:endParaRPr>
          </a:p>
          <a:p>
            <a:r>
              <a:rPr b="0" lang="en-IN" sz="1800" spc="-1" strike="noStrike">
                <a:latin typeface="Arial"/>
              </a:rPr>
              <a:t>The mmap system call takes the following parameters:</a:t>
            </a:r>
            <a:endParaRPr b="0" lang="en-IN" sz="1800" spc="-1" strike="noStrike">
              <a:latin typeface="Arial"/>
            </a:endParaRPr>
          </a:p>
          <a:p>
            <a:r>
              <a:rPr b="0" lang="en-IN" sz="1800" spc="-1" strike="noStrike">
                <a:latin typeface="Arial"/>
              </a:rPr>
              <a:t>void *mmap(caddr_t addr, size_t len, int prot,</a:t>
            </a:r>
            <a:endParaRPr b="0" lang="en-IN" sz="1800" spc="-1" strike="noStrike">
              <a:latin typeface="Arial"/>
            </a:endParaRPr>
          </a:p>
          <a:p>
            <a:r>
              <a:rPr b="0" lang="en-IN" sz="1800" spc="-1" strike="noStrike">
                <a:latin typeface="Arial"/>
              </a:rPr>
              <a:t>           </a:t>
            </a:r>
            <a:r>
              <a:rPr b="0" lang="en-IN" sz="1800" spc="-1" strike="noStrike">
                <a:latin typeface="Arial"/>
              </a:rPr>
              <a:t>int flags, int fd, off_t offset);</a:t>
            </a:r>
            <a:endParaRPr b="0" lang="en-IN" sz="1800" spc="-1" strike="noStrike">
              <a:latin typeface="Arial"/>
            </a:endParaRPr>
          </a:p>
          <a:p>
            <a:r>
              <a:rPr b="0" lang="en-IN" sz="1800" spc="-1" strike="noStrike">
                <a:latin typeface="Arial"/>
              </a:rPr>
              <a:t>To map memory between a device and user space, the user process must open the device and issue the mmap() system call with the resulting file descriptor.</a:t>
            </a:r>
            <a:endParaRPr b="0" lang="en-IN" sz="1800" spc="-1" strike="noStrike">
              <a:latin typeface="Arial"/>
            </a:endParaRPr>
          </a:p>
          <a:p>
            <a:r>
              <a:rPr b="0" lang="en-IN" sz="1800" spc="-1" strike="noStrike">
                <a:latin typeface="Arial"/>
              </a:rPr>
              <a:t>The device driver mmap() operation has the following signature:</a:t>
            </a:r>
            <a:endParaRPr b="0" lang="en-IN" sz="1800" spc="-1" strike="noStrike">
              <a:latin typeface="Arial"/>
            </a:endParaRPr>
          </a:p>
          <a:p>
            <a:r>
              <a:rPr b="0" lang="en-IN" sz="1800" spc="-1" strike="noStrike">
                <a:latin typeface="Arial"/>
              </a:rPr>
              <a:t>int (*mmap)(struct file *filp, struct vm_area_struct *vma);</a:t>
            </a:r>
            <a:endParaRPr b="0" lang="en-IN" sz="1800" spc="-1" strike="noStrike">
              <a:latin typeface="Arial"/>
            </a:endParaRPr>
          </a:p>
          <a:p>
            <a:r>
              <a:rPr b="0" lang="en-IN" sz="1800" spc="-1" strike="noStrike">
                <a:latin typeface="Arial"/>
              </a:rPr>
              <a:t>The filp field is a pointer to a struct file created when the device is opened from user space. The vma field is used to indicate the virtual address space where the memory should be mapped by the device. </a:t>
            </a:r>
            <a:endParaRPr b="0" lang="en-IN" sz="1800" spc="-1" strike="noStrike">
              <a:latin typeface="Arial"/>
            </a:endParaRPr>
          </a:p>
          <a:p>
            <a:endParaRPr b="0" lang="en-IN" sz="1800" spc="-1" strike="noStrike">
              <a:latin typeface="Arial"/>
            </a:endParaRPr>
          </a:p>
          <a:p>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41</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2023-05-20T18:02:42Z</dcterms:created>
  <dc:creator/>
  <dc:description/>
  <dc:language>en-IN</dc:language>
  <cp:lastModifiedBy/>
  <dcterms:modified xsi:type="dcterms:W3CDTF">2024-07-24T03:40:07Z</dcterms:modified>
  <cp:revision>12</cp:revision>
  <dc:subject/>
  <dc:title>Blue Curve</dc:title>
</cp:coreProperties>
</file>