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3.xml"/><Relationship Id="rId23" Type="http://schemas.openxmlformats.org/officeDocument/2006/relationships/slide" Target="slides/slide18.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01450" y="-2"/>
            <a:ext cx="7772400" cy="8354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05.png"/><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09.png"/><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 Id="rId3" Type="http://schemas.openxmlformats.org/officeDocument/2006/relationships/image" Target="../media/image0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idx="1" type="subTitle"/>
          </p:nvPr>
        </p:nvSpPr>
        <p:spPr>
          <a:xfrm>
            <a:off x="549575" y="2392503"/>
            <a:ext cx="7772400" cy="784799"/>
          </a:xfrm>
          <a:prstGeom prst="rect">
            <a:avLst/>
          </a:prstGeom>
        </p:spPr>
        <p:txBody>
          <a:bodyPr anchorCtr="0" anchor="t" bIns="91425" lIns="91425" rIns="91425" tIns="91425">
            <a:noAutofit/>
          </a:bodyPr>
          <a:lstStyle/>
          <a:p>
            <a:pPr>
              <a:spcBef>
                <a:spcPts val="0"/>
              </a:spcBef>
              <a:buNone/>
            </a:pPr>
            <a:r>
              <a:rPr lang="en"/>
              <a:t>¿Por qué este tema?</a:t>
            </a:r>
          </a:p>
        </p:txBody>
      </p:sp>
      <p:sp>
        <p:nvSpPr>
          <p:cNvPr id="31" name="Shape 31"/>
          <p:cNvSpPr txBox="1"/>
          <p:nvPr>
            <p:ph type="ctrTitle"/>
          </p:nvPr>
        </p:nvSpPr>
        <p:spPr>
          <a:xfrm>
            <a:off x="517150" y="-7"/>
            <a:ext cx="7772400" cy="1159799"/>
          </a:xfrm>
          <a:prstGeom prst="rect">
            <a:avLst/>
          </a:prstGeom>
        </p:spPr>
        <p:txBody>
          <a:bodyPr anchorCtr="0" anchor="b" bIns="91425" lIns="91425" rIns="91425" tIns="91425">
            <a:noAutofit/>
          </a:bodyPr>
          <a:lstStyle/>
          <a:p>
            <a:pPr>
              <a:spcBef>
                <a:spcPts val="0"/>
              </a:spcBef>
              <a:buNone/>
            </a:pPr>
            <a:r>
              <a:rPr lang="en"/>
              <a:t>Seguridad en servidores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1" type="subTitle"/>
          </p:nvPr>
        </p:nvSpPr>
        <p:spPr>
          <a:xfrm>
            <a:off x="821975" y="906775"/>
            <a:ext cx="8024999" cy="1882199"/>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Lo que hace es identificar cual es el servidor web sobre el que esta funcionando la web. </a:t>
            </a:r>
          </a:p>
          <a:p>
            <a:pPr lvl="0" rtl="0">
              <a:spcBef>
                <a:spcPts val="0"/>
              </a:spcBef>
              <a:buNone/>
            </a:pPr>
            <a:r>
              <a:rPr lang="en" sz="1200">
                <a:solidFill>
                  <a:schemeClr val="dk1"/>
                </a:solidFill>
              </a:rPr>
              <a:t>¿Pero esto no lo reportan ya las cabeceras de respuesta del protocolo HTTP? </a:t>
            </a:r>
          </a:p>
          <a:p>
            <a:pPr lvl="0" rtl="0">
              <a:spcBef>
                <a:spcPts val="0"/>
              </a:spcBef>
              <a:buNone/>
            </a:pPr>
            <a:r>
              <a:rPr lang="en" sz="1200">
                <a:solidFill>
                  <a:schemeClr val="dk1"/>
                </a:solidFill>
              </a:rPr>
              <a:t>Sí, pero un administrador web puede camuflarlo y responder por ejemplo que se está usando Nginx en vez de Microsoft-IIS/6.0</a:t>
            </a:r>
          </a:p>
          <a:p>
            <a:pPr lvl="0" rtl="0">
              <a:spcBef>
                <a:spcPts val="0"/>
              </a:spcBef>
              <a:buNone/>
            </a:pPr>
            <a:r>
              <a:rPr lang="en" sz="1200">
                <a:solidFill>
                  <a:schemeClr val="dk1"/>
                </a:solidFill>
              </a:rPr>
              <a:t> Y esto es útil para despistar al atacante, porque las vulnerabilidades de estos dos programas son obviamente distintas. Httprint nos devuelve el servidor web que es reportado, y el servidor web que el cree que es el que de verdad se está usando, con un % de confianza determinado. Ejemplo de uso: </a:t>
            </a:r>
          </a:p>
          <a:p>
            <a:pPr lvl="0" rtl="0">
              <a:spcBef>
                <a:spcPts val="0"/>
              </a:spcBef>
              <a:buClr>
                <a:schemeClr val="dk1"/>
              </a:buClr>
              <a:buSzPct val="91666"/>
              <a:buFont typeface="Arial"/>
              <a:buNone/>
            </a:pPr>
            <a:r>
              <a:rPr b="1" lang="en" sz="1200">
                <a:solidFill>
                  <a:schemeClr val="dk1"/>
                </a:solidFill>
              </a:rPr>
              <a:t>httprint -h ip/direccion web -P0 -s signatures.txt </a:t>
            </a:r>
          </a:p>
          <a:p>
            <a:pPr lvl="0" rtl="0">
              <a:spcBef>
                <a:spcPts val="0"/>
              </a:spcBef>
              <a:buClr>
                <a:schemeClr val="dk1"/>
              </a:buClr>
              <a:buSzPct val="91666"/>
              <a:buFont typeface="Arial"/>
              <a:buNone/>
            </a:pPr>
            <a:r>
              <a:rPr lang="en" sz="1200">
                <a:solidFill>
                  <a:schemeClr val="dk1"/>
                </a:solidFill>
              </a:rPr>
              <a:t>-P0 es una opción para deshabilitar el ping ya que muchos servidores web lo tienen bloqueado.</a:t>
            </a:r>
          </a:p>
          <a:p>
            <a:pPr lvl="0" rtl="0">
              <a:spcBef>
                <a:spcPts val="0"/>
              </a:spcBef>
              <a:buClr>
                <a:schemeClr val="dk1"/>
              </a:buClr>
              <a:buFont typeface="Arial"/>
              <a:buNone/>
            </a:pPr>
            <a:r>
              <a:t/>
            </a:r>
            <a:endParaRPr sz="1200">
              <a:solidFill>
                <a:schemeClr val="dk1"/>
              </a:solidFill>
            </a:endParaRPr>
          </a:p>
          <a:p>
            <a:pPr lvl="0" rtl="0">
              <a:spcBef>
                <a:spcPts val="0"/>
              </a:spcBef>
              <a:buNone/>
            </a:pPr>
            <a:r>
              <a:t/>
            </a:r>
            <a:endParaRPr/>
          </a:p>
        </p:txBody>
      </p:sp>
      <p:sp>
        <p:nvSpPr>
          <p:cNvPr id="87" name="Shape 87"/>
          <p:cNvSpPr txBox="1"/>
          <p:nvPr>
            <p:ph type="ctrTitle"/>
          </p:nvPr>
        </p:nvSpPr>
        <p:spPr>
          <a:xfrm>
            <a:off x="517150" y="-253032"/>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pic>
        <p:nvPicPr>
          <p:cNvPr id="88" name="Shape 88"/>
          <p:cNvPicPr preferRelativeResize="0"/>
          <p:nvPr/>
        </p:nvPicPr>
        <p:blipFill>
          <a:blip r:embed="rId3">
            <a:alphaModFix/>
          </a:blip>
          <a:stretch>
            <a:fillRect/>
          </a:stretch>
        </p:blipFill>
        <p:spPr>
          <a:xfrm>
            <a:off x="0" y="2879825"/>
            <a:ext cx="4132824" cy="236384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idx="1" type="subTitle"/>
          </p:nvPr>
        </p:nvSpPr>
        <p:spPr>
          <a:xfrm>
            <a:off x="685800" y="1031298"/>
            <a:ext cx="7772400" cy="1186199"/>
          </a:xfrm>
          <a:prstGeom prst="rect">
            <a:avLst/>
          </a:prstGeom>
        </p:spPr>
        <p:txBody>
          <a:bodyPr anchorCtr="0" anchor="t" bIns="91425" lIns="91425" rIns="91425" tIns="91425">
            <a:noAutofit/>
          </a:bodyPr>
          <a:lstStyle/>
          <a:p>
            <a:pPr lvl="0" rtl="0">
              <a:spcBef>
                <a:spcPts val="0"/>
              </a:spcBef>
              <a:buClr>
                <a:schemeClr val="dk1"/>
              </a:buClr>
              <a:buFont typeface="Arial"/>
              <a:buNone/>
            </a:pPr>
            <a:r>
              <a:t/>
            </a:r>
            <a:endParaRPr sz="1200">
              <a:solidFill>
                <a:schemeClr val="dk1"/>
              </a:solidFill>
            </a:endParaRPr>
          </a:p>
          <a:p>
            <a:pPr lvl="0" rtl="0">
              <a:spcBef>
                <a:spcPts val="0"/>
              </a:spcBef>
              <a:buClr>
                <a:schemeClr val="dk1"/>
              </a:buClr>
              <a:buSzPct val="91666"/>
              <a:buFont typeface="Arial"/>
              <a:buNone/>
            </a:pPr>
            <a:r>
              <a:rPr b="1" lang="en" sz="1200">
                <a:solidFill>
                  <a:schemeClr val="dk1"/>
                </a:solidFill>
              </a:rPr>
              <a:t>Fail2ban</a:t>
            </a:r>
          </a:p>
          <a:p>
            <a:pPr lvl="0" rtl="0">
              <a:spcBef>
                <a:spcPts val="0"/>
              </a:spcBef>
              <a:buClr>
                <a:schemeClr val="dk1"/>
              </a:buClr>
              <a:buFont typeface="Arial"/>
              <a:buNone/>
            </a:pPr>
            <a:r>
              <a:t/>
            </a:r>
            <a:endParaRPr b="1" sz="1200">
              <a:solidFill>
                <a:schemeClr val="dk1"/>
              </a:solidFill>
            </a:endParaRPr>
          </a:p>
          <a:p>
            <a:pPr lvl="0" rtl="0">
              <a:spcBef>
                <a:spcPts val="0"/>
              </a:spcBef>
              <a:buClr>
                <a:schemeClr val="dk1"/>
              </a:buClr>
              <a:buSzPct val="91666"/>
              <a:buFont typeface="Arial"/>
              <a:buNone/>
            </a:pPr>
            <a:r>
              <a:rPr lang="en" sz="1200">
                <a:solidFill>
                  <a:schemeClr val="dk1"/>
                </a:solidFill>
              </a:rPr>
              <a:t>Cuando tenemos un servicio (ftp, web, etc...) uno de los ataques que mejores resultados da es el ataque a fuerza bruta, scripts automáticos que prueban combinaciones de usuario/contraseña (ya sea mediante fuerza bruta o mediante diccionarios). Fail2ban nos provee con la manera de aliviar estos ataques. Fail2ban es un </a:t>
            </a:r>
            <a:r>
              <a:rPr b="1" lang="en" sz="1200">
                <a:solidFill>
                  <a:schemeClr val="dk1"/>
                </a:solidFill>
              </a:rPr>
              <a:t>parseador de logs</a:t>
            </a:r>
            <a:r>
              <a:rPr lang="en" sz="1200">
                <a:solidFill>
                  <a:schemeClr val="dk1"/>
                </a:solidFill>
              </a:rPr>
              <a:t>, esto es, analiza los logs que producen nuestros servicios (por ejemplo, el servicio SSH) y ejecuta acciones cuando se cumplan unas "condiciones" definidas por nosotros, básicamente una expresión regular.</a:t>
            </a:r>
          </a:p>
          <a:p>
            <a:pPr lvl="0" rtl="0">
              <a:spcBef>
                <a:spcPts val="0"/>
              </a:spcBef>
              <a:buClr>
                <a:schemeClr val="dk1"/>
              </a:buClr>
              <a:buFont typeface="Arial"/>
              <a:buNone/>
            </a:pPr>
            <a:r>
              <a:t/>
            </a:r>
            <a:endParaRPr sz="1200">
              <a:solidFill>
                <a:schemeClr val="dk1"/>
              </a:solidFill>
            </a:endParaRPr>
          </a:p>
          <a:p>
            <a:pPr lvl="0" rtl="0">
              <a:spcBef>
                <a:spcPts val="0"/>
              </a:spcBef>
              <a:buClr>
                <a:schemeClr val="dk1"/>
              </a:buClr>
              <a:buSzPct val="91666"/>
              <a:buFont typeface="Arial"/>
              <a:buNone/>
            </a:pPr>
            <a:r>
              <a:rPr lang="en" sz="1200">
                <a:solidFill>
                  <a:schemeClr val="dk1"/>
                </a:solidFill>
              </a:rPr>
              <a:t>apt-get install fail2ban | yum install fail2ban </a:t>
            </a:r>
          </a:p>
          <a:p>
            <a:pPr lvl="0" rtl="0">
              <a:spcBef>
                <a:spcPts val="0"/>
              </a:spcBef>
              <a:buClr>
                <a:schemeClr val="dk1"/>
              </a:buClr>
              <a:buFont typeface="Arial"/>
              <a:buNone/>
            </a:pPr>
            <a:r>
              <a:t/>
            </a:r>
            <a:endParaRPr sz="1200">
              <a:solidFill>
                <a:schemeClr val="dk1"/>
              </a:solidFill>
            </a:endParaRPr>
          </a:p>
          <a:p>
            <a:pPr lvl="0" rtl="0" algn="l">
              <a:spcBef>
                <a:spcPts val="0"/>
              </a:spcBef>
              <a:buClr>
                <a:schemeClr val="dk1"/>
              </a:buClr>
              <a:buSzPct val="91666"/>
              <a:buFont typeface="Arial"/>
              <a:buNone/>
            </a:pPr>
            <a:r>
              <a:rPr lang="en" sz="1200">
                <a:solidFill>
                  <a:schemeClr val="dk1"/>
                </a:solidFill>
              </a:rPr>
              <a:t>Uso En fail2ban tenemos:</a:t>
            </a:r>
          </a:p>
          <a:p>
            <a:pPr lvl="0" rtl="0" algn="l">
              <a:spcBef>
                <a:spcPts val="0"/>
              </a:spcBef>
              <a:buClr>
                <a:schemeClr val="dk1"/>
              </a:buClr>
              <a:buSzPct val="91666"/>
              <a:buFont typeface="Arial"/>
              <a:buNone/>
            </a:pPr>
            <a:r>
              <a:rPr lang="en" sz="1200">
                <a:solidFill>
                  <a:schemeClr val="dk1"/>
                </a:solidFill>
              </a:rPr>
              <a:t>• Filtros, una expresión regular.</a:t>
            </a:r>
          </a:p>
          <a:p>
            <a:pPr lvl="0" rtl="0" algn="l">
              <a:spcBef>
                <a:spcPts val="0"/>
              </a:spcBef>
              <a:buClr>
                <a:schemeClr val="dk1"/>
              </a:buClr>
              <a:buSzPct val="91666"/>
              <a:buFont typeface="Arial"/>
              <a:buNone/>
            </a:pPr>
            <a:r>
              <a:rPr lang="en" sz="1200">
                <a:solidFill>
                  <a:schemeClr val="dk1"/>
                </a:solidFill>
              </a:rPr>
              <a:t>• Acciones, comandos que son ejecutados</a:t>
            </a:r>
          </a:p>
          <a:p>
            <a:pPr lvl="0" rtl="0" algn="l">
              <a:spcBef>
                <a:spcPts val="0"/>
              </a:spcBef>
              <a:buClr>
                <a:schemeClr val="dk1"/>
              </a:buClr>
              <a:buSzPct val="91666"/>
              <a:buFont typeface="Arial"/>
              <a:buNone/>
            </a:pPr>
            <a:r>
              <a:rPr lang="en" sz="1200">
                <a:solidFill>
                  <a:schemeClr val="dk1"/>
                </a:solidFill>
              </a:rPr>
              <a:t>• Jail, es la combinación de un filtro más una acción</a:t>
            </a:r>
          </a:p>
          <a:p>
            <a:pPr lvl="0" rtl="0" algn="l">
              <a:spcBef>
                <a:spcPts val="0"/>
              </a:spcBef>
              <a:buClr>
                <a:schemeClr val="dk1"/>
              </a:buClr>
              <a:buSzPct val="91666"/>
              <a:buFont typeface="Arial"/>
              <a:buNone/>
            </a:pPr>
            <a:r>
              <a:rPr lang="en" sz="1200">
                <a:solidFill>
                  <a:schemeClr val="dk1"/>
                </a:solidFill>
              </a:rPr>
              <a:t>• Cliente</a:t>
            </a:r>
          </a:p>
          <a:p>
            <a:pPr lvl="0" rtl="0" algn="l">
              <a:spcBef>
                <a:spcPts val="0"/>
              </a:spcBef>
              <a:buClr>
                <a:schemeClr val="dk1"/>
              </a:buClr>
              <a:buSzPct val="91666"/>
              <a:buFont typeface="Arial"/>
              <a:buNone/>
            </a:pPr>
            <a:r>
              <a:rPr lang="en" sz="1200">
                <a:solidFill>
                  <a:schemeClr val="dk1"/>
                </a:solidFill>
              </a:rPr>
              <a:t>• Servidor, El cliente actúa como front-end y el servidor como back end. </a:t>
            </a:r>
          </a:p>
          <a:p>
            <a:pPr lvl="0" rtl="0" algn="l">
              <a:spcBef>
                <a:spcPts val="0"/>
              </a:spcBef>
              <a:buClr>
                <a:schemeClr val="dk1"/>
              </a:buClr>
              <a:buFont typeface="Arial"/>
              <a:buNone/>
            </a:pPr>
            <a:r>
              <a:t/>
            </a:r>
            <a:endParaRPr sz="1200">
              <a:solidFill>
                <a:schemeClr val="dk1"/>
              </a:solidFill>
            </a:endParaRPr>
          </a:p>
          <a:p>
            <a:pPr lvl="0" rtl="0" algn="l">
              <a:spcBef>
                <a:spcPts val="0"/>
              </a:spcBef>
              <a:buClr>
                <a:schemeClr val="dk1"/>
              </a:buClr>
              <a:buSzPct val="91666"/>
              <a:buFont typeface="Arial"/>
              <a:buNone/>
            </a:pPr>
            <a:r>
              <a:rPr lang="en" sz="1200">
                <a:solidFill>
                  <a:schemeClr val="dk1"/>
                </a:solidFill>
              </a:rPr>
              <a:t>Para iniciar el servicio, después de instalar tenemos que ejecutar: sudo service fail2ban start</a:t>
            </a:r>
          </a:p>
          <a:p>
            <a:pPr lvl="0" rtl="0">
              <a:spcBef>
                <a:spcPts val="0"/>
              </a:spcBef>
              <a:buClr>
                <a:schemeClr val="dk1"/>
              </a:buClr>
              <a:buFont typeface="Arial"/>
              <a:buNone/>
            </a:pPr>
            <a:r>
              <a:t/>
            </a:r>
            <a:endParaRPr sz="1200">
              <a:solidFill>
                <a:schemeClr val="dk1"/>
              </a:solidFill>
            </a:endParaRPr>
          </a:p>
          <a:p>
            <a:pPr lvl="0" rtl="0">
              <a:spcBef>
                <a:spcPts val="0"/>
              </a:spcBef>
              <a:buNone/>
            </a:pPr>
            <a:r>
              <a:t/>
            </a:r>
            <a:endParaRPr/>
          </a:p>
        </p:txBody>
      </p:sp>
      <p:sp>
        <p:nvSpPr>
          <p:cNvPr id="94" name="Shape 94"/>
          <p:cNvSpPr txBox="1"/>
          <p:nvPr>
            <p:ph type="ctrTitle"/>
          </p:nvPr>
        </p:nvSpPr>
        <p:spPr>
          <a:xfrm>
            <a:off x="517150" y="-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idx="1" type="subTitle"/>
          </p:nvPr>
        </p:nvSpPr>
        <p:spPr>
          <a:xfrm>
            <a:off x="549575" y="1159803"/>
            <a:ext cx="8193599" cy="3451799"/>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Tenemos un fichero de configuración general llamado fail2ban.conf. El fichero que nos interesa es jail.conf, que contiene la configuracion de las jails, pero no debemos modificar este fichero, deberemos crear un jail.local con las modificaciones necesarias que serán las que se apliquen. Este fichero contiene las jails, un ejemplo de una seria: </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[ssh-iptables]</a:t>
            </a:r>
          </a:p>
          <a:p>
            <a:pPr lvl="0" rtl="0">
              <a:spcBef>
                <a:spcPts val="0"/>
              </a:spcBef>
              <a:buNone/>
            </a:pPr>
            <a:r>
              <a:rPr lang="en" sz="1200">
                <a:solidFill>
                  <a:schemeClr val="dk1"/>
                </a:solidFill>
              </a:rPr>
              <a:t> enabled = true # Activa la jaula </a:t>
            </a:r>
          </a:p>
          <a:p>
            <a:pPr lvl="0" rtl="0">
              <a:spcBef>
                <a:spcPts val="0"/>
              </a:spcBef>
              <a:buNone/>
            </a:pPr>
            <a:r>
              <a:rPr lang="en" sz="1200">
                <a:solidFill>
                  <a:schemeClr val="dk1"/>
                </a:solidFill>
              </a:rPr>
              <a:t>filter = sshd # Filtro que esta en el directorio filter.d </a:t>
            </a:r>
          </a:p>
          <a:p>
            <a:pPr lvl="0" rtl="0">
              <a:spcBef>
                <a:spcPts val="0"/>
              </a:spcBef>
              <a:buNone/>
            </a:pPr>
            <a:r>
              <a:rPr lang="en" sz="1200">
                <a:solidFill>
                  <a:schemeClr val="dk1"/>
                </a:solidFill>
              </a:rPr>
              <a:t>action = iptables[name=SSH, port=ssh, protocol=tcp] # acción que esta en el directorio action.d, fichero iptables.conf logpath = /var/log/auth.log # el log que ha de escanear</a:t>
            </a:r>
          </a:p>
          <a:p>
            <a:pPr lvl="0" rtl="0">
              <a:spcBef>
                <a:spcPts val="0"/>
              </a:spcBef>
              <a:buNone/>
            </a:pPr>
            <a:r>
              <a:rPr lang="en" sz="1200">
                <a:solidFill>
                  <a:schemeClr val="dk1"/>
                </a:solidFill>
              </a:rPr>
              <a:t> findtime = 300 # 300 segundos </a:t>
            </a:r>
          </a:p>
          <a:p>
            <a:pPr lvl="0" rtl="0">
              <a:spcBef>
                <a:spcPts val="0"/>
              </a:spcBef>
              <a:buNone/>
            </a:pPr>
            <a:r>
              <a:rPr lang="en" sz="1200">
                <a:solidFill>
                  <a:schemeClr val="dk1"/>
                </a:solidFill>
              </a:rPr>
              <a:t>maxretry = 5 # numero de intentos maximos permitidos antes de aplicar accion. </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Si el filtro devuelve "true" la acción descrita en iptables.conf se llevará a cabo.</a:t>
            </a:r>
          </a:p>
          <a:p>
            <a:pPr lvl="0" rtl="0">
              <a:spcBef>
                <a:spcPts val="0"/>
              </a:spcBef>
              <a:buNone/>
            </a:pPr>
            <a:r>
              <a:t/>
            </a:r>
            <a:endParaRPr sz="1200">
              <a:solidFill>
                <a:schemeClr val="dk1"/>
              </a:solidFill>
            </a:endParaRPr>
          </a:p>
          <a:p>
            <a:pPr lvl="0" rtl="0">
              <a:spcBef>
                <a:spcPts val="0"/>
              </a:spcBef>
              <a:buNone/>
            </a:pPr>
            <a:r>
              <a:rPr b="1" lang="en" sz="1200">
                <a:solidFill>
                  <a:schemeClr val="dk1"/>
                </a:solidFill>
              </a:rPr>
              <a:t>Filtros </a:t>
            </a:r>
          </a:p>
          <a:p>
            <a:pPr lvl="0" rtl="0">
              <a:spcBef>
                <a:spcPts val="0"/>
              </a:spcBef>
              <a:buNone/>
            </a:pPr>
            <a:r>
              <a:rPr lang="en" sz="1200">
                <a:solidFill>
                  <a:schemeClr val="dk1"/>
                </a:solidFill>
              </a:rPr>
              <a:t>Los filtros son expresiones regulares. </a:t>
            </a:r>
          </a:p>
          <a:p>
            <a:pPr lvl="0" rtl="0">
              <a:spcBef>
                <a:spcPts val="0"/>
              </a:spcBef>
              <a:buNone/>
            </a:pPr>
            <a:r>
              <a:rPr lang="en" sz="1200">
                <a:solidFill>
                  <a:schemeClr val="dk1"/>
                </a:solidFill>
              </a:rPr>
              <a:t>Los filtros basicamente aplican las expresiones regulares al log del servicio que estemos monitorizando, por ejemplo si tenemos un servicio que cuando alguien pone una contraseña incorrecta escribe en el log una linea parecida a :</a:t>
            </a:r>
          </a:p>
          <a:p>
            <a:pPr lvl="0" rtl="0">
              <a:spcBef>
                <a:spcPts val="0"/>
              </a:spcBef>
              <a:buNone/>
            </a:pPr>
            <a:r>
              <a:rPr i="1" lang="en" sz="1200">
                <a:solidFill>
                  <a:schemeClr val="dk1"/>
                </a:solidFill>
              </a:rPr>
              <a:t>Failed password for invalid user recruit from 81.74.87.66</a:t>
            </a:r>
            <a:r>
              <a:rPr lang="en" sz="1200">
                <a:solidFill>
                  <a:schemeClr val="dk1"/>
                </a:solidFill>
              </a:rPr>
              <a:t> </a:t>
            </a:r>
          </a:p>
          <a:p>
            <a:pPr lvl="0" rtl="0">
              <a:spcBef>
                <a:spcPts val="0"/>
              </a:spcBef>
              <a:buNone/>
            </a:pPr>
            <a:r>
              <a:rPr lang="en" sz="1200">
                <a:solidFill>
                  <a:schemeClr val="dk1"/>
                </a:solidFill>
              </a:rPr>
              <a:t>Podemos crear una expresion regular para esta linea.</a:t>
            </a:r>
          </a:p>
          <a:p>
            <a:pPr lvl="0" rtl="0">
              <a:spcBef>
                <a:spcPts val="0"/>
              </a:spcBef>
              <a:buNone/>
            </a:pPr>
            <a:r>
              <a:t/>
            </a:r>
            <a:endParaRPr sz="1200">
              <a:solidFill>
                <a:schemeClr val="dk1"/>
              </a:solidFill>
            </a:endParaRPr>
          </a:p>
          <a:p>
            <a:pPr lvl="0" rtl="0">
              <a:spcBef>
                <a:spcPts val="0"/>
              </a:spcBef>
              <a:buClr>
                <a:schemeClr val="dk1"/>
              </a:buClr>
              <a:buFont typeface="Arial"/>
              <a:buNone/>
            </a:pPr>
            <a:r>
              <a:t/>
            </a:r>
            <a:endParaRPr sz="1200">
              <a:solidFill>
                <a:schemeClr val="dk1"/>
              </a:solidFill>
            </a:endParaRPr>
          </a:p>
          <a:p>
            <a:pPr lvl="0" rtl="0">
              <a:spcBef>
                <a:spcPts val="0"/>
              </a:spcBef>
              <a:buClr>
                <a:schemeClr val="dk1"/>
              </a:buClr>
              <a:buFont typeface="Arial"/>
              <a:buNone/>
            </a:pPr>
            <a:r>
              <a:t/>
            </a:r>
            <a:endParaRPr sz="1200">
              <a:solidFill>
                <a:schemeClr val="dk1"/>
              </a:solidFill>
            </a:endParaRPr>
          </a:p>
          <a:p>
            <a:pPr lvl="0" rtl="0">
              <a:spcBef>
                <a:spcPts val="0"/>
              </a:spcBef>
              <a:buNone/>
            </a:pPr>
            <a:r>
              <a:t/>
            </a:r>
            <a:endParaRPr/>
          </a:p>
        </p:txBody>
      </p:sp>
      <p:sp>
        <p:nvSpPr>
          <p:cNvPr id="100" name="Shape 100"/>
          <p:cNvSpPr txBox="1"/>
          <p:nvPr>
            <p:ph type="ctrTitle"/>
          </p:nvPr>
        </p:nvSpPr>
        <p:spPr>
          <a:xfrm>
            <a:off x="517150" y="-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idx="1" type="subTitle"/>
          </p:nvPr>
        </p:nvSpPr>
        <p:spPr>
          <a:xfrm>
            <a:off x="549575" y="1159804"/>
            <a:ext cx="8544000" cy="3769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Acciones</a:t>
            </a:r>
          </a:p>
          <a:p>
            <a:pPr lvl="0" rtl="0">
              <a:spcBef>
                <a:spcPts val="0"/>
              </a:spcBef>
              <a:buNone/>
            </a:pPr>
            <a:r>
              <a:rPr lang="en" sz="1200">
                <a:solidFill>
                  <a:schemeClr val="dk1"/>
                </a:solidFill>
              </a:rPr>
              <a:t> Los comandos a ejecutar.</a:t>
            </a:r>
          </a:p>
          <a:p>
            <a:pPr lvl="0" rtl="0">
              <a:spcBef>
                <a:spcPts val="0"/>
              </a:spcBef>
              <a:buNone/>
            </a:pPr>
            <a:r>
              <a:rPr lang="en" sz="1200">
                <a:solidFill>
                  <a:schemeClr val="dk1"/>
                </a:solidFill>
              </a:rPr>
              <a:t> Son ejecutadas en ciertos eventos, por ejemplo, al iniciar/parar una jail o al banear un host.</a:t>
            </a:r>
          </a:p>
          <a:p>
            <a:pPr lvl="0" rtl="0">
              <a:spcBef>
                <a:spcPts val="0"/>
              </a:spcBef>
              <a:buNone/>
            </a:pPr>
            <a:r>
              <a:t/>
            </a:r>
            <a:endParaRPr sz="1200">
              <a:solidFill>
                <a:schemeClr val="dk1"/>
              </a:solidFill>
            </a:endParaRPr>
          </a:p>
          <a:p>
            <a:pPr lvl="0" rtl="0">
              <a:spcBef>
                <a:spcPts val="0"/>
              </a:spcBef>
              <a:buNone/>
            </a:pPr>
            <a:r>
              <a:t/>
            </a:r>
            <a:endParaRPr sz="1200">
              <a:solidFill>
                <a:schemeClr val="dk1"/>
              </a:solidFill>
            </a:endParaRPr>
          </a:p>
          <a:p>
            <a:pPr lvl="0" rtl="0">
              <a:spcBef>
                <a:spcPts val="0"/>
              </a:spcBef>
              <a:buNone/>
            </a:pPr>
            <a:r>
              <a:t/>
            </a:r>
            <a:endParaRPr sz="1200">
              <a:solidFill>
                <a:schemeClr val="dk1"/>
              </a:solidFill>
            </a:endParaRPr>
          </a:p>
          <a:p>
            <a:pPr lvl="0" rtl="0">
              <a:spcBef>
                <a:spcPts val="0"/>
              </a:spcBef>
              <a:buNone/>
            </a:pPr>
            <a:r>
              <a:t/>
            </a:r>
            <a:endParaRPr sz="1200">
              <a:solidFill>
                <a:schemeClr val="dk1"/>
              </a:solidFill>
            </a:endParaRPr>
          </a:p>
          <a:p>
            <a:pPr lvl="0" rtl="0">
              <a:spcBef>
                <a:spcPts val="0"/>
              </a:spcBef>
              <a:buNone/>
            </a:pPr>
            <a:r>
              <a:t/>
            </a:r>
            <a:endParaRPr sz="1200">
              <a:solidFill>
                <a:schemeClr val="dk1"/>
              </a:solidFill>
            </a:endParaRPr>
          </a:p>
          <a:p>
            <a:pPr lvl="0" rtl="0">
              <a:spcBef>
                <a:spcPts val="0"/>
              </a:spcBef>
              <a:buNone/>
            </a:pPr>
            <a:r>
              <a:t/>
            </a:r>
            <a:endParaRPr sz="1200">
              <a:solidFill>
                <a:schemeClr val="dk1"/>
              </a:solidFill>
            </a:endParaRPr>
          </a:p>
          <a:p>
            <a:pPr lvl="0" rtl="0">
              <a:spcBef>
                <a:spcPts val="0"/>
              </a:spcBef>
              <a:buNone/>
            </a:pPr>
            <a:r>
              <a:t/>
            </a:r>
            <a:endParaRPr sz="1200">
              <a:solidFill>
                <a:schemeClr val="dk1"/>
              </a:solidFill>
            </a:endParaRPr>
          </a:p>
          <a:p>
            <a:pPr lvl="0" rtl="0">
              <a:spcBef>
                <a:spcPts val="0"/>
              </a:spcBef>
              <a:buNone/>
            </a:pPr>
            <a:r>
              <a:t/>
            </a:r>
            <a:endParaRPr sz="1200">
              <a:solidFill>
                <a:schemeClr val="dk1"/>
              </a:solidFill>
            </a:endParaRPr>
          </a:p>
          <a:p>
            <a:pPr lvl="0" rtl="0">
              <a:spcBef>
                <a:spcPts val="0"/>
              </a:spcBef>
              <a:buNone/>
            </a:pPr>
            <a:r>
              <a:rPr lang="en" sz="1200">
                <a:solidFill>
                  <a:schemeClr val="dk1"/>
                </a:solidFill>
              </a:rPr>
              <a:t>Cuando ocurra queremos banear una IP, el programa llama automaticamente a iptables y hace que se banee la IP, impidiendole por ejemplo acceder por SSH, podemos modificar la acción por defecto y poner lo que nostros queramos, simplemente despues de actionban se ejecuta el comando que nosotros hayamos puesto.</a:t>
            </a:r>
          </a:p>
          <a:p>
            <a:pPr lvl="0" rtl="0">
              <a:spcBef>
                <a:spcPts val="0"/>
              </a:spcBef>
              <a:buNone/>
            </a:pPr>
            <a:r>
              <a:t/>
            </a:r>
            <a:endParaRPr sz="1200">
              <a:solidFill>
                <a:schemeClr val="dk1"/>
              </a:solidFill>
            </a:endParaRPr>
          </a:p>
          <a:p>
            <a:pPr lvl="0" rtl="0">
              <a:spcBef>
                <a:spcPts val="0"/>
              </a:spcBef>
              <a:buClr>
                <a:schemeClr val="dk1"/>
              </a:buClr>
              <a:buFont typeface="Arial"/>
              <a:buNone/>
            </a:pPr>
            <a:r>
              <a:t/>
            </a:r>
            <a:endParaRPr sz="1200">
              <a:solidFill>
                <a:schemeClr val="dk1"/>
              </a:solidFill>
            </a:endParaRPr>
          </a:p>
          <a:p>
            <a:pPr lvl="0" rtl="0">
              <a:spcBef>
                <a:spcPts val="0"/>
              </a:spcBef>
              <a:buClr>
                <a:schemeClr val="dk1"/>
              </a:buClr>
              <a:buFont typeface="Arial"/>
              <a:buNone/>
            </a:pPr>
            <a:r>
              <a:t/>
            </a:r>
            <a:endParaRPr sz="1200">
              <a:solidFill>
                <a:schemeClr val="dk1"/>
              </a:solidFill>
            </a:endParaRPr>
          </a:p>
          <a:p>
            <a:pPr lvl="0" rtl="0">
              <a:spcBef>
                <a:spcPts val="0"/>
              </a:spcBef>
              <a:buNone/>
            </a:pPr>
            <a:r>
              <a:t/>
            </a:r>
            <a:endParaRPr/>
          </a:p>
        </p:txBody>
      </p:sp>
      <p:sp>
        <p:nvSpPr>
          <p:cNvPr id="106" name="Shape 106"/>
          <p:cNvSpPr txBox="1"/>
          <p:nvPr>
            <p:ph type="ctrTitle"/>
          </p:nvPr>
        </p:nvSpPr>
        <p:spPr>
          <a:xfrm>
            <a:off x="517150" y="-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pic>
        <p:nvPicPr>
          <p:cNvPr id="107" name="Shape 107"/>
          <p:cNvPicPr preferRelativeResize="0"/>
          <p:nvPr/>
        </p:nvPicPr>
        <p:blipFill rotWithShape="1">
          <a:blip r:embed="rId3">
            <a:alphaModFix/>
          </a:blip>
          <a:srcRect b="48887" l="11161" r="11540" t="12411"/>
          <a:stretch/>
        </p:blipFill>
        <p:spPr>
          <a:xfrm>
            <a:off x="3054950" y="1919900"/>
            <a:ext cx="3281973" cy="123235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1" type="subTitle"/>
          </p:nvPr>
        </p:nvSpPr>
        <p:spPr>
          <a:xfrm>
            <a:off x="5420675" y="2749221"/>
            <a:ext cx="7772400" cy="1693799"/>
          </a:xfrm>
          <a:prstGeom prst="rect">
            <a:avLst/>
          </a:prstGeom>
        </p:spPr>
        <p:txBody>
          <a:bodyPr anchorCtr="0" anchor="t" bIns="91425" lIns="91425" rIns="91425" tIns="91425">
            <a:noAutofit/>
          </a:bodyPr>
          <a:lstStyle/>
          <a:p>
            <a:pPr rtl="0" algn="l">
              <a:spcBef>
                <a:spcPts val="0"/>
              </a:spcBef>
              <a:buNone/>
            </a:pPr>
            <a:r>
              <a:rPr lang="en"/>
              <a:t>configuracion de fail2</a:t>
            </a:r>
          </a:p>
          <a:p>
            <a:pPr rtl="0" algn="l">
              <a:spcBef>
                <a:spcPts val="0"/>
              </a:spcBef>
              <a:buNone/>
            </a:pPr>
            <a:r>
              <a:rPr lang="en"/>
              <a:t>ban</a:t>
            </a:r>
          </a:p>
          <a:p>
            <a:pPr rtl="0" algn="l">
              <a:spcBef>
                <a:spcPts val="0"/>
              </a:spcBef>
              <a:buNone/>
            </a:pPr>
            <a:r>
              <a:rPr lang="en"/>
              <a:t>iptables sin reglas</a:t>
            </a:r>
          </a:p>
          <a:p>
            <a:pPr rtl="0" algn="l">
              <a:spcBef>
                <a:spcPts val="0"/>
              </a:spcBef>
              <a:buNone/>
            </a:pPr>
            <a:r>
              <a:rPr lang="en"/>
              <a:t>entrar por ssh funcion</a:t>
            </a:r>
          </a:p>
          <a:p>
            <a:pPr rtl="0" algn="l">
              <a:spcBef>
                <a:spcPts val="0"/>
              </a:spcBef>
              <a:buNone/>
            </a:pPr>
            <a:r>
              <a:rPr lang="en"/>
              <a:t>a.</a:t>
            </a:r>
          </a:p>
          <a:p>
            <a:pPr lvl="0" rtl="0" algn="l">
              <a:spcBef>
                <a:spcPts val="0"/>
              </a:spcBef>
              <a:buNone/>
            </a:pPr>
            <a:r>
              <a:t/>
            </a:r>
            <a:endParaRPr/>
          </a:p>
        </p:txBody>
      </p:sp>
      <p:sp>
        <p:nvSpPr>
          <p:cNvPr id="113" name="Shape 113"/>
          <p:cNvSpPr txBox="1"/>
          <p:nvPr>
            <p:ph type="ctrTitle"/>
          </p:nvPr>
        </p:nvSpPr>
        <p:spPr>
          <a:xfrm>
            <a:off x="517150" y="-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pic>
        <p:nvPicPr>
          <p:cNvPr id="114" name="Shape 114"/>
          <p:cNvPicPr preferRelativeResize="0"/>
          <p:nvPr/>
        </p:nvPicPr>
        <p:blipFill rotWithShape="1">
          <a:blip r:embed="rId3">
            <a:alphaModFix/>
          </a:blip>
          <a:srcRect b="52004" l="0" r="0" t="19052"/>
          <a:stretch/>
        </p:blipFill>
        <p:spPr>
          <a:xfrm>
            <a:off x="1614800" y="1082300"/>
            <a:ext cx="6096000" cy="1310199"/>
          </a:xfrm>
          <a:prstGeom prst="rect">
            <a:avLst/>
          </a:prstGeom>
          <a:noFill/>
          <a:ln>
            <a:noFill/>
          </a:ln>
        </p:spPr>
      </p:pic>
      <p:pic>
        <p:nvPicPr>
          <p:cNvPr id="115" name="Shape 115"/>
          <p:cNvPicPr preferRelativeResize="0"/>
          <p:nvPr/>
        </p:nvPicPr>
        <p:blipFill>
          <a:blip r:embed="rId4">
            <a:alphaModFix/>
          </a:blip>
          <a:stretch>
            <a:fillRect/>
          </a:stretch>
        </p:blipFill>
        <p:spPr>
          <a:xfrm>
            <a:off x="110275" y="2532775"/>
            <a:ext cx="5402925" cy="22158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idx="1" type="subTitle"/>
          </p:nvPr>
        </p:nvSpPr>
        <p:spPr>
          <a:xfrm>
            <a:off x="517150" y="4137278"/>
            <a:ext cx="7772400" cy="784799"/>
          </a:xfrm>
          <a:prstGeom prst="rect">
            <a:avLst/>
          </a:prstGeom>
        </p:spPr>
        <p:txBody>
          <a:bodyPr anchorCtr="0" anchor="t" bIns="91425" lIns="91425" rIns="91425" tIns="91425">
            <a:noAutofit/>
          </a:bodyPr>
          <a:lstStyle/>
          <a:p>
            <a:pPr lvl="0" rtl="0">
              <a:spcBef>
                <a:spcPts val="0"/>
              </a:spcBef>
              <a:buNone/>
            </a:pPr>
            <a:r>
              <a:rPr lang="en"/>
              <a:t>Baneo automático, reglas de iptables cambiadas automaticamente</a:t>
            </a:r>
          </a:p>
        </p:txBody>
      </p:sp>
      <p:sp>
        <p:nvSpPr>
          <p:cNvPr id="121" name="Shape 121"/>
          <p:cNvSpPr txBox="1"/>
          <p:nvPr>
            <p:ph type="ctrTitle"/>
          </p:nvPr>
        </p:nvSpPr>
        <p:spPr>
          <a:xfrm>
            <a:off x="517150" y="-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pic>
        <p:nvPicPr>
          <p:cNvPr id="122" name="Shape 122"/>
          <p:cNvPicPr preferRelativeResize="0"/>
          <p:nvPr/>
        </p:nvPicPr>
        <p:blipFill>
          <a:blip r:embed="rId3">
            <a:alphaModFix/>
          </a:blip>
          <a:stretch>
            <a:fillRect/>
          </a:stretch>
        </p:blipFill>
        <p:spPr>
          <a:xfrm>
            <a:off x="343750" y="1087360"/>
            <a:ext cx="7465523" cy="29687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idx="1" type="subTitle"/>
          </p:nvPr>
        </p:nvSpPr>
        <p:spPr>
          <a:xfrm>
            <a:off x="575525" y="4039978"/>
            <a:ext cx="7772400" cy="784799"/>
          </a:xfrm>
          <a:prstGeom prst="rect">
            <a:avLst/>
          </a:prstGeom>
        </p:spPr>
        <p:txBody>
          <a:bodyPr anchorCtr="0" anchor="t" bIns="91425" lIns="91425" rIns="91425" tIns="91425">
            <a:noAutofit/>
          </a:bodyPr>
          <a:lstStyle/>
          <a:p>
            <a:pPr lvl="0" rtl="0">
              <a:spcBef>
                <a:spcPts val="0"/>
              </a:spcBef>
              <a:buNone/>
            </a:pPr>
            <a:r>
              <a:rPr lang="en"/>
              <a:t>Desbaneo manual</a:t>
            </a:r>
          </a:p>
        </p:txBody>
      </p:sp>
      <p:sp>
        <p:nvSpPr>
          <p:cNvPr id="128" name="Shape 128"/>
          <p:cNvSpPr txBox="1"/>
          <p:nvPr>
            <p:ph type="ctrTitle"/>
          </p:nvPr>
        </p:nvSpPr>
        <p:spPr>
          <a:xfrm>
            <a:off x="517150" y="-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pic>
        <p:nvPicPr>
          <p:cNvPr id="129" name="Shape 129"/>
          <p:cNvPicPr preferRelativeResize="0"/>
          <p:nvPr/>
        </p:nvPicPr>
        <p:blipFill>
          <a:blip r:embed="rId3">
            <a:alphaModFix/>
          </a:blip>
          <a:stretch>
            <a:fillRect/>
          </a:stretch>
        </p:blipFill>
        <p:spPr>
          <a:xfrm>
            <a:off x="848950" y="1102424"/>
            <a:ext cx="7225550" cy="271167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idx="1" type="subTitle"/>
          </p:nvPr>
        </p:nvSpPr>
        <p:spPr>
          <a:xfrm>
            <a:off x="685800" y="835503"/>
            <a:ext cx="8277899" cy="3815100"/>
          </a:xfrm>
          <a:prstGeom prst="rect">
            <a:avLst/>
          </a:prstGeom>
        </p:spPr>
        <p:txBody>
          <a:bodyPr anchorCtr="0" anchor="t" bIns="91425" lIns="91425" rIns="91425" tIns="91425">
            <a:noAutofit/>
          </a:bodyPr>
          <a:lstStyle/>
          <a:p>
            <a:pPr rtl="0">
              <a:spcBef>
                <a:spcPts val="0"/>
              </a:spcBef>
              <a:buNone/>
            </a:pPr>
            <a:r>
              <a:rPr lang="en"/>
              <a:t>¿Que más hay?</a:t>
            </a:r>
          </a:p>
          <a:p>
            <a:pPr lvl="0" rtl="0">
              <a:spcBef>
                <a:spcPts val="0"/>
              </a:spcBef>
              <a:buNone/>
            </a:pPr>
            <a:r>
              <a:rPr lang="en" sz="1200">
                <a:solidFill>
                  <a:schemeClr val="dk1"/>
                </a:solidFill>
              </a:rPr>
              <a:t>AppArmor: Módulo de seguridad de linux configurable, alternativa a SELinux. </a:t>
            </a:r>
          </a:p>
          <a:p>
            <a:pPr lvl="0" rtl="0">
              <a:spcBef>
                <a:spcPts val="0"/>
              </a:spcBef>
              <a:buNone/>
            </a:pPr>
            <a:r>
              <a:rPr lang="en" sz="1200">
                <a:solidFill>
                  <a:schemeClr val="dk1"/>
                </a:solidFill>
              </a:rPr>
              <a:t>SELinux: Módulo de seguridad, una alternativa a AppArmor. </a:t>
            </a:r>
          </a:p>
          <a:p>
            <a:pPr lvl="0" rtl="0">
              <a:spcBef>
                <a:spcPts val="0"/>
              </a:spcBef>
              <a:buNone/>
            </a:pPr>
            <a:r>
              <a:rPr lang="en" sz="1200">
                <a:solidFill>
                  <a:schemeClr val="dk1"/>
                </a:solidFill>
              </a:rPr>
              <a:t>Malware: Código maligno,virus, gusanos, troyanos, rootkits,ransomware... </a:t>
            </a:r>
          </a:p>
          <a:p>
            <a:pPr lvl="0" rtl="0">
              <a:spcBef>
                <a:spcPts val="0"/>
              </a:spcBef>
              <a:buNone/>
            </a:pPr>
            <a:r>
              <a:rPr lang="en" sz="1200">
                <a:solidFill>
                  <a:schemeClr val="dk1"/>
                </a:solidFill>
              </a:rPr>
              <a:t>Seguridad movil: Infección móviles Android, protección…</a:t>
            </a:r>
          </a:p>
          <a:p>
            <a:pPr lvl="0" rtl="0">
              <a:spcBef>
                <a:spcPts val="0"/>
              </a:spcBef>
              <a:buNone/>
            </a:pPr>
            <a:r>
              <a:rPr lang="en" sz="1200">
                <a:solidFill>
                  <a:schemeClr val="dk1"/>
                </a:solidFill>
              </a:rPr>
              <a:t> Criptografía: Uso de cifrados para comunicaciones seguras en internet. </a:t>
            </a:r>
          </a:p>
          <a:p>
            <a:pPr lvl="0" rtl="0">
              <a:spcBef>
                <a:spcPts val="0"/>
              </a:spcBef>
              <a:buNone/>
            </a:pPr>
            <a:r>
              <a:rPr lang="en" sz="1200">
                <a:solidFill>
                  <a:schemeClr val="dk1"/>
                </a:solidFill>
              </a:rPr>
              <a:t>Ofuscación de código: Hacer más difícil de leer el código de un programa. </a:t>
            </a:r>
          </a:p>
          <a:p>
            <a:pPr lvl="0" rtl="0">
              <a:spcBef>
                <a:spcPts val="0"/>
              </a:spcBef>
              <a:buNone/>
            </a:pPr>
            <a:r>
              <a:rPr lang="en" sz="1200">
                <a:solidFill>
                  <a:schemeClr val="dk1"/>
                </a:solidFill>
              </a:rPr>
              <a:t>Auditoría Informática: Proceso de recoger, agrupar y evaluar evidencias</a:t>
            </a:r>
          </a:p>
          <a:p>
            <a:pPr lvl="0" rtl="0">
              <a:spcBef>
                <a:spcPts val="0"/>
              </a:spcBef>
              <a:buNone/>
            </a:pPr>
            <a:r>
              <a:rPr lang="en" sz="1200">
                <a:solidFill>
                  <a:schemeClr val="dk1"/>
                </a:solidFill>
              </a:rPr>
              <a:t>Informática forense: Tecnicas para identificar, preservar,analizar etc... datos que sean válidos dentro de un proceso legal</a:t>
            </a:r>
            <a:r>
              <a:rPr lang="en" sz="1000">
                <a:solidFill>
                  <a:srgbClr val="252525"/>
                </a:solidFill>
              </a:rPr>
              <a:t>.</a:t>
            </a:r>
          </a:p>
          <a:p>
            <a:pPr lvl="0" rtl="0">
              <a:spcBef>
                <a:spcPts val="0"/>
              </a:spcBef>
              <a:buNone/>
            </a:pPr>
            <a:r>
              <a:t/>
            </a:r>
            <a:endParaRPr sz="1000">
              <a:solidFill>
                <a:srgbClr val="252525"/>
              </a:solidFill>
            </a:endParaRPr>
          </a:p>
          <a:p>
            <a:pPr lvl="0" rtl="0">
              <a:spcBef>
                <a:spcPts val="0"/>
              </a:spcBef>
              <a:buNone/>
            </a:pPr>
            <a:r>
              <a:rPr lang="en" sz="1200">
                <a:solidFill>
                  <a:schemeClr val="dk1"/>
                </a:solidFill>
              </a:rPr>
              <a:t>Criptografía, La base de datos de Adobe fue accedida, los password estaban cifrados indebidamente, usando el modo ECB que cifra bloques de 8 bytes separadamente, por lo que dos bloques de 8 bytes iguales darían el mismo cifrado.</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Cryptolocker, un ransomware que secuestra tus archivos del ordenador cifrándolos, haciendo imposible acceder a ellos sin la clave de descifrado, la cual si quieres tienes que pagar en bitcoins una cantidad equivalente a 500 €, con un límite de tiempo</a:t>
            </a:r>
          </a:p>
          <a:p>
            <a:pPr lvl="0" rtl="0">
              <a:spcBef>
                <a:spcPts val="0"/>
              </a:spcBef>
              <a:buNone/>
            </a:pPr>
            <a:r>
              <a:t/>
            </a:r>
            <a:endParaRPr sz="1200">
              <a:solidFill>
                <a:schemeClr val="dk1"/>
              </a:solidFill>
            </a:endParaRPr>
          </a:p>
          <a:p>
            <a:pPr lvl="0" rtl="0">
              <a:spcBef>
                <a:spcPts val="0"/>
              </a:spcBef>
              <a:buClr>
                <a:schemeClr val="dk1"/>
              </a:buClr>
              <a:buFont typeface="Arial"/>
              <a:buNone/>
            </a:pPr>
            <a:r>
              <a:t/>
            </a:r>
            <a:endParaRPr sz="1000">
              <a:solidFill>
                <a:srgbClr val="252525"/>
              </a:solidFill>
            </a:endParaRPr>
          </a:p>
          <a:p>
            <a:pPr lvl="0" rtl="0">
              <a:spcBef>
                <a:spcPts val="0"/>
              </a:spcBef>
              <a:buClr>
                <a:schemeClr val="dk1"/>
              </a:buClr>
              <a:buFont typeface="Arial"/>
              <a:buNone/>
            </a:pPr>
            <a:r>
              <a:t/>
            </a:r>
            <a:endParaRPr sz="1000">
              <a:solidFill>
                <a:srgbClr val="252525"/>
              </a:solidFill>
            </a:endParaRPr>
          </a:p>
          <a:p>
            <a:pPr rtl="0">
              <a:spcBef>
                <a:spcPts val="0"/>
              </a:spcBef>
              <a:buNone/>
            </a:pPr>
            <a:r>
              <a:t/>
            </a:r>
            <a:endParaRPr/>
          </a:p>
          <a:p>
            <a:pPr rtl="0">
              <a:spcBef>
                <a:spcPts val="0"/>
              </a:spcBef>
              <a:buNone/>
            </a:pPr>
            <a:r>
              <a:t/>
            </a:r>
            <a:endParaRPr/>
          </a:p>
          <a:p>
            <a:pPr lvl="0" rtl="0">
              <a:spcBef>
                <a:spcPts val="0"/>
              </a:spcBef>
              <a:buNone/>
            </a:pPr>
            <a:r>
              <a:t/>
            </a:r>
            <a:endParaRPr/>
          </a:p>
        </p:txBody>
      </p:sp>
      <p:sp>
        <p:nvSpPr>
          <p:cNvPr id="135" name="Shape 135"/>
          <p:cNvSpPr txBox="1"/>
          <p:nvPr>
            <p:ph type="ctrTitle"/>
          </p:nvPr>
        </p:nvSpPr>
        <p:spPr>
          <a:xfrm>
            <a:off x="601450" y="-2"/>
            <a:ext cx="7772400" cy="835499"/>
          </a:xfrm>
          <a:prstGeom prst="rect">
            <a:avLst/>
          </a:prstGeom>
        </p:spPr>
        <p:txBody>
          <a:bodyPr anchorCtr="0" anchor="b" bIns="91425" lIns="91425" rIns="91425" tIns="91425">
            <a:noAutofit/>
          </a:bodyPr>
          <a:lstStyle/>
          <a:p>
            <a:pPr lvl="0" rtl="0">
              <a:spcBef>
                <a:spcPts val="0"/>
              </a:spcBef>
              <a:buNone/>
            </a:pPr>
            <a:r>
              <a:rPr lang="en"/>
              <a:t>Seguridad en servidores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idx="1" type="subTitle"/>
          </p:nvPr>
        </p:nvSpPr>
        <p:spPr>
          <a:xfrm>
            <a:off x="549575" y="2392503"/>
            <a:ext cx="7772400" cy="784799"/>
          </a:xfrm>
          <a:prstGeom prst="rect">
            <a:avLst/>
          </a:prstGeom>
        </p:spPr>
        <p:txBody>
          <a:bodyPr anchorCtr="0" anchor="t" bIns="91425" lIns="91425" rIns="91425" tIns="91425">
            <a:noAutofit/>
          </a:bodyPr>
          <a:lstStyle/>
          <a:p>
            <a:pPr lvl="0" rtl="0">
              <a:spcBef>
                <a:spcPts val="0"/>
              </a:spcBef>
              <a:buNone/>
            </a:pPr>
            <a:r>
              <a:t/>
            </a:r>
            <a:endParaRPr/>
          </a:p>
        </p:txBody>
      </p:sp>
      <p:sp>
        <p:nvSpPr>
          <p:cNvPr id="141" name="Shape 141"/>
          <p:cNvSpPr txBox="1"/>
          <p:nvPr>
            <p:ph type="ctrTitle"/>
          </p:nvPr>
        </p:nvSpPr>
        <p:spPr>
          <a:xfrm>
            <a:off x="517150" y="-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pic>
        <p:nvPicPr>
          <p:cNvPr id="142" name="Shape 142"/>
          <p:cNvPicPr preferRelativeResize="0"/>
          <p:nvPr/>
        </p:nvPicPr>
        <p:blipFill>
          <a:blip r:embed="rId3">
            <a:alphaModFix/>
          </a:blip>
          <a:stretch>
            <a:fillRect/>
          </a:stretch>
        </p:blipFill>
        <p:spPr>
          <a:xfrm>
            <a:off x="171850" y="1114400"/>
            <a:ext cx="4228375" cy="3244275"/>
          </a:xfrm>
          <a:prstGeom prst="rect">
            <a:avLst/>
          </a:prstGeom>
          <a:noFill/>
          <a:ln>
            <a:noFill/>
          </a:ln>
        </p:spPr>
      </p:pic>
      <p:pic>
        <p:nvPicPr>
          <p:cNvPr id="143" name="Shape 143"/>
          <p:cNvPicPr preferRelativeResize="0"/>
          <p:nvPr/>
        </p:nvPicPr>
        <p:blipFill>
          <a:blip r:embed="rId4">
            <a:alphaModFix/>
          </a:blip>
          <a:stretch>
            <a:fillRect/>
          </a:stretch>
        </p:blipFill>
        <p:spPr>
          <a:xfrm>
            <a:off x="4521350" y="1114400"/>
            <a:ext cx="4200525" cy="31794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idx="1" type="subTitle"/>
          </p:nvPr>
        </p:nvSpPr>
        <p:spPr>
          <a:xfrm>
            <a:off x="672825" y="1413100"/>
            <a:ext cx="8167799" cy="3146700"/>
          </a:xfrm>
          <a:prstGeom prst="rect">
            <a:avLst/>
          </a:prstGeom>
        </p:spPr>
        <p:txBody>
          <a:bodyPr anchorCtr="0" anchor="t" bIns="91425" lIns="91425" rIns="91425" tIns="91425">
            <a:noAutofit/>
          </a:bodyPr>
          <a:lstStyle/>
          <a:p>
            <a:pPr rtl="0">
              <a:spcBef>
                <a:spcPts val="0"/>
              </a:spcBef>
              <a:buNone/>
            </a:pPr>
            <a:r>
              <a:rPr lang="en"/>
              <a:t>Objetivos</a:t>
            </a:r>
          </a:p>
          <a:p>
            <a:pPr rtl="0">
              <a:spcBef>
                <a:spcPts val="0"/>
              </a:spcBef>
              <a:buNone/>
            </a:pPr>
            <a:r>
              <a:t/>
            </a:r>
            <a:endParaRPr/>
          </a:p>
          <a:p>
            <a:pPr indent="-419100" lvl="0" marL="457200" rtl="0" algn="l">
              <a:spcBef>
                <a:spcPts val="0"/>
              </a:spcBef>
              <a:buClr>
                <a:schemeClr val="dk2"/>
              </a:buClr>
              <a:buSzPct val="100000"/>
              <a:buFont typeface="Arial"/>
              <a:buChar char="●"/>
            </a:pPr>
            <a:r>
              <a:rPr lang="en"/>
              <a:t>Ataques comunes y ejemplos</a:t>
            </a:r>
          </a:p>
          <a:p>
            <a:pPr indent="-419100" lvl="0" marL="457200" rtl="0" algn="l">
              <a:spcBef>
                <a:spcPts val="0"/>
              </a:spcBef>
              <a:buClr>
                <a:schemeClr val="dk2"/>
              </a:buClr>
              <a:buSzPct val="100000"/>
              <a:buFont typeface="Arial"/>
              <a:buChar char="●"/>
            </a:pPr>
            <a:r>
              <a:rPr lang="en"/>
              <a:t>Kali linux</a:t>
            </a:r>
          </a:p>
          <a:p>
            <a:pPr indent="-419100" lvl="0" marL="457200" rtl="0" algn="l">
              <a:spcBef>
                <a:spcPts val="0"/>
              </a:spcBef>
              <a:buClr>
                <a:schemeClr val="dk2"/>
              </a:buClr>
              <a:buSzPct val="100000"/>
              <a:buFont typeface="Arial"/>
              <a:buChar char="●"/>
            </a:pPr>
            <a:r>
              <a:rPr lang="en"/>
              <a:t>Fail2ban</a:t>
            </a:r>
          </a:p>
          <a:p>
            <a:pPr indent="-419100" lvl="0" marL="457200" rtl="0" algn="l">
              <a:spcBef>
                <a:spcPts val="0"/>
              </a:spcBef>
              <a:buClr>
                <a:schemeClr val="dk2"/>
              </a:buClr>
              <a:buSzPct val="100000"/>
              <a:buFont typeface="Arial"/>
              <a:buChar char="●"/>
            </a:pPr>
            <a:r>
              <a:rPr lang="en"/>
              <a:t>Otras áreas</a:t>
            </a:r>
          </a:p>
        </p:txBody>
      </p:sp>
      <p:sp>
        <p:nvSpPr>
          <p:cNvPr id="37" name="Shape 37"/>
          <p:cNvSpPr txBox="1"/>
          <p:nvPr>
            <p:ph type="ctrTitle"/>
          </p:nvPr>
        </p:nvSpPr>
        <p:spPr>
          <a:xfrm>
            <a:off x="517150" y="-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idx="1" type="subTitle"/>
          </p:nvPr>
        </p:nvSpPr>
        <p:spPr>
          <a:xfrm>
            <a:off x="69600" y="1276799"/>
            <a:ext cx="8933099" cy="3866700"/>
          </a:xfrm>
          <a:prstGeom prst="rect">
            <a:avLst/>
          </a:prstGeom>
        </p:spPr>
        <p:txBody>
          <a:bodyPr anchorCtr="0" anchor="t" bIns="91425" lIns="91425" rIns="91425" tIns="91425">
            <a:noAutofit/>
          </a:bodyPr>
          <a:lstStyle/>
          <a:p>
            <a:pPr rtl="0">
              <a:spcBef>
                <a:spcPts val="0"/>
              </a:spcBef>
              <a:buNone/>
            </a:pPr>
            <a:r>
              <a:rPr lang="en"/>
              <a:t>Inyección SQL</a:t>
            </a:r>
          </a:p>
          <a:p>
            <a:pPr rtl="0">
              <a:spcBef>
                <a:spcPts val="0"/>
              </a:spcBef>
              <a:buNone/>
            </a:pPr>
            <a:r>
              <a:t/>
            </a:r>
            <a:endParaRPr/>
          </a:p>
          <a:p>
            <a:pPr lvl="0" rtl="0">
              <a:spcBef>
                <a:spcPts val="0"/>
              </a:spcBef>
              <a:buClr>
                <a:schemeClr val="dk1"/>
              </a:buClr>
              <a:buSzPct val="91666"/>
              <a:buFont typeface="Arial"/>
              <a:buNone/>
            </a:pPr>
            <a:r>
              <a:rPr lang="en" sz="1200">
                <a:solidFill>
                  <a:schemeClr val="dk1"/>
                </a:solidFill>
              </a:rPr>
              <a:t>Una inyección SQL es cuando el atacante consigue "inyectar" o insertar código SQL invasor dentro del código SQL programado, tratando de alterar el funcionamiento normal de la consulta SQL para lograr que se ejecute el código inyectado.</a:t>
            </a:r>
          </a:p>
          <a:p>
            <a:pPr lvl="0" rtl="0">
              <a:spcBef>
                <a:spcPts val="0"/>
              </a:spcBef>
              <a:buClr>
                <a:schemeClr val="dk1"/>
              </a:buClr>
              <a:buFont typeface="Arial"/>
              <a:buNone/>
            </a:pPr>
            <a:r>
              <a:t/>
            </a:r>
            <a:endParaRPr sz="1200">
              <a:solidFill>
                <a:schemeClr val="dk1"/>
              </a:solidFill>
            </a:endParaRPr>
          </a:p>
          <a:p>
            <a:pPr lvl="0" rtl="0">
              <a:spcBef>
                <a:spcPts val="0"/>
              </a:spcBef>
              <a:buNone/>
            </a:pPr>
            <a:r>
              <a:rPr lang="en" sz="1000">
                <a:solidFill>
                  <a:schemeClr val="dk1"/>
                </a:solidFill>
              </a:rPr>
              <a:t>consulta := "</a:t>
            </a:r>
            <a:r>
              <a:rPr lang="en" sz="1000">
                <a:solidFill>
                  <a:srgbClr val="008000"/>
                </a:solidFill>
              </a:rPr>
              <a:t>SELECT * FROM usuarios WHERE nombre = '</a:t>
            </a:r>
            <a:r>
              <a:rPr lang="en" sz="1000">
                <a:solidFill>
                  <a:schemeClr val="dk1"/>
                </a:solidFill>
              </a:rPr>
              <a:t>" + </a:t>
            </a:r>
            <a:r>
              <a:rPr lang="en" sz="1000">
                <a:solidFill>
                  <a:srgbClr val="0000FF"/>
                </a:solidFill>
              </a:rPr>
              <a:t>nombreUsuario </a:t>
            </a:r>
            <a:r>
              <a:rPr lang="en" sz="1000">
                <a:solidFill>
                  <a:schemeClr val="dk1"/>
                </a:solidFill>
              </a:rPr>
              <a:t>+ "</a:t>
            </a:r>
            <a:r>
              <a:rPr lang="en" sz="1000">
                <a:solidFill>
                  <a:srgbClr val="008000"/>
                </a:solidFill>
              </a:rPr>
              <a:t>';</a:t>
            </a:r>
            <a:r>
              <a:rPr lang="en" sz="1000">
                <a:solidFill>
                  <a:schemeClr val="dk1"/>
                </a:solidFill>
              </a:rPr>
              <a:t>"</a:t>
            </a:r>
            <a:r>
              <a:rPr lang="en" sz="1200">
                <a:solidFill>
                  <a:schemeClr val="dk1"/>
                </a:solidFill>
              </a:rPr>
              <a:t> </a:t>
            </a:r>
          </a:p>
          <a:p>
            <a:pPr lvl="0" rtl="0">
              <a:spcBef>
                <a:spcPts val="0"/>
              </a:spcBef>
              <a:buNone/>
            </a:pPr>
            <a:r>
              <a:t/>
            </a:r>
            <a:endParaRPr sz="1200">
              <a:solidFill>
                <a:schemeClr val="dk1"/>
              </a:solidFill>
            </a:endParaRPr>
          </a:p>
          <a:p>
            <a:pPr lvl="0" rtl="0">
              <a:spcBef>
                <a:spcPts val="0"/>
              </a:spcBef>
              <a:buClr>
                <a:schemeClr val="dk1"/>
              </a:buClr>
              <a:buSzPct val="91666"/>
              <a:buFont typeface="Arial"/>
              <a:buNone/>
            </a:pPr>
            <a:r>
              <a:rPr lang="en" sz="1200">
                <a:solidFill>
                  <a:schemeClr val="dk1"/>
                </a:solidFill>
              </a:rPr>
              <a:t>Si el parámetro fuera este:</a:t>
            </a:r>
          </a:p>
          <a:p>
            <a:pPr lvl="0" rtl="0">
              <a:spcBef>
                <a:spcPts val="0"/>
              </a:spcBef>
              <a:buNone/>
            </a:pPr>
            <a:r>
              <a:rPr lang="en" sz="1000">
                <a:solidFill>
                  <a:schemeClr val="dk1"/>
                </a:solidFill>
              </a:rPr>
              <a:t>"</a:t>
            </a:r>
            <a:r>
              <a:rPr lang="en" sz="1000">
                <a:solidFill>
                  <a:srgbClr val="0000FF"/>
                </a:solidFill>
              </a:rPr>
              <a:t>Alicia</a:t>
            </a:r>
            <a:r>
              <a:rPr lang="en" sz="1000">
                <a:solidFill>
                  <a:srgbClr val="FF0000"/>
                </a:solidFill>
              </a:rPr>
              <a:t>'; DROP TABLE usuarios; SELECT * FROM datos WHERE nombre LIKE '%</a:t>
            </a:r>
            <a:r>
              <a:rPr lang="en" sz="1000">
                <a:solidFill>
                  <a:schemeClr val="dk1"/>
                </a:solidFill>
              </a:rPr>
              <a:t>"</a:t>
            </a:r>
            <a:r>
              <a:rPr lang="en" sz="1200">
                <a:solidFill>
                  <a:schemeClr val="dk1"/>
                </a:solidFill>
              </a:rPr>
              <a:t> </a:t>
            </a:r>
          </a:p>
          <a:p>
            <a:pPr lvl="0" rtl="0">
              <a:spcBef>
                <a:spcPts val="0"/>
              </a:spcBef>
              <a:buNone/>
            </a:pPr>
            <a:r>
              <a:t/>
            </a:r>
            <a:endParaRPr sz="1200">
              <a:solidFill>
                <a:schemeClr val="dk1"/>
              </a:solidFill>
            </a:endParaRPr>
          </a:p>
          <a:p>
            <a:pPr lvl="0" rtl="0">
              <a:spcBef>
                <a:spcPts val="0"/>
              </a:spcBef>
              <a:buClr>
                <a:schemeClr val="dk1"/>
              </a:buClr>
              <a:buSzPct val="91666"/>
              <a:buFont typeface="Arial"/>
              <a:buNone/>
            </a:pPr>
            <a:r>
              <a:rPr lang="en" sz="1200">
                <a:solidFill>
                  <a:schemeClr val="dk1"/>
                </a:solidFill>
              </a:rPr>
              <a:t>La consulta que se ejecuta resultaría esta:</a:t>
            </a:r>
          </a:p>
          <a:p>
            <a:pPr lvl="0" rtl="0">
              <a:spcBef>
                <a:spcPts val="0"/>
              </a:spcBef>
              <a:buClr>
                <a:schemeClr val="dk1"/>
              </a:buClr>
              <a:buSzPct val="110000"/>
              <a:buFont typeface="Arial"/>
              <a:buNone/>
            </a:pPr>
            <a:r>
              <a:rPr lang="en" sz="1000">
                <a:solidFill>
                  <a:srgbClr val="008000"/>
                </a:solidFill>
              </a:rPr>
              <a:t>SELECT * FROM usuarios WHERE nombre = '</a:t>
            </a:r>
            <a:r>
              <a:rPr lang="en" sz="1000">
                <a:solidFill>
                  <a:srgbClr val="0000FF"/>
                </a:solidFill>
              </a:rPr>
              <a:t>Alicia</a:t>
            </a:r>
            <a:r>
              <a:rPr lang="en" sz="1000">
                <a:solidFill>
                  <a:srgbClr val="FF0000"/>
                </a:solidFill>
              </a:rPr>
              <a:t>';</a:t>
            </a:r>
          </a:p>
          <a:p>
            <a:pPr lvl="0" rtl="0">
              <a:spcBef>
                <a:spcPts val="0"/>
              </a:spcBef>
              <a:buClr>
                <a:schemeClr val="dk1"/>
              </a:buClr>
              <a:buSzPct val="110000"/>
              <a:buFont typeface="Arial"/>
              <a:buNone/>
            </a:pPr>
            <a:r>
              <a:rPr lang="en" sz="1000">
                <a:solidFill>
                  <a:srgbClr val="FF0000"/>
                </a:solidFill>
              </a:rPr>
              <a:t>DROP TABLE usuarios;</a:t>
            </a:r>
          </a:p>
          <a:p>
            <a:pPr lvl="0" rtl="0">
              <a:spcBef>
                <a:spcPts val="0"/>
              </a:spcBef>
              <a:buNone/>
            </a:pPr>
            <a:r>
              <a:rPr lang="en" sz="1200">
                <a:solidFill>
                  <a:srgbClr val="FF0000"/>
                </a:solidFill>
              </a:rPr>
              <a:t>SELECT * FROM datos WHERE nombre LIKE '%</a:t>
            </a:r>
            <a:r>
              <a:rPr lang="en" sz="1200">
                <a:solidFill>
                  <a:srgbClr val="008000"/>
                </a:solidFill>
              </a:rPr>
              <a:t>';</a:t>
            </a:r>
          </a:p>
          <a:p>
            <a:pPr lvl="0" rtl="0">
              <a:spcBef>
                <a:spcPts val="0"/>
              </a:spcBef>
              <a:buNone/>
            </a:pPr>
            <a:r>
              <a:t/>
            </a:r>
            <a:endParaRPr sz="1200">
              <a:solidFill>
                <a:srgbClr val="008000"/>
              </a:solidFill>
            </a:endParaRPr>
          </a:p>
          <a:p>
            <a:pPr lvl="0" rtl="0">
              <a:spcBef>
                <a:spcPts val="0"/>
              </a:spcBef>
              <a:buNone/>
            </a:pPr>
            <a:r>
              <a:rPr lang="en" sz="1200">
                <a:solidFill>
                  <a:schemeClr val="dk1"/>
                </a:solidFill>
              </a:rPr>
              <a:t>Tratar de evitar conectarse a la base de datos como superusuario, usar usuarios o grupos con los mínimos permisos necesarios.</a:t>
            </a:r>
          </a:p>
          <a:p>
            <a:pPr lvl="0" rtl="0">
              <a:spcBef>
                <a:spcPts val="0"/>
              </a:spcBef>
              <a:buNone/>
            </a:pPr>
            <a:r>
              <a:rPr lang="en" sz="1200">
                <a:solidFill>
                  <a:schemeClr val="dk1"/>
                </a:solidFill>
              </a:rPr>
              <a:t> Usar funciones que saniticen la entrada de usuario, por ejemplo en PHP tenemos la función </a:t>
            </a:r>
            <a:r>
              <a:rPr lang="en" sz="900">
                <a:solidFill>
                  <a:srgbClr val="333333"/>
                </a:solidFill>
              </a:rPr>
              <a:t>mysql_real_escape_string .</a:t>
            </a:r>
          </a:p>
          <a:p>
            <a:pPr lvl="0" rtl="0">
              <a:spcBef>
                <a:spcPts val="0"/>
              </a:spcBef>
              <a:buNone/>
            </a:pPr>
            <a:r>
              <a:t/>
            </a:r>
            <a:endParaRPr sz="900">
              <a:solidFill>
                <a:srgbClr val="333333"/>
              </a:solidFill>
            </a:endParaRPr>
          </a:p>
          <a:p>
            <a:pPr lvl="0" rtl="0">
              <a:spcBef>
                <a:spcPts val="0"/>
              </a:spcBef>
              <a:buClr>
                <a:schemeClr val="dk1"/>
              </a:buClr>
              <a:buFont typeface="Arial"/>
              <a:buNone/>
            </a:pPr>
            <a:r>
              <a:t/>
            </a:r>
            <a:endParaRPr sz="1200">
              <a:solidFill>
                <a:srgbClr val="008000"/>
              </a:solidFill>
            </a:endParaRPr>
          </a:p>
          <a:p>
            <a:pPr lvl="0" rtl="0">
              <a:spcBef>
                <a:spcPts val="0"/>
              </a:spcBef>
              <a:buClr>
                <a:schemeClr val="dk1"/>
              </a:buClr>
              <a:buFont typeface="Arial"/>
              <a:buNone/>
            </a:pPr>
            <a:r>
              <a:t/>
            </a:r>
            <a:endParaRPr sz="1200">
              <a:solidFill>
                <a:srgbClr val="008000"/>
              </a:solidFill>
            </a:endParaRPr>
          </a:p>
          <a:p>
            <a:pPr rtl="0">
              <a:spcBef>
                <a:spcPts val="0"/>
              </a:spcBef>
              <a:buNone/>
            </a:pPr>
            <a:r>
              <a:t/>
            </a:r>
            <a:endParaRPr/>
          </a:p>
          <a:p>
            <a:pPr lvl="0" rtl="0">
              <a:spcBef>
                <a:spcPts val="0"/>
              </a:spcBef>
              <a:buNone/>
            </a:pPr>
            <a:r>
              <a:t/>
            </a:r>
            <a:endParaRPr/>
          </a:p>
        </p:txBody>
      </p:sp>
      <p:sp>
        <p:nvSpPr>
          <p:cNvPr id="43" name="Shape 43"/>
          <p:cNvSpPr txBox="1"/>
          <p:nvPr>
            <p:ph type="ctrTitle"/>
          </p:nvPr>
        </p:nvSpPr>
        <p:spPr>
          <a:xfrm>
            <a:off x="517150" y="-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idx="1" type="subTitle"/>
          </p:nvPr>
        </p:nvSpPr>
        <p:spPr>
          <a:xfrm>
            <a:off x="549575" y="1159803"/>
            <a:ext cx="8420700" cy="33480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Ataques exitosos</a:t>
            </a:r>
          </a:p>
          <a:p>
            <a:pPr rtl="0">
              <a:spcBef>
                <a:spcPts val="0"/>
              </a:spcBef>
              <a:buNone/>
            </a:pPr>
            <a:r>
              <a:t/>
            </a:r>
            <a:endParaRPr b="1" sz="1200">
              <a:solidFill>
                <a:schemeClr val="dk1"/>
              </a:solidFill>
            </a:endParaRPr>
          </a:p>
          <a:p>
            <a:pPr lvl="0" rtl="0">
              <a:spcBef>
                <a:spcPts val="0"/>
              </a:spcBef>
              <a:buNone/>
            </a:pPr>
            <a:r>
              <a:t/>
            </a:r>
            <a:endParaRPr b="1" sz="1200">
              <a:solidFill>
                <a:schemeClr val="dk1"/>
              </a:solidFill>
            </a:endParaRPr>
          </a:p>
          <a:p>
            <a:pPr lvl="0" rtl="0">
              <a:spcBef>
                <a:spcPts val="0"/>
              </a:spcBef>
              <a:buNone/>
            </a:pPr>
            <a:r>
              <a:rPr lang="en" sz="1200">
                <a:solidFill>
                  <a:schemeClr val="dk1"/>
                </a:solidFill>
              </a:rPr>
              <a:t>Un grupo de hackers (TeamBerserk) consiguió llevarse 100 000 $ tras un ataque de inyección SQL a un proveedor de servicio de telefonía, TV e internet. Consiguieron una Hoja de cálculo con los nombres de usuario y passwords en texto plano. Después, se aprovecharon de que la gente suele usar la misma clave en varias webs para ir al sitio web de PayPal e incluso CitiBank </a:t>
            </a:r>
          </a:p>
          <a:p>
            <a:pPr lvl="0" rtl="0">
              <a:spcBef>
                <a:spcPts val="0"/>
              </a:spcBef>
              <a:buNone/>
            </a:pPr>
            <a:r>
              <a:t/>
            </a:r>
            <a:endParaRPr sz="1200">
              <a:solidFill>
                <a:schemeClr val="dk1"/>
              </a:solidFill>
            </a:endParaRPr>
          </a:p>
          <a:p>
            <a:pPr lvl="0" rtl="0">
              <a:spcBef>
                <a:spcPts val="0"/>
              </a:spcBef>
              <a:buNone/>
            </a:pPr>
            <a:r>
              <a:t/>
            </a:r>
            <a:endParaRPr sz="1200">
              <a:solidFill>
                <a:schemeClr val="dk1"/>
              </a:solidFill>
            </a:endParaRPr>
          </a:p>
          <a:p>
            <a:pPr lvl="0" rtl="0">
              <a:spcBef>
                <a:spcPts val="0"/>
              </a:spcBef>
              <a:buClr>
                <a:schemeClr val="dk1"/>
              </a:buClr>
              <a:buSzPct val="91666"/>
              <a:buFont typeface="Arial"/>
              <a:buNone/>
            </a:pPr>
            <a:r>
              <a:rPr lang="en" sz="1200">
                <a:solidFill>
                  <a:schemeClr val="dk1"/>
                </a:solidFill>
              </a:rPr>
              <a:t>Un caso muy famoso fue la exposición de 134 millones de tarjetas de crédito debido a una inyección SQL que permitió instalar spyware indetectable por los antivirus en los sistemas de datos de la compañía Heartland Payment Systems. Los costes estimados de este ataque se estiman que fueron sobre los 200 millones de dolares.</a:t>
            </a:r>
          </a:p>
          <a:p>
            <a:pPr lvl="0" rtl="0">
              <a:spcBef>
                <a:spcPts val="0"/>
              </a:spcBef>
              <a:buClr>
                <a:schemeClr val="dk1"/>
              </a:buClr>
              <a:buFont typeface="Arial"/>
              <a:buNone/>
            </a:pPr>
            <a:r>
              <a:t/>
            </a:r>
            <a:endParaRPr sz="1200">
              <a:solidFill>
                <a:schemeClr val="dk1"/>
              </a:solidFill>
            </a:endParaRPr>
          </a:p>
          <a:p>
            <a:pPr lvl="0" rtl="0">
              <a:spcBef>
                <a:spcPts val="0"/>
              </a:spcBef>
              <a:buNone/>
            </a:pPr>
            <a:r>
              <a:t/>
            </a:r>
            <a:endParaRPr/>
          </a:p>
        </p:txBody>
      </p:sp>
      <p:sp>
        <p:nvSpPr>
          <p:cNvPr id="49" name="Shape 49"/>
          <p:cNvSpPr txBox="1"/>
          <p:nvPr>
            <p:ph type="ctrTitle"/>
          </p:nvPr>
        </p:nvSpPr>
        <p:spPr>
          <a:xfrm>
            <a:off x="517150" y="-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subTitle"/>
          </p:nvPr>
        </p:nvSpPr>
        <p:spPr>
          <a:xfrm>
            <a:off x="205825" y="1245328"/>
            <a:ext cx="8492099" cy="3431100"/>
          </a:xfrm>
          <a:prstGeom prst="rect">
            <a:avLst/>
          </a:prstGeom>
        </p:spPr>
        <p:txBody>
          <a:bodyPr anchorCtr="0" anchor="t" bIns="91425" lIns="91425" rIns="91425" tIns="91425">
            <a:noAutofit/>
          </a:bodyPr>
          <a:lstStyle/>
          <a:p>
            <a:pPr rtl="0">
              <a:spcBef>
                <a:spcPts val="0"/>
              </a:spcBef>
              <a:buNone/>
            </a:pPr>
            <a:r>
              <a:rPr lang="en"/>
              <a:t>DDoS</a:t>
            </a:r>
          </a:p>
          <a:p>
            <a:pPr rtl="0">
              <a:spcBef>
                <a:spcPts val="0"/>
              </a:spcBef>
              <a:buNone/>
            </a:pPr>
            <a:r>
              <a:t/>
            </a:r>
            <a:endParaRPr/>
          </a:p>
          <a:p>
            <a:pPr lvl="0" rtl="0">
              <a:spcBef>
                <a:spcPts val="0"/>
              </a:spcBef>
              <a:buNone/>
            </a:pPr>
            <a:r>
              <a:rPr lang="en" sz="1200">
                <a:solidFill>
                  <a:schemeClr val="dk1"/>
                </a:solidFill>
              </a:rPr>
              <a:t>Uno de los ataques más comunes es el DdoS, un ataque de denegación de servicios distribuido usando una botnet.</a:t>
            </a:r>
          </a:p>
          <a:p>
            <a:pPr lvl="0" rtl="0">
              <a:spcBef>
                <a:spcPts val="0"/>
              </a:spcBef>
              <a:buNone/>
            </a:pPr>
            <a:r>
              <a:t/>
            </a:r>
            <a:endParaRPr sz="1200">
              <a:solidFill>
                <a:schemeClr val="dk1"/>
              </a:solidFill>
            </a:endParaRPr>
          </a:p>
          <a:p>
            <a:pPr rtl="0">
              <a:spcBef>
                <a:spcPts val="0"/>
              </a:spcBef>
              <a:buNone/>
            </a:pPr>
            <a:r>
              <a:rPr lang="en" sz="1200">
                <a:solidFill>
                  <a:schemeClr val="dk1"/>
                </a:solidFill>
              </a:rPr>
              <a:t> Es un tipo de ciberataque donde se trata de congestionar el acceso a una red o sobrecarga de los recursos computacionales de la víctima mediante muchisimas peticiones y finalmente haciendola inservible de modo que nadie pueda acceder a ella. </a:t>
            </a:r>
          </a:p>
          <a:p>
            <a:pPr lvl="0" rtl="0">
              <a:spcBef>
                <a:spcPts val="0"/>
              </a:spcBef>
              <a:buNone/>
            </a:pPr>
            <a:r>
              <a:t/>
            </a:r>
            <a:endParaRPr sz="1200">
              <a:solidFill>
                <a:schemeClr val="dk1"/>
              </a:solidFill>
            </a:endParaRPr>
          </a:p>
          <a:p>
            <a:pPr lvl="0" rtl="0">
              <a:spcBef>
                <a:spcPts val="0"/>
              </a:spcBef>
              <a:buClr>
                <a:schemeClr val="dk1"/>
              </a:buClr>
              <a:buSzPct val="91666"/>
              <a:buFont typeface="Arial"/>
              <a:buNone/>
            </a:pPr>
            <a:r>
              <a:rPr lang="en" sz="1200">
                <a:solidFill>
                  <a:schemeClr val="dk1"/>
                </a:solidFill>
              </a:rPr>
              <a:t>Las botnet son ordenadores zombies, ordenadores infectados por malware que estan a la espera de recibir ordenes y pueden utilizar técnicas para amplificar sus ataques, como </a:t>
            </a:r>
            <a:r>
              <a:rPr b="1" lang="en" sz="1200">
                <a:solidFill>
                  <a:schemeClr val="dk1"/>
                </a:solidFill>
              </a:rPr>
              <a:t>DNS reflection</a:t>
            </a:r>
            <a:r>
              <a:rPr lang="en" sz="1200">
                <a:solidFill>
                  <a:schemeClr val="dk1"/>
                </a:solidFill>
              </a:rPr>
              <a:t>: Los ataques con DNS reflection se aprovechan de que hay servidores DNS indebidamente configurados que aceptan peticiones de cualquier maquina en internet. Utilizan generalmente UDP, por lo que no hay handshake y no se sabe el origen de un paquete, un atacante puede forjar un paquete diciendo que viene de una IP cualquiera. Esto significa que podemos forzar a que el servidor DNS mande una respuesta grande mediante peticiones pequeñas a una máquina concreta, ampliando el ataque.</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Página web con ataques en directo:</a:t>
            </a:r>
          </a:p>
          <a:p>
            <a:pPr lvl="0" rtl="0">
              <a:spcBef>
                <a:spcPts val="0"/>
              </a:spcBef>
              <a:buNone/>
            </a:pPr>
            <a:r>
              <a:rPr lang="en" sz="1200">
                <a:solidFill>
                  <a:srgbClr val="000080"/>
                </a:solidFill>
              </a:rPr>
              <a:t>http://map.ipviking.com/</a:t>
            </a:r>
          </a:p>
          <a:p>
            <a:pPr lvl="0" rtl="0">
              <a:spcBef>
                <a:spcPts val="0"/>
              </a:spcBef>
              <a:buNone/>
            </a:pPr>
            <a:r>
              <a:t/>
            </a:r>
            <a:endParaRPr sz="1200">
              <a:solidFill>
                <a:srgbClr val="000080"/>
              </a:solidFill>
            </a:endParaRPr>
          </a:p>
          <a:p>
            <a:pPr lvl="0" rtl="0">
              <a:spcBef>
                <a:spcPts val="0"/>
              </a:spcBef>
              <a:buClr>
                <a:schemeClr val="dk1"/>
              </a:buClr>
              <a:buFont typeface="Arial"/>
              <a:buNone/>
            </a:pPr>
            <a:r>
              <a:t/>
            </a:r>
            <a:endParaRPr sz="1200">
              <a:solidFill>
                <a:schemeClr val="dk1"/>
              </a:solidFill>
            </a:endParaRPr>
          </a:p>
          <a:p>
            <a:pPr lvl="0" rtl="0">
              <a:spcBef>
                <a:spcPts val="0"/>
              </a:spcBef>
              <a:buNone/>
            </a:pPr>
            <a:r>
              <a:t/>
            </a:r>
            <a:endParaRPr/>
          </a:p>
        </p:txBody>
      </p:sp>
      <p:sp>
        <p:nvSpPr>
          <p:cNvPr id="55" name="Shape 55"/>
          <p:cNvSpPr txBox="1"/>
          <p:nvPr>
            <p:ph type="ctrTitle"/>
          </p:nvPr>
        </p:nvSpPr>
        <p:spPr>
          <a:xfrm>
            <a:off x="517150" y="-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idx="1" type="subTitle"/>
          </p:nvPr>
        </p:nvSpPr>
        <p:spPr>
          <a:xfrm>
            <a:off x="0" y="661200"/>
            <a:ext cx="9067500" cy="3717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b="1" lang="en" sz="1200">
                <a:solidFill>
                  <a:schemeClr val="dk1"/>
                </a:solidFill>
              </a:rPr>
              <a:t>Protección contra DDoS: Cloudflare</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Cloudflare nos obliga a poner sus DNS como los autoritativos para el dominio web. Cloudflare usa anycast, basicamente multiples máquinas tienen la misma IP, cuando se envia una petición los routers redirigirán a la máquina que este más cercana. Esto es la base para parar un ataque DDoS, ya que el ataque a una red que use unicast todos los zombies de la botnet atacarian a la misma máquina, en cambio en una red anycast el ataque no sería efectivo porque el ancho de banda se distribuiria entre los diferentes centros de datos, cada porción del ataque sera absorbida por el centro de datos más cercano. Además, si por cualquier motivo el sitio web original deja de responder, CloudFlare cachea el sitio web y mostrará de forma casi transparente la última copia del sitio web de la que dispongan.</a:t>
            </a:r>
          </a:p>
          <a:p>
            <a:pPr lvl="0" rtl="0">
              <a:spcBef>
                <a:spcPts val="0"/>
              </a:spcBef>
              <a:buNone/>
            </a:pPr>
            <a:r>
              <a:t/>
            </a:r>
            <a:endParaRPr sz="1200">
              <a:solidFill>
                <a:schemeClr val="dk1"/>
              </a:solidFill>
            </a:endParaRPr>
          </a:p>
          <a:p>
            <a:pPr lvl="0" rtl="0">
              <a:spcBef>
                <a:spcPts val="0"/>
              </a:spcBef>
              <a:buNone/>
            </a:pPr>
            <a:r>
              <a:rPr b="1" lang="en" sz="1200">
                <a:solidFill>
                  <a:schemeClr val="dk1"/>
                </a:solidFill>
              </a:rPr>
              <a:t>Problema</a:t>
            </a:r>
          </a:p>
          <a:p>
            <a:pPr lvl="0" rtl="0">
              <a:spcBef>
                <a:spcPts val="0"/>
              </a:spcBef>
              <a:buNone/>
            </a:pPr>
            <a:r>
              <a:t/>
            </a:r>
            <a:endParaRPr sz="1200">
              <a:solidFill>
                <a:schemeClr val="dk1"/>
              </a:solidFill>
            </a:endParaRPr>
          </a:p>
          <a:p>
            <a:pPr rtl="0">
              <a:spcBef>
                <a:spcPts val="0"/>
              </a:spcBef>
              <a:buNone/>
            </a:pPr>
            <a:r>
              <a:rPr lang="en" sz="1200">
                <a:solidFill>
                  <a:schemeClr val="dk1"/>
                </a:solidFill>
              </a:rPr>
              <a:t>De nada nos sirve utilizar Cloudflare si dejamos expuesta la IP final de nuestra máquina donde está alojada nuestra página web.</a:t>
            </a:r>
          </a:p>
          <a:p>
            <a:pPr lvl="0" rtl="0">
              <a:spcBef>
                <a:spcPts val="0"/>
              </a:spcBef>
              <a:buNone/>
            </a:pPr>
            <a:r>
              <a:t/>
            </a:r>
            <a:endParaRPr sz="1200">
              <a:solidFill>
                <a:schemeClr val="dk1"/>
              </a:solidFill>
            </a:endParaRPr>
          </a:p>
          <a:p>
            <a:pPr indent="0" marL="3657600" rtl="0" algn="l">
              <a:spcBef>
                <a:spcPts val="0"/>
              </a:spcBef>
              <a:buNone/>
            </a:pPr>
            <a:r>
              <a:rPr b="1" lang="en" sz="1200">
                <a:solidFill>
                  <a:schemeClr val="dk1"/>
                </a:solidFill>
              </a:rPr>
              <a:t>          Ejemplo </a:t>
            </a:r>
          </a:p>
          <a:p>
            <a:pPr indent="0" lvl="0" marL="3657600" rtl="0" algn="l">
              <a:spcBef>
                <a:spcPts val="0"/>
              </a:spcBef>
              <a:buNone/>
            </a:pPr>
            <a:r>
              <a:t/>
            </a:r>
            <a:endParaRPr b="1" sz="1200">
              <a:solidFill>
                <a:schemeClr val="dk1"/>
              </a:solidFill>
            </a:endParaRPr>
          </a:p>
          <a:p>
            <a:pPr lvl="0" rtl="0" algn="l">
              <a:spcBef>
                <a:spcPts val="0"/>
              </a:spcBef>
              <a:buNone/>
            </a:pPr>
            <a:r>
              <a:rPr lang="en" sz="1200">
                <a:solidFill>
                  <a:schemeClr val="dk1"/>
                </a:solidFill>
              </a:rPr>
              <a:t>Spamhaus, un servicio lider en la lucha contra el spam estaba recibiendo ataques DdoS, y se puso en contacto con Cloudflare para tratar de mitigar estos ataques, de aproximadamente 10Gb/s. A partir de ese momento, CloudFlare fue quien recibió las peticiones dirigidas a Spamhaus pudiendo mitigar el ataque inicial. Los atacantes, vieron que el ataque no estaba haciendo efecto, y aumentaron la escala del ataque. El ataque inicial contra Cloudflare fueron de 75 Gb/s, y el dia 22 llego hasta 120 Gb/s y finalmente la cifra que consiguieron fueron 300 Gb/s, llegando a notarse las consecuencias incluso en ISP de nivel 2. Además, conforme aumentaban de intensidad, el ataque diversificaba sus objetivos apuntando a los puntos neutros (puntos de interconexión entre distintas redes). Los atacantes lograron congestionar el punto neutro de Londres, al parecer debido a una configuración demasiado permisiva del router. Los atacantes usaron la anterior tecnica mencionada como DNS reflection</a:t>
            </a:r>
          </a:p>
          <a:p>
            <a:pPr lvl="0" rtl="0">
              <a:spcBef>
                <a:spcPts val="0"/>
              </a:spcBef>
              <a:buNone/>
            </a:pPr>
            <a:r>
              <a:t/>
            </a:r>
            <a:endParaRPr sz="1200">
              <a:solidFill>
                <a:schemeClr val="dk1"/>
              </a:solidFill>
            </a:endParaRPr>
          </a:p>
          <a:p>
            <a:pPr lvl="0" rtl="0">
              <a:spcBef>
                <a:spcPts val="0"/>
              </a:spcBef>
              <a:buNone/>
            </a:pPr>
            <a:r>
              <a:t/>
            </a:r>
            <a:endParaRPr sz="1200">
              <a:solidFill>
                <a:schemeClr val="dk1"/>
              </a:solidFill>
            </a:endParaRPr>
          </a:p>
          <a:p>
            <a:pPr lvl="0" rtl="0">
              <a:spcBef>
                <a:spcPts val="0"/>
              </a:spcBef>
              <a:buClr>
                <a:schemeClr val="dk1"/>
              </a:buClr>
              <a:buFont typeface="Arial"/>
              <a:buNone/>
            </a:pPr>
            <a:r>
              <a:t/>
            </a:r>
            <a:endParaRPr sz="1200">
              <a:solidFill>
                <a:schemeClr val="dk1"/>
              </a:solidFill>
            </a:endParaRPr>
          </a:p>
          <a:p>
            <a:pPr lvl="0" rtl="0">
              <a:spcBef>
                <a:spcPts val="0"/>
              </a:spcBef>
              <a:buNone/>
            </a:pPr>
            <a:r>
              <a:t/>
            </a:r>
            <a:endParaRPr/>
          </a:p>
        </p:txBody>
      </p:sp>
      <p:sp>
        <p:nvSpPr>
          <p:cNvPr id="61" name="Shape 61"/>
          <p:cNvSpPr txBox="1"/>
          <p:nvPr>
            <p:ph type="ctrTitle"/>
          </p:nvPr>
        </p:nvSpPr>
        <p:spPr>
          <a:xfrm>
            <a:off x="685800" y="-35640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idx="1" type="subTitle"/>
          </p:nvPr>
        </p:nvSpPr>
        <p:spPr>
          <a:xfrm>
            <a:off x="233500" y="1159801"/>
            <a:ext cx="8645999" cy="3283200"/>
          </a:xfrm>
          <a:prstGeom prst="rect">
            <a:avLst/>
          </a:prstGeom>
        </p:spPr>
        <p:txBody>
          <a:bodyPr anchorCtr="0" anchor="t" bIns="91425" lIns="91425" rIns="91425" tIns="91425">
            <a:noAutofit/>
          </a:bodyPr>
          <a:lstStyle/>
          <a:p>
            <a:pPr rtl="0">
              <a:spcBef>
                <a:spcPts val="0"/>
              </a:spcBef>
              <a:buNone/>
            </a:pPr>
            <a:r>
              <a:rPr lang="en"/>
              <a:t>Kali linux</a:t>
            </a:r>
          </a:p>
          <a:p>
            <a:pPr rtl="0">
              <a:spcBef>
                <a:spcPts val="0"/>
              </a:spcBef>
              <a:buNone/>
            </a:pPr>
            <a:r>
              <a:t/>
            </a:r>
            <a:endParaRPr/>
          </a:p>
          <a:p>
            <a:pPr indent="-304800" lvl="0" marL="457200" rtl="0">
              <a:spcBef>
                <a:spcPts val="0"/>
              </a:spcBef>
              <a:buClr>
                <a:schemeClr val="dk1"/>
              </a:buClr>
              <a:buSzPct val="100000"/>
              <a:buFont typeface="Arial"/>
              <a:buChar char="●"/>
            </a:pPr>
            <a:r>
              <a:rPr lang="en" sz="1200">
                <a:solidFill>
                  <a:schemeClr val="dk1"/>
                </a:solidFill>
              </a:rPr>
              <a:t>Es una distribución basada en Debian la cual trae preinstaladas numerosas herramientas para auditoria y seguridad informática.</a:t>
            </a:r>
          </a:p>
          <a:p>
            <a:pPr lvl="0" rtl="0">
              <a:spcBef>
                <a:spcPts val="0"/>
              </a:spcBef>
              <a:buNone/>
            </a:pPr>
            <a:r>
              <a:t/>
            </a:r>
            <a:endParaRPr sz="1200">
              <a:solidFill>
                <a:schemeClr val="dk1"/>
              </a:solidFill>
            </a:endParaRPr>
          </a:p>
          <a:p>
            <a:pPr indent="-304800" lvl="0" marL="457200" rtl="0">
              <a:spcBef>
                <a:spcPts val="0"/>
              </a:spcBef>
              <a:buClr>
                <a:schemeClr val="dk1"/>
              </a:buClr>
              <a:buSzPct val="100000"/>
              <a:buFont typeface="Arial"/>
              <a:buChar char="●"/>
            </a:pPr>
            <a:r>
              <a:rPr lang="en" sz="1200">
                <a:solidFill>
                  <a:schemeClr val="dk1"/>
                </a:solidFill>
              </a:rPr>
              <a:t>Un solo usuario, acceso root por diseño, debido a la naturaleza de las auditorias de seguridad, la mayoría de las aplicaciones requieren acceso privilegiado, y sería incómodo estar siempre activandolos. </a:t>
            </a:r>
          </a:p>
          <a:p>
            <a:pPr lvl="0" rtl="0">
              <a:spcBef>
                <a:spcPts val="0"/>
              </a:spcBef>
              <a:buNone/>
            </a:pPr>
            <a:r>
              <a:t/>
            </a:r>
            <a:endParaRPr sz="1200">
              <a:solidFill>
                <a:schemeClr val="dk1"/>
              </a:solidFill>
            </a:endParaRPr>
          </a:p>
          <a:p>
            <a:pPr indent="-304800" lvl="0" marL="457200" rtl="0">
              <a:spcBef>
                <a:spcPts val="0"/>
              </a:spcBef>
              <a:buClr>
                <a:schemeClr val="dk1"/>
              </a:buClr>
              <a:buSzPct val="100000"/>
              <a:buFont typeface="Arial"/>
              <a:buChar char="●"/>
            </a:pPr>
            <a:r>
              <a:rPr lang="en" sz="1200">
                <a:solidFill>
                  <a:schemeClr val="dk1"/>
                </a:solidFill>
              </a:rPr>
              <a:t>Servicios de red desactivados por defecto, minimizando la exposición del SO, si se instala un servicio de red no persistirá una vez se reinicie el ordenador.</a:t>
            </a:r>
          </a:p>
          <a:p>
            <a:pPr lvl="0" rtl="0">
              <a:spcBef>
                <a:spcPts val="0"/>
              </a:spcBef>
              <a:buNone/>
            </a:pPr>
            <a:r>
              <a:t/>
            </a:r>
            <a:endParaRPr sz="1200">
              <a:solidFill>
                <a:schemeClr val="dk1"/>
              </a:solidFill>
            </a:endParaRPr>
          </a:p>
          <a:p>
            <a:pPr indent="-304800" lvl="0" marL="457200" rtl="0">
              <a:spcBef>
                <a:spcPts val="0"/>
              </a:spcBef>
              <a:buClr>
                <a:schemeClr val="dk1"/>
              </a:buClr>
              <a:buSzPct val="100000"/>
              <a:buFont typeface="Arial"/>
              <a:buChar char="●"/>
            </a:pPr>
            <a:r>
              <a:rPr lang="en" sz="1200">
                <a:solidFill>
                  <a:schemeClr val="dk1"/>
                </a:solidFill>
              </a:rPr>
              <a:t> Un conjunto de repositorios mínimos y confiables para mantener la integridad del sistema</a:t>
            </a:r>
          </a:p>
          <a:p>
            <a:pPr lvl="0" rtl="0">
              <a:spcBef>
                <a:spcPts val="0"/>
              </a:spcBef>
              <a:buNone/>
            </a:pPr>
            <a:r>
              <a:t/>
            </a:r>
            <a:endParaRPr sz="1200">
              <a:solidFill>
                <a:schemeClr val="dk1"/>
              </a:solidFill>
            </a:endParaRPr>
          </a:p>
          <a:p>
            <a:pPr lvl="0" rtl="0">
              <a:spcBef>
                <a:spcPts val="0"/>
              </a:spcBef>
              <a:buClr>
                <a:schemeClr val="dk1"/>
              </a:buClr>
              <a:buFont typeface="Arial"/>
              <a:buNone/>
            </a:pPr>
            <a:r>
              <a:t/>
            </a:r>
            <a:endParaRPr sz="1200">
              <a:solidFill>
                <a:schemeClr val="dk1"/>
              </a:solidFill>
            </a:endParaRPr>
          </a:p>
          <a:p>
            <a:pPr lvl="0" rtl="0">
              <a:spcBef>
                <a:spcPts val="0"/>
              </a:spcBef>
              <a:buClr>
                <a:schemeClr val="dk1"/>
              </a:buClr>
              <a:buFont typeface="Arial"/>
              <a:buNone/>
            </a:pPr>
            <a:r>
              <a:t/>
            </a:r>
            <a:endParaRPr sz="1200">
              <a:solidFill>
                <a:schemeClr val="dk1"/>
              </a:solidFill>
            </a:endParaRPr>
          </a:p>
          <a:p>
            <a:pPr lvl="0" rtl="0">
              <a:spcBef>
                <a:spcPts val="0"/>
              </a:spcBef>
              <a:buNone/>
            </a:pPr>
            <a:r>
              <a:t/>
            </a:r>
            <a:endParaRPr/>
          </a:p>
        </p:txBody>
      </p:sp>
      <p:sp>
        <p:nvSpPr>
          <p:cNvPr id="67" name="Shape 67"/>
          <p:cNvSpPr txBox="1"/>
          <p:nvPr>
            <p:ph type="ctrTitle"/>
          </p:nvPr>
        </p:nvSpPr>
        <p:spPr>
          <a:xfrm>
            <a:off x="491200" y="-8430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idx="1" type="subTitle"/>
          </p:nvPr>
        </p:nvSpPr>
        <p:spPr>
          <a:xfrm>
            <a:off x="419875" y="4468053"/>
            <a:ext cx="7772400" cy="784799"/>
          </a:xfrm>
          <a:prstGeom prst="rect">
            <a:avLst/>
          </a:prstGeom>
        </p:spPr>
        <p:txBody>
          <a:bodyPr anchorCtr="0" anchor="t" bIns="91425" lIns="91425" rIns="91425" tIns="91425">
            <a:noAutofit/>
          </a:bodyPr>
          <a:lstStyle/>
          <a:p>
            <a:pPr lvl="0" rtl="0">
              <a:spcBef>
                <a:spcPts val="0"/>
              </a:spcBef>
              <a:buNone/>
            </a:pPr>
            <a:r>
              <a:rPr lang="en"/>
              <a:t>Menú herramientas kali linux</a:t>
            </a:r>
          </a:p>
        </p:txBody>
      </p:sp>
      <p:sp>
        <p:nvSpPr>
          <p:cNvPr id="73" name="Shape 73"/>
          <p:cNvSpPr txBox="1"/>
          <p:nvPr>
            <p:ph type="ctrTitle"/>
          </p:nvPr>
        </p:nvSpPr>
        <p:spPr>
          <a:xfrm>
            <a:off x="458775" y="-20755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pic>
        <p:nvPicPr>
          <p:cNvPr id="74" name="Shape 74"/>
          <p:cNvPicPr preferRelativeResize="0"/>
          <p:nvPr/>
        </p:nvPicPr>
        <p:blipFill>
          <a:blip r:embed="rId3">
            <a:alphaModFix/>
          </a:blip>
          <a:stretch>
            <a:fillRect/>
          </a:stretch>
        </p:blipFill>
        <p:spPr>
          <a:xfrm>
            <a:off x="1868000" y="875625"/>
            <a:ext cx="5208373" cy="36516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idx="1" type="subTitle"/>
          </p:nvPr>
        </p:nvSpPr>
        <p:spPr>
          <a:xfrm>
            <a:off x="458775" y="1263928"/>
            <a:ext cx="7772400" cy="7847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Por ejemplo, si tenemos una página web podemos analizarla para ver que vulnerabilidades conocidas podriamos tener, un programa sencillo para ello seria Nikto. Su uso es muy sencillo, simplemente escribimos en la terminal </a:t>
            </a:r>
            <a:r>
              <a:rPr b="1" lang="en" sz="1200">
                <a:solidFill>
                  <a:schemeClr val="dk1"/>
                </a:solidFill>
              </a:rPr>
              <a:t>nikto -h ip/dirección</a:t>
            </a:r>
            <a:r>
              <a:rPr lang="en" sz="1200">
                <a:solidFill>
                  <a:schemeClr val="dk1"/>
                </a:solidFill>
              </a:rPr>
              <a:t> de la página web</a:t>
            </a:r>
          </a:p>
          <a:p>
            <a:pPr lvl="0" rtl="0">
              <a:spcBef>
                <a:spcPts val="0"/>
              </a:spcBef>
              <a:buClr>
                <a:schemeClr val="dk1"/>
              </a:buClr>
              <a:buFont typeface="Arial"/>
              <a:buNone/>
            </a:pPr>
            <a:r>
              <a:t/>
            </a:r>
            <a:endParaRPr sz="1200">
              <a:solidFill>
                <a:schemeClr val="dk1"/>
              </a:solidFill>
            </a:endParaRPr>
          </a:p>
          <a:p>
            <a:pPr lvl="0" rtl="0">
              <a:spcBef>
                <a:spcPts val="0"/>
              </a:spcBef>
              <a:buNone/>
            </a:pPr>
            <a:r>
              <a:t/>
            </a:r>
            <a:endParaRPr/>
          </a:p>
        </p:txBody>
      </p:sp>
      <p:sp>
        <p:nvSpPr>
          <p:cNvPr id="80" name="Shape 80"/>
          <p:cNvSpPr txBox="1"/>
          <p:nvPr>
            <p:ph type="ctrTitle"/>
          </p:nvPr>
        </p:nvSpPr>
        <p:spPr>
          <a:xfrm>
            <a:off x="517150" y="-7"/>
            <a:ext cx="7772400" cy="1159799"/>
          </a:xfrm>
          <a:prstGeom prst="rect">
            <a:avLst/>
          </a:prstGeom>
        </p:spPr>
        <p:txBody>
          <a:bodyPr anchorCtr="0" anchor="b" bIns="91425" lIns="91425" rIns="91425" tIns="91425">
            <a:noAutofit/>
          </a:bodyPr>
          <a:lstStyle/>
          <a:p>
            <a:pPr lvl="0" rtl="0">
              <a:spcBef>
                <a:spcPts val="0"/>
              </a:spcBef>
              <a:buNone/>
            </a:pPr>
            <a:r>
              <a:rPr lang="en"/>
              <a:t>Seguridad en servidores</a:t>
            </a:r>
          </a:p>
        </p:txBody>
      </p:sp>
      <p:pic>
        <p:nvPicPr>
          <p:cNvPr id="81" name="Shape 81"/>
          <p:cNvPicPr preferRelativeResize="0"/>
          <p:nvPr/>
        </p:nvPicPr>
        <p:blipFill>
          <a:blip r:embed="rId3">
            <a:alphaModFix/>
          </a:blip>
          <a:stretch>
            <a:fillRect/>
          </a:stretch>
        </p:blipFill>
        <p:spPr>
          <a:xfrm>
            <a:off x="1647475" y="2192325"/>
            <a:ext cx="5072151" cy="27695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