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36" r:id="rId5"/>
    <p:sldId id="545" r:id="rId6"/>
    <p:sldId id="543" r:id="rId7"/>
    <p:sldId id="540" r:id="rId8"/>
    <p:sldId id="538" r:id="rId9"/>
    <p:sldId id="544" r:id="rId10"/>
    <p:sldId id="535" r:id="rId11"/>
  </p:sldIdLst>
  <p:sldSz cx="17279938" cy="9720263"/>
  <p:notesSz cx="6858000" cy="9144000"/>
  <p:defaultTextStyle>
    <a:defPPr>
      <a:defRPr lang="en-US"/>
    </a:defPPr>
    <a:lvl1pPr marL="0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7889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5778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3668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1556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39445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7334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5223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3112" algn="l" defTabSz="6478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81C"/>
    <a:srgbClr val="EB8024"/>
    <a:srgbClr val="2F9DDB"/>
    <a:srgbClr val="3FB2E8"/>
    <a:srgbClr val="32C225"/>
    <a:srgbClr val="F1AC00"/>
    <a:srgbClr val="3EC73C"/>
    <a:srgbClr val="ED5041"/>
    <a:srgbClr val="E2E2E2"/>
    <a:srgbClr val="EB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89050" autoAdjust="0"/>
  </p:normalViewPr>
  <p:slideViewPr>
    <p:cSldViewPr snapToGrid="0">
      <p:cViewPr varScale="1">
        <p:scale>
          <a:sx n="41" d="100"/>
          <a:sy n="41" d="100"/>
        </p:scale>
        <p:origin x="38" y="682"/>
      </p:cViewPr>
      <p:guideLst>
        <p:guide orient="horz" pos="3062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-2636"/>
    </p:cViewPr>
  </p:sorterViewPr>
  <p:notesViewPr>
    <p:cSldViewPr snapToGrid="0" snapToObjects="1">
      <p:cViewPr varScale="1">
        <p:scale>
          <a:sx n="49" d="100"/>
          <a:sy n="49" d="100"/>
        </p:scale>
        <p:origin x="266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44A06-00D0-46DC-B2A6-D80677F7ED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FE3DA-5808-41B1-B75B-6A7D5BFA77C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Focus on Automation</a:t>
          </a:r>
        </a:p>
      </dgm:t>
    </dgm:pt>
    <dgm:pt modelId="{462FFD7F-0170-41CF-BDA7-8CD079B8F0C5}" type="parTrans" cxnId="{EEB0DB2B-4630-44F8-B9BD-4D8F1F13786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5C3369-3B2C-48DC-819E-625F2C221D7F}" type="sibTrans" cxnId="{EEB0DB2B-4630-44F8-B9BD-4D8F1F13786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1C59DC-DFD0-4A4E-9909-C1051B912B5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Continuous Integration and Continuous Delivery Practices</a:t>
          </a:r>
        </a:p>
      </dgm:t>
    </dgm:pt>
    <dgm:pt modelId="{3F49084A-E9C3-4B03-95C7-8C75134C8CFC}" type="parTrans" cxnId="{91024F0B-C390-4862-B01F-6E9AD580FB6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A397D4-9C5C-4D91-B0D0-5F8CA36BF71C}" type="sibTrans" cxnId="{91024F0B-C390-4862-B01F-6E9AD580FB6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F3E3D-86B2-4D43-9A50-4ADD515F649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Modernization</a:t>
          </a:r>
        </a:p>
      </dgm:t>
    </dgm:pt>
    <dgm:pt modelId="{A74714FF-0F48-4423-B943-FA6F19738922}" type="parTrans" cxnId="{2EAB7FE3-292F-4C8B-949D-D7D1CC54A17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24CB51-EAD7-4F09-B185-0FF3BDE3CEA9}" type="sibTrans" cxnId="{2EAB7FE3-292F-4C8B-949D-D7D1CC54A17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67DE5B-B9F0-48BA-B315-EC31CC6DD82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Integrated developer and operations practices and teams</a:t>
          </a:r>
        </a:p>
      </dgm:t>
    </dgm:pt>
    <dgm:pt modelId="{BA116C7F-AC37-4AD6-8522-C2ACB03A31F6}" type="parTrans" cxnId="{92D5D300-1115-49DA-859F-D296E008CBC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DFD6-22DC-4A75-BD2A-4C6D9A97927A}" type="sibTrans" cxnId="{92D5D300-1115-49DA-859F-D296E008CBC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07CAFB-59C0-4E81-BA01-C457EE5A28F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Rethinking Process and Operations</a:t>
          </a:r>
        </a:p>
      </dgm:t>
    </dgm:pt>
    <dgm:pt modelId="{7F3511AA-EDCE-4492-A46A-70FC23D983BE}" type="parTrans" cxnId="{274F65AE-AECB-4E80-9A89-F55EE38FBE2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1B0138-2868-4B90-981E-34CE779B4DA2}" type="sibTrans" cxnId="{274F65AE-AECB-4E80-9A89-F55EE38FBE2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D14948-5852-4151-98E4-9386FB87DD8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Cloud and Container deployments</a:t>
          </a:r>
        </a:p>
      </dgm:t>
    </dgm:pt>
    <dgm:pt modelId="{D5DAA065-3D18-4406-90CB-E6D19BE50144}" type="parTrans" cxnId="{2B6F7F25-7B4D-45BA-918B-DF8D567C5C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F0D67A-3320-4DDD-BCA3-03DDE0F8F793}" type="sibTrans" cxnId="{2B6F7F25-7B4D-45BA-918B-DF8D567C5C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BB5A97-55DF-40DB-BD39-6F756DCDC18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Proactive Monitoring and Remediation</a:t>
          </a:r>
        </a:p>
      </dgm:t>
    </dgm:pt>
    <dgm:pt modelId="{6A7D2238-48B3-49B6-91CE-D926042E6A98}" type="parTrans" cxnId="{6DD0F7DE-FDAF-4084-B870-78EE2B054A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4001C-069B-474C-B40F-CCCC45B84EE1}" type="sibTrans" cxnId="{6DD0F7DE-FDAF-4084-B870-78EE2B054A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938583-4E2D-4A37-98C5-12C5DFEB36C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Reduction and Elimination of manual activities in deployment</a:t>
          </a:r>
        </a:p>
      </dgm:t>
    </dgm:pt>
    <dgm:pt modelId="{4A20370F-7F19-48B4-822F-8DB347EB10EC}" type="parTrans" cxnId="{B140B3D0-5672-4F94-80A7-1C1694038ADA}">
      <dgm:prSet/>
      <dgm:spPr/>
      <dgm:t>
        <a:bodyPr/>
        <a:lstStyle/>
        <a:p>
          <a:endParaRPr lang="en-US"/>
        </a:p>
      </dgm:t>
    </dgm:pt>
    <dgm:pt modelId="{F27C58A4-2336-4189-B32C-57E0808BF0BC}" type="sibTrans" cxnId="{B140B3D0-5672-4F94-80A7-1C1694038ADA}">
      <dgm:prSet/>
      <dgm:spPr/>
      <dgm:t>
        <a:bodyPr/>
        <a:lstStyle/>
        <a:p>
          <a:endParaRPr lang="en-US"/>
        </a:p>
      </dgm:t>
    </dgm:pt>
    <dgm:pt modelId="{86F3FB70-EB3B-479A-B74D-2224A3EA915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Scale-out and Self Healing Architectures</a:t>
          </a:r>
        </a:p>
      </dgm:t>
    </dgm:pt>
    <dgm:pt modelId="{C04113A8-9FE5-4F65-99BC-0856F7F7376E}" type="parTrans" cxnId="{ABD44D31-7C38-4C87-A611-F7D93F29531F}">
      <dgm:prSet/>
      <dgm:spPr/>
      <dgm:t>
        <a:bodyPr/>
        <a:lstStyle/>
        <a:p>
          <a:endParaRPr lang="en-US"/>
        </a:p>
      </dgm:t>
    </dgm:pt>
    <dgm:pt modelId="{B410CEC4-7202-42EA-8655-A49744DE2BB0}" type="sibTrans" cxnId="{ABD44D31-7C38-4C87-A611-F7D93F29531F}">
      <dgm:prSet/>
      <dgm:spPr/>
      <dgm:t>
        <a:bodyPr/>
        <a:lstStyle/>
        <a:p>
          <a:endParaRPr lang="en-US"/>
        </a:p>
      </dgm:t>
    </dgm:pt>
    <dgm:pt modelId="{9FD23E19-6D3C-4C6B-BD7A-D9443990FDB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 Green Deployments, A/B Testing </a:t>
          </a:r>
        </a:p>
      </dgm:t>
    </dgm:pt>
    <dgm:pt modelId="{096B0906-3DF5-426A-90A2-A7894307507A}" type="sibTrans" cxnId="{16723F53-C540-417E-B10A-938B09B3A862}">
      <dgm:prSet/>
      <dgm:spPr/>
      <dgm:t>
        <a:bodyPr/>
        <a:lstStyle/>
        <a:p>
          <a:endParaRPr lang="en-US"/>
        </a:p>
      </dgm:t>
    </dgm:pt>
    <dgm:pt modelId="{39CCDC6F-B114-4FC5-9576-0A3058E2607E}" type="parTrans" cxnId="{16723F53-C540-417E-B10A-938B09B3A862}">
      <dgm:prSet/>
      <dgm:spPr/>
      <dgm:t>
        <a:bodyPr/>
        <a:lstStyle/>
        <a:p>
          <a:endParaRPr lang="en-US"/>
        </a:p>
      </dgm:t>
    </dgm:pt>
    <dgm:pt modelId="{3B433F4E-0F3B-46B5-8EB4-D5A42669ED9E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Infrastructure and Deployments as Code</a:t>
          </a:r>
        </a:p>
      </dgm:t>
    </dgm:pt>
    <dgm:pt modelId="{ED9A9EC0-CDB2-45B8-92F0-1A174E2734B1}" type="parTrans" cxnId="{82A9F3BE-8E59-4248-9EDA-4DDD46E715D0}">
      <dgm:prSet/>
      <dgm:spPr/>
      <dgm:t>
        <a:bodyPr/>
        <a:lstStyle/>
        <a:p>
          <a:endParaRPr lang="en-US"/>
        </a:p>
      </dgm:t>
    </dgm:pt>
    <dgm:pt modelId="{783A9951-8767-4CB9-BA5E-E158E578ADBB}" type="sibTrans" cxnId="{82A9F3BE-8E59-4248-9EDA-4DDD46E715D0}">
      <dgm:prSet/>
      <dgm:spPr/>
      <dgm:t>
        <a:bodyPr/>
        <a:lstStyle/>
        <a:p>
          <a:endParaRPr lang="en-US"/>
        </a:p>
      </dgm:t>
    </dgm:pt>
    <dgm:pt modelId="{BE28698A-D582-40F0-84BE-E7DFD184277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Microservices Architecture with loosely coupled services at scale</a:t>
          </a:r>
        </a:p>
      </dgm:t>
    </dgm:pt>
    <dgm:pt modelId="{2BF14C55-E0CE-4796-A3A1-DBB65E5201CD}" type="parTrans" cxnId="{66EB83B4-CB7C-4013-9E12-2671D6D68B9E}">
      <dgm:prSet/>
      <dgm:spPr/>
      <dgm:t>
        <a:bodyPr/>
        <a:lstStyle/>
        <a:p>
          <a:endParaRPr lang="en-US"/>
        </a:p>
      </dgm:t>
    </dgm:pt>
    <dgm:pt modelId="{68144FE3-D7B4-45E8-BDE6-B67094EC8AEE}" type="sibTrans" cxnId="{66EB83B4-CB7C-4013-9E12-2671D6D68B9E}">
      <dgm:prSet/>
      <dgm:spPr/>
      <dgm:t>
        <a:bodyPr/>
        <a:lstStyle/>
        <a:p>
          <a:endParaRPr lang="en-US"/>
        </a:p>
      </dgm:t>
    </dgm:pt>
    <dgm:pt modelId="{DC4C463F-D446-4603-BA64-73407E366B69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Automated Testing and coverage</a:t>
          </a:r>
        </a:p>
      </dgm:t>
    </dgm:pt>
    <dgm:pt modelId="{8D3A7E20-93F5-46D5-92A0-FC546908179C}" type="parTrans" cxnId="{8D5A01B3-5393-4549-AC58-CB266A23173B}">
      <dgm:prSet/>
      <dgm:spPr/>
      <dgm:t>
        <a:bodyPr/>
        <a:lstStyle/>
        <a:p>
          <a:endParaRPr lang="en-US"/>
        </a:p>
      </dgm:t>
    </dgm:pt>
    <dgm:pt modelId="{A5629DD5-5862-46F6-AC1A-036E6349ECF5}" type="sibTrans" cxnId="{8D5A01B3-5393-4549-AC58-CB266A23173B}">
      <dgm:prSet/>
      <dgm:spPr/>
      <dgm:t>
        <a:bodyPr/>
        <a:lstStyle/>
        <a:p>
          <a:endParaRPr lang="en-US"/>
        </a:p>
      </dgm:t>
    </dgm:pt>
    <dgm:pt modelId="{22861740-7865-4172-8573-3A2FBD78A97A}" type="pres">
      <dgm:prSet presAssocID="{1F644A06-00D0-46DC-B2A6-D80677F7ED87}" presName="Name0" presStyleCnt="0">
        <dgm:presLayoutVars>
          <dgm:dir/>
          <dgm:animLvl val="lvl"/>
          <dgm:resizeHandles val="exact"/>
        </dgm:presLayoutVars>
      </dgm:prSet>
      <dgm:spPr/>
    </dgm:pt>
    <dgm:pt modelId="{5EBB99AF-361E-4F68-9E43-1B4E94CFE8E3}" type="pres">
      <dgm:prSet presAssocID="{C31FE3DA-5808-41B1-B75B-6A7D5BFA77C4}" presName="linNode" presStyleCnt="0"/>
      <dgm:spPr/>
    </dgm:pt>
    <dgm:pt modelId="{A348DF90-AF45-4EEA-A6AE-DF99736203D1}" type="pres">
      <dgm:prSet presAssocID="{C31FE3DA-5808-41B1-B75B-6A7D5BFA77C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E4643D-2D5B-4A67-B633-87336F3C055C}" type="pres">
      <dgm:prSet presAssocID="{C31FE3DA-5808-41B1-B75B-6A7D5BFA77C4}" presName="descendantText" presStyleLbl="alignAccFollowNode1" presStyleIdx="0" presStyleCnt="3">
        <dgm:presLayoutVars>
          <dgm:bulletEnabled val="1"/>
        </dgm:presLayoutVars>
      </dgm:prSet>
      <dgm:spPr/>
    </dgm:pt>
    <dgm:pt modelId="{92B80461-AA12-4C8B-8C4D-593894A89C3F}" type="pres">
      <dgm:prSet presAssocID="{F05C3369-3B2C-48DC-819E-625F2C221D7F}" presName="sp" presStyleCnt="0"/>
      <dgm:spPr/>
    </dgm:pt>
    <dgm:pt modelId="{1EB4B427-3C25-4377-9F1F-4775FB34173F}" type="pres">
      <dgm:prSet presAssocID="{161F3E3D-86B2-4D43-9A50-4ADD515F6490}" presName="linNode" presStyleCnt="0"/>
      <dgm:spPr/>
    </dgm:pt>
    <dgm:pt modelId="{462EA2B3-5289-49E7-9727-C72EF86A8CD3}" type="pres">
      <dgm:prSet presAssocID="{161F3E3D-86B2-4D43-9A50-4ADD515F649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663AFCE-0E7C-4107-A865-076A149FBCE2}" type="pres">
      <dgm:prSet presAssocID="{161F3E3D-86B2-4D43-9A50-4ADD515F6490}" presName="descendantText" presStyleLbl="alignAccFollowNode1" presStyleIdx="1" presStyleCnt="3">
        <dgm:presLayoutVars>
          <dgm:bulletEnabled val="1"/>
        </dgm:presLayoutVars>
      </dgm:prSet>
      <dgm:spPr/>
    </dgm:pt>
    <dgm:pt modelId="{870A3A6C-084E-4C3B-87C5-47E820D1E9CA}" type="pres">
      <dgm:prSet presAssocID="{9724CB51-EAD7-4F09-B185-0FF3BDE3CEA9}" presName="sp" presStyleCnt="0"/>
      <dgm:spPr/>
    </dgm:pt>
    <dgm:pt modelId="{063FEFA3-4063-4C4D-895E-03F79B42539C}" type="pres">
      <dgm:prSet presAssocID="{5907CAFB-59C0-4E81-BA01-C457EE5A28F6}" presName="linNode" presStyleCnt="0"/>
      <dgm:spPr/>
    </dgm:pt>
    <dgm:pt modelId="{6AAE708B-56A9-47FE-8527-C4F2F480A246}" type="pres">
      <dgm:prSet presAssocID="{5907CAFB-59C0-4E81-BA01-C457EE5A28F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5189F2A-B105-47F7-97AD-26D38346CFB0}" type="pres">
      <dgm:prSet presAssocID="{5907CAFB-59C0-4E81-BA01-C457EE5A28F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2D5D300-1115-49DA-859F-D296E008CBC7}" srcId="{161F3E3D-86B2-4D43-9A50-4ADD515F6490}" destId="{B167DE5B-B9F0-48BA-B315-EC31CC6DD820}" srcOrd="0" destOrd="0" parTransId="{BA116C7F-AC37-4AD6-8522-C2ACB03A31F6}" sibTransId="{804FDFD6-22DC-4A75-BD2A-4C6D9A97927A}"/>
    <dgm:cxn modelId="{4A685607-C268-4911-B241-3557740E551E}" type="presOf" srcId="{DC4C463F-D446-4603-BA64-73407E366B69}" destId="{88E4643D-2D5B-4A67-B633-87336F3C055C}" srcOrd="0" destOrd="1" presId="urn:microsoft.com/office/officeart/2005/8/layout/vList5"/>
    <dgm:cxn modelId="{91024F0B-C390-4862-B01F-6E9AD580FB62}" srcId="{C31FE3DA-5808-41B1-B75B-6A7D5BFA77C4}" destId="{3A1C59DC-DFD0-4A4E-9909-C1051B912B54}" srcOrd="0" destOrd="0" parTransId="{3F49084A-E9C3-4B03-95C7-8C75134C8CFC}" sibTransId="{55A397D4-9C5C-4D91-B0D0-5F8CA36BF71C}"/>
    <dgm:cxn modelId="{2F1F2E22-CE49-46A3-A71A-7343A63970CC}" type="presOf" srcId="{3B433F4E-0F3B-46B5-8EB4-D5A42669ED9E}" destId="{C663AFCE-0E7C-4107-A865-076A149FBCE2}" srcOrd="0" destOrd="2" presId="urn:microsoft.com/office/officeart/2005/8/layout/vList5"/>
    <dgm:cxn modelId="{2B6F7F25-7B4D-45BA-918B-DF8D567C5CB4}" srcId="{5907CAFB-59C0-4E81-BA01-C457EE5A28F6}" destId="{26D14948-5852-4151-98E4-9386FB87DD80}" srcOrd="0" destOrd="0" parTransId="{D5DAA065-3D18-4406-90CB-E6D19BE50144}" sibTransId="{1CF0D67A-3320-4DDD-BCA3-03DDE0F8F793}"/>
    <dgm:cxn modelId="{EEB0DB2B-4630-44F8-B9BD-4D8F1F137861}" srcId="{1F644A06-00D0-46DC-B2A6-D80677F7ED87}" destId="{C31FE3DA-5808-41B1-B75B-6A7D5BFA77C4}" srcOrd="0" destOrd="0" parTransId="{462FFD7F-0170-41CF-BDA7-8CD079B8F0C5}" sibTransId="{F05C3369-3B2C-48DC-819E-625F2C221D7F}"/>
    <dgm:cxn modelId="{ABD44D31-7C38-4C87-A611-F7D93F29531F}" srcId="{5907CAFB-59C0-4E81-BA01-C457EE5A28F6}" destId="{86F3FB70-EB3B-479A-B74D-2224A3EA9158}" srcOrd="1" destOrd="0" parTransId="{C04113A8-9FE5-4F65-99BC-0856F7F7376E}" sibTransId="{B410CEC4-7202-42EA-8655-A49744DE2BB0}"/>
    <dgm:cxn modelId="{A043DC31-B8EA-4DFF-93A8-B9B85581C4B4}" type="presOf" srcId="{26D14948-5852-4151-98E4-9386FB87DD80}" destId="{05189F2A-B105-47F7-97AD-26D38346CFB0}" srcOrd="0" destOrd="0" presId="urn:microsoft.com/office/officeart/2005/8/layout/vList5"/>
    <dgm:cxn modelId="{EC6E9F3C-26A1-4F03-95E8-D966383F71EC}" type="presOf" srcId="{3A1C59DC-DFD0-4A4E-9909-C1051B912B54}" destId="{88E4643D-2D5B-4A67-B633-87336F3C055C}" srcOrd="0" destOrd="0" presId="urn:microsoft.com/office/officeart/2005/8/layout/vList5"/>
    <dgm:cxn modelId="{B1688F5B-13A4-41E8-8959-23A0C054E666}" type="presOf" srcId="{161F3E3D-86B2-4D43-9A50-4ADD515F6490}" destId="{462EA2B3-5289-49E7-9727-C72EF86A8CD3}" srcOrd="0" destOrd="0" presId="urn:microsoft.com/office/officeart/2005/8/layout/vList5"/>
    <dgm:cxn modelId="{4245E74A-A89C-4620-A982-822D4B752FC1}" type="presOf" srcId="{B167DE5B-B9F0-48BA-B315-EC31CC6DD820}" destId="{C663AFCE-0E7C-4107-A865-076A149FBCE2}" srcOrd="0" destOrd="0" presId="urn:microsoft.com/office/officeart/2005/8/layout/vList5"/>
    <dgm:cxn modelId="{16723F53-C540-417E-B10A-938B09B3A862}" srcId="{5907CAFB-59C0-4E81-BA01-C457EE5A28F6}" destId="{9FD23E19-6D3C-4C6B-BD7A-D9443990FDB6}" srcOrd="3" destOrd="0" parTransId="{39CCDC6F-B114-4FC5-9576-0A3058E2607E}" sibTransId="{096B0906-3DF5-426A-90A2-A7894307507A}"/>
    <dgm:cxn modelId="{DF7ED377-ED12-47F1-84F0-47257F7C7423}" type="presOf" srcId="{5907CAFB-59C0-4E81-BA01-C457EE5A28F6}" destId="{6AAE708B-56A9-47FE-8527-C4F2F480A246}" srcOrd="0" destOrd="0" presId="urn:microsoft.com/office/officeart/2005/8/layout/vList5"/>
    <dgm:cxn modelId="{AE95CB7D-D65D-49A0-A3F2-57CAFC583C24}" type="presOf" srcId="{1F644A06-00D0-46DC-B2A6-D80677F7ED87}" destId="{22861740-7865-4172-8573-3A2FBD78A97A}" srcOrd="0" destOrd="0" presId="urn:microsoft.com/office/officeart/2005/8/layout/vList5"/>
    <dgm:cxn modelId="{5305A4A5-999B-4556-A292-F1DF1FFF923F}" type="presOf" srcId="{C31FE3DA-5808-41B1-B75B-6A7D5BFA77C4}" destId="{A348DF90-AF45-4EEA-A6AE-DF99736203D1}" srcOrd="0" destOrd="0" presId="urn:microsoft.com/office/officeart/2005/8/layout/vList5"/>
    <dgm:cxn modelId="{274F65AE-AECB-4E80-9A89-F55EE38FBE26}" srcId="{1F644A06-00D0-46DC-B2A6-D80677F7ED87}" destId="{5907CAFB-59C0-4E81-BA01-C457EE5A28F6}" srcOrd="2" destOrd="0" parTransId="{7F3511AA-EDCE-4492-A46A-70FC23D983BE}" sibTransId="{D41B0138-2868-4B90-981E-34CE779B4DA2}"/>
    <dgm:cxn modelId="{8D5A01B3-5393-4549-AC58-CB266A23173B}" srcId="{C31FE3DA-5808-41B1-B75B-6A7D5BFA77C4}" destId="{DC4C463F-D446-4603-BA64-73407E366B69}" srcOrd="1" destOrd="0" parTransId="{8D3A7E20-93F5-46D5-92A0-FC546908179C}" sibTransId="{A5629DD5-5862-46F6-AC1A-036E6349ECF5}"/>
    <dgm:cxn modelId="{66EB83B4-CB7C-4013-9E12-2671D6D68B9E}" srcId="{161F3E3D-86B2-4D43-9A50-4ADD515F6490}" destId="{BE28698A-D582-40F0-84BE-E7DFD1842771}" srcOrd="1" destOrd="0" parTransId="{2BF14C55-E0CE-4796-A3A1-DBB65E5201CD}" sibTransId="{68144FE3-D7B4-45E8-BDE6-B67094EC8AEE}"/>
    <dgm:cxn modelId="{82A9F3BE-8E59-4248-9EDA-4DDD46E715D0}" srcId="{161F3E3D-86B2-4D43-9A50-4ADD515F6490}" destId="{3B433F4E-0F3B-46B5-8EB4-D5A42669ED9E}" srcOrd="2" destOrd="0" parTransId="{ED9A9EC0-CDB2-45B8-92F0-1A174E2734B1}" sibTransId="{783A9951-8767-4CB9-BA5E-E158E578ADBB}"/>
    <dgm:cxn modelId="{D5CCC9C4-56E1-452C-9F29-7C41F01A13AD}" type="presOf" srcId="{86F3FB70-EB3B-479A-B74D-2224A3EA9158}" destId="{05189F2A-B105-47F7-97AD-26D38346CFB0}" srcOrd="0" destOrd="1" presId="urn:microsoft.com/office/officeart/2005/8/layout/vList5"/>
    <dgm:cxn modelId="{5B60ACC6-9CB5-4514-93AA-3BE55082ECCB}" type="presOf" srcId="{55BB5A97-55DF-40DB-BD39-6F756DCDC185}" destId="{05189F2A-B105-47F7-97AD-26D38346CFB0}" srcOrd="0" destOrd="2" presId="urn:microsoft.com/office/officeart/2005/8/layout/vList5"/>
    <dgm:cxn modelId="{B140B3D0-5672-4F94-80A7-1C1694038ADA}" srcId="{C31FE3DA-5808-41B1-B75B-6A7D5BFA77C4}" destId="{74938583-4E2D-4A37-98C5-12C5DFEB36CC}" srcOrd="2" destOrd="0" parTransId="{4A20370F-7F19-48B4-822F-8DB347EB10EC}" sibTransId="{F27C58A4-2336-4189-B32C-57E0808BF0BC}"/>
    <dgm:cxn modelId="{6DD0F7DE-FDAF-4084-B870-78EE2B054A59}" srcId="{5907CAFB-59C0-4E81-BA01-C457EE5A28F6}" destId="{55BB5A97-55DF-40DB-BD39-6F756DCDC185}" srcOrd="2" destOrd="0" parTransId="{6A7D2238-48B3-49B6-91CE-D926042E6A98}" sibTransId="{A0B4001C-069B-474C-B40F-CCCC45B84EE1}"/>
    <dgm:cxn modelId="{2EAB7FE3-292F-4C8B-949D-D7D1CC54A176}" srcId="{1F644A06-00D0-46DC-B2A6-D80677F7ED87}" destId="{161F3E3D-86B2-4D43-9A50-4ADD515F6490}" srcOrd="1" destOrd="0" parTransId="{A74714FF-0F48-4423-B943-FA6F19738922}" sibTransId="{9724CB51-EAD7-4F09-B185-0FF3BDE3CEA9}"/>
    <dgm:cxn modelId="{9A1410E4-A30C-4B9B-9CAE-0C81B7936C9D}" type="presOf" srcId="{74938583-4E2D-4A37-98C5-12C5DFEB36CC}" destId="{88E4643D-2D5B-4A67-B633-87336F3C055C}" srcOrd="0" destOrd="2" presId="urn:microsoft.com/office/officeart/2005/8/layout/vList5"/>
    <dgm:cxn modelId="{16C773E7-33A9-4D51-AAC8-01B32E186810}" type="presOf" srcId="{BE28698A-D582-40F0-84BE-E7DFD1842771}" destId="{C663AFCE-0E7C-4107-A865-076A149FBCE2}" srcOrd="0" destOrd="1" presId="urn:microsoft.com/office/officeart/2005/8/layout/vList5"/>
    <dgm:cxn modelId="{E7834FF1-36FE-4F9D-B8A7-8254AAA77E61}" type="presOf" srcId="{9FD23E19-6D3C-4C6B-BD7A-D9443990FDB6}" destId="{05189F2A-B105-47F7-97AD-26D38346CFB0}" srcOrd="0" destOrd="3" presId="urn:microsoft.com/office/officeart/2005/8/layout/vList5"/>
    <dgm:cxn modelId="{596BEE4E-DED8-4464-882D-24B66BFB2B6A}" type="presParOf" srcId="{22861740-7865-4172-8573-3A2FBD78A97A}" destId="{5EBB99AF-361E-4F68-9E43-1B4E94CFE8E3}" srcOrd="0" destOrd="0" presId="urn:microsoft.com/office/officeart/2005/8/layout/vList5"/>
    <dgm:cxn modelId="{F35F1874-D07A-49DE-B388-867DA5EEA9F2}" type="presParOf" srcId="{5EBB99AF-361E-4F68-9E43-1B4E94CFE8E3}" destId="{A348DF90-AF45-4EEA-A6AE-DF99736203D1}" srcOrd="0" destOrd="0" presId="urn:microsoft.com/office/officeart/2005/8/layout/vList5"/>
    <dgm:cxn modelId="{3894F784-D9F8-4F06-AEB4-CC7C5EC2171B}" type="presParOf" srcId="{5EBB99AF-361E-4F68-9E43-1B4E94CFE8E3}" destId="{88E4643D-2D5B-4A67-B633-87336F3C055C}" srcOrd="1" destOrd="0" presId="urn:microsoft.com/office/officeart/2005/8/layout/vList5"/>
    <dgm:cxn modelId="{5BBC3395-EB78-4EAA-9B48-E5C80A9F661C}" type="presParOf" srcId="{22861740-7865-4172-8573-3A2FBD78A97A}" destId="{92B80461-AA12-4C8B-8C4D-593894A89C3F}" srcOrd="1" destOrd="0" presId="urn:microsoft.com/office/officeart/2005/8/layout/vList5"/>
    <dgm:cxn modelId="{49C652AF-D326-4782-8397-38C84A78F05A}" type="presParOf" srcId="{22861740-7865-4172-8573-3A2FBD78A97A}" destId="{1EB4B427-3C25-4377-9F1F-4775FB34173F}" srcOrd="2" destOrd="0" presId="urn:microsoft.com/office/officeart/2005/8/layout/vList5"/>
    <dgm:cxn modelId="{E165FCFA-DB96-4B68-967E-2F4D3B241C4B}" type="presParOf" srcId="{1EB4B427-3C25-4377-9F1F-4775FB34173F}" destId="{462EA2B3-5289-49E7-9727-C72EF86A8CD3}" srcOrd="0" destOrd="0" presId="urn:microsoft.com/office/officeart/2005/8/layout/vList5"/>
    <dgm:cxn modelId="{B4ED577A-C509-4CFE-930A-3E62DAF0F4DC}" type="presParOf" srcId="{1EB4B427-3C25-4377-9F1F-4775FB34173F}" destId="{C663AFCE-0E7C-4107-A865-076A149FBCE2}" srcOrd="1" destOrd="0" presId="urn:microsoft.com/office/officeart/2005/8/layout/vList5"/>
    <dgm:cxn modelId="{1B020653-AC09-49F5-89BB-3AEB0CB9DC19}" type="presParOf" srcId="{22861740-7865-4172-8573-3A2FBD78A97A}" destId="{870A3A6C-084E-4C3B-87C5-47E820D1E9CA}" srcOrd="3" destOrd="0" presId="urn:microsoft.com/office/officeart/2005/8/layout/vList5"/>
    <dgm:cxn modelId="{64760814-C494-46EE-834B-538C076B6AAB}" type="presParOf" srcId="{22861740-7865-4172-8573-3A2FBD78A97A}" destId="{063FEFA3-4063-4C4D-895E-03F79B42539C}" srcOrd="4" destOrd="0" presId="urn:microsoft.com/office/officeart/2005/8/layout/vList5"/>
    <dgm:cxn modelId="{2D125174-BC9F-43FA-AE8D-5791A693F352}" type="presParOf" srcId="{063FEFA3-4063-4C4D-895E-03F79B42539C}" destId="{6AAE708B-56A9-47FE-8527-C4F2F480A246}" srcOrd="0" destOrd="0" presId="urn:microsoft.com/office/officeart/2005/8/layout/vList5"/>
    <dgm:cxn modelId="{BB3DF842-75C4-4E01-B7D5-EE87A660C941}" type="presParOf" srcId="{063FEFA3-4063-4C4D-895E-03F79B42539C}" destId="{05189F2A-B105-47F7-97AD-26D38346CF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4643D-2D5B-4A67-B633-87336F3C055C}">
      <dsp:nvSpPr>
        <dsp:cNvPr id="0" name=""/>
        <dsp:cNvSpPr/>
      </dsp:nvSpPr>
      <dsp:spPr>
        <a:xfrm rot="5400000">
          <a:off x="3243492" y="-906917"/>
          <a:ext cx="1581799" cy="37970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Continuous Integration and Continuous Delivery Practices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Automated Testing and coverage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Reduction and Elimination of manual activities in deployment</a:t>
          </a:r>
        </a:p>
      </dsp:txBody>
      <dsp:txXfrm rot="-5400000">
        <a:off x="2135855" y="277937"/>
        <a:ext cx="3719857" cy="1427365"/>
      </dsp:txXfrm>
    </dsp:sp>
    <dsp:sp modelId="{A348DF90-AF45-4EEA-A6AE-DF99736203D1}">
      <dsp:nvSpPr>
        <dsp:cNvPr id="0" name=""/>
        <dsp:cNvSpPr/>
      </dsp:nvSpPr>
      <dsp:spPr>
        <a:xfrm>
          <a:off x="0" y="2995"/>
          <a:ext cx="2135854" cy="1977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Focus on Automation</a:t>
          </a:r>
        </a:p>
      </dsp:txBody>
      <dsp:txXfrm>
        <a:off x="96521" y="99516"/>
        <a:ext cx="1942812" cy="1784206"/>
      </dsp:txXfrm>
    </dsp:sp>
    <dsp:sp modelId="{C663AFCE-0E7C-4107-A865-076A149FBCE2}">
      <dsp:nvSpPr>
        <dsp:cNvPr id="0" name=""/>
        <dsp:cNvSpPr/>
      </dsp:nvSpPr>
      <dsp:spPr>
        <a:xfrm rot="5400000">
          <a:off x="3243492" y="1169194"/>
          <a:ext cx="1581799" cy="37970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Integrated developer and operations practices and teams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Microservices Architecture with loosely coupled services at scale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Infrastructure and Deployments as Code</a:t>
          </a:r>
        </a:p>
      </dsp:txBody>
      <dsp:txXfrm rot="-5400000">
        <a:off x="2135855" y="2354049"/>
        <a:ext cx="3719857" cy="1427365"/>
      </dsp:txXfrm>
    </dsp:sp>
    <dsp:sp modelId="{462EA2B3-5289-49E7-9727-C72EF86A8CD3}">
      <dsp:nvSpPr>
        <dsp:cNvPr id="0" name=""/>
        <dsp:cNvSpPr/>
      </dsp:nvSpPr>
      <dsp:spPr>
        <a:xfrm>
          <a:off x="0" y="2079107"/>
          <a:ext cx="2135854" cy="1977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Modernization</a:t>
          </a:r>
        </a:p>
      </dsp:txBody>
      <dsp:txXfrm>
        <a:off x="96521" y="2175628"/>
        <a:ext cx="1942812" cy="1784206"/>
      </dsp:txXfrm>
    </dsp:sp>
    <dsp:sp modelId="{05189F2A-B105-47F7-97AD-26D38346CFB0}">
      <dsp:nvSpPr>
        <dsp:cNvPr id="0" name=""/>
        <dsp:cNvSpPr/>
      </dsp:nvSpPr>
      <dsp:spPr>
        <a:xfrm rot="5400000">
          <a:off x="3243492" y="3245305"/>
          <a:ext cx="1581799" cy="37970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Cloud and Container deployments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Scale-out and Self Healing Architectures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Proactive Monitoring and Remediation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Blue Green Deployments, A/B Testing </a:t>
          </a:r>
        </a:p>
      </dsp:txBody>
      <dsp:txXfrm rot="-5400000">
        <a:off x="2135855" y="4430160"/>
        <a:ext cx="3719857" cy="1427365"/>
      </dsp:txXfrm>
    </dsp:sp>
    <dsp:sp modelId="{6AAE708B-56A9-47FE-8527-C4F2F480A246}">
      <dsp:nvSpPr>
        <dsp:cNvPr id="0" name=""/>
        <dsp:cNvSpPr/>
      </dsp:nvSpPr>
      <dsp:spPr>
        <a:xfrm>
          <a:off x="0" y="4155218"/>
          <a:ext cx="2135854" cy="1977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Rethinking Process and Operations</a:t>
          </a:r>
        </a:p>
      </dsp:txBody>
      <dsp:txXfrm>
        <a:off x="96521" y="4251739"/>
        <a:ext cx="1942812" cy="178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5D4AB-C385-4EC4-AB98-7C863E74081A}" type="datetimeFigureOut">
              <a:rPr lang="en-GB" smtClean="0"/>
              <a:pPr/>
              <a:t>14/09/2017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1891-CCEA-4FC7-9DD4-8693E2D81B3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1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3616D-4ABF-334D-BA17-A750DE1DA60C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D3F8-F0F5-0740-80BB-A0AC688E84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1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554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108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662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2216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7770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3324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8879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4433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390525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31774" rtl="0">
              <a:buNone/>
              <a:defRPr/>
            </a:pPr>
            <a:endParaRPr lang="de-DE" kern="12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0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D3F8-F0F5-0740-80BB-A0AC688E849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6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0-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0" y="3"/>
            <a:ext cx="5540505" cy="9720263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707788" y="2828752"/>
            <a:ext cx="8808718" cy="5678487"/>
          </a:xfrm>
          <a:prstGeom prst="rect">
            <a:avLst/>
          </a:prstGeom>
        </p:spPr>
        <p:txBody>
          <a:bodyPr lIns="91111" tIns="45555" rIns="91111" bIns="45555"/>
          <a:lstStyle>
            <a:lvl1pPr marL="486013" indent="-486013">
              <a:buClr>
                <a:srgbClr val="EB8024"/>
              </a:buClr>
              <a:buSzPct val="80000"/>
              <a:buFont typeface="+mj-lt"/>
              <a:buAutoNum type="arabicPeriod"/>
              <a:defRPr sz="2400" baseline="0">
                <a:latin typeface="+mj-lt"/>
              </a:defRPr>
            </a:lvl1pPr>
            <a:lvl2pPr marL="914400" indent="-457200">
              <a:buFont typeface="+mj-lt"/>
              <a:buAutoNum type="arabicPeriod"/>
              <a:defRPr sz="2400">
                <a:latin typeface="+mj-lt"/>
              </a:defRPr>
            </a:lvl2pPr>
            <a:lvl3pPr marL="914400" indent="0">
              <a:buFont typeface="+mj-lt"/>
              <a:buNone/>
              <a:defRPr sz="2400">
                <a:latin typeface="+mj-lt"/>
              </a:defRPr>
            </a:lvl3pPr>
            <a:lvl4pPr marL="685800" indent="0">
              <a:buNone/>
              <a:defRPr/>
            </a:lvl4pPr>
          </a:lstStyle>
          <a:p>
            <a:r>
              <a:rPr lang="en-US" dirty="0"/>
              <a:t>Arial 24 point, Black Regular font</a:t>
            </a:r>
          </a:p>
          <a:p>
            <a:r>
              <a:rPr lang="en-US" dirty="0"/>
              <a:t>Arial 24 point, Black Regular font</a:t>
            </a:r>
          </a:p>
          <a:p>
            <a:r>
              <a:rPr lang="en-US" dirty="0"/>
              <a:t>Arial 24 point, Black Regular font</a:t>
            </a:r>
          </a:p>
          <a:p>
            <a:pPr lvl="2"/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6106234" y="865527"/>
            <a:ext cx="5587721" cy="566383"/>
          </a:xfrm>
          <a:prstGeom prst="rect">
            <a:avLst/>
          </a:prstGeom>
        </p:spPr>
        <p:txBody>
          <a:bodyPr vert="horz" lIns="91111" tIns="45555" rIns="91111" bIns="45555" anchor="b"/>
          <a:lstStyle>
            <a:lvl1pPr marL="0" indent="0">
              <a:buNone/>
              <a:defRPr sz="30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of Contents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rp_deck_bg_hero_02.jp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776"/>
          <a:stretch/>
        </p:blipFill>
        <p:spPr>
          <a:xfrm>
            <a:off x="0" y="1"/>
            <a:ext cx="17279938" cy="97202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670295" y="9330865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solidFill>
                  <a:schemeClr val="bg1"/>
                </a:solidFill>
                <a:latin typeface="+mj-lt"/>
              </a:rPr>
              <a:t>Copyright © 2017</a:t>
            </a:r>
            <a:r>
              <a:rPr lang="en-AU" sz="1100" baseline="0" dirty="0">
                <a:solidFill>
                  <a:schemeClr val="bg1"/>
                </a:solidFill>
                <a:latin typeface="+mj-lt"/>
              </a:rPr>
              <a:t> Aricent</a:t>
            </a:r>
            <a:r>
              <a:rPr lang="en-AU" sz="1100" dirty="0">
                <a:solidFill>
                  <a:schemeClr val="bg1"/>
                </a:solidFill>
                <a:latin typeface="+mj-lt"/>
              </a:rPr>
              <a:t>. All rights reserved.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0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 - Blank - White BG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4912" y="2180829"/>
            <a:ext cx="16050823" cy="6907187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EB8024"/>
              </a:buClr>
              <a:buFont typeface="Arial"/>
              <a:buNone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1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 - Three Column Layout - White BG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>
            <a:normAutofit/>
          </a:bodyPr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5198" y="2668956"/>
            <a:ext cx="5087845" cy="669600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095502" y="2668956"/>
            <a:ext cx="5088935" cy="669600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11548178" y="2668956"/>
            <a:ext cx="5087845" cy="669600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585198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6096047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11548178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8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 - Blank - White BG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4912" y="2180829"/>
            <a:ext cx="16050823" cy="6907187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EB8024"/>
              </a:buClr>
              <a:buFont typeface="Arial"/>
              <a:buNone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1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 - Text &amp; Bullets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85199" y="914404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2999" baseline="0">
                <a:latin typeface="+mj-lt"/>
              </a:defRPr>
            </a:lvl1pPr>
            <a:lvl2pPr>
              <a:defRPr sz="2999"/>
            </a:lvl2pPr>
            <a:lvl3pPr>
              <a:defRPr sz="2999"/>
            </a:lvl3pPr>
            <a:lvl4pPr>
              <a:defRPr sz="2999"/>
            </a:lvl4pPr>
            <a:lvl5pPr>
              <a:defRPr sz="2999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5198" y="2668956"/>
            <a:ext cx="16050823" cy="6696000"/>
          </a:xfrm>
          <a:prstGeom prst="rect">
            <a:avLst/>
          </a:prstGeom>
        </p:spPr>
        <p:txBody>
          <a:bodyPr vert="horz"/>
          <a:lstStyle>
            <a:lvl1pPr marL="285607" indent="-285607">
              <a:buClr>
                <a:srgbClr val="EB8024"/>
              </a:buClr>
              <a:buFont typeface="Arial"/>
              <a:buChar char="•"/>
              <a:defRPr sz="1699">
                <a:latin typeface="+mj-lt"/>
                <a:cs typeface="Georgia"/>
              </a:defRPr>
            </a:lvl1pPr>
            <a:lvl2pPr marL="933301" indent="-285607">
              <a:buClr>
                <a:srgbClr val="EB8024"/>
              </a:buClr>
              <a:buFont typeface="Arial"/>
              <a:buChar char="•"/>
              <a:defRPr sz="1699">
                <a:latin typeface="+mj-lt"/>
                <a:cs typeface="Georgia"/>
              </a:defRPr>
            </a:lvl2pPr>
            <a:lvl3pPr marL="1580996" indent="-285607">
              <a:buClr>
                <a:srgbClr val="EB8024"/>
              </a:buClr>
              <a:buFont typeface="Arial"/>
              <a:buChar char="•"/>
              <a:defRPr sz="1699">
                <a:latin typeface="+mj-lt"/>
                <a:cs typeface="Georgia"/>
              </a:defRPr>
            </a:lvl3pPr>
            <a:lvl4pPr marL="2228690" indent="-285607">
              <a:buClr>
                <a:srgbClr val="EB8024"/>
              </a:buClr>
              <a:buFont typeface="Arial"/>
              <a:buChar char="•"/>
              <a:defRPr sz="1699">
                <a:latin typeface="+mj-lt"/>
                <a:cs typeface="Georgia"/>
              </a:defRPr>
            </a:lvl4pPr>
            <a:lvl5pPr marL="2876384" indent="-285607">
              <a:buClr>
                <a:srgbClr val="EB8024"/>
              </a:buClr>
              <a:buFont typeface="Arial"/>
              <a:buChar char="•"/>
              <a:defRPr sz="1699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4" name="Text Placeholder 14"/>
          <p:cNvSpPr>
            <a:spLocks noGrp="1"/>
          </p:cNvSpPr>
          <p:nvPr>
            <p:ph type="body" sz="quarter" idx="40"/>
          </p:nvPr>
        </p:nvSpPr>
        <p:spPr>
          <a:xfrm>
            <a:off x="585198" y="1765242"/>
            <a:ext cx="7775762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699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icent Leadership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85199" y="914404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2999" b="0" baseline="0">
                <a:latin typeface="+mj-lt"/>
              </a:defRPr>
            </a:lvl1pPr>
            <a:lvl2pPr>
              <a:defRPr sz="2999"/>
            </a:lvl2pPr>
            <a:lvl3pPr>
              <a:defRPr sz="2999"/>
            </a:lvl3pPr>
            <a:lvl4pPr>
              <a:defRPr sz="2999"/>
            </a:lvl4pPr>
            <a:lvl5pPr>
              <a:defRPr sz="2999"/>
            </a:lvl5pPr>
          </a:lstStyle>
          <a:p>
            <a:pPr lvl="0"/>
            <a:r>
              <a:rPr lang="nl-NL" dirty="0" err="1"/>
              <a:t>Aricent</a:t>
            </a:r>
            <a:r>
              <a:rPr lang="nl-NL" dirty="0"/>
              <a:t> </a:t>
            </a:r>
            <a:r>
              <a:rPr lang="nl-NL" dirty="0" err="1"/>
              <a:t>Leadership</a:t>
            </a:r>
            <a:r>
              <a:rPr lang="nl-NL" dirty="0"/>
              <a:t> Team</a:t>
            </a:r>
            <a:endParaRPr lang="en-GB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  <p:grpSp>
        <p:nvGrpSpPr>
          <p:cNvPr id="47" name="Group 46"/>
          <p:cNvGrpSpPr/>
          <p:nvPr userDrawn="1"/>
        </p:nvGrpSpPr>
        <p:grpSpPr>
          <a:xfrm>
            <a:off x="688482" y="2435048"/>
            <a:ext cx="15903646" cy="6247498"/>
            <a:chOff x="449678" y="1483338"/>
            <a:chExt cx="11604897" cy="4558802"/>
          </a:xfrm>
        </p:grpSpPr>
        <p:grpSp>
          <p:nvGrpSpPr>
            <p:cNvPr id="48" name="Group 47"/>
            <p:cNvGrpSpPr/>
            <p:nvPr userDrawn="1"/>
          </p:nvGrpSpPr>
          <p:grpSpPr>
            <a:xfrm>
              <a:off x="8849187" y="4787868"/>
              <a:ext cx="2139868" cy="984324"/>
              <a:chOff x="8702643" y="4654476"/>
              <a:chExt cx="2139868" cy="984324"/>
            </a:xfrm>
          </p:grpSpPr>
          <p:pic>
            <p:nvPicPr>
              <p:cNvPr id="81" name="Picture 3" descr="C:\Users\gur39887\Desktop\Untitled-2.png"/>
              <p:cNvPicPr>
                <a:picLocks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2643" y="4654476"/>
                <a:ext cx="984324" cy="984324"/>
              </a:xfrm>
              <a:prstGeom prst="ellipse">
                <a:avLst/>
              </a:prstGeom>
              <a:noFill/>
            </p:spPr>
          </p:pic>
          <p:sp>
            <p:nvSpPr>
              <p:cNvPr id="82" name="Shape 238"/>
              <p:cNvSpPr/>
              <p:nvPr/>
            </p:nvSpPr>
            <p:spPr bwMode="gray">
              <a:xfrm>
                <a:off x="9753735" y="4808744"/>
                <a:ext cx="1088776" cy="6344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Harry West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CEO, </a:t>
                </a:r>
                <a:r>
                  <a:rPr lang="en-US" sz="1000" b="1" dirty="0">
                    <a:solidFill>
                      <a:srgbClr val="3EC73C"/>
                    </a:solidFill>
                    <a:latin typeface="Arial"/>
                    <a:cs typeface="Arial"/>
                  </a:rPr>
                  <a:t>frog</a:t>
                </a:r>
                <a:br>
                  <a:rPr lang="en-US" sz="1000" b="1" dirty="0">
                    <a:solidFill>
                      <a:srgbClr val="3EC73C"/>
                    </a:solidFill>
                    <a:latin typeface="Arial"/>
                    <a:cs typeface="Arial"/>
                  </a:rPr>
                </a:b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Boston, Massachusetts</a:t>
                </a: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" name="Group 48"/>
            <p:cNvGrpSpPr/>
            <p:nvPr userDrawn="1"/>
          </p:nvGrpSpPr>
          <p:grpSpPr>
            <a:xfrm>
              <a:off x="6292908" y="4798751"/>
              <a:ext cx="2182209" cy="1006806"/>
              <a:chOff x="6384439" y="4724400"/>
              <a:chExt cx="2182209" cy="1006806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84439" y="4724400"/>
                <a:ext cx="1006806" cy="1006806"/>
              </a:xfrm>
              <a:prstGeom prst="rect">
                <a:avLst/>
              </a:prstGeom>
            </p:spPr>
          </p:pic>
          <p:sp>
            <p:nvSpPr>
              <p:cNvPr id="80" name="Shape 238"/>
              <p:cNvSpPr/>
              <p:nvPr/>
            </p:nvSpPr>
            <p:spPr bwMode="gray">
              <a:xfrm>
                <a:off x="7431948" y="4900184"/>
                <a:ext cx="1134700" cy="4229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20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</a:rPr>
                  <a:t>Walid Negm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Chief Technology Officer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Washington, DC</a:t>
                </a:r>
              </a:p>
            </p:txBody>
          </p:sp>
        </p:grpSp>
        <p:pic>
          <p:nvPicPr>
            <p:cNvPr id="50" name="Picture 10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91303" y="4485916"/>
              <a:ext cx="1675935" cy="155622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Shape 238"/>
            <p:cNvSpPr/>
            <p:nvPr userDrawn="1"/>
          </p:nvSpPr>
          <p:spPr bwMode="gray">
            <a:xfrm>
              <a:off x="4784669" y="4998152"/>
              <a:ext cx="1088776" cy="4173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rIns="34289">
              <a:spAutoFit/>
            </a:bodyPr>
            <a:lstStyle/>
            <a:p>
              <a:pPr defTabSz="342815">
                <a:spcAft>
                  <a:spcPts val="200"/>
                </a:spcAft>
                <a:defRPr/>
              </a:pPr>
              <a:r>
                <a:rPr lang="en-US" sz="1150" b="1" dirty="0">
                  <a:solidFill>
                    <a:srgbClr val="F1781C"/>
                  </a:solidFill>
                  <a:latin typeface="Arial"/>
                  <a:ea typeface="Arial Bold"/>
                  <a:cs typeface="Arial"/>
                  <a:sym typeface="Arial Bold"/>
                </a:rPr>
                <a:t>Camie Shelmire</a:t>
              </a:r>
            </a:p>
            <a:p>
              <a:pPr defTabSz="342815">
                <a:spcAft>
                  <a:spcPts val="200"/>
                </a:spcAft>
                <a:defRPr/>
              </a:pPr>
              <a:r>
                <a:rPr lang="en-US" sz="1000" dirty="0">
                  <a:solidFill>
                    <a:srgbClr val="23252D"/>
                  </a:solidFill>
                  <a:latin typeface="Arial"/>
                  <a:cs typeface="Arial"/>
                </a:rPr>
                <a:t>Chief Client Officer</a:t>
              </a:r>
              <a:br>
                <a:rPr lang="en-US" sz="1000" dirty="0">
                  <a:solidFill>
                    <a:srgbClr val="23252D"/>
                  </a:solidFill>
                  <a:latin typeface="Arial"/>
                  <a:cs typeface="Arial"/>
                </a:rPr>
              </a:br>
              <a:r>
                <a:rPr lang="en-US" sz="800" i="1" dirty="0">
                  <a:solidFill>
                    <a:srgbClr val="23252D"/>
                  </a:solidFill>
                  <a:latin typeface="Arial"/>
                  <a:cs typeface="Arial"/>
                </a:rPr>
                <a:t>Dallas, Texas</a:t>
              </a:r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1115319" y="4798751"/>
              <a:ext cx="2089210" cy="953902"/>
              <a:chOff x="1645002" y="4666389"/>
              <a:chExt cx="2089210" cy="953902"/>
            </a:xfrm>
          </p:grpSpPr>
          <p:pic>
            <p:nvPicPr>
              <p:cNvPr id="77" name="Picture 8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1645002" y="4666389"/>
                <a:ext cx="953902" cy="953902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Shape 238"/>
              <p:cNvSpPr/>
              <p:nvPr/>
            </p:nvSpPr>
            <p:spPr bwMode="gray">
              <a:xfrm>
                <a:off x="2688300" y="4808744"/>
                <a:ext cx="1045912" cy="4173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Eric Johnson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Chief Financial Officer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New York, New York</a:t>
                </a:r>
                <a:endParaRPr sz="800" i="1" dirty="0">
                  <a:solidFill>
                    <a:srgbClr val="23252D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449678" y="1509743"/>
              <a:ext cx="1947772" cy="935272"/>
              <a:chOff x="510632" y="1509743"/>
              <a:chExt cx="1947772" cy="935272"/>
            </a:xfrm>
          </p:grpSpPr>
          <p:sp>
            <p:nvSpPr>
              <p:cNvPr id="75" name="Shape 238"/>
              <p:cNvSpPr/>
              <p:nvPr/>
            </p:nvSpPr>
            <p:spPr bwMode="gray">
              <a:xfrm>
                <a:off x="1544438" y="1639807"/>
                <a:ext cx="913966" cy="74861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Frank </a:t>
                </a:r>
                <a:b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</a:br>
                <a:r>
                  <a:rPr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Kern</a:t>
                </a:r>
                <a:endParaRPr lang="en-US" sz="1150" b="1" dirty="0">
                  <a:solidFill>
                    <a:srgbClr val="F1781C"/>
                  </a:solidFill>
                  <a:latin typeface="Arial"/>
                  <a:ea typeface="Arial Bold"/>
                  <a:cs typeface="Arial"/>
                  <a:sym typeface="Arial Bold"/>
                </a:endParaRPr>
              </a:p>
              <a:p>
                <a:pPr defTabSz="342815">
                  <a:defRPr/>
                </a:pPr>
                <a:r>
                  <a:rPr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Chief Executive 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Officer</a:t>
                </a:r>
              </a:p>
              <a:p>
                <a:pPr defTabSz="342815">
                  <a:defRPr/>
                </a:pP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Santa Clara, </a:t>
                </a:r>
                <a:b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California</a:t>
                </a:r>
                <a:endParaRPr sz="800" i="1" dirty="0">
                  <a:solidFill>
                    <a:srgbClr val="23252D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76" name="Picture 5" descr="\\Mac\Home\Desktop\Pagerduty Photos\frank_kern.jpg"/>
              <p:cNvPicPr>
                <a:picLocks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32" y="1509743"/>
                <a:ext cx="935272" cy="935272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Group 53"/>
            <p:cNvGrpSpPr/>
            <p:nvPr userDrawn="1"/>
          </p:nvGrpSpPr>
          <p:grpSpPr>
            <a:xfrm>
              <a:off x="2634776" y="1483338"/>
              <a:ext cx="2250364" cy="992581"/>
              <a:chOff x="2718231" y="1483338"/>
              <a:chExt cx="2250364" cy="992581"/>
            </a:xfrm>
          </p:grpSpPr>
          <p:pic>
            <p:nvPicPr>
              <p:cNvPr id="73" name="Picture 7"/>
              <p:cNvPicPr>
                <a:picLocks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2718231" y="1483338"/>
                <a:ext cx="1004468" cy="992581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Shape 238"/>
              <p:cNvSpPr/>
              <p:nvPr/>
            </p:nvSpPr>
            <p:spPr bwMode="gray">
              <a:xfrm>
                <a:off x="3773594" y="1639807"/>
                <a:ext cx="1195001" cy="65878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Harmeet </a:t>
                </a:r>
                <a:b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</a:b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Chauhan</a:t>
                </a:r>
              </a:p>
              <a:p>
                <a:pPr defTabSz="342815"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President, Service Lines and Chief Strategy Officer</a:t>
                </a:r>
              </a:p>
              <a:p>
                <a:pPr defTabSz="342815">
                  <a:defRPr/>
                </a:pP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Santa Clara, California </a:t>
                </a:r>
              </a:p>
            </p:txBody>
          </p:sp>
        </p:grpSp>
        <p:grpSp>
          <p:nvGrpSpPr>
            <p:cNvPr id="55" name="Group 54"/>
            <p:cNvGrpSpPr/>
            <p:nvPr userDrawn="1"/>
          </p:nvGrpSpPr>
          <p:grpSpPr>
            <a:xfrm>
              <a:off x="5026400" y="1484817"/>
              <a:ext cx="2183047" cy="983584"/>
              <a:chOff x="5136220" y="1484817"/>
              <a:chExt cx="2183047" cy="983584"/>
            </a:xfrm>
          </p:grpSpPr>
          <p:pic>
            <p:nvPicPr>
              <p:cNvPr id="71" name="Picture 6"/>
              <p:cNvPicPr>
                <a:picLocks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5136220" y="1484817"/>
                <a:ext cx="983584" cy="98358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Shape 238"/>
              <p:cNvSpPr/>
              <p:nvPr/>
            </p:nvSpPr>
            <p:spPr bwMode="gray">
              <a:xfrm>
                <a:off x="6184567" y="1639807"/>
                <a:ext cx="1134700" cy="68872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20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</a:rPr>
                  <a:t>Glenn </a:t>
                </a:r>
                <a:br>
                  <a:rPr lang="en-US" sz="120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</a:rPr>
                </a:br>
                <a:r>
                  <a:rPr lang="en-US" sz="120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</a:rPr>
                  <a:t>Hoogerwerf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President, Enterprise Software and Consumer</a:t>
                </a:r>
              </a:p>
              <a:p>
                <a:pPr defTabSz="342815">
                  <a:defRPr/>
                </a:pP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Seattle, Washington </a:t>
                </a:r>
              </a:p>
            </p:txBody>
          </p:sp>
        </p:grpSp>
        <p:grpSp>
          <p:nvGrpSpPr>
            <p:cNvPr id="56" name="Group 55"/>
            <p:cNvGrpSpPr/>
            <p:nvPr userDrawn="1"/>
          </p:nvGrpSpPr>
          <p:grpSpPr>
            <a:xfrm>
              <a:off x="7446774" y="1495499"/>
              <a:ext cx="2140126" cy="1130609"/>
              <a:chOff x="7470025" y="1495499"/>
              <a:chExt cx="2140126" cy="1130609"/>
            </a:xfrm>
          </p:grpSpPr>
          <p:pic>
            <p:nvPicPr>
              <p:cNvPr id="69" name="Picture 4" descr="\\Mac\Home\Desktop\Pagerduty Photos\clipart.png"/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0025" y="1495499"/>
                <a:ext cx="978408" cy="97840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Shape 238"/>
              <p:cNvSpPr/>
              <p:nvPr/>
            </p:nvSpPr>
            <p:spPr bwMode="gray">
              <a:xfrm>
                <a:off x="8521375" y="1639807"/>
                <a:ext cx="1088776" cy="9863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Dietmar Wendt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President, 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Communications and Technology Systems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Stuttgart, Germany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7" name="Group 56"/>
            <p:cNvGrpSpPr/>
            <p:nvPr userDrawn="1"/>
          </p:nvGrpSpPr>
          <p:grpSpPr>
            <a:xfrm>
              <a:off x="9783591" y="1487926"/>
              <a:ext cx="2270984" cy="976122"/>
              <a:chOff x="9986771" y="1487926"/>
              <a:chExt cx="2270984" cy="976122"/>
            </a:xfrm>
          </p:grpSpPr>
          <p:pic>
            <p:nvPicPr>
              <p:cNvPr id="67" name="Picture 66" descr="Scott Hougton.png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86771" y="1487926"/>
                <a:ext cx="974522" cy="976122"/>
              </a:xfrm>
              <a:prstGeom prst="rect">
                <a:avLst/>
              </a:prstGeom>
            </p:spPr>
          </p:pic>
          <p:sp>
            <p:nvSpPr>
              <p:cNvPr id="68" name="Shape 238"/>
              <p:cNvSpPr/>
              <p:nvPr/>
            </p:nvSpPr>
            <p:spPr bwMode="gray">
              <a:xfrm>
                <a:off x="11035975" y="1639807"/>
                <a:ext cx="1221780" cy="7710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Scott </a:t>
                </a:r>
                <a:b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</a:b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Houghton</a:t>
                </a:r>
              </a:p>
              <a:p>
                <a:pPr defTabSz="342815"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President, 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Semi-conductor and Industrial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Santa Clara, California </a:t>
                </a:r>
              </a:p>
            </p:txBody>
          </p:sp>
        </p:grpSp>
        <p:grpSp>
          <p:nvGrpSpPr>
            <p:cNvPr id="58" name="Group 57"/>
            <p:cNvGrpSpPr/>
            <p:nvPr userDrawn="1"/>
          </p:nvGrpSpPr>
          <p:grpSpPr>
            <a:xfrm>
              <a:off x="1789863" y="3102443"/>
              <a:ext cx="2124971" cy="950976"/>
              <a:chOff x="2643785" y="3061076"/>
              <a:chExt cx="2124971" cy="950976"/>
            </a:xfrm>
          </p:grpSpPr>
          <p:pic>
            <p:nvPicPr>
              <p:cNvPr id="65" name="Picture 2" descr="\\Mac\Home\Desktop\Pagerduty Photos\amit_shashank.jpg"/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3785" y="3061076"/>
                <a:ext cx="950976" cy="95097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Shape 238"/>
              <p:cNvSpPr/>
              <p:nvPr/>
            </p:nvSpPr>
            <p:spPr bwMode="gray">
              <a:xfrm>
                <a:off x="3679980" y="3219459"/>
                <a:ext cx="1088776" cy="5483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Amit Shashank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General Counsel 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&amp; Secretary</a:t>
                </a:r>
              </a:p>
              <a:p>
                <a:pPr defTabSz="342815">
                  <a:defRPr/>
                </a:pP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New York, New York</a:t>
                </a: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5369652" y="3163701"/>
              <a:ext cx="2280625" cy="977524"/>
              <a:chOff x="5027190" y="3056284"/>
              <a:chExt cx="2280625" cy="977524"/>
            </a:xfrm>
          </p:grpSpPr>
          <p:pic>
            <p:nvPicPr>
              <p:cNvPr id="63" name="Picture 8" descr="\\Mac\Home\Desktop\Pagerduty Photos\Mohan-Bagan-rev.png"/>
              <p:cNvPicPr>
                <a:picLocks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7190" y="3056284"/>
                <a:ext cx="977524" cy="97752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Shape 238"/>
              <p:cNvSpPr/>
              <p:nvPr/>
            </p:nvSpPr>
            <p:spPr bwMode="gray">
              <a:xfrm>
                <a:off x="6074746" y="3204469"/>
                <a:ext cx="1233069" cy="6400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20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</a:rPr>
                  <a:t>Mohan Rangan 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Chief Engineering Officer</a:t>
                </a:r>
                <a:br>
                  <a:rPr lang="en-US" sz="8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Santa Clara, California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i="1" dirty="0">
                  <a:solidFill>
                    <a:srgbClr val="23252D"/>
                  </a:solidFill>
                  <a:latin typeface="Arial"/>
                  <a:cs typeface="Arial"/>
                </a:endParaRP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</p:grpSp>
        <p:grpSp>
          <p:nvGrpSpPr>
            <p:cNvPr id="60" name="Group 59"/>
            <p:cNvGrpSpPr/>
            <p:nvPr userDrawn="1"/>
          </p:nvGrpSpPr>
          <p:grpSpPr>
            <a:xfrm>
              <a:off x="9042512" y="3112121"/>
              <a:ext cx="2128885" cy="977524"/>
              <a:chOff x="7468174" y="3058261"/>
              <a:chExt cx="2128885" cy="977524"/>
            </a:xfrm>
          </p:grpSpPr>
          <p:pic>
            <p:nvPicPr>
              <p:cNvPr id="61" name="Picture 3" descr="\\Mac\Home\Desktop\Pagerduty Photos\chandra-reddy-01-new.png"/>
              <p:cNvPicPr>
                <a:picLocks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8174" y="3058261"/>
                <a:ext cx="977522" cy="97752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Shape 238"/>
              <p:cNvSpPr/>
              <p:nvPr/>
            </p:nvSpPr>
            <p:spPr bwMode="gray">
              <a:xfrm>
                <a:off x="8508283" y="3204469"/>
                <a:ext cx="1088776" cy="6344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4289" rIns="34289">
                <a:spAutoFit/>
              </a:bodyPr>
              <a:lstStyle/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150" b="1" dirty="0">
                    <a:solidFill>
                      <a:srgbClr val="F1781C"/>
                    </a:solidFill>
                    <a:latin typeface="Arial"/>
                    <a:ea typeface="Arial Bold"/>
                    <a:cs typeface="Arial"/>
                    <a:sym typeface="Arial Bold"/>
                  </a:rPr>
                  <a:t>Chandra Reddy </a:t>
                </a:r>
              </a:p>
              <a:p>
                <a:pPr defTabSz="342815">
                  <a:spcAft>
                    <a:spcPts val="200"/>
                  </a:spcAft>
                  <a:defRPr/>
                </a:pPr>
                <a: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  <a:t>Chief Engineering Officer</a:t>
                </a:r>
                <a:br>
                  <a:rPr lang="en-US" sz="1000" dirty="0">
                    <a:solidFill>
                      <a:srgbClr val="23252D"/>
                    </a:solidFill>
                    <a:latin typeface="Arial"/>
                    <a:cs typeface="Arial"/>
                  </a:rPr>
                </a:br>
                <a:r>
                  <a:rPr lang="en-US" sz="800" i="1" dirty="0">
                    <a:latin typeface="Arial" charset="0"/>
                    <a:ea typeface="Arial" charset="0"/>
                    <a:cs typeface="Arial" charset="0"/>
                  </a:rPr>
                  <a:t>Bengaluru</a:t>
                </a:r>
                <a:r>
                  <a:rPr lang="en-US" sz="800" i="1" dirty="0">
                    <a:solidFill>
                      <a:srgbClr val="23252D"/>
                    </a:solidFill>
                    <a:latin typeface="Arial"/>
                    <a:cs typeface="Arial"/>
                  </a:rPr>
                  <a:t>, India </a:t>
                </a: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  <a:p>
                <a:pPr defTabSz="342815">
                  <a:spcAft>
                    <a:spcPts val="200"/>
                  </a:spcAft>
                  <a:defRPr/>
                </a:pPr>
                <a:endParaRPr lang="en-US" sz="800" dirty="0">
                  <a:solidFill>
                    <a:srgbClr val="23252D"/>
                  </a:solidFill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01858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05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" y="1"/>
            <a:ext cx="17279472" cy="9683986"/>
          </a:xfrm>
          <a:prstGeom prst="rect">
            <a:avLst/>
          </a:prstGeom>
        </p:spPr>
      </p:pic>
      <p:sp>
        <p:nvSpPr>
          <p:cNvPr id="12" name="Shape 127"/>
          <p:cNvSpPr/>
          <p:nvPr userDrawn="1"/>
        </p:nvSpPr>
        <p:spPr>
          <a:xfrm>
            <a:off x="467" y="3107905"/>
            <a:ext cx="17279472" cy="66123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C0C02"/>
              </a:gs>
            </a:gsLst>
            <a:lin ang="5392910"/>
          </a:gradFill>
          <a:ln w="12700">
            <a:miter lim="400000"/>
          </a:ln>
        </p:spPr>
        <p:txBody>
          <a:bodyPr lIns="50602" tIns="50602" rIns="50602" bIns="50602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398" dirty="0"/>
          </a:p>
        </p:txBody>
      </p:sp>
      <p:sp>
        <p:nvSpPr>
          <p:cNvPr id="17" name="Shape 789"/>
          <p:cNvSpPr/>
          <p:nvPr userDrawn="1"/>
        </p:nvSpPr>
        <p:spPr>
          <a:xfrm>
            <a:off x="739960" y="7501290"/>
            <a:ext cx="843749" cy="37576"/>
          </a:xfrm>
          <a:prstGeom prst="rect">
            <a:avLst/>
          </a:prstGeom>
          <a:solidFill>
            <a:srgbClr val="EB802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398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85198" y="8160402"/>
            <a:ext cx="15535491" cy="1164408"/>
          </a:xfrm>
          <a:prstGeom prst="rect">
            <a:avLst/>
          </a:prstGeom>
        </p:spPr>
        <p:txBody>
          <a:bodyPr lIns="91111" tIns="45555" rIns="91111" bIns="45555"/>
          <a:lstStyle>
            <a:lvl1pPr>
              <a:buNone/>
              <a:defRPr sz="2299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>
                <a:solidFill>
                  <a:schemeClr val="bg1"/>
                </a:solidFill>
                <a:latin typeface="+mj-lt"/>
              </a:rPr>
              <a:t>Company </a:t>
            </a:r>
            <a:r>
              <a:rPr lang="nl-NL" dirty="0" err="1">
                <a:solidFill>
                  <a:schemeClr val="bg1"/>
                </a:solidFill>
                <a:latin typeface="+mj-lt"/>
              </a:rPr>
              <a:t>Overview</a:t>
            </a:r>
            <a:endParaRPr lang="nl-NL" dirty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nl-NL" dirty="0">
                <a:solidFill>
                  <a:schemeClr val="bg1"/>
                </a:solidFill>
                <a:latin typeface="+mj-lt"/>
              </a:rPr>
              <a:t>Semiconductor &amp; </a:t>
            </a:r>
            <a:r>
              <a:rPr lang="nl-NL" dirty="0" err="1">
                <a:solidFill>
                  <a:schemeClr val="bg1"/>
                </a:solidFill>
                <a:latin typeface="+mj-lt"/>
              </a:rPr>
              <a:t>Embedded</a:t>
            </a:r>
            <a:r>
              <a:rPr lang="nl-NL" dirty="0">
                <a:solidFill>
                  <a:schemeClr val="bg1"/>
                </a:solidFill>
                <a:latin typeface="+mj-lt"/>
              </a:rPr>
              <a:t> Systems</a:t>
            </a:r>
            <a:endParaRPr lang="en-GB" dirty="0"/>
          </a:p>
        </p:txBody>
      </p:sp>
      <p:sp>
        <p:nvSpPr>
          <p:cNvPr id="11" name="Title 9"/>
          <p:cNvSpPr>
            <a:spLocks noGrp="1"/>
          </p:cNvSpPr>
          <p:nvPr>
            <p:ph type="title" hasCustomPrompt="1"/>
          </p:nvPr>
        </p:nvSpPr>
        <p:spPr>
          <a:xfrm>
            <a:off x="585201" y="5546443"/>
            <a:ext cx="15550256" cy="1620044"/>
          </a:xfrm>
          <a:prstGeom prst="rect">
            <a:avLst/>
          </a:prstGeom>
        </p:spPr>
        <p:txBody>
          <a:bodyPr lIns="91111" tIns="45555" rIns="91111" bIns="45555" anchor="b"/>
          <a:lstStyle>
            <a:lvl1pPr algn="l">
              <a:defRPr sz="4099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Innovations for a connected world</a:t>
            </a:r>
            <a:endParaRPr lang="en-GB" dirty="0"/>
          </a:p>
        </p:txBody>
      </p:sp>
      <p:pic>
        <p:nvPicPr>
          <p:cNvPr id="8" name="Picture 3" descr="D:\Users\Jeroen\Desktop\Arcnt_Logo_White_lega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92852" y="722001"/>
            <a:ext cx="3717751" cy="875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55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GENERIC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7"/>
          <p:cNvSpPr/>
          <p:nvPr userDrawn="1"/>
        </p:nvSpPr>
        <p:spPr>
          <a:xfrm>
            <a:off x="-1" y="3107905"/>
            <a:ext cx="17279939" cy="66123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C0C02">
                  <a:alpha val="30000"/>
                </a:srgbClr>
              </a:gs>
            </a:gsLst>
            <a:lin ang="5392910"/>
          </a:gradFill>
          <a:ln w="12700">
            <a:miter lim="400000"/>
          </a:ln>
        </p:spPr>
        <p:txBody>
          <a:bodyPr lIns="50615" tIns="50615" rIns="50615" bIns="50615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399" dirty="0"/>
          </a:p>
        </p:txBody>
      </p:sp>
      <p:sp>
        <p:nvSpPr>
          <p:cNvPr id="17" name="Shape 789"/>
          <p:cNvSpPr/>
          <p:nvPr userDrawn="1"/>
        </p:nvSpPr>
        <p:spPr>
          <a:xfrm>
            <a:off x="739961" y="7501288"/>
            <a:ext cx="843748" cy="37576"/>
          </a:xfrm>
          <a:prstGeom prst="rect">
            <a:avLst/>
          </a:prstGeom>
          <a:solidFill>
            <a:srgbClr val="F4791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399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555380" y="5561433"/>
            <a:ext cx="15550256" cy="1620044"/>
          </a:xfrm>
          <a:prstGeom prst="rect">
            <a:avLst/>
          </a:prstGeom>
        </p:spPr>
        <p:txBody>
          <a:bodyPr lIns="91111" tIns="45555" rIns="91111" bIns="45555" anchor="b"/>
          <a:lstStyle>
            <a:lvl1pPr algn="l">
              <a:defRPr sz="41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Innovations for a connected world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8" y="8160399"/>
            <a:ext cx="15535491" cy="1164408"/>
          </a:xfrm>
          <a:prstGeom prst="rect">
            <a:avLst/>
          </a:prstGeom>
        </p:spPr>
        <p:txBody>
          <a:bodyPr lIns="91111" tIns="45555" rIns="91111" bIns="45555"/>
          <a:lstStyle>
            <a:lvl1pPr>
              <a:buNone/>
              <a:defRPr sz="2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>
                <a:solidFill>
                  <a:schemeClr val="bg1"/>
                </a:solidFill>
                <a:latin typeface="+mj-lt"/>
              </a:rPr>
              <a:t>Company </a:t>
            </a:r>
            <a:r>
              <a:rPr lang="nl-NL" dirty="0" err="1">
                <a:solidFill>
                  <a:schemeClr val="bg1"/>
                </a:solidFill>
                <a:latin typeface="+mj-lt"/>
              </a:rPr>
              <a:t>Overview</a:t>
            </a:r>
            <a:endParaRPr lang="nl-NL" dirty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nl-NL" dirty="0">
                <a:solidFill>
                  <a:schemeClr val="bg1"/>
                </a:solidFill>
                <a:latin typeface="+mj-lt"/>
              </a:rPr>
              <a:t>Semiconductor &amp; </a:t>
            </a:r>
            <a:r>
              <a:rPr lang="nl-NL" dirty="0" err="1">
                <a:solidFill>
                  <a:schemeClr val="bg1"/>
                </a:solidFill>
                <a:latin typeface="+mj-lt"/>
              </a:rPr>
              <a:t>Embedded</a:t>
            </a:r>
            <a:r>
              <a:rPr lang="nl-NL" dirty="0">
                <a:solidFill>
                  <a:schemeClr val="bg1"/>
                </a:solidFill>
                <a:latin typeface="+mj-lt"/>
              </a:rPr>
              <a:t> Systems</a:t>
            </a:r>
            <a:endParaRPr lang="en-GB" dirty="0"/>
          </a:p>
        </p:txBody>
      </p:sp>
      <p:pic>
        <p:nvPicPr>
          <p:cNvPr id="7" name="Picture 3" descr="D:\Users\Jeroen\Desktop\Arcnt_Logo_White_lega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92852" y="722001"/>
            <a:ext cx="3717751" cy="875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8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- Our Location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788"/>
          <p:cNvSpPr/>
          <p:nvPr userDrawn="1"/>
        </p:nvSpPr>
        <p:spPr>
          <a:xfrm>
            <a:off x="710983" y="374846"/>
            <a:ext cx="15766270" cy="112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/>
            <a:r>
              <a:rPr lang="nl-NL" sz="3000" dirty="0">
                <a:latin typeface="+mj-lt"/>
              </a:rPr>
              <a:t>Global </a:t>
            </a:r>
            <a:r>
              <a:rPr lang="nl-NL" sz="3000" b="1" dirty="0" err="1">
                <a:latin typeface="+mj-lt"/>
              </a:rPr>
              <a:t>Presence</a:t>
            </a:r>
            <a:endParaRPr lang="en-GB" sz="3000" b="1" dirty="0">
              <a:latin typeface="+mj-lt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124" name="Picture 1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  <p:pic>
        <p:nvPicPr>
          <p:cNvPr id="129" name="pasted-image.pdf"/>
          <p:cNvPicPr/>
          <p:nvPr/>
        </p:nvPicPr>
        <p:blipFill>
          <a:blip r:embed="rId3" cstate="email">
            <a:lum bright="80000"/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66" y="2089023"/>
            <a:ext cx="15744296" cy="726462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733"/>
          <p:cNvSpPr/>
          <p:nvPr/>
        </p:nvSpPr>
        <p:spPr>
          <a:xfrm>
            <a:off x="2821344" y="4434215"/>
            <a:ext cx="877214" cy="37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San Jose</a:t>
            </a:r>
          </a:p>
        </p:txBody>
      </p:sp>
      <p:sp>
        <p:nvSpPr>
          <p:cNvPr id="131" name="Shape 734"/>
          <p:cNvSpPr/>
          <p:nvPr/>
        </p:nvSpPr>
        <p:spPr>
          <a:xfrm>
            <a:off x="2544217" y="4478311"/>
            <a:ext cx="110957" cy="110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32" name="Shape 735"/>
          <p:cNvSpPr/>
          <p:nvPr/>
        </p:nvSpPr>
        <p:spPr>
          <a:xfrm>
            <a:off x="931371" y="4413514"/>
            <a:ext cx="1480178" cy="33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800" b="1" dirty="0">
                <a:latin typeface="Arial"/>
                <a:ea typeface="BentonSans Book"/>
                <a:cs typeface="Arial"/>
              </a:rPr>
              <a:t>Santa Clara</a:t>
            </a:r>
            <a:endParaRPr sz="800" b="1" dirty="0">
              <a:latin typeface="Arial"/>
              <a:ea typeface="BentonSans Book"/>
              <a:cs typeface="Arial"/>
            </a:endParaRPr>
          </a:p>
        </p:txBody>
      </p:sp>
      <p:sp>
        <p:nvSpPr>
          <p:cNvPr id="133" name="Shape 736"/>
          <p:cNvSpPr/>
          <p:nvPr/>
        </p:nvSpPr>
        <p:spPr>
          <a:xfrm>
            <a:off x="3465376" y="4828997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34" name="Shape 737"/>
          <p:cNvSpPr/>
          <p:nvPr/>
        </p:nvSpPr>
        <p:spPr>
          <a:xfrm>
            <a:off x="1921810" y="4756435"/>
            <a:ext cx="1216684" cy="35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r">
              <a:lnSpc>
                <a:spcPct val="140000"/>
              </a:lnSpc>
              <a:defRPr sz="1800"/>
            </a:pPr>
            <a:r>
              <a:rPr sz="800" b="1" cap="all" dirty="0">
                <a:solidFill>
                  <a:srgbClr val="000000">
                    <a:alpha val="88000"/>
                  </a:srgbClr>
                </a:solidFill>
                <a:latin typeface="Arial"/>
                <a:ea typeface="BentonSans Book"/>
                <a:cs typeface="Arial"/>
                <a:sym typeface="BentonSans"/>
              </a:rPr>
              <a:t>s</a:t>
            </a:r>
            <a:r>
              <a:rPr sz="800" b="1" dirty="0">
                <a:solidFill>
                  <a:srgbClr val="000000">
                    <a:alpha val="88000"/>
                  </a:srgbClr>
                </a:solidFill>
                <a:latin typeface="Arial"/>
                <a:ea typeface="BentonSans Book"/>
                <a:cs typeface="Arial"/>
                <a:sym typeface="BentonSans"/>
              </a:rPr>
              <a:t>an Diego</a:t>
            </a:r>
          </a:p>
        </p:txBody>
      </p:sp>
      <p:sp>
        <p:nvSpPr>
          <p:cNvPr id="135" name="Shape 738"/>
          <p:cNvSpPr/>
          <p:nvPr/>
        </p:nvSpPr>
        <p:spPr>
          <a:xfrm>
            <a:off x="12641844" y="5203245"/>
            <a:ext cx="114168" cy="114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36" name="Shape 739"/>
          <p:cNvSpPr/>
          <p:nvPr/>
        </p:nvSpPr>
        <p:spPr>
          <a:xfrm>
            <a:off x="12792094" y="5069025"/>
            <a:ext cx="2220354" cy="53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140000"/>
              </a:lnSpc>
              <a:defRPr sz="1800"/>
            </a:pPr>
            <a:r>
              <a:rPr sz="800" b="1" cap="all" dirty="0">
                <a:solidFill>
                  <a:srgbClr val="000000">
                    <a:alpha val="88000"/>
                  </a:srgbClr>
                </a:solidFill>
                <a:latin typeface="Arial"/>
                <a:ea typeface="BentonSans Book"/>
                <a:cs typeface="Arial"/>
                <a:sym typeface="BentonSans"/>
              </a:rPr>
              <a:t>s</a:t>
            </a:r>
            <a:r>
              <a:rPr sz="800" b="1" dirty="0">
                <a:solidFill>
                  <a:srgbClr val="000000">
                    <a:alpha val="88000"/>
                  </a:srgbClr>
                </a:solidFill>
                <a:latin typeface="Arial"/>
                <a:ea typeface="BentonSans Book"/>
                <a:cs typeface="Arial"/>
                <a:sym typeface="BentonSans"/>
              </a:rPr>
              <a:t>henzhen</a:t>
            </a:r>
          </a:p>
        </p:txBody>
      </p:sp>
      <p:sp>
        <p:nvSpPr>
          <p:cNvPr id="137" name="Shape 740"/>
          <p:cNvSpPr/>
          <p:nvPr/>
        </p:nvSpPr>
        <p:spPr>
          <a:xfrm>
            <a:off x="3808663" y="4748863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38" name="Shape 741"/>
          <p:cNvSpPr/>
          <p:nvPr/>
        </p:nvSpPr>
        <p:spPr>
          <a:xfrm>
            <a:off x="3962450" y="4667468"/>
            <a:ext cx="2220354" cy="53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Lafayette</a:t>
            </a:r>
          </a:p>
        </p:txBody>
      </p:sp>
      <p:sp>
        <p:nvSpPr>
          <p:cNvPr id="139" name="Shape 742"/>
          <p:cNvSpPr/>
          <p:nvPr/>
        </p:nvSpPr>
        <p:spPr>
          <a:xfrm>
            <a:off x="3620882" y="4293504"/>
            <a:ext cx="1187473" cy="53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Dallas</a:t>
            </a:r>
          </a:p>
        </p:txBody>
      </p:sp>
      <p:sp>
        <p:nvSpPr>
          <p:cNvPr id="140" name="Shape 743"/>
          <p:cNvSpPr/>
          <p:nvPr/>
        </p:nvSpPr>
        <p:spPr>
          <a:xfrm>
            <a:off x="3405537" y="4886994"/>
            <a:ext cx="2220354" cy="37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Austin</a:t>
            </a:r>
          </a:p>
        </p:txBody>
      </p:sp>
      <p:sp>
        <p:nvSpPr>
          <p:cNvPr id="141" name="Shape 744"/>
          <p:cNvSpPr/>
          <p:nvPr/>
        </p:nvSpPr>
        <p:spPr>
          <a:xfrm>
            <a:off x="2479918" y="4349378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42" name="Shape 745"/>
          <p:cNvSpPr/>
          <p:nvPr/>
        </p:nvSpPr>
        <p:spPr>
          <a:xfrm>
            <a:off x="1580662" y="4074373"/>
            <a:ext cx="1414737" cy="33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San Francisco</a:t>
            </a:r>
          </a:p>
        </p:txBody>
      </p:sp>
      <p:sp>
        <p:nvSpPr>
          <p:cNvPr id="143" name="Shape 747"/>
          <p:cNvSpPr/>
          <p:nvPr/>
        </p:nvSpPr>
        <p:spPr>
          <a:xfrm>
            <a:off x="3502475" y="4539790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44" name="Shape 749"/>
          <p:cNvSpPr/>
          <p:nvPr/>
        </p:nvSpPr>
        <p:spPr>
          <a:xfrm>
            <a:off x="4849266" y="3938041"/>
            <a:ext cx="1187471" cy="37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New York</a:t>
            </a:r>
          </a:p>
        </p:txBody>
      </p:sp>
      <p:sp>
        <p:nvSpPr>
          <p:cNvPr id="145" name="Shape 750"/>
          <p:cNvSpPr/>
          <p:nvPr/>
        </p:nvSpPr>
        <p:spPr>
          <a:xfrm>
            <a:off x="4692425" y="4086424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46" name="Shape 751"/>
          <p:cNvSpPr/>
          <p:nvPr/>
        </p:nvSpPr>
        <p:spPr>
          <a:xfrm>
            <a:off x="3465376" y="4738636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270" b="1" dirty="0"/>
          </a:p>
        </p:txBody>
      </p:sp>
      <p:sp>
        <p:nvSpPr>
          <p:cNvPr id="147" name="Shape 752"/>
          <p:cNvSpPr/>
          <p:nvPr/>
        </p:nvSpPr>
        <p:spPr>
          <a:xfrm>
            <a:off x="2752032" y="4692469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48" name="Shape 753"/>
          <p:cNvSpPr/>
          <p:nvPr/>
        </p:nvSpPr>
        <p:spPr>
          <a:xfrm>
            <a:off x="8049491" y="3364733"/>
            <a:ext cx="1284500" cy="37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Amsterdam</a:t>
            </a:r>
          </a:p>
        </p:txBody>
      </p:sp>
      <p:sp>
        <p:nvSpPr>
          <p:cNvPr id="149" name="Shape 754"/>
          <p:cNvSpPr/>
          <p:nvPr/>
        </p:nvSpPr>
        <p:spPr>
          <a:xfrm>
            <a:off x="8049491" y="3617130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50" name="Shape 755"/>
          <p:cNvSpPr/>
          <p:nvPr/>
        </p:nvSpPr>
        <p:spPr>
          <a:xfrm>
            <a:off x="7768040" y="3656196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51" name="Shape 756"/>
          <p:cNvSpPr/>
          <p:nvPr/>
        </p:nvSpPr>
        <p:spPr>
          <a:xfrm>
            <a:off x="6339923" y="3656196"/>
            <a:ext cx="1414741" cy="388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London</a:t>
            </a:r>
          </a:p>
        </p:txBody>
      </p:sp>
      <p:sp>
        <p:nvSpPr>
          <p:cNvPr id="152" name="Shape 757"/>
          <p:cNvSpPr/>
          <p:nvPr/>
        </p:nvSpPr>
        <p:spPr>
          <a:xfrm>
            <a:off x="8460111" y="3852151"/>
            <a:ext cx="1284500" cy="32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Munich</a:t>
            </a:r>
          </a:p>
        </p:txBody>
      </p:sp>
      <p:sp>
        <p:nvSpPr>
          <p:cNvPr id="153" name="Shape 758"/>
          <p:cNvSpPr/>
          <p:nvPr/>
        </p:nvSpPr>
        <p:spPr>
          <a:xfrm>
            <a:off x="8284442" y="3872499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54" name="Shape 759"/>
          <p:cNvSpPr/>
          <p:nvPr/>
        </p:nvSpPr>
        <p:spPr>
          <a:xfrm>
            <a:off x="8244214" y="4044991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55" name="Shape 760"/>
          <p:cNvSpPr/>
          <p:nvPr/>
        </p:nvSpPr>
        <p:spPr>
          <a:xfrm>
            <a:off x="7718750" y="3939768"/>
            <a:ext cx="463315" cy="39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Milan</a:t>
            </a:r>
          </a:p>
        </p:txBody>
      </p:sp>
      <p:sp>
        <p:nvSpPr>
          <p:cNvPr id="156" name="Shape 761"/>
          <p:cNvSpPr/>
          <p:nvPr/>
        </p:nvSpPr>
        <p:spPr>
          <a:xfrm>
            <a:off x="7671451" y="3497489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57" name="Shape 762"/>
          <p:cNvSpPr/>
          <p:nvPr/>
        </p:nvSpPr>
        <p:spPr>
          <a:xfrm>
            <a:off x="6202124" y="3304433"/>
            <a:ext cx="1414737" cy="35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Newbury</a:t>
            </a:r>
          </a:p>
        </p:txBody>
      </p:sp>
      <p:sp>
        <p:nvSpPr>
          <p:cNvPr id="158" name="Shape 765"/>
          <p:cNvSpPr/>
          <p:nvPr/>
        </p:nvSpPr>
        <p:spPr>
          <a:xfrm>
            <a:off x="8264796" y="3735306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59" name="Shape 766"/>
          <p:cNvSpPr/>
          <p:nvPr/>
        </p:nvSpPr>
        <p:spPr>
          <a:xfrm>
            <a:off x="8460111" y="3626195"/>
            <a:ext cx="1414737" cy="246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Nuremberg</a:t>
            </a:r>
          </a:p>
        </p:txBody>
      </p:sp>
      <p:sp>
        <p:nvSpPr>
          <p:cNvPr id="160" name="Shape 767"/>
          <p:cNvSpPr/>
          <p:nvPr/>
        </p:nvSpPr>
        <p:spPr>
          <a:xfrm>
            <a:off x="11108364" y="5309208"/>
            <a:ext cx="114168" cy="114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3EC73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61" name="Shape 768"/>
          <p:cNvSpPr/>
          <p:nvPr/>
        </p:nvSpPr>
        <p:spPr>
          <a:xfrm>
            <a:off x="11281592" y="5185607"/>
            <a:ext cx="1386728" cy="21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Gurgaon</a:t>
            </a:r>
          </a:p>
        </p:txBody>
      </p:sp>
      <p:sp>
        <p:nvSpPr>
          <p:cNvPr id="162" name="Shape 769"/>
          <p:cNvSpPr/>
          <p:nvPr/>
        </p:nvSpPr>
        <p:spPr>
          <a:xfrm>
            <a:off x="11182289" y="5519896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63" name="Shape 770"/>
          <p:cNvSpPr/>
          <p:nvPr/>
        </p:nvSpPr>
        <p:spPr>
          <a:xfrm>
            <a:off x="9396837" y="5399682"/>
            <a:ext cx="1719163" cy="53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Hyd</a:t>
            </a:r>
            <a:r>
              <a:rPr lang="de-DE" sz="800" b="1" dirty="0" err="1">
                <a:latin typeface="Arial"/>
                <a:ea typeface="BentonSans Book"/>
                <a:cs typeface="Arial"/>
              </a:rPr>
              <a:t>e</a:t>
            </a:r>
            <a:r>
              <a:rPr sz="800" b="1" dirty="0">
                <a:latin typeface="Arial"/>
                <a:ea typeface="BentonSans Book"/>
                <a:cs typeface="Arial"/>
              </a:rPr>
              <a:t>rabad</a:t>
            </a:r>
          </a:p>
        </p:txBody>
      </p:sp>
      <p:sp>
        <p:nvSpPr>
          <p:cNvPr id="164" name="Shape 771"/>
          <p:cNvSpPr/>
          <p:nvPr/>
        </p:nvSpPr>
        <p:spPr>
          <a:xfrm>
            <a:off x="11262944" y="5721335"/>
            <a:ext cx="114168" cy="114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65" name="Shape 772"/>
          <p:cNvSpPr/>
          <p:nvPr/>
        </p:nvSpPr>
        <p:spPr>
          <a:xfrm>
            <a:off x="11436073" y="5602368"/>
            <a:ext cx="2220354" cy="53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Chennai</a:t>
            </a:r>
          </a:p>
        </p:txBody>
      </p:sp>
      <p:sp>
        <p:nvSpPr>
          <p:cNvPr id="166" name="Shape 773"/>
          <p:cNvSpPr/>
          <p:nvPr/>
        </p:nvSpPr>
        <p:spPr>
          <a:xfrm>
            <a:off x="11111892" y="5796513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67" name="Shape 774"/>
          <p:cNvSpPr/>
          <p:nvPr/>
        </p:nvSpPr>
        <p:spPr>
          <a:xfrm>
            <a:off x="9319258" y="5717472"/>
            <a:ext cx="1719163" cy="53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Bengaluru</a:t>
            </a:r>
            <a:endParaRPr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Shape 779"/>
          <p:cNvSpPr/>
          <p:nvPr/>
        </p:nvSpPr>
        <p:spPr>
          <a:xfrm>
            <a:off x="13009997" y="4874415"/>
            <a:ext cx="114168" cy="114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3EC73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69" name="Shape 780"/>
          <p:cNvSpPr/>
          <p:nvPr/>
        </p:nvSpPr>
        <p:spPr>
          <a:xfrm>
            <a:off x="13175499" y="4732566"/>
            <a:ext cx="2220354" cy="39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Shanghai</a:t>
            </a:r>
          </a:p>
        </p:txBody>
      </p:sp>
      <p:sp>
        <p:nvSpPr>
          <p:cNvPr id="170" name="Shape 732"/>
          <p:cNvSpPr/>
          <p:nvPr/>
        </p:nvSpPr>
        <p:spPr>
          <a:xfrm>
            <a:off x="2658952" y="4562526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71" name="Shape 749"/>
          <p:cNvSpPr/>
          <p:nvPr/>
        </p:nvSpPr>
        <p:spPr>
          <a:xfrm>
            <a:off x="4997242" y="3644603"/>
            <a:ext cx="1187471" cy="37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00" b="1">
                <a:latin typeface="Arial"/>
                <a:ea typeface="BentonSans Book"/>
                <a:cs typeface="Arial"/>
              </a:rPr>
              <a:t>Boston</a:t>
            </a:r>
            <a:endParaRPr sz="800" b="1" dirty="0">
              <a:latin typeface="Arial"/>
              <a:ea typeface="BentonSans Book"/>
              <a:cs typeface="Arial"/>
            </a:endParaRPr>
          </a:p>
        </p:txBody>
      </p:sp>
      <p:sp>
        <p:nvSpPr>
          <p:cNvPr id="172" name="Shape 750"/>
          <p:cNvSpPr/>
          <p:nvPr/>
        </p:nvSpPr>
        <p:spPr>
          <a:xfrm>
            <a:off x="4840401" y="3792983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13D9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79" name="Shape 782"/>
          <p:cNvSpPr/>
          <p:nvPr/>
        </p:nvSpPr>
        <p:spPr>
          <a:xfrm>
            <a:off x="1511061" y="6719301"/>
            <a:ext cx="1806877" cy="33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Headquarters</a:t>
            </a:r>
          </a:p>
        </p:txBody>
      </p:sp>
      <p:sp>
        <p:nvSpPr>
          <p:cNvPr id="180" name="Shape 783"/>
          <p:cNvSpPr/>
          <p:nvPr/>
        </p:nvSpPr>
        <p:spPr>
          <a:xfrm>
            <a:off x="1511061" y="7495723"/>
            <a:ext cx="1575618" cy="37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Engineering </a:t>
            </a:r>
            <a:r>
              <a:rPr lang="de-DE" sz="800" b="1" dirty="0">
                <a:latin typeface="Arial"/>
                <a:ea typeface="BentonSans Book"/>
                <a:cs typeface="Arial"/>
              </a:rPr>
              <a:t>C</a:t>
            </a:r>
            <a:r>
              <a:rPr sz="800" b="1" dirty="0">
                <a:latin typeface="Arial"/>
                <a:ea typeface="BentonSans Book"/>
                <a:cs typeface="Arial"/>
              </a:rPr>
              <a:t>enters</a:t>
            </a:r>
          </a:p>
        </p:txBody>
      </p:sp>
      <p:sp>
        <p:nvSpPr>
          <p:cNvPr id="181" name="Shape 784"/>
          <p:cNvSpPr/>
          <p:nvPr/>
        </p:nvSpPr>
        <p:spPr>
          <a:xfrm>
            <a:off x="1245547" y="7524472"/>
            <a:ext cx="110222" cy="110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EB802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82" name="Shape 785"/>
          <p:cNvSpPr/>
          <p:nvPr/>
        </p:nvSpPr>
        <p:spPr>
          <a:xfrm>
            <a:off x="1511060" y="7090135"/>
            <a:ext cx="1284501" cy="37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b="1" dirty="0">
                <a:latin typeface="Arial"/>
                <a:ea typeface="BentonSans Book"/>
                <a:cs typeface="Arial"/>
              </a:rPr>
              <a:t>frog </a:t>
            </a:r>
            <a:r>
              <a:rPr lang="de-DE" sz="800" b="1" dirty="0">
                <a:latin typeface="Arial"/>
                <a:ea typeface="BentonSans Book"/>
                <a:cs typeface="Arial"/>
              </a:rPr>
              <a:t>S</a:t>
            </a:r>
            <a:r>
              <a:rPr sz="800" b="1" dirty="0">
                <a:latin typeface="Arial"/>
                <a:ea typeface="BentonSans Book"/>
                <a:cs typeface="Arial"/>
              </a:rPr>
              <a:t>tudios </a:t>
            </a:r>
          </a:p>
        </p:txBody>
      </p:sp>
      <p:sp>
        <p:nvSpPr>
          <p:cNvPr id="183" name="Shape 786"/>
          <p:cNvSpPr/>
          <p:nvPr/>
        </p:nvSpPr>
        <p:spPr>
          <a:xfrm>
            <a:off x="1245547" y="7128773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3EC73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84" name="Star: 5 Points 1"/>
          <p:cNvSpPr/>
          <p:nvPr/>
        </p:nvSpPr>
        <p:spPr>
          <a:xfrm>
            <a:off x="1173357" y="6702791"/>
            <a:ext cx="251584" cy="218324"/>
          </a:xfrm>
          <a:prstGeom prst="star5">
            <a:avLst/>
          </a:prstGeom>
          <a:solidFill>
            <a:schemeClr val="tx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Star: 5 Points 1"/>
          <p:cNvSpPr/>
          <p:nvPr/>
        </p:nvSpPr>
        <p:spPr>
          <a:xfrm>
            <a:off x="2450119" y="4412844"/>
            <a:ext cx="280040" cy="243019"/>
          </a:xfrm>
          <a:prstGeom prst="star5">
            <a:avLst/>
          </a:prstGeom>
          <a:solidFill>
            <a:schemeClr val="tx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5" name="Shape 757"/>
          <p:cNvSpPr/>
          <p:nvPr/>
        </p:nvSpPr>
        <p:spPr>
          <a:xfrm>
            <a:off x="8460111" y="4268835"/>
            <a:ext cx="1284500" cy="32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" b="1" dirty="0">
                <a:latin typeface="Arial"/>
                <a:ea typeface="BentonSans Book"/>
                <a:cs typeface="Arial"/>
              </a:rPr>
              <a:t>Italy</a:t>
            </a:r>
            <a:endParaRPr sz="800" b="1" dirty="0">
              <a:latin typeface="Arial"/>
              <a:ea typeface="BentonSans Book"/>
              <a:cs typeface="Arial"/>
            </a:endParaRPr>
          </a:p>
        </p:txBody>
      </p:sp>
      <p:sp>
        <p:nvSpPr>
          <p:cNvPr id="176" name="Shape 765"/>
          <p:cNvSpPr/>
          <p:nvPr/>
        </p:nvSpPr>
        <p:spPr>
          <a:xfrm>
            <a:off x="8349889" y="4253502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77" name="Shape 740"/>
          <p:cNvSpPr/>
          <p:nvPr/>
        </p:nvSpPr>
        <p:spPr>
          <a:xfrm>
            <a:off x="4263662" y="4478311"/>
            <a:ext cx="110222" cy="11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78" name="Shape 741"/>
          <p:cNvSpPr/>
          <p:nvPr/>
        </p:nvSpPr>
        <p:spPr>
          <a:xfrm>
            <a:off x="4423145" y="4391697"/>
            <a:ext cx="2220354" cy="3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" b="1" dirty="0">
                <a:latin typeface="Arial"/>
                <a:ea typeface="BentonSans Book"/>
                <a:cs typeface="Arial"/>
              </a:rPr>
              <a:t>Raleigh</a:t>
            </a:r>
            <a:endParaRPr sz="800" b="1" dirty="0">
              <a:latin typeface="Arial"/>
              <a:ea typeface="BentonSans Book"/>
              <a:cs typeface="Arial"/>
            </a:endParaRPr>
          </a:p>
        </p:txBody>
      </p:sp>
      <p:sp>
        <p:nvSpPr>
          <p:cNvPr id="127" name="Shape 771"/>
          <p:cNvSpPr/>
          <p:nvPr/>
        </p:nvSpPr>
        <p:spPr>
          <a:xfrm>
            <a:off x="14353920" y="7952617"/>
            <a:ext cx="114168" cy="114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2882" y="16796"/>
                </a:move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270" b="1" dirty="0"/>
          </a:p>
        </p:txBody>
      </p:sp>
      <p:sp>
        <p:nvSpPr>
          <p:cNvPr id="128" name="Shape 772"/>
          <p:cNvSpPr/>
          <p:nvPr/>
        </p:nvSpPr>
        <p:spPr>
          <a:xfrm>
            <a:off x="14527049" y="7833650"/>
            <a:ext cx="2220354" cy="53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lnSpc>
                <a:spcPct val="140000"/>
              </a:lnSpc>
              <a:defRPr sz="1200">
                <a:solidFill>
                  <a:srgbClr val="000000">
                    <a:alpha val="88000"/>
                  </a:srgbClr>
                </a:solidFill>
                <a:latin typeface="BentonSans"/>
                <a:ea typeface="BentonSans"/>
                <a:cs typeface="BentonSans"/>
                <a:sym typeface="Benton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" b="1" dirty="0">
                <a:latin typeface="Arial"/>
                <a:ea typeface="BentonSans Book"/>
                <a:cs typeface="Arial"/>
              </a:rPr>
              <a:t>Sydney</a:t>
            </a:r>
            <a:endParaRPr sz="800" b="1" dirty="0">
              <a:latin typeface="Arial"/>
              <a:ea typeface="BentonSans 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87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00 - Our Team 4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739720" y="3241925"/>
            <a:ext cx="1896322" cy="1428613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sz="17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662854" y="3450504"/>
            <a:ext cx="5612003" cy="381962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BentonSans"/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662854" y="3832470"/>
            <a:ext cx="5612003" cy="385059"/>
          </a:xfrm>
          <a:prstGeom prst="rect">
            <a:avLst/>
          </a:prstGeom>
        </p:spPr>
        <p:txBody>
          <a:bodyPr vert="horz" lIns="91111" tIns="45555" rIns="91111" bIns="45555" anchor="ctr"/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+mj-lt"/>
                <a:ea typeface="Georgia"/>
                <a:cs typeface="Georgi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662855" y="4217525"/>
            <a:ext cx="5612001" cy="727754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 algn="l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80000"/>
                  </a:srgbClr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Short description +/- 100 Characters</a:t>
            </a:r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739720" y="5717234"/>
            <a:ext cx="1896322" cy="1428613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sz="17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2662854" y="5925813"/>
            <a:ext cx="5612003" cy="381962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BentonSans"/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2662854" y="6307778"/>
            <a:ext cx="5612003" cy="385059"/>
          </a:xfrm>
          <a:prstGeom prst="rect">
            <a:avLst/>
          </a:prstGeom>
        </p:spPr>
        <p:txBody>
          <a:bodyPr vert="horz" lIns="91111" tIns="45555" rIns="91111" bIns="45555" anchor="ctr"/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+mj-lt"/>
                <a:ea typeface="Georgia"/>
                <a:cs typeface="Georgi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2662855" y="6692833"/>
            <a:ext cx="5612001" cy="727754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marR="0" indent="0" algn="l" defTabSz="648019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80000"/>
                  </a:srgbClr>
                </a:solidFill>
                <a:effectLst/>
                <a:uLnTx/>
                <a:uFillTx/>
                <a:latin typeface="+mn-lt"/>
                <a:ea typeface="Georgia"/>
                <a:cs typeface="Georgia"/>
                <a:sym typeface="Georgia"/>
              </a:rPr>
              <a:t>Short description +/- 100 Characters</a:t>
            </a:r>
            <a:endParaRPr lang="en-US" dirty="0"/>
          </a:p>
        </p:txBody>
      </p:sp>
      <p:sp>
        <p:nvSpPr>
          <p:cNvPr id="36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9024001" y="3241925"/>
            <a:ext cx="1896322" cy="1428613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sz="17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10960391" y="3450504"/>
            <a:ext cx="5585844" cy="381962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BentonSans"/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8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10960392" y="3832470"/>
            <a:ext cx="5585843" cy="385059"/>
          </a:xfrm>
          <a:prstGeom prst="rect">
            <a:avLst/>
          </a:prstGeom>
        </p:spPr>
        <p:txBody>
          <a:bodyPr vert="horz" lIns="91111" tIns="45555" rIns="91111" bIns="45555" anchor="ctr"/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+mj-lt"/>
                <a:ea typeface="Georgia"/>
                <a:cs typeface="Georgi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10960394" y="4217525"/>
            <a:ext cx="5585843" cy="727754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80000"/>
                  </a:srgbClr>
                </a:solidFill>
                <a:effectLst/>
                <a:uLnTx/>
                <a:uFillTx/>
                <a:latin typeface="+mn-lt"/>
                <a:ea typeface="Georgia"/>
                <a:cs typeface="Georgia"/>
                <a:sym typeface="Georgia"/>
              </a:rPr>
              <a:t>Short description +/- 100 Characters</a:t>
            </a:r>
            <a:endParaRPr lang="en-US" dirty="0"/>
          </a:p>
        </p:txBody>
      </p:sp>
      <p:sp>
        <p:nvSpPr>
          <p:cNvPr id="40" name="Picture Placeholder 18"/>
          <p:cNvSpPr>
            <a:spLocks noGrp="1"/>
          </p:cNvSpPr>
          <p:nvPr>
            <p:ph type="pic" sz="quarter" idx="25"/>
          </p:nvPr>
        </p:nvSpPr>
        <p:spPr>
          <a:xfrm>
            <a:off x="9024001" y="5717234"/>
            <a:ext cx="1896322" cy="1428613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sz="17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1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10944156" y="5925813"/>
            <a:ext cx="5602078" cy="381962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BentonSans"/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42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10944154" y="6307778"/>
            <a:ext cx="5602081" cy="385059"/>
          </a:xfrm>
          <a:prstGeom prst="rect">
            <a:avLst/>
          </a:prstGeom>
        </p:spPr>
        <p:txBody>
          <a:bodyPr vert="horz" lIns="91111" tIns="45555" rIns="91111" bIns="45555" anchor="ctr"/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+mj-lt"/>
                <a:ea typeface="Georgia"/>
                <a:cs typeface="Georgi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28" hasCustomPrompt="1"/>
          </p:nvPr>
        </p:nvSpPr>
        <p:spPr>
          <a:xfrm>
            <a:off x="10944158" y="6692833"/>
            <a:ext cx="5602077" cy="727754"/>
          </a:xfrm>
          <a:prstGeom prst="rect">
            <a:avLst/>
          </a:prstGeom>
        </p:spPr>
        <p:txBody>
          <a:bodyPr vert="horz" lIns="91111" tIns="45555" rIns="91111" bIns="45555"/>
          <a:lstStyle>
            <a:lvl1pPr marL="0" marR="0" indent="0" algn="l" defTabSz="648019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alpha val="80000"/>
                  </a:srgbClr>
                </a:solidFill>
                <a:effectLst/>
                <a:uLnTx/>
                <a:uFillTx/>
                <a:latin typeface="+mn-lt"/>
                <a:ea typeface="Georgia"/>
                <a:cs typeface="Georgia"/>
                <a:sym typeface="Georgia"/>
              </a:rPr>
              <a:t>Short description +/- 100 Characters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>
            <a:normAutofit/>
          </a:bodyPr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7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- Three Column Layout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>
            <a:normAutofit/>
          </a:bodyPr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5198" y="2668956"/>
            <a:ext cx="5087845" cy="6696000"/>
          </a:xfrm>
          <a:prstGeom prst="rect">
            <a:avLst/>
          </a:prstGeom>
        </p:spPr>
        <p:txBody>
          <a:bodyPr vert="horz" rIns="108000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095502" y="2668956"/>
            <a:ext cx="5088935" cy="669600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11548178" y="2668956"/>
            <a:ext cx="5087845" cy="669600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585198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6096047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11548178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- Three Column Layout With Image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585198" y="4773168"/>
            <a:ext cx="5087845" cy="4591788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6093737" y="4773168"/>
            <a:ext cx="5088935" cy="4591788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11548178" y="4773168"/>
            <a:ext cx="5087845" cy="4591788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44" name="Picture Placeholder 44"/>
          <p:cNvSpPr>
            <a:spLocks noGrp="1"/>
          </p:cNvSpPr>
          <p:nvPr>
            <p:ph type="pic" sz="quarter" idx="33"/>
          </p:nvPr>
        </p:nvSpPr>
        <p:spPr>
          <a:xfrm>
            <a:off x="585198" y="2619060"/>
            <a:ext cx="5087845" cy="20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34"/>
          </p:nvPr>
        </p:nvSpPr>
        <p:spPr>
          <a:xfrm>
            <a:off x="6094282" y="2619060"/>
            <a:ext cx="5087845" cy="20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46" name="Picture Placeholder 44"/>
          <p:cNvSpPr>
            <a:spLocks noGrp="1"/>
          </p:cNvSpPr>
          <p:nvPr>
            <p:ph type="pic" sz="quarter" idx="35"/>
          </p:nvPr>
        </p:nvSpPr>
        <p:spPr>
          <a:xfrm>
            <a:off x="11547939" y="2619060"/>
            <a:ext cx="5087845" cy="20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585198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6096047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11548178" y="1765240"/>
            <a:ext cx="5087845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8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- Text &amp; Bullets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5198" y="2668956"/>
            <a:ext cx="16050823" cy="669600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4" name="Text Placeholder 14"/>
          <p:cNvSpPr>
            <a:spLocks noGrp="1"/>
          </p:cNvSpPr>
          <p:nvPr>
            <p:ph type="body" sz="quarter" idx="40"/>
          </p:nvPr>
        </p:nvSpPr>
        <p:spPr>
          <a:xfrm>
            <a:off x="585198" y="1765240"/>
            <a:ext cx="7775762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700" b="1" cap="none" baseline="0">
                <a:solidFill>
                  <a:schemeClr val="tx1"/>
                </a:solidFill>
                <a:latin typeface="+mj-lt"/>
                <a:cs typeface="BentonSans Book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- Blank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4912" y="2180829"/>
            <a:ext cx="16050823" cy="6907187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EB8024"/>
              </a:buClr>
              <a:buFont typeface="Arial"/>
              <a:buNone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 - Casestudy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85198" y="918451"/>
            <a:ext cx="8696374" cy="1014334"/>
          </a:xfrm>
          <a:prstGeom prst="rect">
            <a:avLst/>
          </a:prstGeom>
        </p:spPr>
        <p:txBody>
          <a:bodyPr lIns="91111" tIns="45555" rIns="91111" bIns="45555">
            <a:normAutofit/>
          </a:bodyPr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/>
              <a:t>Case Study Title</a:t>
            </a:r>
            <a:endParaRPr lang="en-GB" dirty="0"/>
          </a:p>
        </p:txBody>
      </p:sp>
      <p:pic>
        <p:nvPicPr>
          <p:cNvPr id="13" name="Picture 3" descr="D:\Users\Jeroen\Desktop\Arcnt_Logo_White_lega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61684" y="509397"/>
            <a:ext cx="3497345" cy="617520"/>
          </a:xfrm>
          <a:prstGeom prst="rect">
            <a:avLst/>
          </a:prstGeom>
          <a:noFill/>
        </p:spPr>
      </p:pic>
      <p:sp>
        <p:nvSpPr>
          <p:cNvPr id="6" name="Picture Placeholder 11"/>
          <p:cNvSpPr>
            <a:spLocks noGrp="1"/>
          </p:cNvSpPr>
          <p:nvPr>
            <p:ph type="pic" sz="quarter" idx="33" hasCustomPrompt="1"/>
          </p:nvPr>
        </p:nvSpPr>
        <p:spPr>
          <a:xfrm>
            <a:off x="9922464" y="3"/>
            <a:ext cx="7357474" cy="9720263"/>
          </a:xfrm>
          <a:prstGeom prst="rect">
            <a:avLst/>
          </a:prstGeom>
        </p:spPr>
        <p:txBody>
          <a:bodyPr lIns="91111" tIns="45555" rIns="91111" bIns="45555" anchor="ctr"/>
          <a:lstStyle>
            <a:lvl1pPr marL="0" indent="0" algn="l">
              <a:buNone/>
              <a:defRPr sz="3201" baseline="0">
                <a:latin typeface="+mj-lt"/>
              </a:defRPr>
            </a:lvl1pPr>
          </a:lstStyle>
          <a:p>
            <a:r>
              <a:rPr lang="nl-NL" dirty="0" err="1"/>
              <a:t>Any</a:t>
            </a:r>
            <a:r>
              <a:rPr lang="nl-NL" dirty="0"/>
              <a:t> picture </a:t>
            </a:r>
            <a:r>
              <a:rPr lang="nl-NL" dirty="0" err="1"/>
              <a:t>from</a:t>
            </a:r>
            <a:r>
              <a:rPr lang="nl-NL" dirty="0"/>
              <a:t> the database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585198" y="1932787"/>
            <a:ext cx="8696374" cy="7432171"/>
          </a:xfrm>
          <a:prstGeom prst="rect">
            <a:avLst/>
          </a:prstGeom>
        </p:spPr>
        <p:txBody>
          <a:bodyPr vert="horz" anchor="b"/>
          <a:lstStyle>
            <a:lvl1pPr marL="285750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 - Blank - White BG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85199" y="914402"/>
            <a:ext cx="13561123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3001" baseline="0">
                <a:latin typeface="+mj-lt"/>
              </a:defRPr>
            </a:lvl1pPr>
            <a:lvl2pPr>
              <a:defRPr sz="3001"/>
            </a:lvl2pPr>
            <a:lvl3pPr>
              <a:defRPr sz="3001"/>
            </a:lvl3pPr>
            <a:lvl4pPr>
              <a:defRPr sz="3001"/>
            </a:lvl4pPr>
            <a:lvl5pPr>
              <a:defRPr sz="3001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214866" y="9353650"/>
            <a:ext cx="1065074" cy="261610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100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100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912" y="9369933"/>
            <a:ext cx="8635738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100" dirty="0">
                <a:latin typeface="+mj-lt"/>
              </a:rPr>
              <a:t>Copyright © 2017</a:t>
            </a:r>
            <a:r>
              <a:rPr lang="en-AU" sz="1100" baseline="0" dirty="0">
                <a:latin typeface="+mj-lt"/>
              </a:rPr>
              <a:t> Aricent</a:t>
            </a:r>
            <a:r>
              <a:rPr lang="en-AU" sz="1100" dirty="0">
                <a:latin typeface="+mj-lt"/>
              </a:rPr>
              <a:t>. All rights reserved. 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84912" y="2180829"/>
            <a:ext cx="16050823" cy="6907187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EB8024"/>
              </a:buClr>
              <a:buFont typeface="Arial"/>
              <a:buNone/>
              <a:defRPr sz="1700">
                <a:latin typeface="+mj-lt"/>
                <a:cs typeface="Georgia"/>
              </a:defRPr>
            </a:lvl1pPr>
            <a:lvl2pPr marL="933768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2pPr>
            <a:lvl3pPr marL="1581787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3pPr>
            <a:lvl4pPr marL="2229805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4pPr>
            <a:lvl5pPr marL="2877823" indent="-285750">
              <a:buClr>
                <a:srgbClr val="EB8024"/>
              </a:buClr>
              <a:buFont typeface="Arial"/>
              <a:buChar char="•"/>
              <a:defRPr sz="17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8051" y="654699"/>
            <a:ext cx="1474077" cy="3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5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16" r:id="rId2"/>
    <p:sldLayoutId id="2147483697" r:id="rId3"/>
    <p:sldLayoutId id="2147483778" r:id="rId4"/>
    <p:sldLayoutId id="2147483762" r:id="rId5"/>
    <p:sldLayoutId id="2147483749" r:id="rId6"/>
    <p:sldLayoutId id="2147483786" r:id="rId7"/>
    <p:sldLayoutId id="2147483788" r:id="rId8"/>
    <p:sldLayoutId id="2147483735" r:id="rId9"/>
    <p:sldLayoutId id="2147483907" r:id="rId10"/>
    <p:sldLayoutId id="2147483734" r:id="rId11"/>
    <p:sldLayoutId id="2147483714" r:id="rId12"/>
    <p:sldLayoutId id="2147483737" r:id="rId13"/>
    <p:sldLayoutId id="2147483826" r:id="rId14"/>
    <p:sldLayoutId id="2147483899" r:id="rId15"/>
    <p:sldLayoutId id="2147483993" r:id="rId16"/>
    <p:sldLayoutId id="2147483994" r:id="rId17"/>
  </p:sldLayoutIdLst>
  <p:hf hdr="0" ftr="0" dt="0"/>
  <p:txStyles>
    <p:titleStyle>
      <a:lvl1pPr algn="ctr" defTabSz="648019" rtl="0" eaLnBrk="1" latinLnBrk="0" hangingPunct="1">
        <a:spcBef>
          <a:spcPct val="0"/>
        </a:spcBef>
        <a:buNone/>
        <a:defRPr sz="6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13" indent="-486013" algn="l" defTabSz="648019" rtl="0" eaLnBrk="1" latinLnBrk="0" hangingPunct="1">
        <a:spcBef>
          <a:spcPct val="20000"/>
        </a:spcBef>
        <a:buFont typeface="Arial"/>
        <a:buChar char="•"/>
        <a:defRPr sz="4601" kern="1200">
          <a:solidFill>
            <a:schemeClr val="tx1"/>
          </a:solidFill>
          <a:latin typeface="+mn-lt"/>
          <a:ea typeface="+mn-ea"/>
          <a:cs typeface="+mn-cs"/>
        </a:defRPr>
      </a:lvl1pPr>
      <a:lvl2pPr marL="1053030" indent="-405012" algn="l" defTabSz="648019" rtl="0" eaLnBrk="1" latinLnBrk="0" hangingPunct="1">
        <a:spcBef>
          <a:spcPct val="20000"/>
        </a:spcBef>
        <a:buFont typeface="Arial"/>
        <a:buChar char="–"/>
        <a:defRPr sz="4001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7" indent="-324010" algn="l" defTabSz="648019" rtl="0" eaLnBrk="1" latinLnBrk="0" hangingPunct="1">
        <a:spcBef>
          <a:spcPct val="20000"/>
        </a:spcBef>
        <a:buFont typeface="Arial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268065" indent="-324010" algn="l" defTabSz="648019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4pPr>
      <a:lvl5pPr marL="2916083" indent="-324010" algn="l" defTabSz="648019" rtl="0" eaLnBrk="1" latinLnBrk="0" hangingPunct="1">
        <a:spcBef>
          <a:spcPct val="20000"/>
        </a:spcBef>
        <a:buFont typeface="Arial"/>
        <a:buChar char="»"/>
        <a:defRPr sz="280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02" indent="-324010" algn="l" defTabSz="648019" rtl="0" eaLnBrk="1" latinLnBrk="0" hangingPunct="1">
        <a:spcBef>
          <a:spcPct val="20000"/>
        </a:spcBef>
        <a:buFont typeface="Arial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6pPr>
      <a:lvl7pPr marL="4212121" indent="-324010" algn="l" defTabSz="648019" rtl="0" eaLnBrk="1" latinLnBrk="0" hangingPunct="1">
        <a:spcBef>
          <a:spcPct val="20000"/>
        </a:spcBef>
        <a:buFont typeface="Arial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7pPr>
      <a:lvl8pPr marL="4860140" indent="-324010" algn="l" defTabSz="648019" rtl="0" eaLnBrk="1" latinLnBrk="0" hangingPunct="1">
        <a:spcBef>
          <a:spcPct val="20000"/>
        </a:spcBef>
        <a:buFont typeface="Arial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8pPr>
      <a:lvl9pPr marL="5508158" indent="-324010" algn="l" defTabSz="648019" rtl="0" eaLnBrk="1" latinLnBrk="0" hangingPunct="1">
        <a:spcBef>
          <a:spcPct val="20000"/>
        </a:spcBef>
        <a:buFont typeface="Arial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48019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7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44057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4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240093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888111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536130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184149" algn="l" defTabSz="648019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intra.aricent.com/Communities/DevOps/Sitepages/Home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SharedPlaylist/7034dcedaa92448f8056272a52c5056f?org=aricent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DevOps Training – Sept 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14 Sept, 2017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1647893" y="1342046"/>
            <a:ext cx="4792157" cy="708204"/>
          </a:xfrm>
          <a:prstGeom prst="rect">
            <a:avLst/>
          </a:prstGeom>
        </p:spPr>
        <p:txBody>
          <a:bodyPr lIns="91108" tIns="45554" rIns="91108" bIns="45554" anchor="b"/>
          <a:lstStyle>
            <a:lvl1pPr algn="l" defTabSz="647695" rtl="0" eaLnBrk="1" latinLnBrk="0" hangingPunct="1">
              <a:spcBef>
                <a:spcPct val="0"/>
              </a:spcBef>
              <a:buNone/>
              <a:defRPr sz="4099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7634"/>
            <a:r>
              <a:rPr lang="en-US" sz="3200" dirty="0">
                <a:solidFill>
                  <a:prstClr val="white"/>
                </a:solidFill>
                <a:latin typeface="Arial"/>
              </a:rPr>
              <a:t>Engineering the Future</a:t>
            </a:r>
          </a:p>
        </p:txBody>
      </p:sp>
    </p:spTree>
    <p:extLst>
      <p:ext uri="{BB962C8B-B14F-4D97-AF65-F5344CB8AC3E}">
        <p14:creationId xmlns:p14="http://schemas.microsoft.com/office/powerpoint/2010/main" val="35522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85199" y="914402"/>
            <a:ext cx="15146637" cy="773325"/>
          </a:xfrm>
        </p:spPr>
        <p:txBody>
          <a:bodyPr/>
          <a:lstStyle/>
          <a:p>
            <a:r>
              <a:rPr lang="en-US" dirty="0"/>
              <a:t>Role and Importance of DevOps in Software Development</a:t>
            </a:r>
          </a:p>
        </p:txBody>
      </p:sp>
      <p:sp>
        <p:nvSpPr>
          <p:cNvPr id="12" name="Rounded Rectangle 5"/>
          <p:cNvSpPr/>
          <p:nvPr/>
        </p:nvSpPr>
        <p:spPr>
          <a:xfrm>
            <a:off x="2743506" y="3300758"/>
            <a:ext cx="2792627" cy="109151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4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 Project Lifecycle – IDEA to production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49205" y="2032319"/>
            <a:ext cx="135923" cy="7179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b">
            <a:normAutofit/>
          </a:bodyPr>
          <a:lstStyle/>
          <a:p>
            <a:pPr algn="ctr"/>
            <a:endParaRPr lang="en-US" sz="1500" b="1" cap="all" dirty="0">
              <a:solidFill>
                <a:srgbClr val="FFFFFF"/>
              </a:solidFill>
            </a:endParaRPr>
          </a:p>
        </p:txBody>
      </p:sp>
      <p:sp>
        <p:nvSpPr>
          <p:cNvPr id="14" name="Right Arrow 11"/>
          <p:cNvSpPr/>
          <p:nvPr/>
        </p:nvSpPr>
        <p:spPr>
          <a:xfrm>
            <a:off x="6755497" y="5393356"/>
            <a:ext cx="1251078" cy="376462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b">
            <a:normAutofit fontScale="92500" lnSpcReduction="20000"/>
          </a:bodyPr>
          <a:lstStyle/>
          <a:p>
            <a:pPr algn="ctr"/>
            <a:endParaRPr lang="en-US" sz="1500" b="1" cap="all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5614" y="2091394"/>
            <a:ext cx="3628308" cy="92333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0" indent="0" algn="ctr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BentonSans"/>
                <a:cs typeface="BentonSans"/>
                <a:sym typeface="BentonSans"/>
              </a:rPr>
              <a:t>INCREASING COMPLEXITY IN SOFTWARE PRODUCT ENGINEERING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43506" y="4678305"/>
            <a:ext cx="2792627" cy="1091513"/>
          </a:xfrm>
          <a:prstGeom prst="roundRect">
            <a:avLst/>
          </a:prstGeom>
          <a:solidFill>
            <a:srgbClr val="00B0F0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4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Evolution of technology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43504" y="6055852"/>
            <a:ext cx="2792627" cy="1091513"/>
          </a:xfrm>
          <a:prstGeom prst="roundRect">
            <a:avLst/>
          </a:prstGeom>
          <a:solidFill>
            <a:srgbClr val="3EC73C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4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in scale and Complexity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503" y="7433399"/>
            <a:ext cx="2792627" cy="1091513"/>
          </a:xfrm>
          <a:prstGeom prst="roundRect">
            <a:avLst/>
          </a:prstGeom>
          <a:solidFill>
            <a:srgbClr val="7030A0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4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and Predictable quality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04597" y="2091394"/>
            <a:ext cx="3878677" cy="4616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0" indent="0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BentonSans"/>
                <a:cs typeface="BentonSans"/>
                <a:sym typeface="BentonSans"/>
              </a:rPr>
              <a:t>DEVOPS PRACTICES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78291058"/>
              </p:ext>
            </p:extLst>
          </p:nvPr>
        </p:nvGraphicFramePr>
        <p:xfrm>
          <a:off x="8604597" y="2702086"/>
          <a:ext cx="5932929" cy="61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1630" y="8277959"/>
            <a:ext cx="493905" cy="493905"/>
          </a:xfrm>
          <a:prstGeom prst="rect">
            <a:avLst/>
          </a:prstGeom>
        </p:spPr>
      </p:pic>
      <p:pic>
        <p:nvPicPr>
          <p:cNvPr id="22" name="Picture 21" descr="peephole1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1630" y="4088678"/>
            <a:ext cx="493905" cy="4939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1630" y="6112992"/>
            <a:ext cx="493905" cy="4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8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Structure of the Training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IN" sz="2000" b="1" dirty="0"/>
              <a:t>Self-nomination</a:t>
            </a:r>
            <a:r>
              <a:rPr lang="en-IN" sz="2000" dirty="0"/>
              <a:t> – you nominated as you are motivated to learn.</a:t>
            </a:r>
            <a:endParaRPr lang="en-IN" sz="2000" b="1" dirty="0"/>
          </a:p>
          <a:p>
            <a:r>
              <a:rPr lang="en-IN" sz="2000" b="1" dirty="0"/>
              <a:t>Self Training</a:t>
            </a:r>
            <a:r>
              <a:rPr lang="en-IN" sz="2000" dirty="0"/>
              <a:t> using the Lynda Courses</a:t>
            </a:r>
            <a:r>
              <a:rPr lang="en-US" sz="2000" dirty="0"/>
              <a:t>.</a:t>
            </a:r>
          </a:p>
          <a:p>
            <a:r>
              <a:rPr lang="en-IN" sz="2000" dirty="0"/>
              <a:t>Promoting </a:t>
            </a:r>
            <a:r>
              <a:rPr lang="en-IN" sz="2000" b="1" dirty="0"/>
              <a:t>Self Drive </a:t>
            </a:r>
            <a:r>
              <a:rPr lang="en-IN" sz="2000" dirty="0"/>
              <a:t>and </a:t>
            </a:r>
            <a:r>
              <a:rPr lang="en-IN" sz="2000" b="1" dirty="0"/>
              <a:t>Planning Flexibility</a:t>
            </a:r>
            <a:r>
              <a:rPr lang="en-IN" sz="2000" dirty="0"/>
              <a:t>.</a:t>
            </a:r>
            <a:endParaRPr lang="en-US" sz="2000" dirty="0"/>
          </a:p>
          <a:p>
            <a:r>
              <a:rPr lang="en-IN" sz="2000" b="1" dirty="0"/>
              <a:t>Mentoring</a:t>
            </a:r>
            <a:r>
              <a:rPr lang="en-IN" sz="2000" dirty="0"/>
              <a:t> by SMEs using the intranet social community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hlinkClick r:id="rId3"/>
              </a:rPr>
              <a:t>http://social.intra.aricent.com/Communities/DevOps/Sitepages/Home.aspx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2000" dirty="0"/>
              <a:t>Kickoff with Mentors : 11 Sept 2017</a:t>
            </a:r>
          </a:p>
          <a:p>
            <a:r>
              <a:rPr lang="en-US" sz="2000" dirty="0"/>
              <a:t>Kickoff with 120 people : 14th Sept 2017</a:t>
            </a:r>
          </a:p>
          <a:p>
            <a:endParaRPr lang="en-US" sz="2000" dirty="0"/>
          </a:p>
          <a:p>
            <a:r>
              <a:rPr lang="en-US" sz="2000" dirty="0"/>
              <a:t>Self-learning for 3 weeks: 18</a:t>
            </a:r>
            <a:r>
              <a:rPr lang="en-US" sz="2000" baseline="30000" dirty="0"/>
              <a:t>th</a:t>
            </a:r>
            <a:r>
              <a:rPr lang="en-US" sz="2000" dirty="0"/>
              <a:t> Sep to 8</a:t>
            </a:r>
            <a:r>
              <a:rPr lang="en-US" sz="2000" baseline="30000" dirty="0"/>
              <a:t>th</a:t>
            </a:r>
            <a:r>
              <a:rPr lang="en-US" sz="2000" dirty="0"/>
              <a:t> Oct.</a:t>
            </a:r>
          </a:p>
          <a:p>
            <a:r>
              <a:rPr lang="en-US" sz="2000" dirty="0"/>
              <a:t>Project or 5 weeks: 3</a:t>
            </a:r>
            <a:r>
              <a:rPr lang="en-US" sz="2000" baseline="30000" dirty="0"/>
              <a:t>rd</a:t>
            </a:r>
            <a:r>
              <a:rPr lang="en-US" sz="2000" dirty="0"/>
              <a:t> Oct to 3</a:t>
            </a:r>
            <a:r>
              <a:rPr lang="en-US" sz="2000" baseline="30000" dirty="0"/>
              <a:t>rd</a:t>
            </a:r>
            <a:r>
              <a:rPr lang="en-US" sz="2000" dirty="0"/>
              <a:t> Nov.</a:t>
            </a:r>
          </a:p>
          <a:p>
            <a:r>
              <a:rPr lang="en-US" sz="2000" dirty="0"/>
              <a:t>Report Read-out per team to all: 6</a:t>
            </a:r>
            <a:r>
              <a:rPr lang="en-US" sz="2000" baseline="30000" dirty="0"/>
              <a:t>th</a:t>
            </a:r>
            <a:r>
              <a:rPr lang="en-US" sz="2000" dirty="0"/>
              <a:t> Nov to 10</a:t>
            </a:r>
            <a:r>
              <a:rPr lang="en-US" sz="2000" baseline="30000" dirty="0"/>
              <a:t>th</a:t>
            </a:r>
            <a:r>
              <a:rPr lang="en-US" sz="2000" dirty="0"/>
              <a:t> Nov.</a:t>
            </a:r>
          </a:p>
          <a:p>
            <a:r>
              <a:rPr lang="en-US" sz="2000" dirty="0"/>
              <a:t>Contribution to Blog: 13</a:t>
            </a:r>
            <a:r>
              <a:rPr lang="en-US" sz="2000" baseline="30000" dirty="0"/>
              <a:t>th</a:t>
            </a:r>
            <a:r>
              <a:rPr lang="en-US" sz="2000" dirty="0"/>
              <a:t> Nov to 17</a:t>
            </a:r>
            <a:r>
              <a:rPr lang="en-US" sz="2000" baseline="30000" dirty="0"/>
              <a:t>th</a:t>
            </a:r>
            <a:r>
              <a:rPr lang="en-US" sz="2000" dirty="0"/>
              <a:t>  Nov.</a:t>
            </a:r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000" dirty="0"/>
              <a:t>L&amp;D: Swati Mukhopadhyay</a:t>
            </a:r>
          </a:p>
          <a:p>
            <a:r>
              <a:rPr lang="en-US" sz="2000" dirty="0"/>
              <a:t>Chief Mentor: Jitendra Thethi</a:t>
            </a:r>
          </a:p>
          <a:p>
            <a:r>
              <a:rPr lang="en-US" sz="2000" dirty="0"/>
              <a:t>Mentors</a:t>
            </a:r>
          </a:p>
          <a:p>
            <a:pPr lvl="1"/>
            <a:r>
              <a:rPr lang="en-US" sz="2000" dirty="0"/>
              <a:t>Abhijit Shankar Chakrabarty</a:t>
            </a:r>
          </a:p>
          <a:p>
            <a:pPr lvl="1"/>
            <a:r>
              <a:rPr lang="en-US" sz="2000" dirty="0"/>
              <a:t>Bhogesh Patil Bantanahal</a:t>
            </a:r>
          </a:p>
          <a:p>
            <a:pPr lvl="1"/>
            <a:r>
              <a:rPr lang="en-US" sz="2000" dirty="0"/>
              <a:t>Chenthil Vel G</a:t>
            </a:r>
          </a:p>
          <a:p>
            <a:pPr lvl="1"/>
            <a:r>
              <a:rPr lang="en-US" sz="2000" dirty="0"/>
              <a:t>Dheeraj Prakash</a:t>
            </a:r>
          </a:p>
          <a:p>
            <a:pPr lvl="1"/>
            <a:r>
              <a:rPr lang="en-US" sz="2000" dirty="0"/>
              <a:t>Gurpreet Singh Sachdeva</a:t>
            </a:r>
          </a:p>
          <a:p>
            <a:pPr lvl="1"/>
            <a:r>
              <a:rPr lang="en-US" sz="2000" dirty="0"/>
              <a:t>Harvinder Bajaj</a:t>
            </a:r>
          </a:p>
          <a:p>
            <a:pPr lvl="1"/>
            <a:r>
              <a:rPr lang="en-US" sz="2000" dirty="0"/>
              <a:t>Manish Panchmatia</a:t>
            </a:r>
          </a:p>
          <a:p>
            <a:pPr lvl="1"/>
            <a:r>
              <a:rPr lang="en-US" sz="2000" dirty="0"/>
              <a:t>Manjot Singh</a:t>
            </a:r>
          </a:p>
          <a:p>
            <a:pPr lvl="1"/>
            <a:r>
              <a:rPr lang="en-US" sz="2000" dirty="0"/>
              <a:t>Nitin Mehta</a:t>
            </a:r>
          </a:p>
          <a:p>
            <a:pPr lvl="1"/>
            <a:r>
              <a:rPr lang="en-US" sz="2000" dirty="0"/>
              <a:t>Pinayour Chandrasekaran Sathish</a:t>
            </a:r>
          </a:p>
          <a:p>
            <a:pPr lvl="1"/>
            <a:r>
              <a:rPr lang="en-US" sz="2000" dirty="0"/>
              <a:t>Praful Bhatnagar</a:t>
            </a:r>
          </a:p>
          <a:p>
            <a:pPr lvl="1"/>
            <a:r>
              <a:rPr lang="en-US" sz="2000" dirty="0"/>
              <a:t>Ramesh Thangamuthu</a:t>
            </a:r>
          </a:p>
          <a:p>
            <a:pPr lvl="1"/>
            <a:r>
              <a:rPr lang="en-US" sz="2000" dirty="0"/>
              <a:t>Sravana Kumar Devarapalli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/>
              <a:t>Process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000" dirty="0"/>
              <a:t>Training Schedule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2000" dirty="0"/>
              <a:t>Point of Contacts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198" y="8298025"/>
            <a:ext cx="693010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indent="0"/>
            <a:r>
              <a:rPr lang="en-US" sz="2400" dirty="0">
                <a:latin typeface="+mj-lt"/>
                <a:ea typeface="BentonSans"/>
                <a:cs typeface="BentonSans"/>
                <a:sym typeface="BentonSans"/>
              </a:rPr>
              <a:t>Mentor to Mentee mapping will be shared by L&amp;D</a:t>
            </a:r>
          </a:p>
        </p:txBody>
      </p:sp>
    </p:spTree>
    <p:extLst>
      <p:ext uri="{BB962C8B-B14F-4D97-AF65-F5344CB8AC3E}">
        <p14:creationId xmlns:p14="http://schemas.microsoft.com/office/powerpoint/2010/main" val="41509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62891" y="2341645"/>
            <a:ext cx="15368330" cy="6696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Git</a:t>
            </a:r>
            <a:r>
              <a:rPr lang="en-IN" sz="2400" dirty="0"/>
              <a:t> for version control</a:t>
            </a:r>
            <a:endParaRPr lang="en-US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Jenkins and Travis</a:t>
            </a:r>
            <a:r>
              <a:rPr lang="en-IN" sz="2400" dirty="0"/>
              <a:t> for continuous integration,</a:t>
            </a:r>
            <a:endParaRPr lang="en-US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Chef and Ansible</a:t>
            </a:r>
            <a:r>
              <a:rPr lang="en-IN" sz="2400" dirty="0"/>
              <a:t> for Configuration &amp; Deployment,</a:t>
            </a:r>
            <a:endParaRPr lang="en-US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Docker</a:t>
            </a:r>
            <a:r>
              <a:rPr lang="en-IN" sz="2400" dirty="0"/>
              <a:t> for Container and Microservices deployment</a:t>
            </a:r>
            <a:endParaRPr lang="en-US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AWS Cloud formation </a:t>
            </a:r>
            <a:r>
              <a:rPr lang="en-IN" sz="2400" dirty="0"/>
              <a:t>for AWS resource management,</a:t>
            </a:r>
            <a:endParaRPr lang="en-US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Kubernetes </a:t>
            </a:r>
            <a:r>
              <a:rPr lang="en-IN" sz="2400" dirty="0"/>
              <a:t>for deployment, scaling and operating container based applications,</a:t>
            </a:r>
            <a:endParaRPr lang="en-US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Code Pipeline, Code Deploy and </a:t>
            </a:r>
            <a:r>
              <a:rPr lang="en-IN" sz="2400" b="1" dirty="0" err="1"/>
              <a:t>Opsworks</a:t>
            </a:r>
            <a:r>
              <a:rPr lang="en-IN" sz="2400" b="1" dirty="0"/>
              <a:t> Platform</a:t>
            </a:r>
            <a:r>
              <a:rPr lang="en-IN" sz="2400" dirty="0"/>
              <a:t> for code delivery, deployment and configuration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585199" y="1568320"/>
            <a:ext cx="14333959" cy="810427"/>
          </a:xfrm>
        </p:spPr>
        <p:txBody>
          <a:bodyPr>
            <a:normAutofit/>
          </a:bodyPr>
          <a:lstStyle/>
          <a:p>
            <a:r>
              <a:rPr lang="en-IN" sz="2400" dirty="0"/>
              <a:t>Focus on certain Common Tools and practices across the DevOps technology landscape: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839450" y="1726483"/>
            <a:ext cx="7775762" cy="810427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 algn="l" defTabSz="648019" rtl="0" eaLnBrk="1" latinLnBrk="0" hangingPunct="1">
              <a:spcBef>
                <a:spcPct val="20000"/>
              </a:spcBef>
              <a:buFont typeface="Arial"/>
              <a:buNone/>
              <a:defRPr sz="1700" b="1" kern="1200" cap="none" baseline="0">
                <a:solidFill>
                  <a:schemeClr val="tx1"/>
                </a:solidFill>
                <a:latin typeface="+mj-lt"/>
                <a:ea typeface="+mn-ea"/>
                <a:cs typeface="BentonSans Book"/>
              </a:defRPr>
            </a:lvl1pPr>
            <a:lvl2pPr marL="1053030" indent="-405012" algn="l" defTabSz="648019" rtl="0" eaLnBrk="1" latinLnBrk="0" hangingPunct="1">
              <a:spcBef>
                <a:spcPct val="20000"/>
              </a:spcBef>
              <a:buFont typeface="Arial"/>
              <a:buChar char="–"/>
              <a:defRPr sz="4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47" indent="-324010" algn="l" defTabSz="648019" rtl="0" eaLnBrk="1" latinLnBrk="0" hangingPunct="1">
              <a:spcBef>
                <a:spcPct val="20000"/>
              </a:spcBef>
              <a:buFont typeface="Arial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065" indent="-324010" algn="l" defTabSz="648019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083" indent="-324010" algn="l" defTabSz="648019" rtl="0" eaLnBrk="1" latinLnBrk="0" hangingPunct="1">
              <a:spcBef>
                <a:spcPct val="20000"/>
              </a:spcBef>
              <a:buFont typeface="Arial"/>
              <a:buChar char="»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02" indent="-324010" algn="l" defTabSz="648019" rtl="0" eaLnBrk="1" latinLnBrk="0" hangingPunct="1">
              <a:spcBef>
                <a:spcPct val="20000"/>
              </a:spcBef>
              <a:buFont typeface="Arial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121" indent="-324010" algn="l" defTabSz="648019" rtl="0" eaLnBrk="1" latinLnBrk="0" hangingPunct="1">
              <a:spcBef>
                <a:spcPct val="20000"/>
              </a:spcBef>
              <a:buFont typeface="Arial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140" indent="-324010" algn="l" defTabSz="648019" rtl="0" eaLnBrk="1" latinLnBrk="0" hangingPunct="1">
              <a:spcBef>
                <a:spcPct val="20000"/>
              </a:spcBef>
              <a:buFont typeface="Arial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158" indent="-324010" algn="l" defTabSz="648019" rtl="0" eaLnBrk="1" latinLnBrk="0" hangingPunct="1">
              <a:spcBef>
                <a:spcPct val="20000"/>
              </a:spcBef>
              <a:buFont typeface="Arial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DevOps Training -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585199" y="1687727"/>
            <a:ext cx="16050823" cy="6696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DevOps Core Concepts</a:t>
            </a:r>
          </a:p>
          <a:p>
            <a:r>
              <a:rPr lang="en-US" sz="1600" dirty="0"/>
              <a:t>Video: DevOps	4m 5s</a:t>
            </a:r>
          </a:p>
          <a:p>
            <a:r>
              <a:rPr lang="en-US" sz="1600" dirty="0"/>
              <a:t>Video: What is DevOps	1m 14s</a:t>
            </a:r>
          </a:p>
          <a:p>
            <a:pPr marL="0" indent="0">
              <a:buNone/>
            </a:pPr>
            <a:r>
              <a:rPr lang="en-US" sz="1600" dirty="0"/>
              <a:t>CI / CD Delivery Pipeline</a:t>
            </a:r>
          </a:p>
          <a:p>
            <a:r>
              <a:rPr lang="en-US" sz="1600" dirty="0"/>
              <a:t>Video: DevOps core concept: CI/CD	2m 44s</a:t>
            </a:r>
          </a:p>
          <a:p>
            <a:r>
              <a:rPr lang="en-US" sz="1600" dirty="0"/>
              <a:t>Course: DevOps Foundations: Continuous Delivery/Continuous Integration	2h 9m</a:t>
            </a:r>
          </a:p>
          <a:p>
            <a:pPr marL="0" indent="0">
              <a:buNone/>
            </a:pPr>
            <a:r>
              <a:rPr lang="en-US" sz="1600" dirty="0"/>
              <a:t>Working with </a:t>
            </a:r>
            <a:r>
              <a:rPr lang="en-US" sz="1600" dirty="0" err="1"/>
              <a:t>Git</a:t>
            </a:r>
            <a:endParaRPr lang="en-US" sz="1600" dirty="0"/>
          </a:p>
          <a:p>
            <a:r>
              <a:rPr lang="en-US" sz="1600" dirty="0"/>
              <a:t>Course: Learning </a:t>
            </a:r>
            <a:r>
              <a:rPr lang="en-US" sz="1600" dirty="0" err="1"/>
              <a:t>Git</a:t>
            </a:r>
            <a:r>
              <a:rPr lang="en-US" sz="1600" dirty="0"/>
              <a:t> and GitHub	1h 21m</a:t>
            </a:r>
          </a:p>
          <a:p>
            <a:pPr marL="0" indent="0">
              <a:buNone/>
            </a:pPr>
            <a:r>
              <a:rPr lang="en-US" sz="1600" dirty="0"/>
              <a:t>Cloud and DevOps</a:t>
            </a:r>
          </a:p>
          <a:p>
            <a:r>
              <a:rPr lang="en-US" sz="1600" dirty="0"/>
              <a:t>Course: Learning Cloud Computing: The Cloud and DevOps	1h 44m</a:t>
            </a:r>
          </a:p>
          <a:p>
            <a:r>
              <a:rPr lang="en-US" sz="1600" dirty="0"/>
              <a:t>Course: DevOps Foundations: Infrastructure Automation	2h 6m</a:t>
            </a:r>
          </a:p>
          <a:p>
            <a:r>
              <a:rPr lang="en-US" sz="1600" dirty="0"/>
              <a:t>Course: AWS for DevOps: Continuous Delivery and Process Automation	2h 2m</a:t>
            </a:r>
          </a:p>
          <a:p>
            <a:pPr marL="0" indent="0">
              <a:buNone/>
            </a:pPr>
            <a:r>
              <a:rPr lang="en-US" sz="1600" dirty="0"/>
              <a:t>Ansible &amp; Chef</a:t>
            </a:r>
          </a:p>
          <a:p>
            <a:r>
              <a:rPr lang="en-US" sz="1600" dirty="0"/>
              <a:t>Course: Learning Ansible	59m 56s</a:t>
            </a:r>
          </a:p>
          <a:p>
            <a:r>
              <a:rPr lang="en-US" sz="1600" dirty="0"/>
              <a:t>Course: Learning Chef	2h 56m</a:t>
            </a:r>
          </a:p>
          <a:p>
            <a:r>
              <a:rPr lang="en-US" sz="1600" dirty="0"/>
              <a:t>Course: Amazon Web Services: Deploying and Provisioning	3h 18m</a:t>
            </a:r>
          </a:p>
          <a:p>
            <a:pPr marL="0" indent="0">
              <a:buNone/>
            </a:pPr>
            <a:r>
              <a:rPr lang="en-US" sz="1600" dirty="0"/>
              <a:t>Containers – Dockers and Kubernetes</a:t>
            </a:r>
          </a:p>
          <a:p>
            <a:r>
              <a:rPr lang="en-US" sz="1600" dirty="0"/>
              <a:t>Video: What is Docker?	2m 37s</a:t>
            </a:r>
          </a:p>
          <a:p>
            <a:r>
              <a:rPr lang="en-US" sz="1600" dirty="0"/>
              <a:t>Course: DevOps Foundations: Containers	1h 16m</a:t>
            </a:r>
          </a:p>
          <a:p>
            <a:r>
              <a:rPr lang="en-US" sz="1600" dirty="0"/>
              <a:t>Course: Learning Docker	2h 19m</a:t>
            </a:r>
          </a:p>
          <a:p>
            <a:r>
              <a:rPr lang="en-US" sz="1600" dirty="0"/>
              <a:t>Course: Deploying Docker to AWS	1h 29m</a:t>
            </a:r>
          </a:p>
          <a:p>
            <a:r>
              <a:rPr lang="en-US" sz="1600" dirty="0"/>
              <a:t>Video: Container orchestration with Kubernetes	6m 52s</a:t>
            </a:r>
          </a:p>
          <a:p>
            <a:pPr marL="0" indent="0">
              <a:buNone/>
            </a:pPr>
            <a:r>
              <a:rPr lang="en-US" sz="1600" dirty="0"/>
              <a:t>Monitoring and Management </a:t>
            </a:r>
          </a:p>
          <a:p>
            <a:r>
              <a:rPr lang="en-US" sz="1600" dirty="0"/>
              <a:t>Course: AWS for DevOps: Monitoring, Metrics, and Logging	2h 41m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https://www.lynda.com/SharedPlaylist/7034dcedaa92448f8056272a52c5056f?org=aricent.com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55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OSS Licensing and User Responsibilities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course of training, various OSS will be down-loaded on individual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aware of the licensing agreement. This will also teach us OSS licensing.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OSS download will be tracked by IT against the end-point and will be time bound.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L&amp;D will get a common OSS usage approval from Aricent Legal – each user should have this on his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Strictly ensure that these OSS tools are used for the training projects only. In no way these to get into Client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responsibility is with the end User – in case of doubt, please ask your mentor.</a:t>
            </a:r>
          </a:p>
        </p:txBody>
      </p:sp>
    </p:spTree>
    <p:extLst>
      <p:ext uri="{BB962C8B-B14F-4D97-AF65-F5344CB8AC3E}">
        <p14:creationId xmlns:p14="http://schemas.microsoft.com/office/powerpoint/2010/main" val="813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sym typeface="Arial" charset="0"/>
              </a:rPr>
              <a:t>www.aricent.com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58571" y="4988099"/>
            <a:ext cx="6479977" cy="2159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47634">
              <a:spcBef>
                <a:spcPct val="20000"/>
              </a:spcBef>
            </a:pPr>
            <a:r>
              <a:rPr lang="en-US" sz="2399" dirty="0">
                <a:solidFill>
                  <a:prstClr val="white"/>
                </a:solidFill>
                <a:latin typeface="Arial"/>
                <a:sym typeface="Arial" charset="0"/>
              </a:rPr>
              <a:t>Headquarters</a:t>
            </a:r>
          </a:p>
          <a:p>
            <a:pPr defTabSz="647634">
              <a:spcBef>
                <a:spcPct val="20000"/>
              </a:spcBef>
            </a:pPr>
            <a:r>
              <a:rPr lang="en-US" sz="2399" dirty="0">
                <a:solidFill>
                  <a:prstClr val="white"/>
                </a:solidFill>
                <a:latin typeface="Arial"/>
                <a:sym typeface="Arial" charset="0"/>
              </a:rPr>
              <a:t>303 Twin Dolphin Drive</a:t>
            </a:r>
            <a:br>
              <a:rPr lang="en-US" sz="2399" dirty="0">
                <a:solidFill>
                  <a:prstClr val="white"/>
                </a:solidFill>
                <a:latin typeface="Arial"/>
                <a:sym typeface="Arial" charset="0"/>
              </a:rPr>
            </a:br>
            <a:r>
              <a:rPr lang="en-US" sz="2399" dirty="0">
                <a:solidFill>
                  <a:prstClr val="white"/>
                </a:solidFill>
                <a:latin typeface="Arial"/>
                <a:sym typeface="Arial" charset="0"/>
              </a:rPr>
              <a:t>Redwood City, CA 94065</a:t>
            </a:r>
          </a:p>
          <a:p>
            <a:pPr defTabSz="647634">
              <a:spcBef>
                <a:spcPct val="20000"/>
              </a:spcBef>
            </a:pPr>
            <a:r>
              <a:rPr lang="en-US" sz="2399" dirty="0">
                <a:solidFill>
                  <a:prstClr val="white"/>
                </a:solidFill>
                <a:latin typeface="Arial"/>
                <a:sym typeface="Arial" charset="0"/>
              </a:rPr>
              <a:t>USA</a:t>
            </a:r>
          </a:p>
          <a:p>
            <a:pPr defTabSz="647634">
              <a:spcBef>
                <a:spcPct val="20000"/>
              </a:spcBef>
            </a:pPr>
            <a:r>
              <a:rPr lang="en-US" sz="2399" dirty="0">
                <a:solidFill>
                  <a:prstClr val="white"/>
                </a:solidFill>
                <a:latin typeface="Arial"/>
                <a:sym typeface="Arial" charset="0"/>
              </a:rPr>
              <a:t>Tel: +1 650 632 4310 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1647893" y="1342046"/>
            <a:ext cx="4792157" cy="708204"/>
          </a:xfrm>
          <a:prstGeom prst="rect">
            <a:avLst/>
          </a:prstGeom>
        </p:spPr>
        <p:txBody>
          <a:bodyPr lIns="91108" tIns="45554" rIns="91108" bIns="45554" anchor="b"/>
          <a:lstStyle>
            <a:lvl1pPr algn="l" defTabSz="647695" rtl="0" eaLnBrk="1" latinLnBrk="0" hangingPunct="1">
              <a:spcBef>
                <a:spcPct val="0"/>
              </a:spcBef>
              <a:buNone/>
              <a:defRPr sz="4099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7634"/>
            <a:r>
              <a:rPr lang="en-US" sz="3200" dirty="0"/>
              <a:t>Engineering the Future</a:t>
            </a:r>
          </a:p>
        </p:txBody>
      </p:sp>
    </p:spTree>
    <p:extLst>
      <p:ext uri="{BB962C8B-B14F-4D97-AF65-F5344CB8AC3E}">
        <p14:creationId xmlns:p14="http://schemas.microsoft.com/office/powerpoint/2010/main" val="38184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ricent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3EC73C"/>
      </a:accent1>
      <a:accent2>
        <a:srgbClr val="ED5041"/>
      </a:accent2>
      <a:accent3>
        <a:srgbClr val="F1AC00"/>
      </a:accent3>
      <a:accent4>
        <a:srgbClr val="3FB2E8"/>
      </a:accent4>
      <a:accent5>
        <a:srgbClr val="EB8024"/>
      </a:accent5>
      <a:accent6>
        <a:srgbClr val="000000"/>
      </a:accent6>
      <a:hlink>
        <a:srgbClr val="000000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lIns="0" tIns="0" rIns="0" bIns="0" anchor="b">
        <a:normAutofit/>
      </a:bodyPr>
      <a:lstStyle>
        <a:defPPr>
          <a:defRPr sz="1500" b="1" cap="all" dirty="0">
            <a:solidFill>
              <a:srgbClr val="FFFFFF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wrap="square" rtlCol="0">
        <a:spAutoFit/>
      </a:bodyPr>
      <a:lstStyle>
        <a:defPPr marL="0" indent="0">
          <a:defRPr sz="2400" dirty="0" smtClean="0">
            <a:latin typeface="+mj-lt"/>
            <a:ea typeface="BentonSans"/>
            <a:cs typeface="BentonSans"/>
            <a:sym typeface="Benton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0C38B10B08A499FCA0AFDFB6BC392" ma:contentTypeVersion="1" ma:contentTypeDescription="Create a new document." ma:contentTypeScope="" ma:versionID="10d1c87b8dbfeb2a7fd7fbce9e00ce3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EDA7A4-E5FC-4FCB-852F-68121CC319C2}">
  <ds:schemaRefs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144EFA-3A27-45A1-BA4F-05CE4047D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C1B6FC-1FBB-42DB-BE73-A43A71671E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Words>510</Words>
  <Application>Microsoft Office PowerPoint</Application>
  <PresentationFormat>Custom</PresentationFormat>
  <Paragraphs>114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Bold</vt:lpstr>
      <vt:lpstr>BentonSans</vt:lpstr>
      <vt:lpstr>BentonSans Book</vt:lpstr>
      <vt:lpstr>Calibri</vt:lpstr>
      <vt:lpstr>Georgia</vt:lpstr>
      <vt:lpstr>Office Theme</vt:lpstr>
      <vt:lpstr>DevOps Training – Sept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MING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Aricent Marketing</dc:creator>
  <cp:lastModifiedBy>Abhijit Shankar Chakrabarty</cp:lastModifiedBy>
  <cp:revision>546</cp:revision>
  <cp:lastPrinted>2016-03-09T02:56:02Z</cp:lastPrinted>
  <dcterms:created xsi:type="dcterms:W3CDTF">2016-03-05T20:37:49Z</dcterms:created>
  <dcterms:modified xsi:type="dcterms:W3CDTF">2017-09-14T11:44:52Z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0x0101000170C38B10B08A499FCA0AFDFB6BC392</vt:lpwstr>
  </property>
  <property fmtid="{D5CDD505-2E9C-101B-9397-08002B2CF9AE}" pid="3" name="Order">
    <vt:r8>300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