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4"/>
  </p:notesMasterIdLst>
  <p:sldIdLst>
    <p:sldId id="256" r:id="rId2"/>
    <p:sldId id="257" r:id="rId3"/>
    <p:sldId id="266" r:id="rId4"/>
    <p:sldId id="268" r:id="rId5"/>
    <p:sldId id="269" r:id="rId6"/>
    <p:sldId id="270" r:id="rId7"/>
    <p:sldId id="271" r:id="rId8"/>
    <p:sldId id="272" r:id="rId9"/>
    <p:sldId id="273" r:id="rId10"/>
    <p:sldId id="274" r:id="rId11"/>
    <p:sldId id="275" r:id="rId12"/>
    <p:sldId id="278" r:id="rId13"/>
    <p:sldId id="276" r:id="rId14"/>
    <p:sldId id="279" r:id="rId15"/>
    <p:sldId id="280" r:id="rId16"/>
    <p:sldId id="282" r:id="rId17"/>
    <p:sldId id="281" r:id="rId18"/>
    <p:sldId id="283" r:id="rId19"/>
    <p:sldId id="284" r:id="rId20"/>
    <p:sldId id="285" r:id="rId21"/>
    <p:sldId id="286" r:id="rId22"/>
    <p:sldId id="287" r:id="rId23"/>
    <p:sldId id="288" r:id="rId24"/>
    <p:sldId id="289" r:id="rId25"/>
    <p:sldId id="290" r:id="rId26"/>
    <p:sldId id="292" r:id="rId27"/>
    <p:sldId id="293" r:id="rId28"/>
    <p:sldId id="294" r:id="rId29"/>
    <p:sldId id="291" r:id="rId30"/>
    <p:sldId id="295" r:id="rId31"/>
    <p:sldId id="296" r:id="rId32"/>
    <p:sldId id="297" r:id="rId33"/>
    <p:sldId id="298" r:id="rId34"/>
    <p:sldId id="299" r:id="rId35"/>
    <p:sldId id="300" r:id="rId36"/>
    <p:sldId id="302" r:id="rId37"/>
    <p:sldId id="277"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6" r:id="rId61"/>
    <p:sldId id="325" r:id="rId62"/>
    <p:sldId id="327" r:id="rId6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30" autoAdjust="0"/>
    <p:restoredTop sz="87621" autoAdjust="0"/>
  </p:normalViewPr>
  <p:slideViewPr>
    <p:cSldViewPr>
      <p:cViewPr>
        <p:scale>
          <a:sx n="86" d="100"/>
          <a:sy n="86" d="100"/>
        </p:scale>
        <p:origin x="-1238" y="-32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7/19/2024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 xmlns:p14="http://schemas.microsoft.com/office/powerpoint/2010/main" val="373357226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 xmlns:p14="http://schemas.microsoft.com/office/powerpoint/2010/main" val="422889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5BB8BB6-CE7F-4E4D-BFD9-6C55542E7B83}" type="datetime1">
              <a:rPr lang="en-US" smtClean="0">
                <a:solidFill>
                  <a:srgbClr val="FFFFFF"/>
                </a:solidFill>
              </a:rPr>
              <a:pPr algn="ctr"/>
              <a:t>7/19/2024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r>
              <a:rPr lang="en-US" dirty="0" smtClean="0">
                <a:solidFill>
                  <a:schemeClr val="tx2"/>
                </a:solidFill>
              </a:rPr>
              <a:t>SACET-AIML&amp;DS</a:t>
            </a: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AA1518D9-416A-41A7-B0C8-FC6D99854538}" type="datetime1">
              <a:rPr lang="en-US" smtClean="0"/>
              <a:pPr/>
              <a:t>7/19/2024</a:t>
            </a:fld>
            <a:endParaRPr lang="en-US"/>
          </a:p>
        </p:txBody>
      </p:sp>
      <p:sp>
        <p:nvSpPr>
          <p:cNvPr id="4" name="Rectangle 3"/>
          <p:cNvSpPr>
            <a:spLocks noGrp="1"/>
          </p:cNvSpPr>
          <p:nvPr>
            <p:ph type="ftr" sz="quarter" idx="11"/>
          </p:nvPr>
        </p:nvSpPr>
        <p:spPr/>
        <p:txBody>
          <a:bodyPr/>
          <a:lstStyle>
            <a:extLst/>
          </a:lstStyle>
          <a:p>
            <a:r>
              <a:rPr lang="en-US" dirty="0" smtClean="0"/>
              <a:t>SACET-AIML&amp;DS</a:t>
            </a:r>
            <a:endParaRPr lang="en-US" dirty="0"/>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479484A6-3955-4B2F-8153-FFA3AA46BD30}" type="datetime1">
              <a:rPr lang="en-US" smtClean="0"/>
              <a:pPr/>
              <a:t>7/19/2024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r>
              <a:rPr lang="en-US" dirty="0" smtClean="0"/>
              <a:t>SACET-AIML&amp;DS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BBB0BE5D-C363-48EE-B63E-5D7D261182C8}" type="datetime1">
              <a:rPr lang="en-US" smtClean="0"/>
              <a:pPr/>
              <a:t>7/19/2024</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r>
              <a:rPr lang="en-US" dirty="0" smtClean="0"/>
              <a:t>SACET-AIML&amp;DS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96C8C325-04DC-4492-B487-B542E49A69DC}" type="datetime1">
              <a:rPr lang="en-US" smtClean="0"/>
              <a:pPr/>
              <a:t>7/19/2024</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r>
              <a:rPr lang="en-US" dirty="0" smtClean="0"/>
              <a:t>SACET-AIML&amp;DS</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BB090442-96F0-42D5-9E80-4B5F73B5932E}" type="datetime1">
              <a:rPr lang="en-US" smtClean="0"/>
              <a:pPr/>
              <a:t>7/19/2024</a:t>
            </a:fld>
            <a:endParaRPr lang="en-US"/>
          </a:p>
        </p:txBody>
      </p:sp>
      <p:sp>
        <p:nvSpPr>
          <p:cNvPr id="4" name="Footer Placeholder 3"/>
          <p:cNvSpPr>
            <a:spLocks noGrp="1"/>
          </p:cNvSpPr>
          <p:nvPr>
            <p:ph type="ftr" sz="quarter" idx="11"/>
          </p:nvPr>
        </p:nvSpPr>
        <p:spPr/>
        <p:txBody>
          <a:bodyPr/>
          <a:lstStyle>
            <a:extLst/>
          </a:lstStyle>
          <a:p>
            <a:r>
              <a:rPr lang="en-US" dirty="0" smtClean="0"/>
              <a:t>SACET-AIML&amp;DS</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C259D06-0CC6-4048-A875-242FD4FE1D5E}" type="datetime1">
              <a:rPr lang="en-US" smtClean="0"/>
              <a:pPr/>
              <a:t>7/19/2024</a:t>
            </a:fld>
            <a:endParaRPr lang="en-US"/>
          </a:p>
        </p:txBody>
      </p:sp>
      <p:sp>
        <p:nvSpPr>
          <p:cNvPr id="3" name="Footer Placeholder 2"/>
          <p:cNvSpPr>
            <a:spLocks noGrp="1"/>
          </p:cNvSpPr>
          <p:nvPr>
            <p:ph type="ftr" sz="quarter" idx="11"/>
          </p:nvPr>
        </p:nvSpPr>
        <p:spPr/>
        <p:txBody>
          <a:bodyPr/>
          <a:lstStyle>
            <a:extLst/>
          </a:lstStyle>
          <a:p>
            <a:r>
              <a:rPr lang="en-US" dirty="0" smtClean="0"/>
              <a:t>SACET-AIML&amp;DS</a:t>
            </a:r>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8530410-0DF2-4DC7-B616-50D911E81F16}" type="datetime1">
              <a:rPr lang="en-US" smtClean="0"/>
              <a:pPr/>
              <a:t>7/19/2024</a:t>
            </a:fld>
            <a:endParaRPr lang="en-US"/>
          </a:p>
        </p:txBody>
      </p:sp>
      <p:sp>
        <p:nvSpPr>
          <p:cNvPr id="6" name="Footer Placeholder 5"/>
          <p:cNvSpPr>
            <a:spLocks noGrp="1"/>
          </p:cNvSpPr>
          <p:nvPr>
            <p:ph type="ftr" sz="quarter" idx="11"/>
          </p:nvPr>
        </p:nvSpPr>
        <p:spPr/>
        <p:txBody>
          <a:bodyPr/>
          <a:lstStyle>
            <a:extLst/>
          </a:lstStyle>
          <a:p>
            <a:r>
              <a:rPr lang="en-US" dirty="0" smtClean="0"/>
              <a:t>SACET-AIML&amp;DS</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3716B61C-40E4-4AF2-BE48-42D9AAE72E5B}" type="datetime1">
              <a:rPr lang="en-US" smtClean="0"/>
              <a:pPr/>
              <a:t>7/19/2024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r>
              <a:rPr lang="en-US" dirty="0" smtClean="0"/>
              <a:t>SACET-AIML&amp;DS</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978F6140-D259-4AF1-8A2B-55443D1E4F60}" type="datetime1">
              <a:rPr lang="en-US" smtClean="0"/>
              <a:pPr/>
              <a:t>7/19/2024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r>
              <a:rPr lang="en-US" sz="1400" dirty="0" smtClean="0">
                <a:solidFill>
                  <a:schemeClr val="tx2"/>
                </a:solidFill>
              </a:rPr>
              <a:t>SACET-AIML&amp;DS</a:t>
            </a: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imf.org/en/Publications/SPROLLS/world-economic-outlook-databases" TargetMode="External"/><Relationship Id="rId2" Type="http://schemas.openxmlformats.org/officeDocument/2006/relationships/hyperlink" Target="https://stats.oecd.org/index.aspx?DataSetCode=BLI"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p:txBody>
          <a:bodyPr>
            <a:normAutofit lnSpcReduction="10000"/>
          </a:bodyPr>
          <a:lstStyle>
            <a:extLst/>
          </a:lstStyle>
          <a:p>
            <a:r>
              <a:rPr lang="en-US" dirty="0" smtClean="0"/>
              <a:t>3</a:t>
            </a:r>
            <a:r>
              <a:rPr lang="en-US" baseline="30000" dirty="0" smtClean="0"/>
              <a:t>rd</a:t>
            </a:r>
            <a:r>
              <a:rPr lang="en-US" dirty="0" smtClean="0"/>
              <a:t> Year 1 </a:t>
            </a:r>
            <a:r>
              <a:rPr lang="en-US" dirty="0" err="1" smtClean="0"/>
              <a:t>Sem</a:t>
            </a:r>
            <a:r>
              <a:rPr lang="en-US" dirty="0" smtClean="0"/>
              <a:t>, </a:t>
            </a:r>
            <a:r>
              <a:rPr lang="en-US" dirty="0" smtClean="0"/>
              <a:t>CSE-AIML&amp;DS</a:t>
            </a:r>
            <a:endParaRPr lang="en-US" dirty="0"/>
          </a:p>
        </p:txBody>
      </p:sp>
      <p:sp>
        <p:nvSpPr>
          <p:cNvPr id="2" name="Rectangle 1"/>
          <p:cNvSpPr/>
          <p:nvPr/>
        </p:nvSpPr>
        <p:spPr>
          <a:xfrm>
            <a:off x="1331640" y="839623"/>
            <a:ext cx="5832648" cy="1015663"/>
          </a:xfrm>
          <a:prstGeom prst="rect">
            <a:avLst/>
          </a:prstGeom>
        </p:spPr>
        <p:txBody>
          <a:bodyPr wrap="square">
            <a:spAutoFit/>
          </a:bodyPr>
          <a:lstStyle/>
          <a:p>
            <a:pPr algn="ctr"/>
            <a:r>
              <a:rPr lang="en-US" sz="3600" b="1" dirty="0">
                <a:solidFill>
                  <a:srgbClr val="FF0000"/>
                </a:solidFill>
              </a:rPr>
              <a:t>Machine Learning</a:t>
            </a:r>
            <a:r>
              <a:rPr lang="en-US" sz="3200" b="1" dirty="0">
                <a:solidFill>
                  <a:srgbClr val="FF0000"/>
                </a:solidFill>
              </a:rPr>
              <a:t/>
            </a:r>
            <a:br>
              <a:rPr lang="en-US" sz="3200" b="1" dirty="0">
                <a:solidFill>
                  <a:srgbClr val="FF0000"/>
                </a:solidFill>
              </a:rPr>
            </a:br>
            <a:r>
              <a:rPr lang="en-US" sz="2400" b="1" dirty="0">
                <a:solidFill>
                  <a:srgbClr val="0070C0"/>
                </a:solidFill>
              </a:rPr>
              <a:t>Unit-1 : Topics</a:t>
            </a:r>
            <a:endParaRPr lang="en-IN" sz="3600" dirty="0">
              <a:solidFill>
                <a:srgbClr val="0070C0"/>
              </a:solidFill>
            </a:endParaRPr>
          </a:p>
        </p:txBody>
      </p:sp>
      <p:sp>
        <p:nvSpPr>
          <p:cNvPr id="3" name="Footer Placeholder 2"/>
          <p:cNvSpPr>
            <a:spLocks noGrp="1"/>
          </p:cNvSpPr>
          <p:nvPr>
            <p:ph type="ftr" sz="quarter" idx="11"/>
          </p:nvPr>
        </p:nvSpPr>
        <p:spPr/>
        <p:txBody>
          <a:bodyPr/>
          <a:lstStyle/>
          <a:p>
            <a:pPr algn="r"/>
            <a:r>
              <a:rPr lang="en-US" dirty="0" smtClean="0">
                <a:solidFill>
                  <a:schemeClr val="bg1"/>
                </a:solidFill>
              </a:rPr>
              <a:t>SACET-AIML&amp;DS</a:t>
            </a:r>
            <a:endParaRPr lang="en-US" dirty="0">
              <a:solidFill>
                <a:schemeClr val="bg1"/>
              </a:solidFill>
            </a:endParaRPr>
          </a:p>
        </p:txBody>
      </p:sp>
      <p:sp>
        <p:nvSpPr>
          <p:cNvPr id="8" name="TextBox 7"/>
          <p:cNvSpPr txBox="1"/>
          <p:nvPr/>
        </p:nvSpPr>
        <p:spPr>
          <a:xfrm>
            <a:off x="539552" y="2211710"/>
            <a:ext cx="7992888" cy="1631216"/>
          </a:xfrm>
          <a:prstGeom prst="rect">
            <a:avLst/>
          </a:prstGeom>
          <a:noFill/>
        </p:spPr>
        <p:txBody>
          <a:bodyPr wrap="square" rtlCol="0">
            <a:spAutoFit/>
          </a:bodyPr>
          <a:lstStyle/>
          <a:p>
            <a:pPr algn="just"/>
            <a:r>
              <a:rPr lang="en-US" sz="2000" b="1" dirty="0">
                <a:solidFill>
                  <a:schemeClr val="bg1"/>
                </a:solidFill>
              </a:rPr>
              <a:t>Introduction</a:t>
            </a:r>
            <a:r>
              <a:rPr lang="en-US" sz="2000" dirty="0">
                <a:solidFill>
                  <a:schemeClr val="bg1"/>
                </a:solidFill>
              </a:rPr>
              <a:t>- Artificial Intelligence, Machine Learning, Deep Learning, Types of Machine Learning systems, main challenges of machine learning. </a:t>
            </a:r>
            <a:br>
              <a:rPr lang="en-US" sz="2000" dirty="0">
                <a:solidFill>
                  <a:schemeClr val="bg1"/>
                </a:solidFill>
              </a:rPr>
            </a:br>
            <a:r>
              <a:rPr lang="en-US" sz="2000" b="1" dirty="0">
                <a:solidFill>
                  <a:schemeClr val="bg1"/>
                </a:solidFill>
              </a:rPr>
              <a:t>Statistical Learning</a:t>
            </a:r>
            <a:r>
              <a:rPr lang="en-US" sz="2000" dirty="0">
                <a:solidFill>
                  <a:schemeClr val="bg1"/>
                </a:solidFill>
              </a:rPr>
              <a:t>- Introduction, Supervised and unsupervised learning, Training and Test loss, Tradeoffs in statistical learning, Estimating risk statistics, Sampling distribution of an estimator, Empirical Risk Minimization.</a:t>
            </a:r>
            <a:endParaRPr lang="en-IN" sz="2000" dirty="0"/>
          </a:p>
        </p:txBody>
      </p:sp>
      <p:sp>
        <p:nvSpPr>
          <p:cNvPr id="4" name="Slide Number Placeholder 3"/>
          <p:cNvSpPr>
            <a:spLocks noGrp="1"/>
          </p:cNvSpPr>
          <p:nvPr>
            <p:ph type="sldNum" sz="quarter" idx="12"/>
          </p:nvPr>
        </p:nvSpPr>
        <p:spPr/>
        <p:txBody>
          <a:bodyPr>
            <a:normAutofit lnSpcReduction="10000"/>
          </a:bodyPr>
          <a:lstStyle/>
          <a:p>
            <a:fld id="{8F82E0A0-C266-4798-8C8F-B9F91E9DA37E}" type="slidenum">
              <a:rPr lang="en-US" smtClean="0">
                <a:solidFill>
                  <a:schemeClr val="tx2"/>
                </a:solidFill>
              </a:rPr>
              <a:pPr/>
              <a:t>1</a:t>
            </a:fld>
            <a:endParaRPr lang="en-US"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Spam filters based on Machine Learning</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1419622"/>
            <a:ext cx="7909056" cy="31730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10</a:t>
            </a:fld>
            <a:endParaRPr lang="en-US"/>
          </a:p>
        </p:txBody>
      </p:sp>
    </p:spTree>
    <p:extLst>
      <p:ext uri="{BB962C8B-B14F-4D97-AF65-F5344CB8AC3E}">
        <p14:creationId xmlns="" xmlns:p14="http://schemas.microsoft.com/office/powerpoint/2010/main" val="3060119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Deep Learning</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a:xfrm>
            <a:off x="609600" y="1419622"/>
            <a:ext cx="8153400" cy="3312368"/>
          </a:xfrm>
        </p:spPr>
        <p:txBody>
          <a:bodyPr>
            <a:normAutofit fontScale="40000" lnSpcReduction="20000"/>
          </a:bodyPr>
          <a:lstStyle/>
          <a:p>
            <a:pPr algn="just"/>
            <a:r>
              <a:rPr lang="en-US" sz="4000" dirty="0"/>
              <a:t>Deep learning can be defined as the method of </a:t>
            </a:r>
            <a:r>
              <a:rPr lang="en-US" sz="4000" b="1" dirty="0"/>
              <a:t>machine learning </a:t>
            </a:r>
            <a:r>
              <a:rPr lang="en-US" sz="4000" dirty="0"/>
              <a:t>and </a:t>
            </a:r>
            <a:r>
              <a:rPr lang="en-US" sz="4000" b="1" dirty="0"/>
              <a:t>artificial intelligence </a:t>
            </a:r>
            <a:r>
              <a:rPr lang="en-US" sz="4000" dirty="0"/>
              <a:t>that is intended to intimidate humans and their actions based on certain human brain functions to make effective decisions. </a:t>
            </a:r>
            <a:endParaRPr lang="en-US" sz="4000" dirty="0" smtClean="0"/>
          </a:p>
          <a:p>
            <a:pPr algn="just"/>
            <a:r>
              <a:rPr lang="en-US" sz="4000" dirty="0" smtClean="0"/>
              <a:t>It </a:t>
            </a:r>
            <a:r>
              <a:rPr lang="en-US" sz="4000" dirty="0"/>
              <a:t>is a very important </a:t>
            </a:r>
            <a:r>
              <a:rPr lang="en-US" sz="4000" b="1" dirty="0">
                <a:solidFill>
                  <a:srgbClr val="FF0000"/>
                </a:solidFill>
              </a:rPr>
              <a:t>data science</a:t>
            </a:r>
            <a:r>
              <a:rPr lang="en-US" sz="4000" dirty="0"/>
              <a:t> element that channels its modeling based on data-driven techniques under predictive modeling and statistics. </a:t>
            </a:r>
            <a:endParaRPr lang="en-US" sz="4000" dirty="0" smtClean="0"/>
          </a:p>
          <a:p>
            <a:pPr algn="just"/>
            <a:r>
              <a:rPr lang="en-US" sz="4000" dirty="0"/>
              <a:t>Deep learning is actually a </a:t>
            </a:r>
            <a:r>
              <a:rPr lang="en-US" sz="4000" dirty="0">
                <a:solidFill>
                  <a:srgbClr val="FF0000"/>
                </a:solidFill>
              </a:rPr>
              <a:t>subset of machine learning</a:t>
            </a:r>
            <a:r>
              <a:rPr lang="en-US" sz="4000" dirty="0"/>
              <a:t>. It technically is machine learning and functions in the same way but it has different capabilities.</a:t>
            </a:r>
            <a:endParaRPr lang="en-US" sz="4000" dirty="0" smtClean="0"/>
          </a:p>
          <a:p>
            <a:pPr algn="just"/>
            <a:r>
              <a:rPr lang="en-US" sz="4000" dirty="0"/>
              <a:t>Deep learning algorithms play a crucial role in determining the features and can handle the large </a:t>
            </a:r>
            <a:r>
              <a:rPr lang="en-US" sz="4000" dirty="0">
                <a:solidFill>
                  <a:srgbClr val="FF0000"/>
                </a:solidFill>
              </a:rPr>
              <a:t>number of processes</a:t>
            </a:r>
            <a:r>
              <a:rPr lang="en-US" sz="4000" dirty="0"/>
              <a:t> for the data that might be structured or unstructured</a:t>
            </a:r>
            <a:r>
              <a:rPr lang="en-US" sz="4000" dirty="0" smtClean="0"/>
              <a:t>.</a:t>
            </a:r>
          </a:p>
          <a:p>
            <a:pPr algn="just"/>
            <a:r>
              <a:rPr lang="en-US" sz="4000" dirty="0"/>
              <a:t>If a machine learning model returns an inaccurate prediction then the programmer needs to fix that problem explicitly but in the case of deep learning, the model does it by himself. An automatic car driving system is a good example of deep learning. </a:t>
            </a:r>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11</a:t>
            </a:fld>
            <a:endParaRPr lang="en-US"/>
          </a:p>
        </p:txBody>
      </p:sp>
    </p:spTree>
    <p:extLst>
      <p:ext uri="{BB962C8B-B14F-4D97-AF65-F5344CB8AC3E}">
        <p14:creationId xmlns="" xmlns:p14="http://schemas.microsoft.com/office/powerpoint/2010/main" val="4046715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Vs ML Vs DL</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lstStyle/>
          <a:p>
            <a:endParaRPr lang="en-IN"/>
          </a:p>
        </p:txBody>
      </p:sp>
      <p:sp>
        <p:nvSpPr>
          <p:cNvPr id="5"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47725" y="1347614"/>
            <a:ext cx="6532587" cy="3605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12</a:t>
            </a:fld>
            <a:endParaRPr lang="en-US"/>
          </a:p>
        </p:txBody>
      </p:sp>
    </p:spTree>
    <p:extLst>
      <p:ext uri="{BB962C8B-B14F-4D97-AF65-F5344CB8AC3E}">
        <p14:creationId xmlns="" xmlns:p14="http://schemas.microsoft.com/office/powerpoint/2010/main" val="427115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Machine Learning </a:t>
            </a:r>
            <a:r>
              <a:rPr lang="en-US" dirty="0" smtClean="0"/>
              <a:t>Systems</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77500" lnSpcReduction="20000"/>
          </a:bodyPr>
          <a:lstStyle/>
          <a:p>
            <a:pPr algn="just"/>
            <a:r>
              <a:rPr lang="en-US" dirty="0"/>
              <a:t>There are so many </a:t>
            </a:r>
            <a:r>
              <a:rPr lang="en-US" dirty="0">
                <a:solidFill>
                  <a:srgbClr val="FF0000"/>
                </a:solidFill>
              </a:rPr>
              <a:t>different types </a:t>
            </a:r>
            <a:r>
              <a:rPr lang="en-US" dirty="0"/>
              <a:t>of Machine Learning systems that it is useful </a:t>
            </a:r>
            <a:r>
              <a:rPr lang="en-US" dirty="0" smtClean="0"/>
              <a:t>to classify </a:t>
            </a:r>
            <a:r>
              <a:rPr lang="en-US" dirty="0"/>
              <a:t>them in broad categories based on:</a:t>
            </a:r>
          </a:p>
          <a:p>
            <a:pPr marL="880110" lvl="1" indent="-514350" algn="just">
              <a:buFont typeface="+mj-lt"/>
              <a:buAutoNum type="arabicPeriod"/>
            </a:pPr>
            <a:r>
              <a:rPr lang="en-US" dirty="0"/>
              <a:t>Whether or not they are trained with human supervision </a:t>
            </a:r>
            <a:r>
              <a:rPr lang="en-US" dirty="0" smtClean="0"/>
              <a:t>(</a:t>
            </a:r>
            <a:r>
              <a:rPr lang="en-US" dirty="0" smtClean="0">
                <a:solidFill>
                  <a:srgbClr val="FF0000"/>
                </a:solidFill>
              </a:rPr>
              <a:t>Supervised</a:t>
            </a:r>
            <a:r>
              <a:rPr lang="en-US" dirty="0">
                <a:solidFill>
                  <a:srgbClr val="FF0000"/>
                </a:solidFill>
              </a:rPr>
              <a:t>, </a:t>
            </a:r>
            <a:r>
              <a:rPr lang="en-US" dirty="0" smtClean="0">
                <a:solidFill>
                  <a:srgbClr val="FF0000"/>
                </a:solidFill>
              </a:rPr>
              <a:t>Unsupervised</a:t>
            </a:r>
            <a:r>
              <a:rPr lang="en-US" dirty="0">
                <a:solidFill>
                  <a:srgbClr val="FF0000"/>
                </a:solidFill>
              </a:rPr>
              <a:t>, </a:t>
            </a:r>
            <a:r>
              <a:rPr lang="en-US" dirty="0" smtClean="0">
                <a:solidFill>
                  <a:srgbClr val="FF0000"/>
                </a:solidFill>
              </a:rPr>
              <a:t>semi-supervised</a:t>
            </a:r>
            <a:r>
              <a:rPr lang="en-US" dirty="0">
                <a:solidFill>
                  <a:srgbClr val="FF0000"/>
                </a:solidFill>
              </a:rPr>
              <a:t>, and Reinforcement Learning</a:t>
            </a:r>
            <a:r>
              <a:rPr lang="en-US" dirty="0"/>
              <a:t>)</a:t>
            </a:r>
          </a:p>
          <a:p>
            <a:pPr marL="880110" lvl="1" indent="-514350" algn="just">
              <a:buFont typeface="+mj-lt"/>
              <a:buAutoNum type="arabicPeriod"/>
            </a:pPr>
            <a:r>
              <a:rPr lang="en-US" dirty="0" smtClean="0"/>
              <a:t>Whether </a:t>
            </a:r>
            <a:r>
              <a:rPr lang="en-US" dirty="0"/>
              <a:t>or not they can learn incrementally on the fly (</a:t>
            </a:r>
            <a:r>
              <a:rPr lang="en-US" dirty="0">
                <a:solidFill>
                  <a:srgbClr val="0070C0"/>
                </a:solidFill>
              </a:rPr>
              <a:t>online versus </a:t>
            </a:r>
            <a:r>
              <a:rPr lang="en-US" dirty="0" smtClean="0">
                <a:solidFill>
                  <a:srgbClr val="0070C0"/>
                </a:solidFill>
              </a:rPr>
              <a:t>batch learning</a:t>
            </a:r>
            <a:r>
              <a:rPr lang="en-US" dirty="0"/>
              <a:t>)</a:t>
            </a:r>
          </a:p>
          <a:p>
            <a:pPr marL="880110" lvl="1" indent="-514350" algn="just">
              <a:buFont typeface="+mj-lt"/>
              <a:buAutoNum type="arabicPeriod"/>
            </a:pPr>
            <a:r>
              <a:rPr lang="en-US" dirty="0" smtClean="0"/>
              <a:t>Whether </a:t>
            </a:r>
            <a:r>
              <a:rPr lang="en-US" dirty="0"/>
              <a:t>they work by simply comparing new data points to known data points</a:t>
            </a:r>
            <a:r>
              <a:rPr lang="en-US" dirty="0" smtClean="0"/>
              <a:t>, or </a:t>
            </a:r>
            <a:r>
              <a:rPr lang="en-US" dirty="0"/>
              <a:t>instead detect patterns in the training data and build a predictive model, </a:t>
            </a:r>
            <a:r>
              <a:rPr lang="en-US" dirty="0" smtClean="0"/>
              <a:t>much like </a:t>
            </a:r>
            <a:r>
              <a:rPr lang="en-US" dirty="0"/>
              <a:t>scientists do (</a:t>
            </a:r>
            <a:r>
              <a:rPr lang="en-US" dirty="0">
                <a:solidFill>
                  <a:srgbClr val="7030A0"/>
                </a:solidFill>
              </a:rPr>
              <a:t>instance-based versus model-based learning</a:t>
            </a:r>
            <a:r>
              <a:rPr lang="en-US" dirty="0"/>
              <a:t>)</a:t>
            </a:r>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13</a:t>
            </a:fld>
            <a:endParaRPr lang="en-US"/>
          </a:p>
        </p:txBody>
      </p:sp>
    </p:spTree>
    <p:extLst>
      <p:ext uri="{BB962C8B-B14F-4D97-AF65-F5344CB8AC3E}">
        <p14:creationId xmlns="" xmlns:p14="http://schemas.microsoft.com/office/powerpoint/2010/main" val="1554020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t>Supervised/Unsupervised </a:t>
            </a:r>
            <a:r>
              <a:rPr lang="en-IN" sz="3600" b="1" dirty="0" smtClean="0"/>
              <a:t>Learning Systems</a:t>
            </a:r>
            <a:endParaRPr lang="en-IN" sz="3600" b="1"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92500"/>
          </a:bodyPr>
          <a:lstStyle/>
          <a:p>
            <a:pPr algn="just"/>
            <a:r>
              <a:rPr lang="en-US" dirty="0"/>
              <a:t>Machine Learning systems can be classified according to the </a:t>
            </a:r>
            <a:r>
              <a:rPr lang="en-US" u="sng" dirty="0">
                <a:solidFill>
                  <a:srgbClr val="FF0000"/>
                </a:solidFill>
              </a:rPr>
              <a:t>amount and type </a:t>
            </a:r>
            <a:r>
              <a:rPr lang="en-US" u="sng" dirty="0" smtClean="0">
                <a:solidFill>
                  <a:srgbClr val="FF0000"/>
                </a:solidFill>
              </a:rPr>
              <a:t>of supervision </a:t>
            </a:r>
            <a:r>
              <a:rPr lang="en-US" dirty="0"/>
              <a:t>they get during training. </a:t>
            </a:r>
            <a:r>
              <a:rPr lang="en-US" dirty="0" smtClean="0"/>
              <a:t>There </a:t>
            </a:r>
            <a:r>
              <a:rPr lang="en-US" dirty="0"/>
              <a:t>are four major categories: </a:t>
            </a:r>
            <a:endParaRPr lang="en-US" dirty="0" smtClean="0"/>
          </a:p>
          <a:p>
            <a:pPr lvl="1"/>
            <a:r>
              <a:rPr lang="en-US" dirty="0" smtClean="0"/>
              <a:t>Supervised learning</a:t>
            </a:r>
            <a:r>
              <a:rPr lang="en-US" dirty="0"/>
              <a:t>, </a:t>
            </a:r>
            <a:endParaRPr lang="en-US" dirty="0" smtClean="0"/>
          </a:p>
          <a:p>
            <a:pPr lvl="1"/>
            <a:r>
              <a:rPr lang="en-US" dirty="0" smtClean="0"/>
              <a:t>unsupervised </a:t>
            </a:r>
            <a:r>
              <a:rPr lang="en-US" dirty="0"/>
              <a:t>learning, </a:t>
            </a:r>
            <a:endParaRPr lang="en-US" dirty="0" smtClean="0"/>
          </a:p>
          <a:p>
            <a:pPr lvl="1"/>
            <a:r>
              <a:rPr lang="en-US" dirty="0" smtClean="0"/>
              <a:t>Semisupervised </a:t>
            </a:r>
            <a:r>
              <a:rPr lang="en-US" dirty="0"/>
              <a:t>learning, </a:t>
            </a:r>
            <a:endParaRPr lang="en-US" dirty="0" smtClean="0"/>
          </a:p>
          <a:p>
            <a:pPr lvl="1"/>
            <a:r>
              <a:rPr lang="en-US" dirty="0" smtClean="0"/>
              <a:t>Reinforcement Learning</a:t>
            </a:r>
            <a:r>
              <a:rPr lang="en-US" dirty="0"/>
              <a:t>.</a:t>
            </a:r>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14</a:t>
            </a:fld>
            <a:endParaRPr lang="en-US"/>
          </a:p>
        </p:txBody>
      </p:sp>
    </p:spTree>
    <p:extLst>
      <p:ext uri="{BB962C8B-B14F-4D97-AF65-F5344CB8AC3E}">
        <p14:creationId xmlns="" xmlns:p14="http://schemas.microsoft.com/office/powerpoint/2010/main" val="1064052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Supervised learning</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a:xfrm>
            <a:off x="611560" y="1275606"/>
            <a:ext cx="8064896" cy="3276600"/>
          </a:xfrm>
        </p:spPr>
        <p:txBody>
          <a:bodyPr>
            <a:normAutofit fontScale="70000" lnSpcReduction="20000"/>
          </a:bodyPr>
          <a:lstStyle/>
          <a:p>
            <a:pPr algn="just"/>
            <a:r>
              <a:rPr lang="en-US" dirty="0"/>
              <a:t>In supervised learning, the training data </a:t>
            </a:r>
            <a:r>
              <a:rPr lang="en-US" dirty="0" smtClean="0"/>
              <a:t>we give to </a:t>
            </a:r>
            <a:r>
              <a:rPr lang="en-US" dirty="0"/>
              <a:t>the algorithm includes the </a:t>
            </a:r>
            <a:r>
              <a:rPr lang="en-US" dirty="0" smtClean="0"/>
              <a:t>desired solutions</a:t>
            </a:r>
            <a:r>
              <a:rPr lang="en-US" dirty="0"/>
              <a:t>, </a:t>
            </a:r>
            <a:r>
              <a:rPr lang="en-US" dirty="0" smtClean="0"/>
              <a:t>called </a:t>
            </a:r>
            <a:r>
              <a:rPr lang="en-US" b="1" dirty="0" smtClean="0">
                <a:solidFill>
                  <a:srgbClr val="FF0000"/>
                </a:solidFill>
              </a:rPr>
              <a:t>labels</a:t>
            </a:r>
            <a:r>
              <a:rPr lang="en-US" dirty="0" smtClean="0"/>
              <a:t>.</a:t>
            </a:r>
          </a:p>
          <a:p>
            <a:pPr algn="just"/>
            <a:r>
              <a:rPr lang="en-US" dirty="0" smtClean="0"/>
              <a:t>Supervised learning will be used mainly in </a:t>
            </a:r>
            <a:r>
              <a:rPr lang="en-US" b="1" dirty="0" smtClean="0">
                <a:solidFill>
                  <a:srgbClr val="FF0000"/>
                </a:solidFill>
              </a:rPr>
              <a:t>two tasks</a:t>
            </a:r>
            <a:r>
              <a:rPr lang="en-US" dirty="0" smtClean="0"/>
              <a:t>:</a:t>
            </a:r>
          </a:p>
          <a:p>
            <a:pPr lvl="1" algn="just"/>
            <a:r>
              <a:rPr lang="en-US" dirty="0" smtClean="0">
                <a:solidFill>
                  <a:srgbClr val="0070C0"/>
                </a:solidFill>
              </a:rPr>
              <a:t>Classification</a:t>
            </a:r>
            <a:r>
              <a:rPr lang="en-US" dirty="0" smtClean="0"/>
              <a:t> – Spam filter is good example. It classifies a new email with given classes.</a:t>
            </a:r>
          </a:p>
          <a:p>
            <a:pPr lvl="1" algn="just"/>
            <a:r>
              <a:rPr lang="en-US" dirty="0" smtClean="0">
                <a:solidFill>
                  <a:srgbClr val="FF0000"/>
                </a:solidFill>
              </a:rPr>
              <a:t>Regression</a:t>
            </a:r>
            <a:r>
              <a:rPr lang="en-US" dirty="0" smtClean="0"/>
              <a:t> – It is used to predict target numeric value such as price of a car using a set of features called Predictors. Predict the value of Dependent variable from the independent variables: </a:t>
            </a:r>
            <a:r>
              <a:rPr lang="en-US" dirty="0" smtClean="0">
                <a:solidFill>
                  <a:srgbClr val="FF0000"/>
                </a:solidFill>
              </a:rPr>
              <a:t>Y=</a:t>
            </a:r>
            <a:r>
              <a:rPr lang="en-US" dirty="0" err="1" smtClean="0">
                <a:solidFill>
                  <a:srgbClr val="FF0000"/>
                </a:solidFill>
              </a:rPr>
              <a:t>aX+b</a:t>
            </a:r>
            <a:r>
              <a:rPr lang="en-US" dirty="0" smtClean="0">
                <a:solidFill>
                  <a:srgbClr val="FF0000"/>
                </a:solidFill>
              </a:rPr>
              <a:t> </a:t>
            </a:r>
            <a:r>
              <a:rPr lang="en-US" dirty="0" smtClean="0"/>
              <a:t> (Where Y = dependent, X = Independent variable, a and b linear coefficients)</a:t>
            </a:r>
          </a:p>
          <a:p>
            <a:pPr marL="0" indent="0" algn="just">
              <a:buNone/>
            </a:pPr>
            <a:r>
              <a:rPr lang="en-US" b="1" dirty="0" smtClean="0">
                <a:solidFill>
                  <a:srgbClr val="FF0000"/>
                </a:solidFill>
              </a:rPr>
              <a:t>Note: </a:t>
            </a:r>
            <a:r>
              <a:rPr lang="en-US" dirty="0" smtClean="0"/>
              <a:t>In Machine learning, attribute is data type (“Mileage”), where are feature has several meanings depending on the context, but generally a feature is “attribute” +” value”  (Mileage=120)</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15</a:t>
            </a:fld>
            <a:endParaRPr lang="en-US"/>
          </a:p>
        </p:txBody>
      </p:sp>
    </p:spTree>
    <p:extLst>
      <p:ext uri="{BB962C8B-B14F-4D97-AF65-F5344CB8AC3E}">
        <p14:creationId xmlns="" xmlns:p14="http://schemas.microsoft.com/office/powerpoint/2010/main" val="300214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lstStyle/>
          <a:p>
            <a:endParaRPr lang="en-IN"/>
          </a:p>
        </p:txBody>
      </p:sp>
      <p:pic>
        <p:nvPicPr>
          <p:cNvPr id="5" name="Picture 2" descr="Supervised, Unsupervised and Semi-supervised Learn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95486"/>
            <a:ext cx="7992888" cy="4384895"/>
          </a:xfrm>
          <a:prstGeom prst="rect">
            <a:avLst/>
          </a:prstGeom>
        </p:spPr>
        <p:style>
          <a:lnRef idx="2">
            <a:schemeClr val="accent1"/>
          </a:lnRef>
          <a:fillRef idx="1">
            <a:schemeClr val="lt1"/>
          </a:fillRef>
          <a:effectRef idx="0">
            <a:schemeClr val="accent1"/>
          </a:effectRef>
          <a:fontRef idx="minor">
            <a:schemeClr val="dk1"/>
          </a:fontRef>
        </p:style>
      </p:pic>
      <p:sp>
        <p:nvSpPr>
          <p:cNvPr id="6" name="Slide Number Placeholder 5"/>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16</a:t>
            </a:fld>
            <a:endParaRPr lang="en-US"/>
          </a:p>
        </p:txBody>
      </p:sp>
    </p:spTree>
    <p:extLst>
      <p:ext uri="{BB962C8B-B14F-4D97-AF65-F5344CB8AC3E}">
        <p14:creationId xmlns="" xmlns:p14="http://schemas.microsoft.com/office/powerpoint/2010/main" val="37994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92500" lnSpcReduction="20000"/>
          </a:bodyPr>
          <a:lstStyle/>
          <a:p>
            <a:r>
              <a:rPr lang="en-US" sz="2600" dirty="0" smtClean="0"/>
              <a:t>Some </a:t>
            </a:r>
            <a:r>
              <a:rPr lang="en-US" sz="2600" dirty="0"/>
              <a:t>of the most important supervised learning </a:t>
            </a:r>
            <a:r>
              <a:rPr lang="en-US" sz="2600" dirty="0" smtClean="0"/>
              <a:t>algorithms are as follows:</a:t>
            </a:r>
          </a:p>
          <a:p>
            <a:pPr marL="45720" indent="0">
              <a:buNone/>
            </a:pPr>
            <a:r>
              <a:rPr lang="en-US" dirty="0"/>
              <a:t>• </a:t>
            </a:r>
            <a:r>
              <a:rPr lang="en-US" sz="2600" dirty="0"/>
              <a:t>k-Nearest Neighbors</a:t>
            </a:r>
          </a:p>
          <a:p>
            <a:pPr marL="45720" indent="0">
              <a:buNone/>
            </a:pPr>
            <a:r>
              <a:rPr lang="en-US" sz="2600" dirty="0"/>
              <a:t>• Linear Regression</a:t>
            </a:r>
          </a:p>
          <a:p>
            <a:pPr marL="45720" indent="0">
              <a:buNone/>
            </a:pPr>
            <a:r>
              <a:rPr lang="en-US" sz="2600" dirty="0"/>
              <a:t>• Logistic Regression</a:t>
            </a:r>
          </a:p>
          <a:p>
            <a:pPr marL="45720" indent="0">
              <a:buNone/>
            </a:pPr>
            <a:r>
              <a:rPr lang="en-US" sz="2600" dirty="0"/>
              <a:t>• Support Vector Machines (SVMs)</a:t>
            </a:r>
          </a:p>
          <a:p>
            <a:pPr marL="45720" indent="0">
              <a:buNone/>
            </a:pPr>
            <a:r>
              <a:rPr lang="en-US" sz="2600" dirty="0"/>
              <a:t>• Decision Trees and Random Forests</a:t>
            </a:r>
          </a:p>
          <a:p>
            <a:pPr marL="45720" indent="0">
              <a:buNone/>
            </a:pPr>
            <a:r>
              <a:rPr lang="en-US" sz="2600" dirty="0"/>
              <a:t>• Neural networks2</a:t>
            </a:r>
            <a:endParaRPr lang="en-IN" sz="2600" dirty="0"/>
          </a:p>
        </p:txBody>
      </p:sp>
      <p:sp>
        <p:nvSpPr>
          <p:cNvPr id="6" name="Slide Number Placeholder 5"/>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17</a:t>
            </a:fld>
            <a:endParaRPr lang="en-US"/>
          </a:p>
        </p:txBody>
      </p:sp>
    </p:spTree>
    <p:extLst>
      <p:ext uri="{BB962C8B-B14F-4D97-AF65-F5344CB8AC3E}">
        <p14:creationId xmlns="" xmlns:p14="http://schemas.microsoft.com/office/powerpoint/2010/main" val="3400404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Unsupervised learning</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62500" lnSpcReduction="20000"/>
          </a:bodyPr>
          <a:lstStyle/>
          <a:p>
            <a:r>
              <a:rPr lang="en-US" dirty="0"/>
              <a:t>In unsupervised </a:t>
            </a:r>
            <a:r>
              <a:rPr lang="en-US" dirty="0" smtClean="0"/>
              <a:t>learning, the </a:t>
            </a:r>
            <a:r>
              <a:rPr lang="en-US" dirty="0"/>
              <a:t>training data is </a:t>
            </a:r>
            <a:r>
              <a:rPr lang="en-US" dirty="0" smtClean="0"/>
              <a:t>unlabeled. </a:t>
            </a:r>
          </a:p>
          <a:p>
            <a:r>
              <a:rPr lang="en-US" dirty="0"/>
              <a:t>The system tries to learn without a teacher</a:t>
            </a:r>
            <a:r>
              <a:rPr lang="en-US" dirty="0" smtClean="0"/>
              <a:t>.</a:t>
            </a:r>
          </a:p>
          <a:p>
            <a:r>
              <a:rPr lang="en-US" dirty="0" smtClean="0"/>
              <a:t>Some </a:t>
            </a:r>
            <a:r>
              <a:rPr lang="en-US" dirty="0"/>
              <a:t>of the most important unsupervised learning </a:t>
            </a:r>
            <a:r>
              <a:rPr lang="en-US" dirty="0" smtClean="0"/>
              <a:t>algorithms are as follows:</a:t>
            </a:r>
          </a:p>
          <a:p>
            <a:pPr lvl="1"/>
            <a:r>
              <a:rPr lang="en-US" dirty="0" smtClean="0"/>
              <a:t>Clustering </a:t>
            </a:r>
          </a:p>
          <a:p>
            <a:pPr lvl="2"/>
            <a:r>
              <a:rPr lang="en-US" dirty="0" smtClean="0"/>
              <a:t>K-Means, DBSCAN, Hierarchical Clustering Analysis (HCA)</a:t>
            </a:r>
          </a:p>
          <a:p>
            <a:pPr lvl="1"/>
            <a:r>
              <a:rPr lang="en-US" dirty="0" smtClean="0"/>
              <a:t>Anomaly detection and Novelty detection</a:t>
            </a:r>
          </a:p>
          <a:p>
            <a:pPr lvl="2"/>
            <a:r>
              <a:rPr lang="en-US" dirty="0" smtClean="0"/>
              <a:t>One-Class SVM, Isolation Forest</a:t>
            </a:r>
          </a:p>
          <a:p>
            <a:pPr lvl="1"/>
            <a:r>
              <a:rPr lang="en-US" dirty="0" smtClean="0"/>
              <a:t>Visualization and dimensionality reduction	</a:t>
            </a:r>
          </a:p>
          <a:p>
            <a:pPr lvl="2"/>
            <a:r>
              <a:rPr lang="en-US" dirty="0" smtClean="0"/>
              <a:t>Principal Component Analysis (PCA), Kernel PCA, Locally-Linear Embedding (LLE)</a:t>
            </a:r>
          </a:p>
          <a:p>
            <a:pPr lvl="1"/>
            <a:r>
              <a:rPr lang="en-US" dirty="0" smtClean="0"/>
              <a:t>Association rule mining</a:t>
            </a:r>
          </a:p>
          <a:p>
            <a:pPr lvl="2"/>
            <a:r>
              <a:rPr lang="en-US" dirty="0" err="1" smtClean="0"/>
              <a:t>Apriori</a:t>
            </a:r>
            <a:endParaRPr lang="en-US" dirty="0" smtClean="0"/>
          </a:p>
          <a:p>
            <a:pPr lvl="2"/>
            <a:r>
              <a:rPr lang="en-US" dirty="0" err="1" smtClean="0"/>
              <a:t>Eclat</a:t>
            </a:r>
            <a:endParaRPr lang="en-US" dirty="0" smtClean="0"/>
          </a:p>
          <a:p>
            <a:pPr lvl="1"/>
            <a:endParaRPr lang="en-US" dirty="0" smtClean="0"/>
          </a:p>
          <a:p>
            <a:pPr lvl="1"/>
            <a:endParaRPr lang="en-US" dirty="0"/>
          </a:p>
          <a:p>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18</a:t>
            </a:fld>
            <a:endParaRPr lang="en-US"/>
          </a:p>
        </p:txBody>
      </p:sp>
    </p:spTree>
    <p:extLst>
      <p:ext uri="{BB962C8B-B14F-4D97-AF65-F5344CB8AC3E}">
        <p14:creationId xmlns="" xmlns:p14="http://schemas.microsoft.com/office/powerpoint/2010/main" val="3323404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a:xfrm>
            <a:off x="609600" y="627534"/>
            <a:ext cx="8153400" cy="4176464"/>
          </a:xfrm>
        </p:spPr>
        <p:txBody>
          <a:bodyPr>
            <a:normAutofit fontScale="77500" lnSpcReduction="20000"/>
          </a:bodyPr>
          <a:lstStyle/>
          <a:p>
            <a:pPr algn="just"/>
            <a:r>
              <a:rPr lang="en-US" dirty="0" smtClean="0"/>
              <a:t>Unsupervised Learning can be used in the following </a:t>
            </a:r>
            <a:r>
              <a:rPr lang="en-US" b="1" dirty="0" smtClean="0">
                <a:solidFill>
                  <a:srgbClr val="FF0000"/>
                </a:solidFill>
              </a:rPr>
              <a:t>tasks</a:t>
            </a:r>
            <a:r>
              <a:rPr lang="en-US" dirty="0" smtClean="0"/>
              <a:t>:</a:t>
            </a:r>
          </a:p>
          <a:p>
            <a:pPr lvl="1" algn="just"/>
            <a:r>
              <a:rPr lang="en-US" dirty="0" smtClean="0">
                <a:solidFill>
                  <a:srgbClr val="FF0000"/>
                </a:solidFill>
              </a:rPr>
              <a:t>Clustering</a:t>
            </a:r>
            <a:r>
              <a:rPr lang="en-US" dirty="0" smtClean="0"/>
              <a:t> – If you want to group the visitors of your blog based on the age, then it is preferred. You can even use hierarchical clustering to identify the target group.</a:t>
            </a:r>
          </a:p>
          <a:p>
            <a:pPr lvl="1" algn="just"/>
            <a:r>
              <a:rPr lang="en-US" dirty="0" smtClean="0">
                <a:solidFill>
                  <a:srgbClr val="FF0000"/>
                </a:solidFill>
              </a:rPr>
              <a:t>Visualization</a:t>
            </a:r>
            <a:r>
              <a:rPr lang="en-US" dirty="0" smtClean="0"/>
              <a:t>- we give complex and unlabeled data to the Unsupervised algorithm which outputs 2D or 3D representation that can be easily understood.</a:t>
            </a:r>
          </a:p>
          <a:p>
            <a:pPr lvl="1" algn="just"/>
            <a:r>
              <a:rPr lang="en-US" dirty="0" smtClean="0">
                <a:solidFill>
                  <a:srgbClr val="FF0000"/>
                </a:solidFill>
              </a:rPr>
              <a:t>Dimensionality reduction- </a:t>
            </a:r>
            <a:r>
              <a:rPr lang="en-US" dirty="0" smtClean="0"/>
              <a:t>Simplifying the data without losing too much of information. Correlated features can be merged into one. So that it will occupy </a:t>
            </a:r>
            <a:r>
              <a:rPr lang="en-US" dirty="0" smtClean="0">
                <a:solidFill>
                  <a:srgbClr val="7030A0"/>
                </a:solidFill>
              </a:rPr>
              <a:t>less disk and memory space and runs faster</a:t>
            </a:r>
            <a:r>
              <a:rPr lang="en-US" dirty="0" smtClean="0"/>
              <a:t>.</a:t>
            </a:r>
          </a:p>
          <a:p>
            <a:pPr lvl="1" algn="just"/>
            <a:r>
              <a:rPr lang="en-US" dirty="0" smtClean="0">
                <a:solidFill>
                  <a:srgbClr val="FF0000"/>
                </a:solidFill>
              </a:rPr>
              <a:t>Anomaly detection and Novelty detection </a:t>
            </a:r>
            <a:r>
              <a:rPr lang="en-US" dirty="0" smtClean="0"/>
              <a:t>– Identifying the unusual credit transaction, catching the manufacturing defects, Identifying the outliers to remove from the dataset before giving to another algorithm. When such outliers are removed the data contains normal only. It can  classify an instance as normal or anomaly.</a:t>
            </a:r>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19</a:t>
            </a:fld>
            <a:endParaRPr lang="en-US"/>
          </a:p>
        </p:txBody>
      </p:sp>
    </p:spTree>
    <p:extLst>
      <p:ext uri="{BB962C8B-B14F-4D97-AF65-F5344CB8AC3E}">
        <p14:creationId xmlns="" xmlns:p14="http://schemas.microsoft.com/office/powerpoint/2010/main" val="1516362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Introduction</a:t>
            </a:r>
            <a:endParaRPr lang="en-US" dirty="0"/>
          </a:p>
        </p:txBody>
      </p:sp>
      <p:sp>
        <p:nvSpPr>
          <p:cNvPr id="3" name="Rectangle 2"/>
          <p:cNvSpPr>
            <a:spLocks noGrp="1"/>
          </p:cNvSpPr>
          <p:nvPr>
            <p:ph sz="quarter" idx="13"/>
          </p:nvPr>
        </p:nvSpPr>
        <p:spPr>
          <a:xfrm>
            <a:off x="609600" y="1352551"/>
            <a:ext cx="7922840" cy="3451447"/>
          </a:xfrm>
        </p:spPr>
        <p:txBody>
          <a:bodyPr>
            <a:normAutofit/>
          </a:bodyPr>
          <a:lstStyle>
            <a:extLst/>
          </a:lstStyle>
          <a:p>
            <a:pPr marL="0" indent="0">
              <a:buNone/>
            </a:pPr>
            <a:r>
              <a:rPr lang="en-US" altLang="x-none" b="1" dirty="0" smtClean="0"/>
              <a:t>Topics to be covered</a:t>
            </a:r>
          </a:p>
          <a:p>
            <a:pPr>
              <a:buFont typeface="Wingdings" panose="05000000000000000000" pitchFamily="2" charset="2"/>
              <a:buChar char="ü"/>
            </a:pPr>
            <a:r>
              <a:rPr lang="en-US" sz="2400" dirty="0" smtClean="0"/>
              <a:t>Artificial Intelligence </a:t>
            </a:r>
          </a:p>
          <a:p>
            <a:pPr>
              <a:buFont typeface="Wingdings" panose="05000000000000000000" pitchFamily="2" charset="2"/>
              <a:buChar char="ü"/>
            </a:pPr>
            <a:r>
              <a:rPr lang="en-US" sz="2400" dirty="0" smtClean="0"/>
              <a:t>Machine Learning</a:t>
            </a:r>
          </a:p>
          <a:p>
            <a:pPr>
              <a:buFont typeface="Wingdings" panose="05000000000000000000" pitchFamily="2" charset="2"/>
              <a:buChar char="ü"/>
            </a:pPr>
            <a:r>
              <a:rPr lang="en-US" sz="2400" dirty="0" smtClean="0"/>
              <a:t>Deep Learning </a:t>
            </a:r>
          </a:p>
          <a:p>
            <a:pPr>
              <a:buFont typeface="Wingdings" panose="05000000000000000000" pitchFamily="2" charset="2"/>
              <a:buChar char="ü"/>
            </a:pPr>
            <a:r>
              <a:rPr lang="en-US" sz="2400" dirty="0" smtClean="0"/>
              <a:t>Types </a:t>
            </a:r>
            <a:r>
              <a:rPr lang="en-US" sz="2400" dirty="0"/>
              <a:t>of Machine Learning </a:t>
            </a:r>
            <a:r>
              <a:rPr lang="en-US" sz="2400" dirty="0" smtClean="0"/>
              <a:t>systems </a:t>
            </a:r>
          </a:p>
          <a:p>
            <a:pPr>
              <a:buFont typeface="Wingdings" panose="05000000000000000000" pitchFamily="2" charset="2"/>
              <a:buChar char="ü"/>
            </a:pPr>
            <a:r>
              <a:rPr lang="en-US" sz="2400" dirty="0" smtClean="0"/>
              <a:t>main </a:t>
            </a:r>
            <a:r>
              <a:rPr lang="en-US" sz="2400" dirty="0"/>
              <a:t>challenges of machine learning </a:t>
            </a:r>
            <a:r>
              <a:rPr lang="en-US" dirty="0"/>
              <a:t>.</a:t>
            </a:r>
          </a:p>
        </p:txBody>
      </p:sp>
      <p:sp>
        <p:nvSpPr>
          <p:cNvPr id="10" name="Footer Placeholder 9"/>
          <p:cNvSpPr>
            <a:spLocks noGrp="1"/>
          </p:cNvSpPr>
          <p:nvPr>
            <p:ph type="ftr" sz="quarter" idx="17"/>
          </p:nvPr>
        </p:nvSpPr>
        <p:spPr/>
        <p:txBody>
          <a:bodyPr/>
          <a:lstStyle/>
          <a:p>
            <a:r>
              <a:rPr lang="en-US" dirty="0" smtClean="0"/>
              <a:t>SACET-AIML&amp;DS</a:t>
            </a:r>
            <a:endParaRPr lang="en-US" dirty="0"/>
          </a:p>
        </p:txBody>
      </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lang="en-US" sz="1400" b="1" smtClean="0">
                <a:solidFill>
                  <a:srgbClr val="FFFFFF"/>
                </a:solidFill>
              </a:rPr>
              <a:pPr algn="ct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95529" y="1130833"/>
            <a:ext cx="3996951" cy="25400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4629" y="1131590"/>
            <a:ext cx="4299379" cy="26113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20</a:t>
            </a:fld>
            <a:endParaRPr lang="en-US"/>
          </a:p>
        </p:txBody>
      </p:sp>
    </p:spTree>
    <p:extLst>
      <p:ext uri="{BB962C8B-B14F-4D97-AF65-F5344CB8AC3E}">
        <p14:creationId xmlns="" xmlns:p14="http://schemas.microsoft.com/office/powerpoint/2010/main" val="2588602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Semisupervised learning</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92500" lnSpcReduction="10000"/>
          </a:bodyPr>
          <a:lstStyle/>
          <a:p>
            <a:pPr algn="just"/>
            <a:r>
              <a:rPr lang="en-US" sz="2400" dirty="0"/>
              <a:t>Some algorithms can deal with </a:t>
            </a:r>
            <a:r>
              <a:rPr lang="en-US" sz="2400" b="1" dirty="0">
                <a:solidFill>
                  <a:srgbClr val="FF0000"/>
                </a:solidFill>
              </a:rPr>
              <a:t>partially labeled </a:t>
            </a:r>
            <a:r>
              <a:rPr lang="en-US" sz="2400" dirty="0"/>
              <a:t>training data, usually </a:t>
            </a:r>
            <a:r>
              <a:rPr lang="en-US" sz="2400" u="sng" dirty="0"/>
              <a:t>a lot of </a:t>
            </a:r>
            <a:r>
              <a:rPr lang="en-US" sz="2400" u="sng" dirty="0" smtClean="0"/>
              <a:t>unlabeled </a:t>
            </a:r>
            <a:r>
              <a:rPr lang="en-US" sz="2400" u="sng" dirty="0"/>
              <a:t>data </a:t>
            </a:r>
            <a:r>
              <a:rPr lang="en-US" sz="2400" dirty="0"/>
              <a:t>and a </a:t>
            </a:r>
            <a:r>
              <a:rPr lang="en-US" sz="2400" u="sng" dirty="0"/>
              <a:t>little bit of labeled data</a:t>
            </a:r>
            <a:r>
              <a:rPr lang="en-US" sz="2400" dirty="0"/>
              <a:t>. This is called </a:t>
            </a:r>
            <a:r>
              <a:rPr lang="en-US" sz="2400" dirty="0" smtClean="0"/>
              <a:t>semisupervised learning.</a:t>
            </a:r>
          </a:p>
          <a:p>
            <a:pPr algn="just"/>
            <a:r>
              <a:rPr lang="en-US" sz="2400" dirty="0"/>
              <a:t>Some photo-hosting services, such as Google Photos, are good examples of this. </a:t>
            </a:r>
            <a:r>
              <a:rPr lang="en-US" sz="2400" dirty="0" smtClean="0"/>
              <a:t>Once you </a:t>
            </a:r>
            <a:r>
              <a:rPr lang="en-US" sz="2400" dirty="0"/>
              <a:t>upload all your family photos to the service, it automatically recognizes that </a:t>
            </a:r>
            <a:r>
              <a:rPr lang="en-US" sz="2400" dirty="0" smtClean="0"/>
              <a:t>the same </a:t>
            </a:r>
            <a:r>
              <a:rPr lang="en-US" sz="2400" dirty="0">
                <a:solidFill>
                  <a:srgbClr val="FF0000"/>
                </a:solidFill>
              </a:rPr>
              <a:t>person A </a:t>
            </a:r>
            <a:r>
              <a:rPr lang="en-US" sz="2400" dirty="0"/>
              <a:t>shows up in photos 1, 5, and 11, while another </a:t>
            </a:r>
            <a:r>
              <a:rPr lang="en-US" sz="2400" dirty="0">
                <a:solidFill>
                  <a:srgbClr val="0070C0"/>
                </a:solidFill>
              </a:rPr>
              <a:t>person B</a:t>
            </a:r>
            <a:r>
              <a:rPr lang="en-US" sz="2400" dirty="0"/>
              <a:t> shows up </a:t>
            </a:r>
            <a:r>
              <a:rPr lang="en-US" sz="2400" dirty="0" smtClean="0"/>
              <a:t>in photos </a:t>
            </a:r>
            <a:r>
              <a:rPr lang="en-US" sz="2400" dirty="0"/>
              <a:t>2, 5, and 7. This is the unsupervised part of the algorithm (clustering</a:t>
            </a:r>
            <a:r>
              <a:rPr lang="en-US" sz="2400" dirty="0" smtClean="0"/>
              <a:t>).</a:t>
            </a:r>
          </a:p>
          <a:p>
            <a:pPr algn="just"/>
            <a:r>
              <a:rPr lang="en-US" sz="2400" dirty="0" smtClean="0"/>
              <a:t>And the supervised part of this is to label a person.</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21</a:t>
            </a:fld>
            <a:endParaRPr lang="en-US"/>
          </a:p>
        </p:txBody>
      </p:sp>
    </p:spTree>
    <p:extLst>
      <p:ext uri="{BB962C8B-B14F-4D97-AF65-F5344CB8AC3E}">
        <p14:creationId xmlns="" xmlns:p14="http://schemas.microsoft.com/office/powerpoint/2010/main" val="1347283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pic>
        <p:nvPicPr>
          <p:cNvPr id="512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49804" y="483518"/>
            <a:ext cx="7591425" cy="45662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22</a:t>
            </a:fld>
            <a:endParaRPr lang="en-US"/>
          </a:p>
        </p:txBody>
      </p:sp>
    </p:spTree>
    <p:extLst>
      <p:ext uri="{BB962C8B-B14F-4D97-AF65-F5344CB8AC3E}">
        <p14:creationId xmlns="" xmlns:p14="http://schemas.microsoft.com/office/powerpoint/2010/main" val="2814881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Reinforcement Learning</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85000" lnSpcReduction="10000"/>
          </a:bodyPr>
          <a:lstStyle/>
          <a:p>
            <a:pPr algn="just"/>
            <a:r>
              <a:rPr lang="en-US" dirty="0"/>
              <a:t>Reinforcement Learning is a very different </a:t>
            </a:r>
            <a:r>
              <a:rPr lang="en-US" dirty="0" smtClean="0"/>
              <a:t>beast.</a:t>
            </a:r>
          </a:p>
          <a:p>
            <a:pPr algn="just"/>
            <a:r>
              <a:rPr lang="en-US" dirty="0"/>
              <a:t>The learning system, called an </a:t>
            </a:r>
            <a:r>
              <a:rPr lang="en-US" b="1" dirty="0" smtClean="0">
                <a:solidFill>
                  <a:srgbClr val="FF0000"/>
                </a:solidFill>
              </a:rPr>
              <a:t>agent</a:t>
            </a:r>
            <a:r>
              <a:rPr lang="en-US" dirty="0" smtClean="0"/>
              <a:t> in </a:t>
            </a:r>
            <a:r>
              <a:rPr lang="en-US" dirty="0"/>
              <a:t>this context, can observe the </a:t>
            </a:r>
            <a:r>
              <a:rPr lang="en-US" b="1" dirty="0">
                <a:solidFill>
                  <a:srgbClr val="0070C0"/>
                </a:solidFill>
              </a:rPr>
              <a:t>environment</a:t>
            </a:r>
            <a:r>
              <a:rPr lang="en-US" dirty="0"/>
              <a:t>, select and perform actions, and </a:t>
            </a:r>
            <a:r>
              <a:rPr lang="en-US" dirty="0" smtClean="0"/>
              <a:t>get rewards </a:t>
            </a:r>
            <a:r>
              <a:rPr lang="en-US" dirty="0"/>
              <a:t>in </a:t>
            </a:r>
            <a:r>
              <a:rPr lang="en-US" dirty="0" smtClean="0"/>
              <a:t>return.</a:t>
            </a:r>
          </a:p>
          <a:p>
            <a:pPr algn="just"/>
            <a:r>
              <a:rPr lang="en-US" dirty="0" smtClean="0"/>
              <a:t>It must </a:t>
            </a:r>
            <a:r>
              <a:rPr lang="en-US" dirty="0"/>
              <a:t>then </a:t>
            </a:r>
            <a:r>
              <a:rPr lang="en-US" b="1" dirty="0">
                <a:solidFill>
                  <a:srgbClr val="FF0000"/>
                </a:solidFill>
              </a:rPr>
              <a:t>learn by itself </a:t>
            </a:r>
            <a:r>
              <a:rPr lang="en-US" dirty="0"/>
              <a:t>what is the best strategy, called a </a:t>
            </a:r>
            <a:r>
              <a:rPr lang="en-US" b="1" dirty="0">
                <a:solidFill>
                  <a:srgbClr val="FF0000"/>
                </a:solidFill>
              </a:rPr>
              <a:t>policy</a:t>
            </a:r>
            <a:r>
              <a:rPr lang="en-US" dirty="0"/>
              <a:t>, to get </a:t>
            </a:r>
            <a:r>
              <a:rPr lang="en-US" dirty="0" smtClean="0"/>
              <a:t>the most reward </a:t>
            </a:r>
            <a:r>
              <a:rPr lang="en-US" dirty="0"/>
              <a:t>over time</a:t>
            </a:r>
            <a:r>
              <a:rPr lang="en-US" dirty="0" smtClean="0"/>
              <a:t>.</a:t>
            </a:r>
          </a:p>
          <a:p>
            <a:pPr algn="just"/>
            <a:r>
              <a:rPr lang="en-US" dirty="0"/>
              <a:t>A </a:t>
            </a:r>
            <a:r>
              <a:rPr lang="en-US" b="1" dirty="0">
                <a:solidFill>
                  <a:srgbClr val="0070C0"/>
                </a:solidFill>
              </a:rPr>
              <a:t>policy defines </a:t>
            </a:r>
            <a:r>
              <a:rPr lang="en-US" dirty="0"/>
              <a:t>what action the agent should choose when it is in </a:t>
            </a:r>
            <a:r>
              <a:rPr lang="en-US" dirty="0" smtClean="0"/>
              <a:t>a given situation or location in the environment.</a:t>
            </a:r>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23</a:t>
            </a:fld>
            <a:endParaRPr lang="en-US"/>
          </a:p>
        </p:txBody>
      </p:sp>
    </p:spTree>
    <p:extLst>
      <p:ext uri="{BB962C8B-B14F-4D97-AF65-F5344CB8AC3E}">
        <p14:creationId xmlns="" xmlns:p14="http://schemas.microsoft.com/office/powerpoint/2010/main" val="3917816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5616" y="291331"/>
            <a:ext cx="7056783" cy="465585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24</a:t>
            </a:fld>
            <a:endParaRPr lang="en-US"/>
          </a:p>
        </p:txBody>
      </p:sp>
    </p:spTree>
    <p:extLst>
      <p:ext uri="{BB962C8B-B14F-4D97-AF65-F5344CB8AC3E}">
        <p14:creationId xmlns="" xmlns:p14="http://schemas.microsoft.com/office/powerpoint/2010/main" val="441837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Batch and Online </a:t>
            </a:r>
            <a:r>
              <a:rPr lang="en-IN" dirty="0" smtClean="0"/>
              <a:t>Learning Systems</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25</a:t>
            </a:fld>
            <a:endParaRPr lang="en-US"/>
          </a:p>
        </p:txBody>
      </p:sp>
      <p:sp>
        <p:nvSpPr>
          <p:cNvPr id="5" name="Content Placeholder 4"/>
          <p:cNvSpPr>
            <a:spLocks noGrp="1"/>
          </p:cNvSpPr>
          <p:nvPr>
            <p:ph sz="quarter" idx="13"/>
          </p:nvPr>
        </p:nvSpPr>
        <p:spPr/>
        <p:txBody>
          <a:bodyPr>
            <a:normAutofit fontScale="62500" lnSpcReduction="20000"/>
          </a:bodyPr>
          <a:lstStyle/>
          <a:p>
            <a:r>
              <a:rPr lang="en-US" dirty="0" smtClean="0"/>
              <a:t>The machine learning system can be classified based on the ability of learning incrementally from the stream of input data. </a:t>
            </a:r>
          </a:p>
          <a:p>
            <a:r>
              <a:rPr lang="en-US" dirty="0" smtClean="0"/>
              <a:t>There are two types: </a:t>
            </a:r>
            <a:r>
              <a:rPr lang="en-US" b="1" dirty="0" smtClean="0">
                <a:solidFill>
                  <a:srgbClr val="FF0000"/>
                </a:solidFill>
              </a:rPr>
              <a:t>Batch learning </a:t>
            </a:r>
            <a:r>
              <a:rPr lang="en-US" dirty="0" smtClean="0"/>
              <a:t>systems and </a:t>
            </a:r>
            <a:r>
              <a:rPr lang="en-US" b="1" dirty="0" smtClean="0">
                <a:solidFill>
                  <a:srgbClr val="002060"/>
                </a:solidFill>
              </a:rPr>
              <a:t>Online learning </a:t>
            </a:r>
            <a:r>
              <a:rPr lang="en-US" dirty="0" smtClean="0"/>
              <a:t>systems.</a:t>
            </a:r>
          </a:p>
          <a:p>
            <a:r>
              <a:rPr lang="en-US" dirty="0" smtClean="0">
                <a:solidFill>
                  <a:srgbClr val="FF0000"/>
                </a:solidFill>
              </a:rPr>
              <a:t>Batch Learning:</a:t>
            </a:r>
          </a:p>
          <a:p>
            <a:pPr lvl="1"/>
            <a:r>
              <a:rPr lang="en-US" dirty="0" smtClean="0"/>
              <a:t>In this system it is not capable of leaning incrementally.</a:t>
            </a:r>
          </a:p>
          <a:p>
            <a:pPr lvl="1"/>
            <a:r>
              <a:rPr lang="en-US" dirty="0" smtClean="0"/>
              <a:t>It must be trained using the available data.</a:t>
            </a:r>
          </a:p>
          <a:p>
            <a:pPr lvl="1"/>
            <a:r>
              <a:rPr lang="en-US" dirty="0" smtClean="0"/>
              <a:t>IT will take lot of time and computing resources.</a:t>
            </a:r>
          </a:p>
          <a:p>
            <a:pPr lvl="1"/>
            <a:r>
              <a:rPr lang="en-US" dirty="0" smtClean="0"/>
              <a:t>It is trained and launched to run without learning anything.</a:t>
            </a:r>
          </a:p>
          <a:p>
            <a:pPr lvl="1"/>
            <a:r>
              <a:rPr lang="en-US" dirty="0" smtClean="0"/>
              <a:t>It just applies what it has learned.</a:t>
            </a:r>
          </a:p>
          <a:p>
            <a:pPr lvl="1"/>
            <a:r>
              <a:rPr lang="en-US" dirty="0" smtClean="0"/>
              <a:t>This is called </a:t>
            </a:r>
            <a:r>
              <a:rPr lang="en-US" dirty="0" smtClean="0">
                <a:solidFill>
                  <a:srgbClr val="FF0000"/>
                </a:solidFill>
              </a:rPr>
              <a:t>Offline Learning</a:t>
            </a:r>
            <a:r>
              <a:rPr lang="en-US" dirty="0" smtClean="0"/>
              <a:t>.</a:t>
            </a:r>
          </a:p>
          <a:p>
            <a:pPr lvl="1"/>
            <a:r>
              <a:rPr lang="en-US" dirty="0" smtClean="0"/>
              <a:t>If you want the batch system to learn knew type of data, you need to train the system from the scratch for new version of the data, and replace old system with new system.</a:t>
            </a:r>
          </a:p>
          <a:p>
            <a:pPr lvl="1"/>
            <a:endParaRPr lang="en-US" dirty="0" smtClean="0"/>
          </a:p>
          <a:p>
            <a:pPr lvl="1"/>
            <a:endParaRPr lang="en-US" dirty="0" smtClean="0"/>
          </a:p>
          <a:p>
            <a:endParaRPr lang="en-IN" dirty="0"/>
          </a:p>
        </p:txBody>
      </p:sp>
    </p:spTree>
    <p:extLst>
      <p:ext uri="{BB962C8B-B14F-4D97-AF65-F5344CB8AC3E}">
        <p14:creationId xmlns="" xmlns:p14="http://schemas.microsoft.com/office/powerpoint/2010/main" val="1879594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26</a:t>
            </a:fld>
            <a:endParaRPr lang="en-US"/>
          </a:p>
        </p:txBody>
      </p:sp>
      <p:sp>
        <p:nvSpPr>
          <p:cNvPr id="5" name="Content Placeholder 4"/>
          <p:cNvSpPr>
            <a:spLocks noGrp="1"/>
          </p:cNvSpPr>
          <p:nvPr>
            <p:ph sz="quarter" idx="13"/>
          </p:nvPr>
        </p:nvSpPr>
        <p:spPr>
          <a:xfrm>
            <a:off x="609600" y="483518"/>
            <a:ext cx="8153400" cy="4145632"/>
          </a:xfrm>
        </p:spPr>
        <p:txBody>
          <a:bodyPr>
            <a:normAutofit fontScale="92500"/>
          </a:bodyPr>
          <a:lstStyle/>
          <a:p>
            <a:pPr lvl="1" algn="just"/>
            <a:r>
              <a:rPr lang="en-US" dirty="0" smtClean="0"/>
              <a:t>The </a:t>
            </a:r>
            <a:r>
              <a:rPr lang="en-US" dirty="0"/>
              <a:t>whole process of </a:t>
            </a:r>
            <a:r>
              <a:rPr lang="en-US" dirty="0">
                <a:solidFill>
                  <a:srgbClr val="FF0000"/>
                </a:solidFill>
              </a:rPr>
              <a:t>training</a:t>
            </a:r>
            <a:r>
              <a:rPr lang="en-US" dirty="0"/>
              <a:t>, </a:t>
            </a:r>
            <a:r>
              <a:rPr lang="en-US" dirty="0">
                <a:solidFill>
                  <a:srgbClr val="7030A0"/>
                </a:solidFill>
              </a:rPr>
              <a:t>evaluating</a:t>
            </a:r>
            <a:r>
              <a:rPr lang="en-US" dirty="0"/>
              <a:t>, and </a:t>
            </a:r>
            <a:r>
              <a:rPr lang="en-US" dirty="0" smtClean="0">
                <a:solidFill>
                  <a:srgbClr val="00B050"/>
                </a:solidFill>
              </a:rPr>
              <a:t>launching</a:t>
            </a:r>
            <a:r>
              <a:rPr lang="en-US" dirty="0" smtClean="0"/>
              <a:t> </a:t>
            </a:r>
            <a:r>
              <a:rPr lang="en-US" dirty="0"/>
              <a:t>a Machine Learning system can be automated fairly easily</a:t>
            </a:r>
            <a:r>
              <a:rPr lang="en-US" dirty="0" smtClean="0"/>
              <a:t>.</a:t>
            </a:r>
          </a:p>
          <a:p>
            <a:pPr lvl="1" algn="just"/>
            <a:r>
              <a:rPr lang="en-US" dirty="0" smtClean="0"/>
              <a:t>It can adopt to changes by updating the new version of the system.</a:t>
            </a:r>
          </a:p>
          <a:p>
            <a:pPr lvl="1" algn="just"/>
            <a:r>
              <a:rPr lang="en-US" dirty="0" smtClean="0"/>
              <a:t>It needs lot of time and computing resources to train for new version of data. </a:t>
            </a:r>
          </a:p>
          <a:p>
            <a:pPr lvl="1" algn="just"/>
            <a:r>
              <a:rPr lang="en-US" dirty="0" smtClean="0">
                <a:solidFill>
                  <a:srgbClr val="FF0000"/>
                </a:solidFill>
              </a:rPr>
              <a:t>Drawback:</a:t>
            </a:r>
            <a:endParaRPr lang="en-US" dirty="0">
              <a:solidFill>
                <a:srgbClr val="FF0000"/>
              </a:solidFill>
            </a:endParaRPr>
          </a:p>
          <a:p>
            <a:pPr lvl="2" algn="just"/>
            <a:r>
              <a:rPr lang="en-US" dirty="0" smtClean="0"/>
              <a:t>If you want your system to learn autonomously, and run with limited computing resources to train large amount of data. Then it is not suitable. </a:t>
            </a:r>
            <a:endParaRPr lang="en-US" dirty="0"/>
          </a:p>
          <a:p>
            <a:pPr algn="just"/>
            <a:endParaRPr lang="en-IN" dirty="0"/>
          </a:p>
        </p:txBody>
      </p:sp>
    </p:spTree>
    <p:extLst>
      <p:ext uri="{BB962C8B-B14F-4D97-AF65-F5344CB8AC3E}">
        <p14:creationId xmlns="" xmlns:p14="http://schemas.microsoft.com/office/powerpoint/2010/main" val="2217633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27</a:t>
            </a:fld>
            <a:endParaRPr lang="en-US"/>
          </a:p>
        </p:txBody>
      </p:sp>
      <p:sp>
        <p:nvSpPr>
          <p:cNvPr id="5" name="Content Placeholder 4"/>
          <p:cNvSpPr>
            <a:spLocks noGrp="1"/>
          </p:cNvSpPr>
          <p:nvPr>
            <p:ph sz="quarter" idx="13"/>
          </p:nvPr>
        </p:nvSpPr>
        <p:spPr>
          <a:xfrm>
            <a:off x="609600" y="411510"/>
            <a:ext cx="8153400" cy="4217640"/>
          </a:xfrm>
        </p:spPr>
        <p:txBody>
          <a:bodyPr>
            <a:normAutofit fontScale="85000" lnSpcReduction="10000"/>
          </a:bodyPr>
          <a:lstStyle/>
          <a:p>
            <a:r>
              <a:rPr lang="en-IN" b="1" dirty="0" smtClean="0">
                <a:solidFill>
                  <a:srgbClr val="002060"/>
                </a:solidFill>
              </a:rPr>
              <a:t>Online </a:t>
            </a:r>
            <a:r>
              <a:rPr lang="en-IN" b="1" dirty="0">
                <a:solidFill>
                  <a:srgbClr val="002060"/>
                </a:solidFill>
              </a:rPr>
              <a:t>Learning</a:t>
            </a:r>
            <a:r>
              <a:rPr lang="en-IN" dirty="0" smtClean="0"/>
              <a:t>:</a:t>
            </a:r>
          </a:p>
          <a:p>
            <a:pPr lvl="1" algn="just"/>
            <a:r>
              <a:rPr lang="en-US" dirty="0"/>
              <a:t>In online learning, you train the system incrementally by feeding it data </a:t>
            </a:r>
            <a:r>
              <a:rPr lang="en-US" dirty="0" smtClean="0"/>
              <a:t>instances sequentially</a:t>
            </a:r>
            <a:r>
              <a:rPr lang="en-US" dirty="0"/>
              <a:t>, either </a:t>
            </a:r>
            <a:r>
              <a:rPr lang="en-US" dirty="0">
                <a:solidFill>
                  <a:srgbClr val="FF0000"/>
                </a:solidFill>
              </a:rPr>
              <a:t>individually</a:t>
            </a:r>
            <a:r>
              <a:rPr lang="en-US" dirty="0"/>
              <a:t> or by </a:t>
            </a:r>
            <a:r>
              <a:rPr lang="en-US" dirty="0">
                <a:solidFill>
                  <a:srgbClr val="FF0000"/>
                </a:solidFill>
              </a:rPr>
              <a:t>small groups called </a:t>
            </a:r>
            <a:r>
              <a:rPr lang="en-US" dirty="0" smtClean="0">
                <a:solidFill>
                  <a:srgbClr val="FF0000"/>
                </a:solidFill>
              </a:rPr>
              <a:t>mini-batches</a:t>
            </a:r>
            <a:r>
              <a:rPr lang="en-US" dirty="0" smtClean="0"/>
              <a:t>.</a:t>
            </a:r>
          </a:p>
          <a:p>
            <a:pPr lvl="1" algn="just"/>
            <a:r>
              <a:rPr lang="en-US" dirty="0"/>
              <a:t>Each </a:t>
            </a:r>
            <a:r>
              <a:rPr lang="en-US" dirty="0" smtClean="0"/>
              <a:t>learning step </a:t>
            </a:r>
            <a:r>
              <a:rPr lang="en-US" dirty="0"/>
              <a:t>is </a:t>
            </a:r>
            <a:r>
              <a:rPr lang="en-US" b="1" dirty="0">
                <a:solidFill>
                  <a:srgbClr val="FF0000"/>
                </a:solidFill>
              </a:rPr>
              <a:t>fast and cheap</a:t>
            </a:r>
            <a:r>
              <a:rPr lang="en-US" dirty="0"/>
              <a:t>, so the system can learn about new data on the </a:t>
            </a:r>
            <a:r>
              <a:rPr lang="en-US" dirty="0" smtClean="0"/>
              <a:t>fly.</a:t>
            </a:r>
          </a:p>
          <a:p>
            <a:pPr lvl="1" algn="just"/>
            <a:r>
              <a:rPr lang="en-US" dirty="0"/>
              <a:t>Online learning is great for systems that receive data as a </a:t>
            </a:r>
            <a:r>
              <a:rPr lang="en-US" u="sng" dirty="0"/>
              <a:t>continuous flow </a:t>
            </a:r>
            <a:r>
              <a:rPr lang="en-US" dirty="0"/>
              <a:t>and need to adapt to change rapidly or autonomously. </a:t>
            </a:r>
            <a:endParaRPr lang="en-US" dirty="0" smtClean="0"/>
          </a:p>
          <a:p>
            <a:pPr lvl="1" algn="just"/>
            <a:r>
              <a:rPr lang="en-US" dirty="0" smtClean="0"/>
              <a:t>It </a:t>
            </a:r>
            <a:r>
              <a:rPr lang="en-US" dirty="0"/>
              <a:t>is also a good option if you have limited computing </a:t>
            </a:r>
            <a:r>
              <a:rPr lang="en-US" dirty="0" smtClean="0"/>
              <a:t>resources.</a:t>
            </a:r>
          </a:p>
          <a:p>
            <a:pPr lvl="1" algn="just"/>
            <a:r>
              <a:rPr lang="en-US" dirty="0"/>
              <a:t>Online learning algorithms can also be used to train systems on </a:t>
            </a:r>
            <a:r>
              <a:rPr lang="en-US" dirty="0">
                <a:solidFill>
                  <a:srgbClr val="FF0000"/>
                </a:solidFill>
              </a:rPr>
              <a:t>huge datasets </a:t>
            </a:r>
            <a:r>
              <a:rPr lang="en-US" dirty="0" smtClean="0"/>
              <a:t>that cannot </a:t>
            </a:r>
            <a:r>
              <a:rPr lang="en-US" dirty="0"/>
              <a:t>fit in </a:t>
            </a:r>
            <a:r>
              <a:rPr lang="en-US" u="sng" dirty="0"/>
              <a:t>one machine’s main </a:t>
            </a:r>
            <a:r>
              <a:rPr lang="en-US" u="sng" dirty="0" smtClean="0"/>
              <a:t>memory</a:t>
            </a:r>
            <a:r>
              <a:rPr lang="en-US" dirty="0" smtClean="0"/>
              <a:t>.</a:t>
            </a:r>
          </a:p>
          <a:p>
            <a:endParaRPr lang="en-IN" dirty="0"/>
          </a:p>
        </p:txBody>
      </p:sp>
    </p:spTree>
    <p:extLst>
      <p:ext uri="{BB962C8B-B14F-4D97-AF65-F5344CB8AC3E}">
        <p14:creationId xmlns="" xmlns:p14="http://schemas.microsoft.com/office/powerpoint/2010/main" val="2296001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28</a:t>
            </a:fld>
            <a:endParaRPr lang="en-US"/>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31086" y="339503"/>
            <a:ext cx="7069306" cy="2808311"/>
          </a:xfrm>
          <a:prstGeom prst="rect">
            <a:avLst/>
          </a:prstGeom>
          <a:ln/>
        </p:spPr>
        <p:style>
          <a:lnRef idx="2">
            <a:schemeClr val="dk1"/>
          </a:lnRef>
          <a:fillRef idx="1">
            <a:schemeClr val="lt1"/>
          </a:fillRef>
          <a:effectRef idx="0">
            <a:schemeClr val="dk1"/>
          </a:effectRef>
          <a:fontRef idx="minor">
            <a:schemeClr val="dk1"/>
          </a:fontRef>
        </p:style>
      </p:pic>
      <p:sp>
        <p:nvSpPr>
          <p:cNvPr id="6" name="Rectangle 5"/>
          <p:cNvSpPr/>
          <p:nvPr/>
        </p:nvSpPr>
        <p:spPr>
          <a:xfrm>
            <a:off x="611560" y="3147814"/>
            <a:ext cx="7992888" cy="1677382"/>
          </a:xfrm>
          <a:prstGeom prst="rect">
            <a:avLst/>
          </a:prstGeom>
        </p:spPr>
        <p:txBody>
          <a:bodyPr wrap="square">
            <a:spAutoFit/>
          </a:bodyPr>
          <a:lstStyle/>
          <a:p>
            <a:pPr algn="just"/>
            <a:r>
              <a:rPr lang="en-US" b="1" dirty="0">
                <a:solidFill>
                  <a:srgbClr val="FF0000"/>
                </a:solidFill>
              </a:rPr>
              <a:t>Drawbacks:</a:t>
            </a:r>
          </a:p>
          <a:p>
            <a:pPr marL="285750" indent="-285750" algn="just">
              <a:buFont typeface="Arial" panose="020B0604020202020204" pitchFamily="34" charset="0"/>
              <a:buChar char="•"/>
            </a:pPr>
            <a:r>
              <a:rPr lang="en-US" sz="1700" dirty="0"/>
              <a:t>How fast the system should adopt to changes can be defined by </a:t>
            </a:r>
            <a:r>
              <a:rPr lang="en-US" sz="1700" b="1" dirty="0">
                <a:solidFill>
                  <a:srgbClr val="FF0000"/>
                </a:solidFill>
              </a:rPr>
              <a:t>learning rate</a:t>
            </a:r>
            <a:r>
              <a:rPr lang="en-US" sz="1700" dirty="0"/>
              <a:t>.</a:t>
            </a:r>
          </a:p>
          <a:p>
            <a:pPr marL="285750" indent="-285750" algn="just">
              <a:buFont typeface="Arial" panose="020B0604020202020204" pitchFamily="34" charset="0"/>
              <a:buChar char="•"/>
            </a:pPr>
            <a:r>
              <a:rPr lang="en-US" sz="1700" dirty="0"/>
              <a:t>If you set high </a:t>
            </a:r>
            <a:r>
              <a:rPr lang="en-US" sz="1700" b="1" dirty="0">
                <a:solidFill>
                  <a:srgbClr val="FF0000"/>
                </a:solidFill>
              </a:rPr>
              <a:t>learning rate</a:t>
            </a:r>
            <a:r>
              <a:rPr lang="en-US" sz="1700" dirty="0"/>
              <a:t>, the system can quickly forget old data.</a:t>
            </a:r>
          </a:p>
          <a:p>
            <a:pPr marL="285750" indent="-285750" algn="just">
              <a:buFont typeface="Arial" panose="020B0604020202020204" pitchFamily="34" charset="0"/>
              <a:buChar char="•"/>
            </a:pPr>
            <a:r>
              <a:rPr lang="en-US" sz="1700" dirty="0"/>
              <a:t>If you set with low learning rate, it learns slowly.</a:t>
            </a:r>
          </a:p>
          <a:p>
            <a:pPr marL="285750" indent="-285750" algn="just">
              <a:buFont typeface="Arial" panose="020B0604020202020204" pitchFamily="34" charset="0"/>
              <a:buChar char="•"/>
            </a:pPr>
            <a:r>
              <a:rPr lang="en-US" sz="1700" dirty="0"/>
              <a:t>One more challenge is, if bad data is fed to the system, then it gives poor performance. The bad data can come from malfunctioning sensor also.</a:t>
            </a:r>
            <a:endParaRPr lang="en-IN" sz="1700" dirty="0"/>
          </a:p>
        </p:txBody>
      </p:sp>
    </p:spTree>
    <p:extLst>
      <p:ext uri="{BB962C8B-B14F-4D97-AF65-F5344CB8AC3E}">
        <p14:creationId xmlns="" xmlns:p14="http://schemas.microsoft.com/office/powerpoint/2010/main" val="146190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3478"/>
            <a:ext cx="8280920" cy="1005840"/>
          </a:xfrm>
        </p:spPr>
        <p:txBody>
          <a:bodyPr>
            <a:noAutofit/>
          </a:bodyPr>
          <a:lstStyle/>
          <a:p>
            <a:r>
              <a:rPr lang="en-IN" sz="3600" dirty="0"/>
              <a:t>Instance-Based Versus Model-Based Learning Systems</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29</a:t>
            </a:fld>
            <a:endParaRPr lang="en-US"/>
          </a:p>
        </p:txBody>
      </p:sp>
      <p:sp>
        <p:nvSpPr>
          <p:cNvPr id="5" name="Content Placeholder 4"/>
          <p:cNvSpPr>
            <a:spLocks noGrp="1"/>
          </p:cNvSpPr>
          <p:nvPr>
            <p:ph sz="quarter" idx="13"/>
          </p:nvPr>
        </p:nvSpPr>
        <p:spPr/>
        <p:txBody>
          <a:bodyPr>
            <a:normAutofit fontScale="92500" lnSpcReduction="20000"/>
          </a:bodyPr>
          <a:lstStyle/>
          <a:p>
            <a:r>
              <a:rPr lang="en-US" dirty="0"/>
              <a:t>One more way to categorize Machine Learning systems is by how they </a:t>
            </a:r>
            <a:r>
              <a:rPr lang="en-US" b="1" dirty="0"/>
              <a:t>generalize</a:t>
            </a:r>
            <a:r>
              <a:rPr lang="en-US" dirty="0" smtClean="0"/>
              <a:t>.</a:t>
            </a:r>
          </a:p>
          <a:p>
            <a:r>
              <a:rPr lang="en-US" dirty="0"/>
              <a:t>Most Machine Learning tasks </a:t>
            </a:r>
            <a:r>
              <a:rPr lang="en-US" dirty="0" smtClean="0"/>
              <a:t>will make </a:t>
            </a:r>
            <a:r>
              <a:rPr lang="en-US" b="1" dirty="0"/>
              <a:t>predictions</a:t>
            </a:r>
            <a:r>
              <a:rPr lang="en-US" dirty="0" smtClean="0"/>
              <a:t>.</a:t>
            </a:r>
          </a:p>
          <a:p>
            <a:r>
              <a:rPr lang="en-US" dirty="0" smtClean="0"/>
              <a:t>The system will be able to generalize the new items that it has never seen.</a:t>
            </a:r>
          </a:p>
          <a:p>
            <a:r>
              <a:rPr lang="en-US" dirty="0"/>
              <a:t>There are two main approaches to generalization</a:t>
            </a:r>
            <a:r>
              <a:rPr lang="en-US" dirty="0" smtClean="0"/>
              <a:t>:</a:t>
            </a:r>
          </a:p>
          <a:p>
            <a:pPr lvl="1"/>
            <a:r>
              <a:rPr lang="en-US" dirty="0" smtClean="0"/>
              <a:t>Instance-based </a:t>
            </a:r>
            <a:r>
              <a:rPr lang="en-US" dirty="0"/>
              <a:t>learning </a:t>
            </a:r>
            <a:endParaRPr lang="en-US" dirty="0" smtClean="0"/>
          </a:p>
          <a:p>
            <a:pPr lvl="1"/>
            <a:r>
              <a:rPr lang="en-US" dirty="0" smtClean="0"/>
              <a:t>Model-based </a:t>
            </a:r>
            <a:r>
              <a:rPr lang="en-US" dirty="0"/>
              <a:t>learning.</a:t>
            </a:r>
            <a:endParaRPr lang="en-US" dirty="0" smtClean="0"/>
          </a:p>
          <a:p>
            <a:endParaRPr lang="en-US" dirty="0"/>
          </a:p>
          <a:p>
            <a:endParaRPr lang="en-IN" dirty="0"/>
          </a:p>
        </p:txBody>
      </p:sp>
    </p:spTree>
    <p:extLst>
      <p:ext uri="{BB962C8B-B14F-4D97-AF65-F5344CB8AC3E}">
        <p14:creationId xmlns="" xmlns:p14="http://schemas.microsoft.com/office/powerpoint/2010/main" val="419696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r>
              <a:rPr lang="en-US" dirty="0"/>
              <a:t>Artificial Intelligence</a:t>
            </a:r>
          </a:p>
        </p:txBody>
      </p:sp>
      <p:sp>
        <p:nvSpPr>
          <p:cNvPr id="3" name="Rectangle 2"/>
          <p:cNvSpPr>
            <a:spLocks noGrp="1"/>
          </p:cNvSpPr>
          <p:nvPr>
            <p:ph sz="quarter" idx="13"/>
          </p:nvPr>
        </p:nvSpPr>
        <p:spPr>
          <a:xfrm>
            <a:off x="609600" y="1352551"/>
            <a:ext cx="7922840" cy="3451447"/>
          </a:xfrm>
        </p:spPr>
        <p:txBody>
          <a:bodyPr>
            <a:normAutofit fontScale="85000" lnSpcReduction="10000"/>
          </a:bodyPr>
          <a:lstStyle>
            <a:extLst/>
          </a:lstStyle>
          <a:p>
            <a:pPr algn="just">
              <a:buFont typeface="Wingdings" panose="05000000000000000000" pitchFamily="2" charset="2"/>
              <a:buChar char="ü"/>
            </a:pPr>
            <a:r>
              <a:rPr lang="en-US" dirty="0"/>
              <a:t>Artificial Intelligence is the ability of a computer program to learn and think. </a:t>
            </a:r>
            <a:endParaRPr lang="en-US" dirty="0" smtClean="0"/>
          </a:p>
          <a:p>
            <a:pPr algn="just">
              <a:buFont typeface="Wingdings" panose="05000000000000000000" pitchFamily="2" charset="2"/>
              <a:buChar char="ü"/>
            </a:pPr>
            <a:r>
              <a:rPr lang="en-US" b="1" dirty="0" smtClean="0"/>
              <a:t>John </a:t>
            </a:r>
            <a:r>
              <a:rPr lang="en-US" b="1" dirty="0"/>
              <a:t>McCarthy</a:t>
            </a:r>
            <a:r>
              <a:rPr lang="en-US" dirty="0"/>
              <a:t> coined the term ‘Artificial Intelligence’ in the 1950s. </a:t>
            </a:r>
            <a:endParaRPr lang="en-US" dirty="0" smtClean="0"/>
          </a:p>
          <a:p>
            <a:pPr algn="just">
              <a:buFont typeface="Wingdings" panose="05000000000000000000" pitchFamily="2" charset="2"/>
              <a:buChar char="ü"/>
            </a:pPr>
            <a:r>
              <a:rPr lang="en-US" dirty="0"/>
              <a:t>AI is the only field to attempt to build </a:t>
            </a:r>
            <a:r>
              <a:rPr lang="en-US" b="1" dirty="0"/>
              <a:t>machines</a:t>
            </a:r>
            <a:r>
              <a:rPr lang="en-US" dirty="0"/>
              <a:t> that will function autonomously in complex, changing environments.</a:t>
            </a:r>
          </a:p>
          <a:p>
            <a:pPr marL="0" indent="0" algn="just">
              <a:buNone/>
            </a:pPr>
            <a:r>
              <a:rPr lang="en-US" b="1" dirty="0" smtClean="0">
                <a:solidFill>
                  <a:srgbClr val="FF0000"/>
                </a:solidFill>
              </a:rPr>
              <a:t>Definition:</a:t>
            </a:r>
            <a:r>
              <a:rPr lang="en-US" dirty="0" smtClean="0"/>
              <a:t> </a:t>
            </a:r>
            <a:r>
              <a:rPr lang="en-US" dirty="0" smtClean="0">
                <a:solidFill>
                  <a:srgbClr val="0070C0"/>
                </a:solidFill>
              </a:rPr>
              <a:t>Artificial Intelligence- </a:t>
            </a:r>
            <a:r>
              <a:rPr lang="en-US" dirty="0" smtClean="0"/>
              <a:t>The </a:t>
            </a:r>
            <a:r>
              <a:rPr lang="en-US" dirty="0"/>
              <a:t>art of creating machines that perform functions that require intelligence when performed by </a:t>
            </a:r>
            <a:r>
              <a:rPr lang="en-US" dirty="0" smtClean="0"/>
              <a:t>people. </a:t>
            </a:r>
            <a:r>
              <a:rPr lang="en-US" b="1" i="1" dirty="0"/>
              <a:t>Kurzweil, </a:t>
            </a:r>
            <a:r>
              <a:rPr lang="en-US" b="1" i="1" dirty="0" smtClean="0"/>
              <a:t>1990. (USA)</a:t>
            </a:r>
            <a:endParaRPr lang="en-US" dirty="0"/>
          </a:p>
          <a:p>
            <a:pPr marL="0" indent="0" algn="just">
              <a:buNone/>
            </a:pPr>
            <a:endParaRPr lang="en-US" dirty="0"/>
          </a:p>
        </p:txBody>
      </p:sp>
      <p:sp>
        <p:nvSpPr>
          <p:cNvPr id="10" name="Footer Placeholder 9"/>
          <p:cNvSpPr>
            <a:spLocks noGrp="1"/>
          </p:cNvSpPr>
          <p:nvPr>
            <p:ph type="ftr" sz="quarter" idx="17"/>
          </p:nvPr>
        </p:nvSpPr>
        <p:spPr/>
        <p:txBody>
          <a:bodyPr/>
          <a:lstStyle/>
          <a:p>
            <a:r>
              <a:rPr lang="en-US" dirty="0" smtClean="0"/>
              <a:t>SACET-AIML&amp;DS</a:t>
            </a:r>
            <a:endParaRPr lang="en-US" dirty="0"/>
          </a:p>
        </p:txBody>
      </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lang="en-US" sz="1400" b="1" smtClean="0">
                <a:solidFill>
                  <a:srgbClr val="FFFFFF"/>
                </a:solidFill>
              </a:rPr>
              <a:pPr algn="ctr"/>
              <a:t>3</a:t>
            </a:fld>
            <a:endParaRPr lang="en-US"/>
          </a:p>
        </p:txBody>
      </p:sp>
    </p:spTree>
    <p:extLst>
      <p:ext uri="{BB962C8B-B14F-4D97-AF65-F5344CB8AC3E}">
        <p14:creationId xmlns="" xmlns:p14="http://schemas.microsoft.com/office/powerpoint/2010/main" val="1915652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Instance-based </a:t>
            </a:r>
            <a:r>
              <a:rPr lang="en-IN" dirty="0" smtClean="0"/>
              <a:t>learning</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30</a:t>
            </a:fld>
            <a:endParaRPr lang="en-US"/>
          </a:p>
        </p:txBody>
      </p:sp>
      <p:sp>
        <p:nvSpPr>
          <p:cNvPr id="5" name="Content Placeholder 4"/>
          <p:cNvSpPr>
            <a:spLocks noGrp="1"/>
          </p:cNvSpPr>
          <p:nvPr>
            <p:ph sz="quarter" idx="13"/>
          </p:nvPr>
        </p:nvSpPr>
        <p:spPr/>
        <p:txBody>
          <a:bodyPr>
            <a:noAutofit/>
          </a:bodyPr>
          <a:lstStyle/>
          <a:p>
            <a:pPr algn="just"/>
            <a:r>
              <a:rPr lang="en-US" sz="1900" dirty="0" smtClean="0"/>
              <a:t>Here we do not flag the emails as spam that are already flagged by others. Instead we measure the similarity of the email with the spam email.</a:t>
            </a:r>
          </a:p>
          <a:p>
            <a:pPr algn="just"/>
            <a:r>
              <a:rPr lang="en-US" sz="1900" dirty="0" smtClean="0"/>
              <a:t>For similarity, the word count generally be used as measure. </a:t>
            </a:r>
          </a:p>
          <a:p>
            <a:pPr algn="just"/>
            <a:r>
              <a:rPr lang="en-US" sz="1900" dirty="0" smtClean="0"/>
              <a:t>The machine learning system could flag new email as </a:t>
            </a:r>
            <a:r>
              <a:rPr lang="en-US" sz="1900" dirty="0" smtClean="0">
                <a:solidFill>
                  <a:srgbClr val="FF0000"/>
                </a:solidFill>
              </a:rPr>
              <a:t>Spam</a:t>
            </a:r>
            <a:r>
              <a:rPr lang="en-US" sz="1900" dirty="0" smtClean="0"/>
              <a:t> if its measure of similarity is greater than or equal to the number of words with known spam.</a:t>
            </a:r>
          </a:p>
          <a:p>
            <a:pPr algn="just"/>
            <a:r>
              <a:rPr lang="en-US" sz="1900" dirty="0"/>
              <a:t>This is called </a:t>
            </a:r>
            <a:r>
              <a:rPr lang="en-US" sz="1900" dirty="0">
                <a:solidFill>
                  <a:srgbClr val="FF0000"/>
                </a:solidFill>
              </a:rPr>
              <a:t>instance-based learning</a:t>
            </a:r>
            <a:r>
              <a:rPr lang="en-US" sz="1900" dirty="0"/>
              <a:t>: the system learns the examples by heart, </a:t>
            </a:r>
            <a:r>
              <a:rPr lang="en-US" sz="1900" dirty="0" smtClean="0"/>
              <a:t>then generalizes </a:t>
            </a:r>
            <a:r>
              <a:rPr lang="en-US" sz="1900" dirty="0"/>
              <a:t>to new cases by comparing them to the learned </a:t>
            </a:r>
            <a:r>
              <a:rPr lang="en-US" sz="1900" dirty="0" smtClean="0"/>
              <a:t>examples </a:t>
            </a:r>
            <a:r>
              <a:rPr lang="en-IN" sz="1900" dirty="0"/>
              <a:t>using a similarity measure</a:t>
            </a:r>
            <a:r>
              <a:rPr lang="en-US" sz="1900" dirty="0" smtClean="0"/>
              <a:t>.</a:t>
            </a:r>
          </a:p>
          <a:p>
            <a:pPr algn="just"/>
            <a:r>
              <a:rPr lang="en-US" sz="1900" dirty="0"/>
              <a:t>For example, </a:t>
            </a:r>
            <a:r>
              <a:rPr lang="en-US" sz="1900" dirty="0" smtClean="0"/>
              <a:t>from the below figure, </a:t>
            </a:r>
            <a:r>
              <a:rPr lang="en-US" sz="1900" dirty="0"/>
              <a:t>the new </a:t>
            </a:r>
            <a:r>
              <a:rPr lang="en-US" sz="1900" dirty="0" smtClean="0"/>
              <a:t>instance would </a:t>
            </a:r>
            <a:r>
              <a:rPr lang="en-US" sz="1900" dirty="0"/>
              <a:t>be classified as a </a:t>
            </a:r>
            <a:r>
              <a:rPr lang="en-US" sz="1900" b="1" dirty="0">
                <a:solidFill>
                  <a:srgbClr val="FF0000"/>
                </a:solidFill>
              </a:rPr>
              <a:t>triangle</a:t>
            </a:r>
            <a:r>
              <a:rPr lang="en-US" sz="1900" dirty="0"/>
              <a:t> because the majority of the most similar </a:t>
            </a:r>
            <a:r>
              <a:rPr lang="en-US" sz="1900" dirty="0" smtClean="0"/>
              <a:t>instances belong </a:t>
            </a:r>
            <a:r>
              <a:rPr lang="en-US" sz="1900" dirty="0"/>
              <a:t>to that class.</a:t>
            </a:r>
            <a:endParaRPr lang="en-IN" sz="1900" dirty="0"/>
          </a:p>
        </p:txBody>
      </p:sp>
    </p:spTree>
    <p:extLst>
      <p:ext uri="{BB962C8B-B14F-4D97-AF65-F5344CB8AC3E}">
        <p14:creationId xmlns="" xmlns:p14="http://schemas.microsoft.com/office/powerpoint/2010/main" val="1745465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31</a:t>
            </a:fld>
            <a:endParaRPr lang="en-US"/>
          </a:p>
        </p:txBody>
      </p:sp>
      <p:pic>
        <p:nvPicPr>
          <p:cNvPr id="7" name="Picture 2" descr="https://tse1.mm.bing.net/th?id=OIP.PMTXHvDUmx3pdx09IVmlfQHaHa&amp;pid=Api&amp;P=0&amp;h=18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44208" y="1275606"/>
            <a:ext cx="2016224" cy="136815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AutoShape 4" descr="https://tse2.mm.bing.net/th?id=OIP.bVr0TRhutenHao6b3cIWLQHaFy&amp;pid=Api&amp;P=0&amp;h=180"/>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6941379" y="2643758"/>
            <a:ext cx="1165897" cy="369332"/>
          </a:xfrm>
          <a:prstGeom prst="rect">
            <a:avLst/>
          </a:prstGeom>
          <a:noFill/>
        </p:spPr>
        <p:txBody>
          <a:bodyPr wrap="none" rtlCol="0">
            <a:spAutoFit/>
          </a:bodyPr>
          <a:lstStyle/>
          <a:p>
            <a:r>
              <a:rPr lang="en-US" dirty="0" smtClean="0"/>
              <a:t>New email</a:t>
            </a:r>
            <a:endParaRPr lang="en-IN" dirty="0"/>
          </a:p>
        </p:txBody>
      </p:sp>
      <p:pic>
        <p:nvPicPr>
          <p:cNvPr id="1030"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5575" y="219649"/>
            <a:ext cx="4743450" cy="4440334"/>
          </a:xfrm>
          <a:prstGeom prst="rect">
            <a:avLst/>
          </a:prstGeom>
          <a:ln/>
        </p:spPr>
        <p:style>
          <a:lnRef idx="2">
            <a:schemeClr val="accent1"/>
          </a:lnRef>
          <a:fillRef idx="1">
            <a:schemeClr val="lt1"/>
          </a:fillRef>
          <a:effectRef idx="0">
            <a:schemeClr val="accent1"/>
          </a:effectRef>
          <a:fontRef idx="minor">
            <a:schemeClr val="dk1"/>
          </a:fontRef>
        </p:style>
      </p:pic>
      <p:sp>
        <p:nvSpPr>
          <p:cNvPr id="10" name="TextBox 9"/>
          <p:cNvSpPr txBox="1"/>
          <p:nvPr/>
        </p:nvSpPr>
        <p:spPr>
          <a:xfrm>
            <a:off x="2411760" y="4299942"/>
            <a:ext cx="1255472" cy="369332"/>
          </a:xfrm>
          <a:prstGeom prst="rect">
            <a:avLst/>
          </a:prstGeom>
          <a:noFill/>
        </p:spPr>
        <p:txBody>
          <a:bodyPr wrap="none" rtlCol="0">
            <a:spAutoFit/>
          </a:bodyPr>
          <a:lstStyle/>
          <a:p>
            <a:r>
              <a:rPr lang="en-US" dirty="0" smtClean="0">
                <a:solidFill>
                  <a:srgbClr val="FF0000"/>
                </a:solidFill>
              </a:rPr>
              <a:t>Spam Email</a:t>
            </a:r>
            <a:endParaRPr lang="en-IN" dirty="0">
              <a:solidFill>
                <a:srgbClr val="FF0000"/>
              </a:solidFill>
            </a:endParaRPr>
          </a:p>
        </p:txBody>
      </p:sp>
      <p:sp>
        <p:nvSpPr>
          <p:cNvPr id="11" name="TextBox 10"/>
          <p:cNvSpPr txBox="1"/>
          <p:nvPr/>
        </p:nvSpPr>
        <p:spPr>
          <a:xfrm>
            <a:off x="5296052" y="3125340"/>
            <a:ext cx="3733907"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The number of words in spam mail</a:t>
            </a:r>
          </a:p>
          <a:p>
            <a:r>
              <a:rPr lang="en-US" dirty="0" smtClean="0"/>
              <a:t>That are identified as Spam words: 15</a:t>
            </a:r>
          </a:p>
          <a:p>
            <a:r>
              <a:rPr lang="en-US" dirty="0" smtClean="0"/>
              <a:t>If the new email also has these words</a:t>
            </a:r>
            <a:r>
              <a:rPr lang="en-IN" dirty="0" smtClean="0"/>
              <a:t>,</a:t>
            </a:r>
          </a:p>
          <a:p>
            <a:r>
              <a:rPr lang="en-US" dirty="0" smtClean="0"/>
              <a:t>Then it is also classified as Spam.</a:t>
            </a:r>
          </a:p>
        </p:txBody>
      </p:sp>
    </p:spTree>
    <p:extLst>
      <p:ext uri="{BB962C8B-B14F-4D97-AF65-F5344CB8AC3E}">
        <p14:creationId xmlns="" xmlns:p14="http://schemas.microsoft.com/office/powerpoint/2010/main" val="2630614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32</a:t>
            </a:fld>
            <a:endParaRPr lang="en-US"/>
          </a:p>
        </p:txBody>
      </p:sp>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1203598"/>
            <a:ext cx="8220334" cy="3456384"/>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 xmlns:p14="http://schemas.microsoft.com/office/powerpoint/2010/main" val="13144023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Model-based learning</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33</a:t>
            </a:fld>
            <a:endParaRPr lang="en-US"/>
          </a:p>
        </p:txBody>
      </p:sp>
      <p:sp>
        <p:nvSpPr>
          <p:cNvPr id="5" name="Content Placeholder 4"/>
          <p:cNvSpPr>
            <a:spLocks noGrp="1"/>
          </p:cNvSpPr>
          <p:nvPr>
            <p:ph sz="quarter" idx="13"/>
          </p:nvPr>
        </p:nvSpPr>
        <p:spPr/>
        <p:txBody>
          <a:bodyPr>
            <a:normAutofit fontScale="85000" lnSpcReduction="20000"/>
          </a:bodyPr>
          <a:lstStyle/>
          <a:p>
            <a:r>
              <a:rPr lang="en-US" dirty="0" smtClean="0"/>
              <a:t>Here, a model is built first taking the examples (Dataset). The dataset is dived into </a:t>
            </a:r>
            <a:r>
              <a:rPr lang="en-US" dirty="0" smtClean="0">
                <a:solidFill>
                  <a:srgbClr val="FF0000"/>
                </a:solidFill>
              </a:rPr>
              <a:t>training </a:t>
            </a:r>
            <a:r>
              <a:rPr lang="en-US" dirty="0" smtClean="0"/>
              <a:t>and</a:t>
            </a:r>
            <a:r>
              <a:rPr lang="en-US" dirty="0" smtClean="0">
                <a:solidFill>
                  <a:srgbClr val="FF0000"/>
                </a:solidFill>
              </a:rPr>
              <a:t> test sets</a:t>
            </a:r>
            <a:r>
              <a:rPr lang="en-US" dirty="0" smtClean="0"/>
              <a:t>. </a:t>
            </a:r>
          </a:p>
          <a:p>
            <a:r>
              <a:rPr lang="en-US" dirty="0" smtClean="0"/>
              <a:t>The model is built using the training set, and is tested against test set. </a:t>
            </a:r>
          </a:p>
          <a:p>
            <a:r>
              <a:rPr lang="en-US" dirty="0" smtClean="0"/>
              <a:t>The accuracy is calculated using the confusion matrix. If the accuracy is up to the mark, then the same model is used to predict new item category.</a:t>
            </a:r>
          </a:p>
          <a:p>
            <a:r>
              <a:rPr lang="en-US" dirty="0" smtClean="0"/>
              <a:t>Then use this model </a:t>
            </a:r>
            <a:r>
              <a:rPr lang="en-US" dirty="0"/>
              <a:t>to predict. This is called </a:t>
            </a:r>
            <a:r>
              <a:rPr lang="en-US" dirty="0">
                <a:solidFill>
                  <a:srgbClr val="FF0000"/>
                </a:solidFill>
              </a:rPr>
              <a:t>model-based </a:t>
            </a:r>
            <a:r>
              <a:rPr lang="en-US" dirty="0" smtClean="0">
                <a:solidFill>
                  <a:srgbClr val="FF0000"/>
                </a:solidFill>
              </a:rPr>
              <a:t>learning</a:t>
            </a:r>
            <a:r>
              <a:rPr lang="en-US" dirty="0" smtClean="0"/>
              <a:t>.</a:t>
            </a:r>
          </a:p>
          <a:p>
            <a:endParaRPr lang="en-IN" dirty="0"/>
          </a:p>
        </p:txBody>
      </p:sp>
    </p:spTree>
    <p:extLst>
      <p:ext uri="{BB962C8B-B14F-4D97-AF65-F5344CB8AC3E}">
        <p14:creationId xmlns="" xmlns:p14="http://schemas.microsoft.com/office/powerpoint/2010/main" val="1183484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34</a:t>
            </a:fld>
            <a:endParaRPr lang="en-US"/>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9552" y="327656"/>
            <a:ext cx="7848871" cy="40967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26865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life satisfaction</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35</a:t>
            </a:fld>
            <a:endParaRPr lang="en-US"/>
          </a:p>
        </p:txBody>
      </p:sp>
      <p:sp>
        <p:nvSpPr>
          <p:cNvPr id="5" name="Content Placeholder 4"/>
          <p:cNvSpPr>
            <a:spLocks noGrp="1"/>
          </p:cNvSpPr>
          <p:nvPr>
            <p:ph sz="quarter" idx="13"/>
          </p:nvPr>
        </p:nvSpPr>
        <p:spPr/>
        <p:txBody>
          <a:bodyPr>
            <a:noAutofit/>
          </a:bodyPr>
          <a:lstStyle/>
          <a:p>
            <a:r>
              <a:rPr lang="en-US" sz="1600" dirty="0" smtClean="0"/>
              <a:t>For example, if we want to know money makes man happier.</a:t>
            </a:r>
          </a:p>
          <a:p>
            <a:r>
              <a:rPr lang="en-US" sz="1600" dirty="0" smtClean="0"/>
              <a:t>Download the Better </a:t>
            </a:r>
            <a:r>
              <a:rPr lang="en-US" sz="1600" dirty="0"/>
              <a:t>Life Index data from the </a:t>
            </a:r>
            <a:r>
              <a:rPr lang="en-US" sz="1600" dirty="0" smtClean="0"/>
              <a:t>web site </a:t>
            </a:r>
            <a:r>
              <a:rPr lang="en-US" sz="1600" dirty="0" smtClean="0">
                <a:hlinkClick r:id="rId2"/>
              </a:rPr>
              <a:t>https</a:t>
            </a:r>
            <a:r>
              <a:rPr lang="en-US" sz="1600" dirty="0">
                <a:hlinkClick r:id="rId2"/>
              </a:rPr>
              <a:t>://</a:t>
            </a:r>
            <a:r>
              <a:rPr lang="en-US" sz="1600" dirty="0" smtClean="0">
                <a:hlinkClick r:id="rId2"/>
              </a:rPr>
              <a:t>stats.oecd.org/index.aspx?DataSetCode=BLI</a:t>
            </a:r>
            <a:r>
              <a:rPr lang="en-US" sz="1600" dirty="0" smtClean="0"/>
              <a:t>. </a:t>
            </a:r>
          </a:p>
          <a:p>
            <a:r>
              <a:rPr lang="en-US" sz="1600" dirty="0" smtClean="0"/>
              <a:t>As well as download the stats </a:t>
            </a:r>
            <a:r>
              <a:rPr lang="en-US" sz="1600" dirty="0"/>
              <a:t>data from </a:t>
            </a:r>
            <a:r>
              <a:rPr lang="en-US" sz="1600" dirty="0">
                <a:hlinkClick r:id="rId3"/>
              </a:rPr>
              <a:t>https://</a:t>
            </a:r>
            <a:r>
              <a:rPr lang="en-US" sz="1600" dirty="0" smtClean="0">
                <a:hlinkClick r:id="rId3"/>
              </a:rPr>
              <a:t>www.imf.org/en/Publications/SPROLLS/world-economic-outlook-databases</a:t>
            </a:r>
            <a:r>
              <a:rPr lang="en-US" sz="1600" dirty="0" smtClean="0"/>
              <a:t>.</a:t>
            </a:r>
          </a:p>
          <a:p>
            <a:r>
              <a:rPr lang="en-US" sz="1600" dirty="0" smtClean="0"/>
              <a:t>Join the tables and sort by GDP per capita. Then you will get the following table.</a:t>
            </a:r>
          </a:p>
        </p:txBody>
      </p:sp>
      <p:pic>
        <p:nvPicPr>
          <p:cNvPr id="4099"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04048" y="3219822"/>
            <a:ext cx="3838575" cy="1779662"/>
          </a:xfrm>
          <a:prstGeom prst="rect">
            <a:avLst/>
          </a:prstGeom>
          <a:ln/>
        </p:spPr>
        <p:style>
          <a:lnRef idx="2">
            <a:schemeClr val="dk1"/>
          </a:lnRef>
          <a:fillRef idx="1">
            <a:schemeClr val="lt1"/>
          </a:fillRef>
          <a:effectRef idx="0">
            <a:schemeClr val="dk1"/>
          </a:effectRef>
          <a:fontRef idx="minor">
            <a:schemeClr val="dk1"/>
          </a:fontRef>
        </p:style>
      </p:pic>
      <p:sp>
        <p:nvSpPr>
          <p:cNvPr id="6" name="TextBox 5"/>
          <p:cNvSpPr txBox="1"/>
          <p:nvPr/>
        </p:nvSpPr>
        <p:spPr>
          <a:xfrm>
            <a:off x="467544" y="3219822"/>
            <a:ext cx="4176464"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600" dirty="0"/>
              <a:t>We can observe that there is a </a:t>
            </a:r>
            <a:r>
              <a:rPr lang="en-US" sz="1600" dirty="0" smtClean="0"/>
              <a:t>linearity between life satisfaction and GDP.  Hence, this can be modeled as Linear Regression Model. This step is called Model selection. Then the parameters are derived for the Linear equation. This is step is called Training. Once it is over model is used for prediction.</a:t>
            </a:r>
            <a:endParaRPr lang="en-IN" sz="1600" dirty="0"/>
          </a:p>
        </p:txBody>
      </p:sp>
    </p:spTree>
    <p:extLst>
      <p:ext uri="{BB962C8B-B14F-4D97-AF65-F5344CB8AC3E}">
        <p14:creationId xmlns="" xmlns:p14="http://schemas.microsoft.com/office/powerpoint/2010/main" val="1658995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36</a:t>
            </a:fld>
            <a:endParaRPr lang="en-US"/>
          </a:p>
        </p:txBody>
      </p:sp>
      <p:sp>
        <p:nvSpPr>
          <p:cNvPr id="5" name="Content Placeholder 4"/>
          <p:cNvSpPr>
            <a:spLocks noGrp="1"/>
          </p:cNvSpPr>
          <p:nvPr>
            <p:ph sz="quarter" idx="13"/>
          </p:nvPr>
        </p:nvSpPr>
        <p:spPr/>
        <p:txBody>
          <a:bodyPr>
            <a:noAutofit/>
          </a:bodyPr>
          <a:lstStyle/>
          <a:p>
            <a:r>
              <a:rPr lang="en-IN" sz="1800" dirty="0"/>
              <a:t>A simple linear </a:t>
            </a:r>
            <a:r>
              <a:rPr lang="en-IN" sz="1800" dirty="0" smtClean="0"/>
              <a:t>model can be as follow:</a:t>
            </a:r>
          </a:p>
          <a:p>
            <a:r>
              <a:rPr lang="en-IN" sz="1800" dirty="0" err="1"/>
              <a:t>life_satisfaction</a:t>
            </a:r>
            <a:r>
              <a:rPr lang="en-IN" sz="1800" dirty="0"/>
              <a:t> = </a:t>
            </a:r>
            <a:r>
              <a:rPr lang="el-GR" sz="1800" dirty="0"/>
              <a:t>θ</a:t>
            </a:r>
            <a:r>
              <a:rPr lang="el-GR" sz="1800" baseline="-25000" dirty="0"/>
              <a:t>0</a:t>
            </a:r>
            <a:r>
              <a:rPr lang="el-GR" sz="1800" dirty="0"/>
              <a:t>+ θ</a:t>
            </a:r>
            <a:r>
              <a:rPr lang="el-GR" sz="1800" baseline="-25000" dirty="0"/>
              <a:t>1</a:t>
            </a:r>
            <a:r>
              <a:rPr lang="el-GR" sz="1800" dirty="0"/>
              <a:t>× </a:t>
            </a:r>
            <a:r>
              <a:rPr lang="en-IN" sz="1800" dirty="0" err="1" smtClean="0"/>
              <a:t>GDP_per_capita</a:t>
            </a:r>
            <a:r>
              <a:rPr lang="en-IN" sz="1800" dirty="0" smtClean="0"/>
              <a:t>.</a:t>
            </a:r>
          </a:p>
          <a:p>
            <a:r>
              <a:rPr lang="en-US" sz="1800" dirty="0"/>
              <a:t>This model has two model parameters, </a:t>
            </a:r>
            <a:r>
              <a:rPr lang="el-GR" sz="1800" dirty="0"/>
              <a:t>θ</a:t>
            </a:r>
            <a:r>
              <a:rPr lang="el-GR" sz="1800" baseline="-25000" dirty="0"/>
              <a:t>0</a:t>
            </a:r>
            <a:r>
              <a:rPr lang="en-US" sz="1800" dirty="0" smtClean="0"/>
              <a:t> and </a:t>
            </a:r>
            <a:r>
              <a:rPr lang="el-GR" sz="1800" dirty="0" smtClean="0"/>
              <a:t>θ</a:t>
            </a:r>
            <a:r>
              <a:rPr lang="el-GR" sz="1800" baseline="-25000" dirty="0" smtClean="0"/>
              <a:t>1</a:t>
            </a:r>
            <a:endParaRPr lang="en-US" sz="1800" baseline="-25000" dirty="0" smtClean="0"/>
          </a:p>
          <a:p>
            <a:r>
              <a:rPr lang="en-US" sz="1800" dirty="0" smtClean="0"/>
              <a:t>How can we know our model performs best? It can be measured using either fitness function or cost function.</a:t>
            </a:r>
          </a:p>
          <a:p>
            <a:r>
              <a:rPr lang="en-US" sz="1800" dirty="0" smtClean="0"/>
              <a:t>For linear regression problems people normally use cost function that measures the distance between linear model prediction values and training example. The goal is to minimize the distance.</a:t>
            </a:r>
            <a:endParaRPr lang="en-US" sz="1800" dirty="0"/>
          </a:p>
          <a:p>
            <a:r>
              <a:rPr lang="en-US" sz="1800" dirty="0"/>
              <a:t>In our case the algorithm finds that the </a:t>
            </a:r>
            <a:r>
              <a:rPr lang="en-US" sz="1800" dirty="0" smtClean="0"/>
              <a:t>optimal parameter </a:t>
            </a:r>
            <a:r>
              <a:rPr lang="en-US" sz="1800" dirty="0"/>
              <a:t>values are </a:t>
            </a:r>
            <a:r>
              <a:rPr lang="el-GR" sz="1800" dirty="0"/>
              <a:t>θ</a:t>
            </a:r>
            <a:r>
              <a:rPr lang="el-GR" sz="1800" baseline="-25000" dirty="0"/>
              <a:t>0</a:t>
            </a:r>
            <a:r>
              <a:rPr lang="en-US" sz="1800" dirty="0" smtClean="0"/>
              <a:t>  </a:t>
            </a:r>
            <a:r>
              <a:rPr lang="en-US" sz="1800" dirty="0"/>
              <a:t>= 4.85 and </a:t>
            </a:r>
            <a:r>
              <a:rPr lang="el-GR" sz="1800" dirty="0" smtClean="0"/>
              <a:t>θ</a:t>
            </a:r>
            <a:r>
              <a:rPr lang="el-GR" sz="1800" baseline="-25000" dirty="0" smtClean="0"/>
              <a:t>1</a:t>
            </a:r>
            <a:r>
              <a:rPr lang="en-US" sz="1800" baseline="-25000" dirty="0" smtClean="0"/>
              <a:t> </a:t>
            </a:r>
            <a:r>
              <a:rPr lang="en-US" sz="1800" dirty="0" smtClean="0"/>
              <a:t>  </a:t>
            </a:r>
            <a:r>
              <a:rPr lang="en-US" sz="1800" dirty="0"/>
              <a:t>= 4.91 × </a:t>
            </a:r>
            <a:r>
              <a:rPr lang="en-US" sz="1800" dirty="0" smtClean="0"/>
              <a:t>10</a:t>
            </a:r>
            <a:r>
              <a:rPr lang="en-US" sz="1800" baseline="30000" dirty="0" smtClean="0"/>
              <a:t>–5</a:t>
            </a:r>
            <a:r>
              <a:rPr lang="en-US" sz="1800" dirty="0" smtClean="0"/>
              <a:t>.</a:t>
            </a:r>
            <a:endParaRPr lang="en-IN" sz="1800"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04446" y="23200"/>
            <a:ext cx="3635896" cy="208097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 xmlns:p14="http://schemas.microsoft.com/office/powerpoint/2010/main" val="2839661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t>
            </a:r>
            <a:r>
              <a:rPr lang="en-US" dirty="0"/>
              <a:t>challenges of machine learning</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a:xfrm>
            <a:off x="609600" y="1352550"/>
            <a:ext cx="8153400" cy="3451448"/>
          </a:xfrm>
        </p:spPr>
        <p:txBody>
          <a:bodyPr>
            <a:normAutofit fontScale="55000" lnSpcReduction="20000"/>
          </a:bodyPr>
          <a:lstStyle/>
          <a:p>
            <a:r>
              <a:rPr lang="en-US" dirty="0" smtClean="0">
                <a:solidFill>
                  <a:srgbClr val="FF0000"/>
                </a:solidFill>
              </a:rPr>
              <a:t>Insufficient </a:t>
            </a:r>
            <a:r>
              <a:rPr lang="en-US" dirty="0">
                <a:solidFill>
                  <a:srgbClr val="FF0000"/>
                </a:solidFill>
              </a:rPr>
              <a:t>Quantity of Training </a:t>
            </a:r>
            <a:r>
              <a:rPr lang="en-US" dirty="0" smtClean="0">
                <a:solidFill>
                  <a:srgbClr val="FF0000"/>
                </a:solidFill>
              </a:rPr>
              <a:t>Data</a:t>
            </a:r>
          </a:p>
          <a:p>
            <a:pPr lvl="1"/>
            <a:r>
              <a:rPr lang="en-US" dirty="0" smtClean="0"/>
              <a:t>A toddler is trained to identify an apple by pointing to it.</a:t>
            </a:r>
          </a:p>
          <a:p>
            <a:pPr lvl="1"/>
            <a:r>
              <a:rPr lang="en-US" dirty="0" smtClean="0"/>
              <a:t>A machine learning algorithm takes lot of data even for  simple problems to work properly.</a:t>
            </a:r>
          </a:p>
          <a:p>
            <a:r>
              <a:rPr lang="en-IN" dirty="0">
                <a:solidFill>
                  <a:srgbClr val="FF0000"/>
                </a:solidFill>
              </a:rPr>
              <a:t>Nonrepresentative Training </a:t>
            </a:r>
            <a:r>
              <a:rPr lang="en-IN" dirty="0" smtClean="0">
                <a:solidFill>
                  <a:srgbClr val="FF0000"/>
                </a:solidFill>
              </a:rPr>
              <a:t>Data</a:t>
            </a:r>
          </a:p>
          <a:p>
            <a:pPr lvl="1"/>
            <a:r>
              <a:rPr lang="en-US" dirty="0" smtClean="0"/>
              <a:t>If some representative is missing, it affects the training process and the model cannot not predict accurately.</a:t>
            </a:r>
          </a:p>
          <a:p>
            <a:pPr lvl="1"/>
            <a:r>
              <a:rPr lang="en-US" dirty="0" smtClean="0"/>
              <a:t>If the sampling is too small, then it will have sampling noise.</a:t>
            </a:r>
          </a:p>
          <a:p>
            <a:pPr lvl="1"/>
            <a:r>
              <a:rPr lang="en-US" dirty="0" smtClean="0"/>
              <a:t>Even large sample also can be Nonrepresentative,  if the sampling method is flawed, which is called Sampling Bias.</a:t>
            </a:r>
            <a:endParaRPr lang="en-IN" dirty="0" smtClean="0"/>
          </a:p>
          <a:p>
            <a:r>
              <a:rPr lang="en-IN" dirty="0">
                <a:solidFill>
                  <a:srgbClr val="FF0000"/>
                </a:solidFill>
              </a:rPr>
              <a:t>Poor-Quality </a:t>
            </a:r>
            <a:r>
              <a:rPr lang="en-IN" dirty="0" smtClean="0">
                <a:solidFill>
                  <a:srgbClr val="FF0000"/>
                </a:solidFill>
              </a:rPr>
              <a:t>Data</a:t>
            </a:r>
          </a:p>
          <a:p>
            <a:pPr lvl="1"/>
            <a:r>
              <a:rPr lang="en-US" dirty="0" smtClean="0"/>
              <a:t>If the training data is full of errors, outliers, and noise then it will make the system harder to detect patterns.</a:t>
            </a:r>
          </a:p>
          <a:p>
            <a:pPr lvl="1"/>
            <a:r>
              <a:rPr lang="en-US" dirty="0" smtClean="0"/>
              <a:t>If Some instance are clearly outliers, then they can be removed or can be fixed.</a:t>
            </a:r>
          </a:p>
          <a:p>
            <a:pPr lvl="1"/>
            <a:r>
              <a:rPr lang="en-US" dirty="0" smtClean="0"/>
              <a:t>The missing values for some features need to be filled using median, or mean </a:t>
            </a:r>
            <a:r>
              <a:rPr lang="en-US" dirty="0" err="1" smtClean="0"/>
              <a:t>etc</a:t>
            </a:r>
            <a:r>
              <a:rPr lang="en-US" dirty="0" smtClean="0"/>
              <a:t> values.</a:t>
            </a:r>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37</a:t>
            </a:fld>
            <a:endParaRPr lang="en-US"/>
          </a:p>
        </p:txBody>
      </p:sp>
    </p:spTree>
    <p:extLst>
      <p:ext uri="{BB962C8B-B14F-4D97-AF65-F5344CB8AC3E}">
        <p14:creationId xmlns="" xmlns:p14="http://schemas.microsoft.com/office/powerpoint/2010/main" val="1349004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38</a:t>
            </a:fld>
            <a:endParaRPr lang="en-US"/>
          </a:p>
        </p:txBody>
      </p:sp>
      <p:sp>
        <p:nvSpPr>
          <p:cNvPr id="5" name="Content Placeholder 4"/>
          <p:cNvSpPr>
            <a:spLocks noGrp="1"/>
          </p:cNvSpPr>
          <p:nvPr>
            <p:ph sz="quarter" idx="13"/>
          </p:nvPr>
        </p:nvSpPr>
        <p:spPr>
          <a:xfrm>
            <a:off x="609600" y="339502"/>
            <a:ext cx="8153400" cy="4608512"/>
          </a:xfrm>
        </p:spPr>
        <p:txBody>
          <a:bodyPr>
            <a:normAutofit fontScale="62500" lnSpcReduction="20000"/>
          </a:bodyPr>
          <a:lstStyle/>
          <a:p>
            <a:r>
              <a:rPr lang="en-IN" dirty="0">
                <a:solidFill>
                  <a:srgbClr val="FF0000"/>
                </a:solidFill>
              </a:rPr>
              <a:t>Irrelevant Features </a:t>
            </a:r>
            <a:endParaRPr lang="en-IN" dirty="0" smtClean="0">
              <a:solidFill>
                <a:srgbClr val="FF0000"/>
              </a:solidFill>
            </a:endParaRPr>
          </a:p>
          <a:p>
            <a:pPr lvl="1" algn="just"/>
            <a:r>
              <a:rPr lang="en-US" dirty="0" smtClean="0"/>
              <a:t>Machine learning system is capable of learning if training data contains enough relevant features and not too many irrelevant features.</a:t>
            </a:r>
          </a:p>
          <a:p>
            <a:pPr lvl="1" algn="just"/>
            <a:r>
              <a:rPr lang="en-US" dirty="0" smtClean="0"/>
              <a:t>Feature Engineering is the part of machine learning which is used for identifying the relevant and irrelevant features. Which involves in three subtask: Feature Selection, Feature Extraction and Feature Creation.</a:t>
            </a:r>
          </a:p>
          <a:p>
            <a:pPr lvl="2" algn="just"/>
            <a:r>
              <a:rPr lang="en-US" b="1" dirty="0" smtClean="0"/>
              <a:t>Feature  Selection </a:t>
            </a:r>
            <a:r>
              <a:rPr lang="en-US" dirty="0" smtClean="0"/>
              <a:t>– Selects most powerful features among the existing.</a:t>
            </a:r>
          </a:p>
          <a:p>
            <a:pPr lvl="2" algn="just"/>
            <a:r>
              <a:rPr lang="en-US" b="1" dirty="0" smtClean="0"/>
              <a:t>Feature Extraction </a:t>
            </a:r>
            <a:r>
              <a:rPr lang="en-US" dirty="0" smtClean="0"/>
              <a:t>– Combining the existing features to produces more powerful feature.</a:t>
            </a:r>
          </a:p>
          <a:p>
            <a:pPr lvl="2" algn="just"/>
            <a:r>
              <a:rPr lang="en-US" b="1" dirty="0" smtClean="0"/>
              <a:t>Creating new Feature </a:t>
            </a:r>
            <a:r>
              <a:rPr lang="en-US" dirty="0" smtClean="0"/>
              <a:t>– Create new Feature by gathering new data.</a:t>
            </a:r>
          </a:p>
          <a:p>
            <a:pPr algn="just"/>
            <a:r>
              <a:rPr lang="en-US" dirty="0" smtClean="0">
                <a:solidFill>
                  <a:srgbClr val="FF0000"/>
                </a:solidFill>
              </a:rPr>
              <a:t>Over</a:t>
            </a:r>
            <a:r>
              <a:rPr lang="en-US" dirty="0">
                <a:solidFill>
                  <a:srgbClr val="FF0000"/>
                </a:solidFill>
              </a:rPr>
              <a:t>fitting the Training </a:t>
            </a:r>
            <a:r>
              <a:rPr lang="en-US" dirty="0" smtClean="0">
                <a:solidFill>
                  <a:srgbClr val="FF0000"/>
                </a:solidFill>
              </a:rPr>
              <a:t>Data</a:t>
            </a:r>
          </a:p>
          <a:p>
            <a:pPr lvl="1" algn="just"/>
            <a:r>
              <a:rPr lang="en-US" dirty="0" smtClean="0"/>
              <a:t>The system learns everything and hence performs well on training data, but fails to generalize new data item</a:t>
            </a:r>
            <a:endParaRPr lang="en-US" dirty="0"/>
          </a:p>
          <a:p>
            <a:pPr algn="just"/>
            <a:r>
              <a:rPr lang="en-US" dirty="0">
                <a:solidFill>
                  <a:srgbClr val="FF0000"/>
                </a:solidFill>
              </a:rPr>
              <a:t>Underfitting the Training </a:t>
            </a:r>
            <a:r>
              <a:rPr lang="en-US" dirty="0" smtClean="0">
                <a:solidFill>
                  <a:srgbClr val="FF0000"/>
                </a:solidFill>
              </a:rPr>
              <a:t>Data</a:t>
            </a:r>
          </a:p>
          <a:p>
            <a:pPr lvl="1" algn="just"/>
            <a:r>
              <a:rPr lang="en-US" dirty="0" smtClean="0"/>
              <a:t>The system has not learned completely, and hence its predictions would be inaccurate.</a:t>
            </a:r>
          </a:p>
          <a:p>
            <a:pPr lvl="1" algn="just"/>
            <a:r>
              <a:rPr lang="en-US" dirty="0" smtClean="0"/>
              <a:t>The solution to fix this problem is :</a:t>
            </a:r>
          </a:p>
          <a:p>
            <a:pPr lvl="2" algn="just"/>
            <a:r>
              <a:rPr lang="en-US" dirty="0" smtClean="0"/>
              <a:t> select more powerful model, </a:t>
            </a:r>
          </a:p>
          <a:p>
            <a:pPr lvl="2" algn="just"/>
            <a:r>
              <a:rPr lang="en-US" dirty="0" smtClean="0"/>
              <a:t>feed better features, </a:t>
            </a:r>
          </a:p>
          <a:p>
            <a:pPr lvl="2" algn="just"/>
            <a:r>
              <a:rPr lang="en-US" dirty="0" smtClean="0"/>
              <a:t>reduce the constraints on the model.</a:t>
            </a:r>
            <a:endParaRPr lang="en-US" dirty="0"/>
          </a:p>
          <a:p>
            <a:endParaRPr lang="en-IN" dirty="0"/>
          </a:p>
        </p:txBody>
      </p:sp>
    </p:spTree>
    <p:extLst>
      <p:ext uri="{BB962C8B-B14F-4D97-AF65-F5344CB8AC3E}">
        <p14:creationId xmlns="" xmlns:p14="http://schemas.microsoft.com/office/powerpoint/2010/main" val="4057287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39</a:t>
            </a:fld>
            <a:endParaRPr lang="en-US"/>
          </a:p>
        </p:txBody>
      </p:sp>
      <p:sp>
        <p:nvSpPr>
          <p:cNvPr id="5" name="Content Placeholder 4"/>
          <p:cNvSpPr>
            <a:spLocks noGrp="1"/>
          </p:cNvSpPr>
          <p:nvPr>
            <p:ph sz="quarter" idx="13"/>
          </p:nvPr>
        </p:nvSpPr>
        <p:spPr>
          <a:xfrm>
            <a:off x="609600" y="411510"/>
            <a:ext cx="8153400" cy="4217640"/>
          </a:xfrm>
        </p:spPr>
        <p:txBody>
          <a:bodyPr>
            <a:normAutofit fontScale="85000" lnSpcReduction="20000"/>
          </a:bodyPr>
          <a:lstStyle/>
          <a:p>
            <a:r>
              <a:rPr lang="en-IN" dirty="0">
                <a:solidFill>
                  <a:srgbClr val="FF0000"/>
                </a:solidFill>
              </a:rPr>
              <a:t>Stepping </a:t>
            </a:r>
            <a:r>
              <a:rPr lang="en-IN" dirty="0" smtClean="0">
                <a:solidFill>
                  <a:srgbClr val="FF0000"/>
                </a:solidFill>
              </a:rPr>
              <a:t>Back</a:t>
            </a:r>
          </a:p>
          <a:p>
            <a:pPr lvl="1" algn="just"/>
            <a:r>
              <a:rPr lang="en-US" dirty="0" smtClean="0"/>
              <a:t>Once </a:t>
            </a:r>
            <a:r>
              <a:rPr lang="en-US" dirty="0"/>
              <a:t>you have trained a model, you don’t want to just “</a:t>
            </a:r>
            <a:r>
              <a:rPr lang="en-US" b="1" dirty="0"/>
              <a:t>hope</a:t>
            </a:r>
            <a:r>
              <a:rPr lang="en-US" dirty="0"/>
              <a:t>” it generalizes to new cases. </a:t>
            </a:r>
            <a:endParaRPr lang="en-US" dirty="0" smtClean="0"/>
          </a:p>
          <a:p>
            <a:pPr lvl="1" algn="just"/>
            <a:r>
              <a:rPr lang="en-US" dirty="0" smtClean="0"/>
              <a:t>You want to evaluate it and </a:t>
            </a:r>
            <a:r>
              <a:rPr lang="en-US" b="1" dirty="0" smtClean="0"/>
              <a:t>fine-tune</a:t>
            </a:r>
            <a:r>
              <a:rPr lang="en-US" dirty="0" smtClean="0"/>
              <a:t> it if necessary.</a:t>
            </a:r>
            <a:endParaRPr lang="en-IN" dirty="0"/>
          </a:p>
          <a:p>
            <a:pPr algn="just"/>
            <a:r>
              <a:rPr lang="en-IN" dirty="0">
                <a:solidFill>
                  <a:srgbClr val="FF0000"/>
                </a:solidFill>
              </a:rPr>
              <a:t>Testing and Validating </a:t>
            </a:r>
            <a:endParaRPr lang="en-IN" dirty="0" smtClean="0">
              <a:solidFill>
                <a:srgbClr val="FF0000"/>
              </a:solidFill>
            </a:endParaRPr>
          </a:p>
          <a:p>
            <a:pPr lvl="1" algn="just"/>
            <a:r>
              <a:rPr lang="en-US" dirty="0" smtClean="0"/>
              <a:t>Put your model in prediction and monitor how well it performs.</a:t>
            </a:r>
          </a:p>
          <a:p>
            <a:pPr lvl="1" algn="just"/>
            <a:r>
              <a:rPr lang="en-US" dirty="0" smtClean="0"/>
              <a:t>This works well, but if your mode is horribly bad, your users will make complaint – this is not good idea.</a:t>
            </a:r>
          </a:p>
          <a:p>
            <a:pPr lvl="1" algn="just"/>
            <a:r>
              <a:rPr lang="en-US" dirty="0" smtClean="0"/>
              <a:t>A better way is to split the data into two sets: Training set and Test set. Train your model from training set and test using the test set. Find the error rate using the test set.</a:t>
            </a:r>
          </a:p>
          <a:p>
            <a:pPr lvl="1" algn="just"/>
            <a:r>
              <a:rPr lang="en-US" dirty="0" smtClean="0"/>
              <a:t>If the model has low error rate, but has more generalization rate it is overfitting.</a:t>
            </a:r>
            <a:endParaRPr lang="en-IN" dirty="0"/>
          </a:p>
          <a:p>
            <a:endParaRPr lang="en-IN" dirty="0"/>
          </a:p>
        </p:txBody>
      </p:sp>
    </p:spTree>
    <p:extLst>
      <p:ext uri="{BB962C8B-B14F-4D97-AF65-F5344CB8AC3E}">
        <p14:creationId xmlns="" xmlns:p14="http://schemas.microsoft.com/office/powerpoint/2010/main" val="1025711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 of Artificial Intelligence</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55000" lnSpcReduction="20000"/>
          </a:bodyPr>
          <a:lstStyle/>
          <a:p>
            <a:pPr marL="0" indent="0" algn="just">
              <a:buNone/>
            </a:pPr>
            <a:r>
              <a:rPr lang="en-US" dirty="0"/>
              <a:t>AI is used in different types of technologies today. For example</a:t>
            </a:r>
            <a:r>
              <a:rPr lang="en-US" dirty="0" smtClean="0"/>
              <a:t>,</a:t>
            </a:r>
          </a:p>
          <a:p>
            <a:pPr algn="just"/>
            <a:r>
              <a:rPr lang="en-IN" dirty="0">
                <a:solidFill>
                  <a:srgbClr val="FF0000"/>
                </a:solidFill>
              </a:rPr>
              <a:t>Machine </a:t>
            </a:r>
            <a:r>
              <a:rPr lang="en-IN" dirty="0" smtClean="0">
                <a:solidFill>
                  <a:srgbClr val="FF0000"/>
                </a:solidFill>
              </a:rPr>
              <a:t>Learning </a:t>
            </a:r>
            <a:r>
              <a:rPr lang="en-IN" dirty="0" smtClean="0"/>
              <a:t>–It helps computers to act without the need of programming. There are three types of machine learnings: Supervised, Unsupervised and Reinforcement learning.</a:t>
            </a:r>
          </a:p>
          <a:p>
            <a:pPr algn="just"/>
            <a:r>
              <a:rPr lang="en-IN" dirty="0" smtClean="0">
                <a:solidFill>
                  <a:srgbClr val="FF0000"/>
                </a:solidFill>
              </a:rPr>
              <a:t>Automation</a:t>
            </a:r>
            <a:r>
              <a:rPr lang="en-IN" dirty="0" smtClean="0"/>
              <a:t> – Functionality will be enhanced when automation tools are integrated with Artificial Intelligence. It is used in big industries.</a:t>
            </a:r>
          </a:p>
          <a:p>
            <a:pPr algn="just"/>
            <a:r>
              <a:rPr lang="en-IN" dirty="0">
                <a:solidFill>
                  <a:srgbClr val="FF0000"/>
                </a:solidFill>
              </a:rPr>
              <a:t>Machine Vision</a:t>
            </a:r>
            <a:r>
              <a:rPr lang="en-IN" dirty="0"/>
              <a:t> </a:t>
            </a:r>
            <a:r>
              <a:rPr lang="en-IN" dirty="0" smtClean="0"/>
              <a:t>– It uses cameras, digital signal processing and </a:t>
            </a:r>
            <a:r>
              <a:rPr lang="en-IN" dirty="0" err="1" smtClean="0"/>
              <a:t>analog</a:t>
            </a:r>
            <a:r>
              <a:rPr lang="en-IN" dirty="0" smtClean="0"/>
              <a:t>-to-</a:t>
            </a:r>
            <a:r>
              <a:rPr lang="en-IN" dirty="0" err="1" smtClean="0"/>
              <a:t>analog</a:t>
            </a:r>
            <a:r>
              <a:rPr lang="en-IN" dirty="0" smtClean="0"/>
              <a:t> conversion to capture the image and analyze the visual information. It is used in Signature analysis to medical analysis.</a:t>
            </a:r>
          </a:p>
          <a:p>
            <a:pPr algn="just"/>
            <a:r>
              <a:rPr lang="en-IN" dirty="0">
                <a:solidFill>
                  <a:srgbClr val="FF0000"/>
                </a:solidFill>
              </a:rPr>
              <a:t>Self-driving </a:t>
            </a:r>
            <a:r>
              <a:rPr lang="en-IN" dirty="0" smtClean="0">
                <a:solidFill>
                  <a:srgbClr val="FF0000"/>
                </a:solidFill>
              </a:rPr>
              <a:t>Cars </a:t>
            </a:r>
            <a:r>
              <a:rPr lang="en-IN" dirty="0" smtClean="0"/>
              <a:t>-</a:t>
            </a:r>
            <a:r>
              <a:rPr lang="en-US" dirty="0"/>
              <a:t>Automatic vehicles use </a:t>
            </a:r>
            <a:r>
              <a:rPr lang="en-US" b="1" dirty="0"/>
              <a:t>deep learning</a:t>
            </a:r>
            <a:r>
              <a:rPr lang="en-US" dirty="0"/>
              <a:t>, </a:t>
            </a:r>
            <a:r>
              <a:rPr lang="en-US" b="1" dirty="0"/>
              <a:t>image recognition</a:t>
            </a:r>
            <a:r>
              <a:rPr lang="en-US" dirty="0"/>
              <a:t>, and </a:t>
            </a:r>
            <a:r>
              <a:rPr lang="en-US" b="1" dirty="0"/>
              <a:t>machine vision</a:t>
            </a:r>
            <a:r>
              <a:rPr lang="en-US" dirty="0"/>
              <a:t> to make sure the vehicle stays in the proper lane as well as </a:t>
            </a:r>
            <a:r>
              <a:rPr lang="en-US" dirty="0" smtClean="0"/>
              <a:t>dodges (avoid sudden movement) </a:t>
            </a:r>
            <a:r>
              <a:rPr lang="en-US" dirty="0"/>
              <a:t>pedestrians.</a:t>
            </a:r>
            <a:endParaRPr lang="en-IN" dirty="0" smtClean="0"/>
          </a:p>
          <a:p>
            <a:pPr algn="just"/>
            <a:r>
              <a:rPr lang="en-IN" dirty="0">
                <a:solidFill>
                  <a:srgbClr val="FF0000"/>
                </a:solidFill>
              </a:rPr>
              <a:t>Robotics</a:t>
            </a:r>
            <a:r>
              <a:rPr lang="en-IN" dirty="0"/>
              <a:t> </a:t>
            </a:r>
            <a:r>
              <a:rPr lang="en-IN" dirty="0" smtClean="0"/>
              <a:t>- </a:t>
            </a:r>
            <a:r>
              <a:rPr lang="en-US" dirty="0"/>
              <a:t>Machine Learning is being used to build robots so that they can interact with society.</a:t>
            </a:r>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a:t>
            </a:fld>
            <a:endParaRPr lang="en-US"/>
          </a:p>
        </p:txBody>
      </p:sp>
    </p:spTree>
    <p:extLst>
      <p:ext uri="{BB962C8B-B14F-4D97-AF65-F5344CB8AC3E}">
        <p14:creationId xmlns="" xmlns:p14="http://schemas.microsoft.com/office/powerpoint/2010/main" val="1773412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40</a:t>
            </a:fld>
            <a:endParaRPr lang="en-US"/>
          </a:p>
        </p:txBody>
      </p:sp>
      <p:sp>
        <p:nvSpPr>
          <p:cNvPr id="5" name="Content Placeholder 4"/>
          <p:cNvSpPr>
            <a:spLocks noGrp="1"/>
          </p:cNvSpPr>
          <p:nvPr>
            <p:ph sz="quarter" idx="13"/>
          </p:nvPr>
        </p:nvSpPr>
        <p:spPr>
          <a:xfrm>
            <a:off x="609600" y="483518"/>
            <a:ext cx="8153400" cy="4145632"/>
          </a:xfrm>
        </p:spPr>
        <p:txBody>
          <a:bodyPr>
            <a:normAutofit fontScale="77500" lnSpcReduction="20000"/>
          </a:bodyPr>
          <a:lstStyle/>
          <a:p>
            <a:pPr algn="just"/>
            <a:r>
              <a:rPr lang="en-IN" dirty="0">
                <a:solidFill>
                  <a:srgbClr val="FF0000"/>
                </a:solidFill>
              </a:rPr>
              <a:t>Hyperparameter Tuning and Model Selection </a:t>
            </a:r>
          </a:p>
          <a:p>
            <a:pPr lvl="1" algn="just"/>
            <a:r>
              <a:rPr lang="en-US" dirty="0"/>
              <a:t>If you select the linear model it may perform well, but the process of choosing the 2 parameters: </a:t>
            </a:r>
            <a:r>
              <a:rPr lang="el-GR" dirty="0"/>
              <a:t>θ</a:t>
            </a:r>
            <a:r>
              <a:rPr lang="el-GR" baseline="-25000" dirty="0"/>
              <a:t>0</a:t>
            </a:r>
            <a:r>
              <a:rPr lang="en-US" dirty="0"/>
              <a:t> and</a:t>
            </a:r>
            <a:r>
              <a:rPr lang="el-GR" dirty="0"/>
              <a:t> θ</a:t>
            </a:r>
            <a:r>
              <a:rPr lang="el-GR" baseline="-25000" dirty="0"/>
              <a:t>1</a:t>
            </a:r>
            <a:r>
              <a:rPr lang="en-US" dirty="0"/>
              <a:t> is very difficult task.</a:t>
            </a:r>
          </a:p>
          <a:p>
            <a:pPr lvl="1" algn="just"/>
            <a:r>
              <a:rPr lang="en-US" dirty="0"/>
              <a:t>A simple solution is divide your training data into K- Folds, training every time from K-1 folds and test with remaining fold. The K</a:t>
            </a:r>
            <a:r>
              <a:rPr lang="en-US" baseline="30000" dirty="0"/>
              <a:t>th</a:t>
            </a:r>
            <a:r>
              <a:rPr lang="en-US" dirty="0"/>
              <a:t> is called validation set. This scheme works well if the validation set is not too small.</a:t>
            </a:r>
            <a:endParaRPr lang="en-IN" dirty="0"/>
          </a:p>
          <a:p>
            <a:pPr algn="just"/>
            <a:r>
              <a:rPr lang="en-IN" dirty="0">
                <a:solidFill>
                  <a:srgbClr val="FF0000"/>
                </a:solidFill>
              </a:rPr>
              <a:t>Data Mismatch</a:t>
            </a:r>
          </a:p>
          <a:p>
            <a:pPr lvl="1" algn="just"/>
            <a:r>
              <a:rPr lang="en-US" dirty="0"/>
              <a:t>It is easy to get large amount of data to train, it may not contain representative data.</a:t>
            </a:r>
          </a:p>
          <a:p>
            <a:pPr lvl="1" algn="just"/>
            <a:r>
              <a:rPr lang="en-US" dirty="0"/>
              <a:t>For example, you can create a mobile app  by downloading the millions of flowers from web that automatically determines the flower species.</a:t>
            </a:r>
          </a:p>
          <a:p>
            <a:pPr lvl="1" algn="just"/>
            <a:r>
              <a:rPr lang="en-US" dirty="0"/>
              <a:t>When the app is in use the real pictures may be different that used for training.</a:t>
            </a:r>
            <a:endParaRPr lang="en-IN" dirty="0"/>
          </a:p>
        </p:txBody>
      </p:sp>
    </p:spTree>
    <p:extLst>
      <p:ext uri="{BB962C8B-B14F-4D97-AF65-F5344CB8AC3E}">
        <p14:creationId xmlns="" xmlns:p14="http://schemas.microsoft.com/office/powerpoint/2010/main" val="3780977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Part-2:</a:t>
            </a:r>
            <a:r>
              <a:rPr lang="en-US" sz="2800" b="1" dirty="0" smtClean="0">
                <a:solidFill>
                  <a:schemeClr val="tx1"/>
                </a:solidFill>
              </a:rPr>
              <a:t> </a:t>
            </a:r>
            <a:r>
              <a:rPr lang="en-US" sz="2800" b="1" dirty="0" smtClean="0">
                <a:solidFill>
                  <a:srgbClr val="0070C0"/>
                </a:solidFill>
              </a:rPr>
              <a:t>Statistical </a:t>
            </a:r>
            <a:r>
              <a:rPr lang="en-US" sz="2800" b="1" dirty="0">
                <a:solidFill>
                  <a:srgbClr val="0070C0"/>
                </a:solidFill>
              </a:rPr>
              <a:t>Learning</a:t>
            </a:r>
            <a:r>
              <a:rPr lang="en-US" sz="2800" dirty="0">
                <a:solidFill>
                  <a:srgbClr val="0070C0"/>
                </a:solidFill>
              </a:rPr>
              <a:t>- </a:t>
            </a:r>
            <a:r>
              <a:rPr lang="en-US" sz="2800" dirty="0" smtClean="0">
                <a:solidFill>
                  <a:srgbClr val="0070C0"/>
                </a:solidFill>
              </a:rPr>
              <a:t>Introduction (Text Book 2)</a:t>
            </a:r>
            <a:endParaRPr lang="en-IN" sz="2800" dirty="0">
              <a:solidFill>
                <a:srgbClr val="0070C0"/>
              </a:solidFill>
            </a:endParaRP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41</a:t>
            </a:fld>
            <a:endParaRPr lang="en-US"/>
          </a:p>
        </p:txBody>
      </p:sp>
      <p:sp>
        <p:nvSpPr>
          <p:cNvPr id="5" name="Content Placeholder 4"/>
          <p:cNvSpPr>
            <a:spLocks noGrp="1"/>
          </p:cNvSpPr>
          <p:nvPr>
            <p:ph sz="quarter" idx="13"/>
          </p:nvPr>
        </p:nvSpPr>
        <p:spPr>
          <a:xfrm>
            <a:off x="611560" y="1347614"/>
            <a:ext cx="8153400" cy="3456384"/>
          </a:xfrm>
        </p:spPr>
        <p:txBody>
          <a:bodyPr>
            <a:noAutofit/>
          </a:bodyPr>
          <a:lstStyle/>
          <a:p>
            <a:pPr algn="just"/>
            <a:r>
              <a:rPr lang="en-US" sz="1600" dirty="0" smtClean="0"/>
              <a:t>Though structuring and data visualization are two important aspects of Data Science, the main challenge is related to mathematical analysis of data.</a:t>
            </a:r>
          </a:p>
          <a:p>
            <a:pPr algn="just"/>
            <a:r>
              <a:rPr lang="en-US" sz="1600" dirty="0" smtClean="0"/>
              <a:t>When the goal of data analysis is to interpret and quantify uncertainty of data, then this analysis is called “</a:t>
            </a:r>
            <a:r>
              <a:rPr lang="en-US" sz="1600" dirty="0" smtClean="0">
                <a:solidFill>
                  <a:srgbClr val="FF0000"/>
                </a:solidFill>
              </a:rPr>
              <a:t>Statistical Learning</a:t>
            </a:r>
            <a:r>
              <a:rPr lang="en-US" sz="1600" dirty="0" smtClean="0"/>
              <a:t>”.</a:t>
            </a:r>
          </a:p>
          <a:p>
            <a:pPr algn="just"/>
            <a:r>
              <a:rPr lang="en-US" sz="1600" dirty="0" smtClean="0"/>
              <a:t>When the goal is to make predictions using the large scale of data, then it is called machine learning or </a:t>
            </a:r>
            <a:r>
              <a:rPr lang="en-US" sz="1600" dirty="0" smtClean="0">
                <a:solidFill>
                  <a:srgbClr val="FF0000"/>
                </a:solidFill>
              </a:rPr>
              <a:t>data mining</a:t>
            </a:r>
            <a:r>
              <a:rPr lang="en-US" sz="1600" dirty="0" smtClean="0"/>
              <a:t>.</a:t>
            </a:r>
          </a:p>
          <a:p>
            <a:pPr algn="just"/>
            <a:r>
              <a:rPr lang="en-US" sz="1600" dirty="0"/>
              <a:t>There are two major goals for modeling data</a:t>
            </a:r>
            <a:r>
              <a:rPr lang="en-US" sz="1600" dirty="0" smtClean="0"/>
              <a:t>: </a:t>
            </a:r>
          </a:p>
          <a:p>
            <a:pPr lvl="1" algn="just"/>
            <a:r>
              <a:rPr lang="en-US" sz="1400" dirty="0" smtClean="0"/>
              <a:t>To accurately predicting some future quantity when some observed data is given.</a:t>
            </a:r>
          </a:p>
          <a:p>
            <a:pPr lvl="1" algn="just"/>
            <a:r>
              <a:rPr lang="en-US" sz="1400" dirty="0" smtClean="0"/>
              <a:t>To discover interesting or unusual patterns from the data.</a:t>
            </a:r>
          </a:p>
          <a:p>
            <a:pPr algn="just"/>
            <a:r>
              <a:rPr lang="en-US" sz="1800" dirty="0" smtClean="0"/>
              <a:t>To achieve above goals one must rely on three important pillars of mathematical science: </a:t>
            </a:r>
            <a:r>
              <a:rPr lang="en-US" sz="1800" dirty="0" smtClean="0">
                <a:solidFill>
                  <a:srgbClr val="FF0000"/>
                </a:solidFill>
              </a:rPr>
              <a:t>Function Approximation</a:t>
            </a:r>
            <a:r>
              <a:rPr lang="en-US" sz="1800" dirty="0" smtClean="0"/>
              <a:t>, </a:t>
            </a:r>
            <a:r>
              <a:rPr lang="en-US" sz="1800" dirty="0" smtClean="0">
                <a:solidFill>
                  <a:srgbClr val="0070C0"/>
                </a:solidFill>
              </a:rPr>
              <a:t>Optimization</a:t>
            </a:r>
            <a:r>
              <a:rPr lang="en-US" sz="1800" dirty="0" smtClean="0"/>
              <a:t>, </a:t>
            </a:r>
            <a:r>
              <a:rPr lang="en-US" sz="1800" dirty="0" smtClean="0">
                <a:solidFill>
                  <a:srgbClr val="7030A0"/>
                </a:solidFill>
              </a:rPr>
              <a:t>Probability &amp; Statistics</a:t>
            </a:r>
            <a:r>
              <a:rPr lang="en-US" sz="1800" dirty="0" smtClean="0"/>
              <a:t>. </a:t>
            </a:r>
            <a:endParaRPr lang="en-IN" sz="1800" dirty="0"/>
          </a:p>
        </p:txBody>
      </p:sp>
    </p:spTree>
    <p:extLst>
      <p:ext uri="{BB962C8B-B14F-4D97-AF65-F5344CB8AC3E}">
        <p14:creationId xmlns="" xmlns:p14="http://schemas.microsoft.com/office/powerpoint/2010/main" val="2494828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42</a:t>
            </a:fld>
            <a:endParaRPr lang="en-US"/>
          </a:p>
        </p:txBody>
      </p:sp>
      <p:sp>
        <p:nvSpPr>
          <p:cNvPr id="5" name="Content Placeholder 4"/>
          <p:cNvSpPr>
            <a:spLocks noGrp="1"/>
          </p:cNvSpPr>
          <p:nvPr>
            <p:ph sz="quarter" idx="13"/>
          </p:nvPr>
        </p:nvSpPr>
        <p:spPr>
          <a:xfrm>
            <a:off x="609600" y="1352550"/>
            <a:ext cx="3962400" cy="3276600"/>
          </a:xfrm>
        </p:spPr>
        <p:txBody>
          <a:bodyPr>
            <a:normAutofit fontScale="55000" lnSpcReduction="20000"/>
          </a:bodyPr>
          <a:lstStyle/>
          <a:p>
            <a:pPr algn="just"/>
            <a:r>
              <a:rPr lang="en-US" b="1" dirty="0" smtClean="0"/>
              <a:t>Function </a:t>
            </a:r>
            <a:r>
              <a:rPr lang="en-US" b="1" dirty="0"/>
              <a:t>Approximation</a:t>
            </a:r>
            <a:r>
              <a:rPr lang="en-US" dirty="0"/>
              <a:t> – constructing a mathematical equation where it demonstrates how one variable is depending on another variable.</a:t>
            </a:r>
          </a:p>
          <a:p>
            <a:pPr algn="just"/>
            <a:r>
              <a:rPr lang="en-US" b="1" dirty="0"/>
              <a:t>Optimization</a:t>
            </a:r>
            <a:r>
              <a:rPr lang="en-US" dirty="0"/>
              <a:t>-There may be number of models to solve the problem we have to find the best model to that class of problem.</a:t>
            </a:r>
          </a:p>
          <a:p>
            <a:pPr algn="just"/>
            <a:r>
              <a:rPr lang="en-US" b="1" dirty="0" smtClean="0"/>
              <a:t>Probability &amp; Statistics- </a:t>
            </a:r>
            <a:r>
              <a:rPr lang="en-US" dirty="0" smtClean="0"/>
              <a:t>In general the data will be viewed as realization of random process or numerical vector whose probability law determines the accuracy with which we can predict the future observation.</a:t>
            </a:r>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88024" y="1059582"/>
            <a:ext cx="4104456" cy="3168352"/>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 xmlns:p14="http://schemas.microsoft.com/office/powerpoint/2010/main" val="39793667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Supervised and unsupervised learning</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43</a:t>
            </a:fld>
            <a:endParaRPr lang="en-US"/>
          </a:p>
        </p:txBody>
      </p:sp>
      <p:sp>
        <p:nvSpPr>
          <p:cNvPr id="5" name="Content Placeholder 4"/>
          <p:cNvSpPr>
            <a:spLocks noGrp="1"/>
          </p:cNvSpPr>
          <p:nvPr>
            <p:ph sz="quarter" idx="13"/>
          </p:nvPr>
        </p:nvSpPr>
        <p:spPr/>
        <p:txBody>
          <a:bodyPr>
            <a:normAutofit fontScale="77500" lnSpcReduction="20000"/>
          </a:bodyPr>
          <a:lstStyle/>
          <a:p>
            <a:pPr algn="just"/>
            <a:r>
              <a:rPr lang="en-US" dirty="0" smtClean="0"/>
              <a:t>One </a:t>
            </a:r>
            <a:r>
              <a:rPr lang="en-US" dirty="0"/>
              <a:t>of the main </a:t>
            </a:r>
            <a:r>
              <a:rPr lang="en-US" u="sng" dirty="0">
                <a:solidFill>
                  <a:srgbClr val="FF0000"/>
                </a:solidFill>
              </a:rPr>
              <a:t>goals of machine learning </a:t>
            </a:r>
            <a:r>
              <a:rPr lang="en-US" dirty="0"/>
              <a:t>is to predict </a:t>
            </a:r>
            <a:r>
              <a:rPr lang="en-US" dirty="0" smtClean="0"/>
              <a:t>an output </a:t>
            </a:r>
            <a:r>
              <a:rPr lang="en-US" dirty="0"/>
              <a:t>or response variable </a:t>
            </a:r>
            <a:r>
              <a:rPr lang="en-US" dirty="0" smtClean="0"/>
              <a:t>y for the given input or feature vector x. </a:t>
            </a:r>
          </a:p>
          <a:p>
            <a:pPr lvl="1" algn="just"/>
            <a:r>
              <a:rPr lang="en-US" dirty="0" smtClean="0"/>
              <a:t>For </a:t>
            </a:r>
            <a:r>
              <a:rPr lang="en-US" dirty="0"/>
              <a:t>example, x could be a digitized signature and y a </a:t>
            </a:r>
            <a:r>
              <a:rPr lang="en-US" dirty="0" smtClean="0"/>
              <a:t>binary variable </a:t>
            </a:r>
            <a:r>
              <a:rPr lang="en-US" dirty="0"/>
              <a:t>that indicates whether the signature is genuine or false</a:t>
            </a:r>
            <a:r>
              <a:rPr lang="en-US" dirty="0" smtClean="0"/>
              <a:t>.</a:t>
            </a:r>
          </a:p>
          <a:p>
            <a:pPr lvl="1" algn="just"/>
            <a:r>
              <a:rPr lang="en-US" dirty="0"/>
              <a:t>Another example is where </a:t>
            </a:r>
            <a:r>
              <a:rPr lang="en-US" dirty="0" smtClean="0"/>
              <a:t>x represents </a:t>
            </a:r>
            <a:r>
              <a:rPr lang="en-US" dirty="0"/>
              <a:t>the weight and smoking habits of an expecting mother and y the birth weight of </a:t>
            </a:r>
            <a:r>
              <a:rPr lang="en-US" dirty="0" smtClean="0"/>
              <a:t>the baby.</a:t>
            </a:r>
          </a:p>
          <a:p>
            <a:pPr lvl="1" algn="just"/>
            <a:r>
              <a:rPr lang="en-US" dirty="0" smtClean="0"/>
              <a:t>This prediction is encoded in the form of mathematical function g, called prediction function, which takes x as input and produces response as g(x) for y. </a:t>
            </a:r>
          </a:p>
          <a:p>
            <a:pPr lvl="1" algn="just"/>
            <a:r>
              <a:rPr lang="en-US" dirty="0" smtClean="0"/>
              <a:t>It can be expressed as : y=g(x)</a:t>
            </a:r>
            <a:endParaRPr lang="en-IN" dirty="0"/>
          </a:p>
        </p:txBody>
      </p:sp>
    </p:spTree>
    <p:extLst>
      <p:ext uri="{BB962C8B-B14F-4D97-AF65-F5344CB8AC3E}">
        <p14:creationId xmlns="" xmlns:p14="http://schemas.microsoft.com/office/powerpoint/2010/main" val="38697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44</a:t>
            </a:fld>
            <a:endParaRPr lang="en-US"/>
          </a:p>
        </p:txBody>
      </p:sp>
      <p:pic>
        <p:nvPicPr>
          <p:cNvPr id="1029"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9552" y="411510"/>
            <a:ext cx="2952750" cy="1895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95936" y="267495"/>
            <a:ext cx="4608512" cy="2808311"/>
          </a:xfrm>
          <a:prstGeom prst="rect">
            <a:avLst/>
          </a:prstGeom>
          <a:ln/>
        </p:spPr>
        <p:style>
          <a:lnRef idx="2">
            <a:schemeClr val="accent1"/>
          </a:lnRef>
          <a:fillRef idx="1">
            <a:schemeClr val="lt1"/>
          </a:fillRef>
          <a:effectRef idx="0">
            <a:schemeClr val="accent1"/>
          </a:effectRef>
          <a:fontRef idx="minor">
            <a:schemeClr val="dk1"/>
          </a:fontRef>
        </p:style>
      </p:pic>
      <p:sp>
        <p:nvSpPr>
          <p:cNvPr id="11" name="TextBox 10"/>
          <p:cNvSpPr txBox="1"/>
          <p:nvPr/>
        </p:nvSpPr>
        <p:spPr>
          <a:xfrm>
            <a:off x="1259632" y="2427734"/>
            <a:ext cx="1165704" cy="369332"/>
          </a:xfrm>
          <a:prstGeom prst="rect">
            <a:avLst/>
          </a:prstGeom>
          <a:noFill/>
        </p:spPr>
        <p:txBody>
          <a:bodyPr wrap="none" rtlCol="0">
            <a:spAutoFit/>
          </a:bodyPr>
          <a:lstStyle/>
          <a:p>
            <a:r>
              <a:rPr lang="en-US" dirty="0" smtClean="0"/>
              <a:t>Example 1</a:t>
            </a:r>
            <a:endParaRPr lang="en-IN" dirty="0"/>
          </a:p>
        </p:txBody>
      </p:sp>
      <p:sp>
        <p:nvSpPr>
          <p:cNvPr id="12" name="TextBox 11"/>
          <p:cNvSpPr txBox="1"/>
          <p:nvPr/>
        </p:nvSpPr>
        <p:spPr>
          <a:xfrm>
            <a:off x="5717340" y="3100407"/>
            <a:ext cx="1165704" cy="369332"/>
          </a:xfrm>
          <a:prstGeom prst="rect">
            <a:avLst/>
          </a:prstGeom>
          <a:noFill/>
        </p:spPr>
        <p:txBody>
          <a:bodyPr wrap="none" rtlCol="0">
            <a:spAutoFit/>
          </a:bodyPr>
          <a:lstStyle/>
          <a:p>
            <a:r>
              <a:rPr lang="en-US" dirty="0" smtClean="0"/>
              <a:t>Example 2</a:t>
            </a:r>
            <a:endParaRPr lang="en-IN" dirty="0"/>
          </a:p>
        </p:txBody>
      </p:sp>
      <p:pic>
        <p:nvPicPr>
          <p:cNvPr id="1032" name="Picture 8"/>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54384" y="3285073"/>
            <a:ext cx="8867775" cy="15338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21710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45</a:t>
            </a:fld>
            <a:endParaRPr lang="en-US"/>
          </a:p>
        </p:txBody>
      </p:sp>
      <p:sp>
        <p:nvSpPr>
          <p:cNvPr id="5" name="Content Placeholder 4"/>
          <p:cNvSpPr>
            <a:spLocks noGrp="1"/>
          </p:cNvSpPr>
          <p:nvPr>
            <p:ph sz="quarter" idx="13"/>
          </p:nvPr>
        </p:nvSpPr>
        <p:spPr>
          <a:xfrm>
            <a:off x="609600" y="411510"/>
            <a:ext cx="8153400" cy="4217640"/>
          </a:xfrm>
        </p:spPr>
        <p:txBody>
          <a:bodyPr>
            <a:normAutofit fontScale="62500" lnSpcReduction="20000"/>
          </a:bodyPr>
          <a:lstStyle/>
          <a:p>
            <a:pPr algn="just"/>
            <a:r>
              <a:rPr lang="en-US" b="1" dirty="0" smtClean="0"/>
              <a:t>Prediction function </a:t>
            </a:r>
            <a:r>
              <a:rPr lang="en-US" dirty="0" smtClean="0"/>
              <a:t>– In regression problems the, the response variable y can take any real value. If y lies only in a finite set of values, say y={0,1,2,3,…c-1} then the predicting y is conceptually same as classifying the input x into any one of the c classes and then the prediction function becomes a </a:t>
            </a:r>
            <a:r>
              <a:rPr lang="en-US" b="1" dirty="0" smtClean="0">
                <a:solidFill>
                  <a:srgbClr val="FF0000"/>
                </a:solidFill>
              </a:rPr>
              <a:t>classification problem</a:t>
            </a:r>
            <a:r>
              <a:rPr lang="en-US" dirty="0" smtClean="0"/>
              <a:t>.</a:t>
            </a:r>
          </a:p>
          <a:p>
            <a:pPr algn="just"/>
            <a:r>
              <a:rPr lang="en-IN" b="1" dirty="0"/>
              <a:t>Loss </a:t>
            </a:r>
            <a:r>
              <a:rPr lang="en-IN" b="1" dirty="0" smtClean="0"/>
              <a:t>function- </a:t>
            </a:r>
            <a:r>
              <a:rPr lang="en-US" dirty="0" smtClean="0"/>
              <a:t>We can measure the accuracy of a prediction </a:t>
            </a:r>
            <a:r>
              <a:rPr lang="en-IN" dirty="0" smtClean="0"/>
              <a:t>y` with respect to the y given response y using the </a:t>
            </a:r>
            <a:r>
              <a:rPr lang="en-IN" b="1" dirty="0" smtClean="0">
                <a:solidFill>
                  <a:srgbClr val="FF0000"/>
                </a:solidFill>
              </a:rPr>
              <a:t>Loss function</a:t>
            </a:r>
            <a:r>
              <a:rPr lang="en-IN" dirty="0" smtClean="0"/>
              <a:t>. Usually the in regression setting the loss function is squared-error loss (y-y`)</a:t>
            </a:r>
            <a:r>
              <a:rPr lang="en-IN" baseline="30000" dirty="0" smtClean="0"/>
              <a:t>2</a:t>
            </a:r>
            <a:r>
              <a:rPr lang="en-IN" dirty="0" smtClean="0"/>
              <a:t>.</a:t>
            </a:r>
          </a:p>
          <a:p>
            <a:pPr algn="just"/>
            <a:r>
              <a:rPr lang="en-US" dirty="0" smtClean="0"/>
              <a:t>It can be expressed as L:x*y*f(y|x),  where f(</a:t>
            </a:r>
            <a:r>
              <a:rPr lang="en-US" dirty="0" err="1" smtClean="0"/>
              <a:t>y|x</a:t>
            </a:r>
            <a:r>
              <a:rPr lang="en-US" dirty="0" smtClean="0"/>
              <a:t>) is the conditional probability. The loss is a good measure to assure us how good we are.</a:t>
            </a:r>
            <a:endParaRPr lang="en-IN" dirty="0" smtClean="0"/>
          </a:p>
          <a:p>
            <a:pPr algn="just"/>
            <a:r>
              <a:rPr lang="en-US" b="1" dirty="0" smtClean="0"/>
              <a:t>Absolute error </a:t>
            </a:r>
            <a:r>
              <a:rPr lang="en-US" dirty="0" smtClean="0"/>
              <a:t>- The error is often used to measure the distance between true object y and approximated object y`. If the y is real-valued, then </a:t>
            </a:r>
            <a:r>
              <a:rPr lang="en-US" b="1" dirty="0" smtClean="0">
                <a:solidFill>
                  <a:srgbClr val="FF0000"/>
                </a:solidFill>
              </a:rPr>
              <a:t>absolute error </a:t>
            </a:r>
            <a:r>
              <a:rPr lang="en-US" dirty="0" smtClean="0"/>
              <a:t>is |y-y`| .</a:t>
            </a:r>
          </a:p>
          <a:p>
            <a:pPr algn="just"/>
            <a:r>
              <a:rPr lang="en-US" b="1" dirty="0" smtClean="0"/>
              <a:t>Optimal </a:t>
            </a:r>
            <a:r>
              <a:rPr lang="en-US" b="1" dirty="0"/>
              <a:t>Prediction </a:t>
            </a:r>
            <a:r>
              <a:rPr lang="en-US" b="1" dirty="0" smtClean="0"/>
              <a:t>function</a:t>
            </a:r>
            <a:r>
              <a:rPr lang="en-US" dirty="0" smtClean="0"/>
              <a:t>-The </a:t>
            </a:r>
            <a:r>
              <a:rPr lang="en-US" dirty="0"/>
              <a:t>optimal prediction function </a:t>
            </a:r>
            <a:r>
              <a:rPr lang="en-US" dirty="0" smtClean="0"/>
              <a:t>g* </a:t>
            </a:r>
            <a:r>
              <a:rPr lang="en-US" dirty="0"/>
              <a:t>is equal </a:t>
            </a:r>
            <a:r>
              <a:rPr lang="en-US" dirty="0" smtClean="0"/>
              <a:t>to the </a:t>
            </a:r>
            <a:r>
              <a:rPr lang="en-US" dirty="0"/>
              <a:t>conditional expectation of Y given X = x</a:t>
            </a:r>
            <a:r>
              <a:rPr lang="en-US" dirty="0" smtClean="0"/>
              <a:t>: , is expressed as </a:t>
            </a:r>
            <a:r>
              <a:rPr lang="es-ES" dirty="0" smtClean="0"/>
              <a:t>g </a:t>
            </a:r>
            <a:r>
              <a:rPr lang="es-ES" baseline="30000" dirty="0" smtClean="0"/>
              <a:t>∗</a:t>
            </a:r>
            <a:r>
              <a:rPr lang="es-ES" dirty="0" smtClean="0"/>
              <a:t>(</a:t>
            </a:r>
            <a:r>
              <a:rPr lang="es-ES" dirty="0"/>
              <a:t>x) = E[Y </a:t>
            </a:r>
            <a:r>
              <a:rPr lang="es-ES" dirty="0" smtClean="0"/>
              <a:t>|X </a:t>
            </a:r>
            <a:r>
              <a:rPr lang="es-ES" dirty="0"/>
              <a:t>= x] .</a:t>
            </a:r>
            <a:endParaRPr lang="en-US" dirty="0"/>
          </a:p>
          <a:p>
            <a:pPr algn="just"/>
            <a:endParaRPr lang="en-IN" dirty="0"/>
          </a:p>
        </p:txBody>
      </p:sp>
    </p:spTree>
    <p:extLst>
      <p:ext uri="{BB962C8B-B14F-4D97-AF65-F5344CB8AC3E}">
        <p14:creationId xmlns="" xmlns:p14="http://schemas.microsoft.com/office/powerpoint/2010/main" val="6787756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46</a:t>
            </a:fld>
            <a:endParaRPr lang="en-US"/>
          </a:p>
        </p:txBody>
      </p:sp>
      <p:sp>
        <p:nvSpPr>
          <p:cNvPr id="5" name="Content Placeholder 4"/>
          <p:cNvSpPr>
            <a:spLocks noGrp="1"/>
          </p:cNvSpPr>
          <p:nvPr>
            <p:ph sz="quarter" idx="13"/>
          </p:nvPr>
        </p:nvSpPr>
        <p:spPr/>
        <p:txBody>
          <a:bodyPr>
            <a:normAutofit fontScale="70000" lnSpcReduction="20000"/>
          </a:bodyPr>
          <a:lstStyle/>
          <a:p>
            <a:r>
              <a:rPr lang="en-IN" dirty="0" smtClean="0">
                <a:solidFill>
                  <a:srgbClr val="FF0000"/>
                </a:solidFill>
              </a:rPr>
              <a:t>Supervised Learning System</a:t>
            </a:r>
          </a:p>
          <a:p>
            <a:pPr lvl="1"/>
            <a:r>
              <a:rPr lang="en-US" dirty="0"/>
              <a:t>Our goal is thus to “learn” the unknown g * using the n examples in the training set T . </a:t>
            </a:r>
            <a:endParaRPr lang="en-US" dirty="0" smtClean="0"/>
          </a:p>
          <a:p>
            <a:pPr lvl="1"/>
            <a:r>
              <a:rPr lang="en-US" dirty="0" smtClean="0"/>
              <a:t>Let </a:t>
            </a:r>
            <a:r>
              <a:rPr lang="en-US" dirty="0"/>
              <a:t>us denote by </a:t>
            </a:r>
            <a:r>
              <a:rPr lang="en-US" dirty="0" err="1"/>
              <a:t>gT</a:t>
            </a:r>
            <a:r>
              <a:rPr lang="en-US" dirty="0"/>
              <a:t> the best (by some criterion) approximation for g * that we can construct from T </a:t>
            </a:r>
            <a:r>
              <a:rPr lang="en-US" dirty="0" smtClean="0"/>
              <a:t>.</a:t>
            </a:r>
          </a:p>
          <a:p>
            <a:pPr lvl="1"/>
            <a:r>
              <a:rPr lang="en-US" dirty="0"/>
              <a:t>A particular outcome is denoted by </a:t>
            </a:r>
            <a:r>
              <a:rPr lang="en-US" dirty="0" err="1" smtClean="0"/>
              <a:t>gT.</a:t>
            </a:r>
            <a:endParaRPr lang="en-US" dirty="0" smtClean="0"/>
          </a:p>
          <a:p>
            <a:pPr lvl="1"/>
            <a:r>
              <a:rPr lang="en-US" dirty="0"/>
              <a:t>It is often useful to think of a </a:t>
            </a:r>
            <a:r>
              <a:rPr lang="en-US" dirty="0">
                <a:solidFill>
                  <a:srgbClr val="FF0000"/>
                </a:solidFill>
              </a:rPr>
              <a:t>teacher–learner metaphor</a:t>
            </a:r>
            <a:r>
              <a:rPr lang="en-US" dirty="0"/>
              <a:t>, whereby the function </a:t>
            </a:r>
            <a:r>
              <a:rPr lang="en-US" dirty="0" err="1"/>
              <a:t>gT</a:t>
            </a:r>
            <a:r>
              <a:rPr lang="en-US" dirty="0"/>
              <a:t> is a learner who learns the unknown functional relationship g * : x ↦ y from the training data T </a:t>
            </a:r>
            <a:r>
              <a:rPr lang="en-US" dirty="0" smtClean="0"/>
              <a:t>.</a:t>
            </a:r>
          </a:p>
          <a:p>
            <a:pPr lvl="1"/>
            <a:r>
              <a:rPr lang="en-US" dirty="0"/>
              <a:t>We can imagine a “</a:t>
            </a:r>
            <a:r>
              <a:rPr lang="en-US" b="1" dirty="0">
                <a:solidFill>
                  <a:srgbClr val="FF0000"/>
                </a:solidFill>
              </a:rPr>
              <a:t>teacher”</a:t>
            </a:r>
            <a:r>
              <a:rPr lang="en-US" dirty="0"/>
              <a:t> who provides n examples of the true relationship between the output Y</a:t>
            </a:r>
            <a:r>
              <a:rPr lang="en-US" baseline="-25000" dirty="0"/>
              <a:t>i</a:t>
            </a:r>
            <a:r>
              <a:rPr lang="en-US" dirty="0"/>
              <a:t> and the input X</a:t>
            </a:r>
            <a:r>
              <a:rPr lang="en-US" baseline="-25000" dirty="0"/>
              <a:t>i</a:t>
            </a:r>
            <a:r>
              <a:rPr lang="en-US" dirty="0"/>
              <a:t> for </a:t>
            </a:r>
            <a:r>
              <a:rPr lang="en-US" dirty="0" err="1"/>
              <a:t>i</a:t>
            </a:r>
            <a:r>
              <a:rPr lang="en-US" dirty="0"/>
              <a:t> = 1, …, n, and thus </a:t>
            </a:r>
            <a:r>
              <a:rPr lang="en-US" b="1" dirty="0"/>
              <a:t>“trains” </a:t>
            </a:r>
            <a:r>
              <a:rPr lang="en-US" dirty="0"/>
              <a:t>the </a:t>
            </a:r>
            <a:r>
              <a:rPr lang="en-US" b="1" dirty="0">
                <a:solidFill>
                  <a:srgbClr val="FF0000"/>
                </a:solidFill>
              </a:rPr>
              <a:t>learner </a:t>
            </a:r>
            <a:r>
              <a:rPr lang="en-US" b="1" dirty="0" err="1">
                <a:solidFill>
                  <a:srgbClr val="FF0000"/>
                </a:solidFill>
              </a:rPr>
              <a:t>gT</a:t>
            </a:r>
            <a:r>
              <a:rPr lang="en-US" b="1" dirty="0">
                <a:solidFill>
                  <a:srgbClr val="FF0000"/>
                </a:solidFill>
              </a:rPr>
              <a:t> </a:t>
            </a:r>
            <a:r>
              <a:rPr lang="en-US" dirty="0"/>
              <a:t>to predict the output of a new input </a:t>
            </a:r>
            <a:r>
              <a:rPr lang="en-US" dirty="0" smtClean="0"/>
              <a:t>X.</a:t>
            </a:r>
          </a:p>
        </p:txBody>
      </p:sp>
      <p:sp>
        <p:nvSpPr>
          <p:cNvPr id="7" name="Title 1"/>
          <p:cNvSpPr>
            <a:spLocks noGrp="1"/>
          </p:cNvSpPr>
          <p:nvPr>
            <p:ph type="title"/>
          </p:nvPr>
        </p:nvSpPr>
        <p:spPr>
          <a:xfrm>
            <a:off x="609600" y="118110"/>
            <a:ext cx="8153400" cy="1005840"/>
          </a:xfrm>
        </p:spPr>
        <p:txBody>
          <a:bodyPr>
            <a:normAutofit/>
          </a:bodyPr>
          <a:lstStyle/>
          <a:p>
            <a:r>
              <a:rPr lang="en-IN" dirty="0" smtClean="0"/>
              <a:t>Supervised Learning</a:t>
            </a:r>
            <a:endParaRPr lang="en-IN" dirty="0"/>
          </a:p>
        </p:txBody>
      </p:sp>
    </p:spTree>
    <p:extLst>
      <p:ext uri="{BB962C8B-B14F-4D97-AF65-F5344CB8AC3E}">
        <p14:creationId xmlns="" xmlns:p14="http://schemas.microsoft.com/office/powerpoint/2010/main" val="1026673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Unsupervised Learning</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47</a:t>
            </a:fld>
            <a:endParaRPr lang="en-US"/>
          </a:p>
        </p:txBody>
      </p:sp>
      <p:sp>
        <p:nvSpPr>
          <p:cNvPr id="5" name="Content Placeholder 4"/>
          <p:cNvSpPr>
            <a:spLocks noGrp="1"/>
          </p:cNvSpPr>
          <p:nvPr>
            <p:ph sz="quarter" idx="13"/>
          </p:nvPr>
        </p:nvSpPr>
        <p:spPr/>
        <p:txBody>
          <a:bodyPr>
            <a:normAutofit fontScale="62500" lnSpcReduction="20000"/>
          </a:bodyPr>
          <a:lstStyle/>
          <a:p>
            <a:pPr algn="just"/>
            <a:r>
              <a:rPr lang="en-US" dirty="0" smtClean="0"/>
              <a:t>A Grocery shop has 100 items, if we want to know the purchasing behavior of customers of these items, it can be done using unsupervised learning. </a:t>
            </a:r>
          </a:p>
          <a:p>
            <a:pPr algn="just"/>
            <a:r>
              <a:rPr lang="en-US" dirty="0" smtClean="0"/>
              <a:t>The feature vector here binary vector that contains, </a:t>
            </a:r>
            <a:r>
              <a:rPr lang="en-US" dirty="0" err="1" smtClean="0"/>
              <a:t>fv</a:t>
            </a:r>
            <a:r>
              <a:rPr lang="en-US" dirty="0" smtClean="0"/>
              <a:t>={x1=1,x2=0,…..x100=1). The vector contains value 1 if the item (x) is selected by the customer otherwise contains 0.</a:t>
            </a:r>
          </a:p>
          <a:p>
            <a:pPr algn="just"/>
            <a:r>
              <a:rPr lang="en-US" dirty="0"/>
              <a:t>Based on a training set τ = {</a:t>
            </a:r>
            <a:r>
              <a:rPr lang="en-US" dirty="0" smtClean="0"/>
              <a:t>x1,…, </a:t>
            </a:r>
            <a:r>
              <a:rPr lang="en-US" dirty="0" err="1" smtClean="0"/>
              <a:t>xn</a:t>
            </a:r>
            <a:r>
              <a:rPr lang="en-US" dirty="0" smtClean="0"/>
              <a:t>}, </a:t>
            </a:r>
            <a:r>
              <a:rPr lang="en-US" dirty="0"/>
              <a:t>we wish to find any interesting or </a:t>
            </a:r>
            <a:r>
              <a:rPr lang="en-US" dirty="0" smtClean="0"/>
              <a:t>unusual purchasing </a:t>
            </a:r>
            <a:r>
              <a:rPr lang="en-US" dirty="0"/>
              <a:t>patterns</a:t>
            </a:r>
            <a:r>
              <a:rPr lang="en-US" dirty="0" smtClean="0"/>
              <a:t>.</a:t>
            </a:r>
          </a:p>
          <a:p>
            <a:pPr algn="just"/>
            <a:r>
              <a:rPr lang="en-US" dirty="0"/>
              <a:t>In general, it is </a:t>
            </a:r>
            <a:r>
              <a:rPr lang="en-US" b="1" dirty="0">
                <a:solidFill>
                  <a:srgbClr val="FF0000"/>
                </a:solidFill>
              </a:rPr>
              <a:t>difficult</a:t>
            </a:r>
            <a:r>
              <a:rPr lang="en-US" dirty="0"/>
              <a:t> to know if an unsupervised learner is doing a good job, because </a:t>
            </a:r>
            <a:r>
              <a:rPr lang="en-US" u="sng" dirty="0">
                <a:solidFill>
                  <a:srgbClr val="FF0000"/>
                </a:solidFill>
              </a:rPr>
              <a:t>there is no teacher </a:t>
            </a:r>
            <a:r>
              <a:rPr lang="en-US" dirty="0"/>
              <a:t>to provide examples of accurate predictions</a:t>
            </a:r>
            <a:r>
              <a:rPr lang="en-US" dirty="0" smtClean="0"/>
              <a:t>.</a:t>
            </a:r>
          </a:p>
          <a:p>
            <a:pPr algn="just"/>
            <a:r>
              <a:rPr lang="en-US" dirty="0"/>
              <a:t>The main methodologies for unsupervised learning include </a:t>
            </a:r>
            <a:r>
              <a:rPr lang="en-US" b="1" dirty="0">
                <a:solidFill>
                  <a:srgbClr val="FF0000"/>
                </a:solidFill>
              </a:rPr>
              <a:t>clustering</a:t>
            </a:r>
            <a:r>
              <a:rPr lang="en-US" b="1" dirty="0"/>
              <a:t>,</a:t>
            </a:r>
            <a:r>
              <a:rPr lang="en-US" dirty="0"/>
              <a:t> </a:t>
            </a:r>
            <a:r>
              <a:rPr lang="en-US" b="1" dirty="0">
                <a:solidFill>
                  <a:srgbClr val="FF0000"/>
                </a:solidFill>
              </a:rPr>
              <a:t>principal component analysis</a:t>
            </a:r>
            <a:r>
              <a:rPr lang="en-US" dirty="0"/>
              <a:t>, and </a:t>
            </a:r>
            <a:r>
              <a:rPr lang="en-US" b="1" dirty="0">
                <a:solidFill>
                  <a:srgbClr val="FF0000"/>
                </a:solidFill>
              </a:rPr>
              <a:t>kernel </a:t>
            </a:r>
            <a:r>
              <a:rPr lang="en-US" b="1" dirty="0" smtClean="0">
                <a:solidFill>
                  <a:srgbClr val="FF0000"/>
                </a:solidFill>
              </a:rPr>
              <a:t>density estimation</a:t>
            </a:r>
            <a:r>
              <a:rPr lang="en-US" dirty="0" smtClean="0"/>
              <a:t>.</a:t>
            </a:r>
            <a:endParaRPr lang="en-IN" dirty="0"/>
          </a:p>
        </p:txBody>
      </p:sp>
    </p:spTree>
    <p:extLst>
      <p:ext uri="{BB962C8B-B14F-4D97-AF65-F5344CB8AC3E}">
        <p14:creationId xmlns="" xmlns:p14="http://schemas.microsoft.com/office/powerpoint/2010/main" val="25232394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 Loss</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48</a:t>
            </a:fld>
            <a:endParaRPr lang="en-US"/>
          </a:p>
        </p:txBody>
      </p:sp>
      <p:sp>
        <p:nvSpPr>
          <p:cNvPr id="5" name="Content Placeholder 4"/>
          <p:cNvSpPr>
            <a:spLocks noGrp="1"/>
          </p:cNvSpPr>
          <p:nvPr>
            <p:ph sz="quarter" idx="13"/>
          </p:nvPr>
        </p:nvSpPr>
        <p:spPr/>
        <p:txBody>
          <a:bodyPr>
            <a:normAutofit fontScale="77500" lnSpcReduction="20000"/>
          </a:bodyPr>
          <a:lstStyle/>
          <a:p>
            <a:pPr algn="just"/>
            <a:r>
              <a:rPr lang="en-US" sz="2400" dirty="0"/>
              <a:t>Given an arbitrary prediction function g, it is typically not possible to compute its risk </a:t>
            </a:r>
            <a:r>
              <a:rPr lang="en-US" sz="2400" dirty="0" smtClean="0"/>
              <a:t>ℓ(g).</a:t>
            </a:r>
          </a:p>
          <a:p>
            <a:pPr algn="just"/>
            <a:r>
              <a:rPr lang="en-US" sz="2400" dirty="0" smtClean="0"/>
              <a:t>However</a:t>
            </a:r>
            <a:r>
              <a:rPr lang="en-US" sz="2400" dirty="0"/>
              <a:t>, using the training sample T , we can approximate ℓ(g) via the empirical (sample average) </a:t>
            </a:r>
            <a:r>
              <a:rPr lang="en-US" sz="2400" dirty="0" smtClean="0"/>
              <a:t>risk.</a:t>
            </a:r>
          </a:p>
          <a:p>
            <a:pPr algn="just"/>
            <a:r>
              <a:rPr lang="en-US" dirty="0" smtClean="0"/>
              <a:t> </a:t>
            </a:r>
          </a:p>
          <a:p>
            <a:pPr algn="just"/>
            <a:endParaRPr lang="en-US" dirty="0"/>
          </a:p>
          <a:p>
            <a:pPr algn="just"/>
            <a:r>
              <a:rPr lang="en-US" dirty="0" smtClean="0"/>
              <a:t>This loss is called </a:t>
            </a:r>
            <a:r>
              <a:rPr lang="en-US" dirty="0" smtClean="0">
                <a:solidFill>
                  <a:srgbClr val="FF0000"/>
                </a:solidFill>
              </a:rPr>
              <a:t>Training Loss</a:t>
            </a:r>
            <a:r>
              <a:rPr lang="en-US" dirty="0" smtClean="0"/>
              <a:t>.</a:t>
            </a:r>
          </a:p>
          <a:p>
            <a:pPr algn="just"/>
            <a:r>
              <a:rPr lang="en-US" dirty="0"/>
              <a:t>The training loss is thus an unbiased estimator of the risk (the expected loss) for a prediction function g, based on the training data.</a:t>
            </a:r>
            <a:endParaRPr lang="en-IN"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79712" y="2427734"/>
            <a:ext cx="3816424" cy="72008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 xmlns:p14="http://schemas.microsoft.com/office/powerpoint/2010/main" val="2601032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49</a:t>
            </a:fld>
            <a:endParaRPr lang="en-US"/>
          </a:p>
        </p:txBody>
      </p:sp>
      <p:sp>
        <p:nvSpPr>
          <p:cNvPr id="5" name="Content Placeholder 4"/>
          <p:cNvSpPr>
            <a:spLocks noGrp="1"/>
          </p:cNvSpPr>
          <p:nvPr>
            <p:ph sz="quarter" idx="13"/>
          </p:nvPr>
        </p:nvSpPr>
        <p:spPr/>
        <p:txBody>
          <a:bodyPr>
            <a:normAutofit fontScale="92500" lnSpcReduction="10000"/>
          </a:bodyPr>
          <a:lstStyle/>
          <a:p>
            <a:pPr algn="just"/>
            <a:r>
              <a:rPr lang="en-IN" sz="2000" b="1" dirty="0" smtClean="0"/>
              <a:t>OVERFITTING</a:t>
            </a:r>
            <a:r>
              <a:rPr lang="en-IN" sz="2000" dirty="0" smtClean="0"/>
              <a:t>- </a:t>
            </a:r>
            <a:r>
              <a:rPr lang="en-US" sz="2000" dirty="0"/>
              <a:t>To approximate the optimal </a:t>
            </a:r>
            <a:r>
              <a:rPr lang="en-US" sz="2000" dirty="0" smtClean="0"/>
              <a:t>prediction </a:t>
            </a:r>
            <a:r>
              <a:rPr lang="en-US" sz="2000" dirty="0"/>
              <a:t>function </a:t>
            </a:r>
            <a:r>
              <a:rPr lang="en-US" sz="2000" dirty="0" smtClean="0"/>
              <a:t>g* </a:t>
            </a:r>
            <a:r>
              <a:rPr lang="en-US" sz="2000" dirty="0"/>
              <a:t>(the minimizer of the risk ℓ(g)) we </a:t>
            </a:r>
            <a:r>
              <a:rPr lang="en-US" sz="2000" dirty="0" smtClean="0"/>
              <a:t>first select </a:t>
            </a:r>
            <a:r>
              <a:rPr lang="en-US" sz="2000" dirty="0"/>
              <a:t>a suitable </a:t>
            </a:r>
            <a:r>
              <a:rPr lang="en-US" sz="2000" b="1" dirty="0" smtClean="0"/>
              <a:t>collection </a:t>
            </a:r>
            <a:r>
              <a:rPr lang="en-US" sz="2000" b="1" dirty="0"/>
              <a:t>of </a:t>
            </a:r>
            <a:r>
              <a:rPr lang="en-US" sz="2000" b="1" dirty="0" smtClean="0"/>
              <a:t>approximating </a:t>
            </a:r>
            <a:r>
              <a:rPr lang="en-US" sz="2000" b="1" dirty="0"/>
              <a:t>functions G</a:t>
            </a:r>
            <a:r>
              <a:rPr lang="en-US" sz="2000" dirty="0"/>
              <a:t> and then take our learner to be </a:t>
            </a:r>
            <a:r>
              <a:rPr lang="en-US" sz="2000" dirty="0" smtClean="0"/>
              <a:t>the function </a:t>
            </a:r>
            <a:r>
              <a:rPr lang="en-US" sz="2000" dirty="0"/>
              <a:t>in G that minimizes the </a:t>
            </a:r>
            <a:r>
              <a:rPr lang="en-US" sz="2000" dirty="0">
                <a:solidFill>
                  <a:srgbClr val="FF0000"/>
                </a:solidFill>
              </a:rPr>
              <a:t>training loss</a:t>
            </a:r>
            <a:r>
              <a:rPr lang="en-US" sz="2000" dirty="0"/>
              <a:t>; that is</a:t>
            </a:r>
            <a:r>
              <a:rPr lang="en-US" sz="2000" dirty="0" smtClean="0"/>
              <a:t>,</a:t>
            </a:r>
            <a:r>
              <a:rPr lang="en-IN" sz="2000" dirty="0"/>
              <a:t> g </a:t>
            </a:r>
            <a:r>
              <a:rPr lang="en-IN" sz="2000" baseline="30000" dirty="0" err="1"/>
              <a:t>G</a:t>
            </a:r>
            <a:r>
              <a:rPr lang="en-IN" sz="2000" baseline="30000" dirty="0"/>
              <a:t> </a:t>
            </a:r>
            <a:r>
              <a:rPr lang="en-IN" sz="2000" baseline="-25000" dirty="0"/>
              <a:t>T</a:t>
            </a:r>
            <a:r>
              <a:rPr lang="en-IN" sz="2000" dirty="0"/>
              <a:t> = </a:t>
            </a:r>
            <a:r>
              <a:rPr lang="en-IN" sz="2000" dirty="0" err="1"/>
              <a:t>argmin</a:t>
            </a:r>
            <a:r>
              <a:rPr lang="en-IN" sz="2000" dirty="0"/>
              <a:t> </a:t>
            </a:r>
            <a:r>
              <a:rPr lang="en-IN" sz="2000" baseline="-25000" dirty="0" err="1"/>
              <a:t>g∈G</a:t>
            </a:r>
            <a:r>
              <a:rPr lang="en-IN" sz="2000" dirty="0"/>
              <a:t> ℓ</a:t>
            </a:r>
            <a:r>
              <a:rPr lang="en-IN" sz="2000" baseline="-25000" dirty="0"/>
              <a:t>T</a:t>
            </a:r>
            <a:r>
              <a:rPr lang="en-IN" sz="2000" dirty="0"/>
              <a:t> (g</a:t>
            </a:r>
            <a:r>
              <a:rPr lang="en-IN" sz="2000" dirty="0" smtClean="0"/>
              <a:t>).</a:t>
            </a:r>
          </a:p>
          <a:p>
            <a:pPr algn="just"/>
            <a:r>
              <a:rPr lang="en-US" sz="2000" dirty="0"/>
              <a:t>For example, the simplest and most useful G is the </a:t>
            </a:r>
            <a:r>
              <a:rPr lang="en-US" sz="2000" dirty="0">
                <a:solidFill>
                  <a:srgbClr val="FF0000"/>
                </a:solidFill>
              </a:rPr>
              <a:t>set of linear functions </a:t>
            </a:r>
            <a:r>
              <a:rPr lang="en-US" sz="2000" dirty="0"/>
              <a:t>of x; that is, the set </a:t>
            </a:r>
            <a:r>
              <a:rPr lang="en-US" sz="2000" dirty="0" smtClean="0"/>
              <a:t>of all </a:t>
            </a:r>
            <a:r>
              <a:rPr lang="en-US" sz="2000" dirty="0"/>
              <a:t>functions g : x ↦ β</a:t>
            </a:r>
            <a:r>
              <a:rPr lang="en-US" sz="2000" baseline="30000" dirty="0"/>
              <a:t>⊤</a:t>
            </a:r>
            <a:r>
              <a:rPr lang="en-US" sz="2000" dirty="0"/>
              <a:t>x for some real-valued vector </a:t>
            </a:r>
            <a:r>
              <a:rPr lang="en-US" sz="2000" dirty="0" smtClean="0"/>
              <a:t>β.</a:t>
            </a:r>
          </a:p>
          <a:p>
            <a:pPr algn="just"/>
            <a:r>
              <a:rPr lang="en-US" sz="2000" dirty="0"/>
              <a:t>Note that </a:t>
            </a:r>
            <a:r>
              <a:rPr lang="en-US" sz="2000" u="sng" dirty="0"/>
              <a:t>minimizing the training loss</a:t>
            </a:r>
            <a:r>
              <a:rPr lang="en-US" sz="2000" dirty="0"/>
              <a:t> over all possible functions g (rather than over all g ∈ G) does not lead to a meaningful optimization problem, , as any function g for which g(X</a:t>
            </a:r>
            <a:r>
              <a:rPr lang="en-US" sz="2000" baseline="-25000" dirty="0"/>
              <a:t>i</a:t>
            </a:r>
            <a:r>
              <a:rPr lang="en-US" sz="2000" dirty="0"/>
              <a:t>) = Y</a:t>
            </a:r>
            <a:r>
              <a:rPr lang="en-US" sz="2000" baseline="-25000" dirty="0"/>
              <a:t>i</a:t>
            </a:r>
            <a:r>
              <a:rPr lang="en-US" sz="2000" dirty="0"/>
              <a:t> for all </a:t>
            </a:r>
            <a:r>
              <a:rPr lang="en-US" sz="2000" dirty="0" err="1"/>
              <a:t>i</a:t>
            </a:r>
            <a:r>
              <a:rPr lang="en-US" sz="2000" dirty="0"/>
              <a:t> gives minimal training loss. </a:t>
            </a:r>
            <a:endParaRPr lang="en-US" sz="2000" dirty="0" smtClean="0"/>
          </a:p>
          <a:p>
            <a:pPr algn="just"/>
            <a:r>
              <a:rPr lang="en-US" sz="2000" dirty="0"/>
              <a:t>Unfortunately, such functions have a </a:t>
            </a:r>
            <a:r>
              <a:rPr lang="en-US" sz="2000" dirty="0">
                <a:solidFill>
                  <a:srgbClr val="FF0000"/>
                </a:solidFill>
              </a:rPr>
              <a:t>poor ability to predict new </a:t>
            </a:r>
            <a:r>
              <a:rPr lang="en-US" sz="2000" dirty="0" smtClean="0">
                <a:solidFill>
                  <a:srgbClr val="FF0000"/>
                </a:solidFill>
              </a:rPr>
              <a:t>pairs </a:t>
            </a:r>
            <a:r>
              <a:rPr lang="en-US" sz="2000" dirty="0">
                <a:solidFill>
                  <a:srgbClr val="FF0000"/>
                </a:solidFill>
              </a:rPr>
              <a:t>of data</a:t>
            </a:r>
            <a:r>
              <a:rPr lang="en-US" sz="2000" dirty="0"/>
              <a:t>. This poor generalization performance is called </a:t>
            </a:r>
            <a:r>
              <a:rPr lang="en-US" sz="2000" b="1" dirty="0">
                <a:solidFill>
                  <a:srgbClr val="FF0000"/>
                </a:solidFill>
              </a:rPr>
              <a:t>overfitting</a:t>
            </a:r>
            <a:r>
              <a:rPr lang="en-US" sz="2000" dirty="0"/>
              <a:t>.</a:t>
            </a:r>
          </a:p>
          <a:p>
            <a:endParaRPr lang="en-IN" dirty="0"/>
          </a:p>
          <a:p>
            <a:endParaRPr lang="en-IN" dirty="0"/>
          </a:p>
        </p:txBody>
      </p:sp>
    </p:spTree>
    <p:extLst>
      <p:ext uri="{BB962C8B-B14F-4D97-AF65-F5344CB8AC3E}">
        <p14:creationId xmlns="" xmlns:p14="http://schemas.microsoft.com/office/powerpoint/2010/main" val="152469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Artificial Intelligence</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6" name="Content Placeholder 5"/>
          <p:cNvSpPr>
            <a:spLocks noGrp="1"/>
          </p:cNvSpPr>
          <p:nvPr>
            <p:ph sz="quarter" idx="13"/>
          </p:nvPr>
        </p:nvSpPr>
        <p:spPr/>
        <p:txBody>
          <a:bodyPr/>
          <a:lstStyle/>
          <a:p>
            <a:r>
              <a:rPr lang="en-US" dirty="0" smtClean="0"/>
              <a:t>There are 4 types of AI as follow:</a:t>
            </a:r>
            <a:endParaRPr lang="en-IN" dirty="0"/>
          </a:p>
        </p:txBody>
      </p:sp>
      <p:graphicFrame>
        <p:nvGraphicFramePr>
          <p:cNvPr id="8" name="Table 7"/>
          <p:cNvGraphicFramePr>
            <a:graphicFrameLocks noGrp="1"/>
          </p:cNvGraphicFramePr>
          <p:nvPr>
            <p:extLst>
              <p:ext uri="{D42A27DB-BD31-4B8C-83A1-F6EECF244321}">
                <p14:modId xmlns="" xmlns:p14="http://schemas.microsoft.com/office/powerpoint/2010/main" val="540728705"/>
              </p:ext>
            </p:extLst>
          </p:nvPr>
        </p:nvGraphicFramePr>
        <p:xfrm>
          <a:off x="611560" y="1923678"/>
          <a:ext cx="7776864" cy="2310506"/>
        </p:xfrm>
        <a:graphic>
          <a:graphicData uri="http://schemas.openxmlformats.org/drawingml/2006/table">
            <a:tbl>
              <a:tblPr>
                <a:tableStyleId>{5940675A-B579-460E-94D1-54222C63F5DA}</a:tableStyleId>
              </a:tblPr>
              <a:tblGrid>
                <a:gridCol w="1944216"/>
                <a:gridCol w="1944216"/>
                <a:gridCol w="1944216"/>
                <a:gridCol w="1944216"/>
              </a:tblGrid>
              <a:tr h="330072">
                <a:tc>
                  <a:txBody>
                    <a:bodyPr/>
                    <a:lstStyle/>
                    <a:p>
                      <a:pPr fontAlgn="t"/>
                      <a:r>
                        <a:rPr lang="en-IN" sz="1600" b="1" dirty="0">
                          <a:solidFill>
                            <a:srgbClr val="FF0000"/>
                          </a:solidFill>
                          <a:effectLst/>
                        </a:rPr>
                        <a:t>Reactive Machines</a:t>
                      </a:r>
                      <a:endParaRPr lang="en-IN" sz="1600" b="1" dirty="0">
                        <a:solidFill>
                          <a:srgbClr val="FF0000"/>
                        </a:solidFill>
                        <a:effectLst/>
                        <a:latin typeface="open sans"/>
                      </a:endParaRPr>
                    </a:p>
                  </a:txBody>
                  <a:tcPr marL="66157" marR="66157" marT="33078" marB="33078"/>
                </a:tc>
                <a:tc>
                  <a:txBody>
                    <a:bodyPr/>
                    <a:lstStyle/>
                    <a:p>
                      <a:pPr fontAlgn="t"/>
                      <a:r>
                        <a:rPr lang="en-IN" sz="1600" b="1" dirty="0">
                          <a:solidFill>
                            <a:srgbClr val="FF0000"/>
                          </a:solidFill>
                          <a:effectLst/>
                        </a:rPr>
                        <a:t>Limited Memory</a:t>
                      </a:r>
                      <a:endParaRPr lang="en-IN" sz="1600" b="1" dirty="0">
                        <a:solidFill>
                          <a:srgbClr val="FF0000"/>
                        </a:solidFill>
                        <a:effectLst/>
                        <a:latin typeface="open sans"/>
                      </a:endParaRPr>
                    </a:p>
                  </a:txBody>
                  <a:tcPr marL="66157" marR="66157" marT="33078" marB="33078"/>
                </a:tc>
                <a:tc>
                  <a:txBody>
                    <a:bodyPr/>
                    <a:lstStyle/>
                    <a:p>
                      <a:pPr fontAlgn="t"/>
                      <a:r>
                        <a:rPr lang="en-IN" sz="1600" b="1" dirty="0">
                          <a:solidFill>
                            <a:srgbClr val="FF0000"/>
                          </a:solidFill>
                          <a:effectLst/>
                        </a:rPr>
                        <a:t>Theory of Mind</a:t>
                      </a:r>
                      <a:endParaRPr lang="en-IN" sz="1600" b="1" dirty="0">
                        <a:solidFill>
                          <a:srgbClr val="FF0000"/>
                        </a:solidFill>
                        <a:effectLst/>
                        <a:latin typeface="open sans"/>
                      </a:endParaRPr>
                    </a:p>
                  </a:txBody>
                  <a:tcPr marL="66157" marR="66157" marT="33078" marB="33078"/>
                </a:tc>
                <a:tc>
                  <a:txBody>
                    <a:bodyPr/>
                    <a:lstStyle/>
                    <a:p>
                      <a:pPr fontAlgn="t"/>
                      <a:r>
                        <a:rPr lang="en-IN" sz="1600" b="1" dirty="0">
                          <a:solidFill>
                            <a:srgbClr val="FF0000"/>
                          </a:solidFill>
                          <a:effectLst/>
                        </a:rPr>
                        <a:t>Self-Awareness</a:t>
                      </a:r>
                      <a:endParaRPr lang="en-IN" sz="1600" b="1" dirty="0">
                        <a:solidFill>
                          <a:srgbClr val="FF0000"/>
                        </a:solidFill>
                        <a:effectLst/>
                        <a:latin typeface="open sans"/>
                      </a:endParaRPr>
                    </a:p>
                  </a:txBody>
                  <a:tcPr marL="66157" marR="66157" marT="33078" marB="33078"/>
                </a:tc>
              </a:tr>
              <a:tr h="754451">
                <a:tc>
                  <a:txBody>
                    <a:bodyPr/>
                    <a:lstStyle/>
                    <a:p>
                      <a:pPr fontAlgn="t"/>
                      <a:r>
                        <a:rPr lang="en-IN" sz="1300" dirty="0">
                          <a:effectLst/>
                        </a:rPr>
                        <a:t>Simple classification and pattern recognition tasks</a:t>
                      </a:r>
                      <a:endParaRPr lang="en-IN" sz="1300" dirty="0">
                        <a:effectLst/>
                        <a:latin typeface="open sans"/>
                      </a:endParaRPr>
                    </a:p>
                  </a:txBody>
                  <a:tcPr marL="66157" marR="66157" marT="33078" marB="33078"/>
                </a:tc>
                <a:tc>
                  <a:txBody>
                    <a:bodyPr/>
                    <a:lstStyle/>
                    <a:p>
                      <a:pPr fontAlgn="t"/>
                      <a:r>
                        <a:rPr lang="en-IN" sz="1300" dirty="0">
                          <a:effectLst/>
                        </a:rPr>
                        <a:t>Complex classification tasks</a:t>
                      </a:r>
                      <a:endParaRPr lang="en-IN" sz="1300" dirty="0">
                        <a:effectLst/>
                        <a:latin typeface="open sans"/>
                      </a:endParaRPr>
                    </a:p>
                  </a:txBody>
                  <a:tcPr marL="66157" marR="66157" marT="33078" marB="33078"/>
                </a:tc>
                <a:tc>
                  <a:txBody>
                    <a:bodyPr/>
                    <a:lstStyle/>
                    <a:p>
                      <a:pPr fontAlgn="t"/>
                      <a:r>
                        <a:rPr lang="en-US" sz="1300" dirty="0">
                          <a:effectLst/>
                        </a:rPr>
                        <a:t>Understands human reasoning and motives</a:t>
                      </a:r>
                      <a:endParaRPr lang="en-US" sz="1300" dirty="0">
                        <a:effectLst/>
                        <a:latin typeface="open sans"/>
                      </a:endParaRPr>
                    </a:p>
                  </a:txBody>
                  <a:tcPr marL="66157" marR="66157" marT="33078" marB="33078"/>
                </a:tc>
                <a:tc>
                  <a:txBody>
                    <a:bodyPr/>
                    <a:lstStyle/>
                    <a:p>
                      <a:pPr fontAlgn="t"/>
                      <a:r>
                        <a:rPr lang="en-US" sz="1300" dirty="0">
                          <a:effectLst/>
                        </a:rPr>
                        <a:t>Human-level intelligence that can by-pass human intelligence too</a:t>
                      </a:r>
                      <a:endParaRPr lang="en-US" sz="1300" dirty="0">
                        <a:effectLst/>
                        <a:latin typeface="open sans"/>
                      </a:endParaRPr>
                    </a:p>
                  </a:txBody>
                  <a:tcPr marL="66157" marR="66157" marT="33078" marB="33078"/>
                </a:tc>
              </a:tr>
              <a:tr h="754451">
                <a:tc>
                  <a:txBody>
                    <a:bodyPr/>
                    <a:lstStyle/>
                    <a:p>
                      <a:pPr fontAlgn="t"/>
                      <a:r>
                        <a:rPr lang="en-US" sz="1300">
                          <a:effectLst/>
                        </a:rPr>
                        <a:t>Great when all parameters are known</a:t>
                      </a:r>
                      <a:endParaRPr lang="en-US" sz="1300">
                        <a:effectLst/>
                        <a:latin typeface="open sans"/>
                      </a:endParaRPr>
                    </a:p>
                  </a:txBody>
                  <a:tcPr marL="66157" marR="66157" marT="33078" marB="33078"/>
                </a:tc>
                <a:tc>
                  <a:txBody>
                    <a:bodyPr/>
                    <a:lstStyle/>
                    <a:p>
                      <a:pPr fontAlgn="t"/>
                      <a:r>
                        <a:rPr lang="en-US" sz="1300">
                          <a:effectLst/>
                        </a:rPr>
                        <a:t>Uses historical data to make predictions</a:t>
                      </a:r>
                      <a:endParaRPr lang="en-US" sz="1300">
                        <a:effectLst/>
                        <a:latin typeface="open sans"/>
                      </a:endParaRPr>
                    </a:p>
                  </a:txBody>
                  <a:tcPr marL="66157" marR="66157" marT="33078" marB="33078"/>
                </a:tc>
                <a:tc>
                  <a:txBody>
                    <a:bodyPr/>
                    <a:lstStyle/>
                    <a:p>
                      <a:pPr fontAlgn="t"/>
                      <a:r>
                        <a:rPr lang="en-US" sz="1300">
                          <a:effectLst/>
                        </a:rPr>
                        <a:t>Needs fewer examples to learn because it understands motives</a:t>
                      </a:r>
                      <a:endParaRPr lang="en-US" sz="1300">
                        <a:effectLst/>
                        <a:latin typeface="open sans"/>
                      </a:endParaRPr>
                    </a:p>
                  </a:txBody>
                  <a:tcPr marL="66157" marR="66157" marT="33078" marB="33078"/>
                </a:tc>
                <a:tc>
                  <a:txBody>
                    <a:bodyPr/>
                    <a:lstStyle/>
                    <a:p>
                      <a:pPr fontAlgn="t"/>
                      <a:r>
                        <a:rPr lang="en-IN" sz="1300" dirty="0">
                          <a:effectLst/>
                        </a:rPr>
                        <a:t>Sense of self-consciousness</a:t>
                      </a:r>
                      <a:endParaRPr lang="en-IN" sz="1300" dirty="0">
                        <a:effectLst/>
                        <a:latin typeface="open sans"/>
                      </a:endParaRPr>
                    </a:p>
                  </a:txBody>
                  <a:tcPr marL="66157" marR="66157" marT="33078" marB="33078"/>
                </a:tc>
              </a:tr>
              <a:tr h="471532">
                <a:tc>
                  <a:txBody>
                    <a:bodyPr/>
                    <a:lstStyle/>
                    <a:p>
                      <a:pPr fontAlgn="t"/>
                      <a:r>
                        <a:rPr lang="en-US" sz="1300">
                          <a:effectLst/>
                        </a:rPr>
                        <a:t>Can’t deal with imperfect information</a:t>
                      </a:r>
                      <a:endParaRPr lang="en-US" sz="1300">
                        <a:effectLst/>
                        <a:latin typeface="open sans"/>
                      </a:endParaRPr>
                    </a:p>
                  </a:txBody>
                  <a:tcPr marL="66157" marR="66157" marT="33078" marB="33078"/>
                </a:tc>
                <a:tc>
                  <a:txBody>
                    <a:bodyPr/>
                    <a:lstStyle/>
                    <a:p>
                      <a:pPr fontAlgn="t"/>
                      <a:r>
                        <a:rPr lang="en-IN" sz="1300">
                          <a:effectLst/>
                        </a:rPr>
                        <a:t>Current state of AI</a:t>
                      </a:r>
                      <a:endParaRPr lang="en-IN" sz="1300">
                        <a:effectLst/>
                        <a:latin typeface="open sans"/>
                      </a:endParaRPr>
                    </a:p>
                  </a:txBody>
                  <a:tcPr marL="66157" marR="66157" marT="33078" marB="33078"/>
                </a:tc>
                <a:tc>
                  <a:txBody>
                    <a:bodyPr/>
                    <a:lstStyle/>
                    <a:p>
                      <a:pPr fontAlgn="t"/>
                      <a:r>
                        <a:rPr lang="en-US" sz="1300">
                          <a:effectLst/>
                        </a:rPr>
                        <a:t>Next milestone for the evolution of AI</a:t>
                      </a:r>
                      <a:endParaRPr lang="en-US" sz="1300">
                        <a:effectLst/>
                        <a:latin typeface="open sans"/>
                      </a:endParaRPr>
                    </a:p>
                  </a:txBody>
                  <a:tcPr marL="66157" marR="66157" marT="33078" marB="33078"/>
                </a:tc>
                <a:tc>
                  <a:txBody>
                    <a:bodyPr/>
                    <a:lstStyle/>
                    <a:p>
                      <a:pPr fontAlgn="t"/>
                      <a:r>
                        <a:rPr lang="en-IN" sz="1300" dirty="0">
                          <a:effectLst/>
                        </a:rPr>
                        <a:t>Does not exist yet</a:t>
                      </a:r>
                      <a:endParaRPr lang="en-IN" sz="1300" dirty="0">
                        <a:effectLst/>
                        <a:latin typeface="open sans"/>
                      </a:endParaRPr>
                    </a:p>
                  </a:txBody>
                  <a:tcPr marL="66157" marR="66157" marT="33078" marB="33078"/>
                </a:tc>
              </a:tr>
            </a:tbl>
          </a:graphicData>
        </a:graphic>
      </p:graphicFrame>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a:t>
            </a:fld>
            <a:endParaRPr lang="en-US"/>
          </a:p>
        </p:txBody>
      </p:sp>
    </p:spTree>
    <p:extLst>
      <p:ext uri="{BB962C8B-B14F-4D97-AF65-F5344CB8AC3E}">
        <p14:creationId xmlns="" xmlns:p14="http://schemas.microsoft.com/office/powerpoint/2010/main" val="31402595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50</a:t>
            </a:fld>
            <a:endParaRPr lang="en-US"/>
          </a:p>
        </p:txBody>
      </p:sp>
      <p:sp>
        <p:nvSpPr>
          <p:cNvPr id="5" name="Content Placeholder 4"/>
          <p:cNvSpPr>
            <a:spLocks noGrp="1"/>
          </p:cNvSpPr>
          <p:nvPr>
            <p:ph sz="quarter" idx="13"/>
          </p:nvPr>
        </p:nvSpPr>
        <p:spPr/>
        <p:txBody>
          <a:bodyPr>
            <a:normAutofit/>
          </a:bodyPr>
          <a:lstStyle/>
          <a:p>
            <a:pPr algn="just"/>
            <a:r>
              <a:rPr lang="en-US" sz="2400" b="1" dirty="0">
                <a:solidFill>
                  <a:srgbClr val="FF0000"/>
                </a:solidFill>
              </a:rPr>
              <a:t>Generalization Risk- </a:t>
            </a:r>
            <a:r>
              <a:rPr lang="en-US" sz="2400" dirty="0" smtClean="0"/>
              <a:t>Choosing </a:t>
            </a:r>
            <a:r>
              <a:rPr lang="en-US" sz="2400" b="1" dirty="0"/>
              <a:t>g</a:t>
            </a:r>
            <a:r>
              <a:rPr lang="en-US" sz="2400" dirty="0"/>
              <a:t> a function that predicts the training data exactly </a:t>
            </a:r>
            <a:r>
              <a:rPr lang="en-US" sz="2400" dirty="0" smtClean="0"/>
              <a:t>the </a:t>
            </a:r>
            <a:r>
              <a:rPr lang="en-US" sz="2400" dirty="0"/>
              <a:t>squared-error training loss is zero. </a:t>
            </a:r>
            <a:endParaRPr lang="en-US" sz="2400" dirty="0" smtClean="0"/>
          </a:p>
          <a:p>
            <a:pPr algn="just"/>
            <a:r>
              <a:rPr lang="en-US" sz="2400" dirty="0" smtClean="0"/>
              <a:t>Minimizing </a:t>
            </a:r>
            <a:r>
              <a:rPr lang="en-US" sz="2400" dirty="0"/>
              <a:t>the training loss is not the ultimate goal</a:t>
            </a:r>
            <a:r>
              <a:rPr lang="en-US" sz="2400" dirty="0" smtClean="0"/>
              <a:t>!</a:t>
            </a:r>
          </a:p>
          <a:p>
            <a:pPr algn="just"/>
            <a:r>
              <a:rPr lang="en-US" sz="2400" dirty="0"/>
              <a:t>The </a:t>
            </a:r>
            <a:r>
              <a:rPr lang="en-US" sz="2400" u="sng" dirty="0"/>
              <a:t>prediction accuracy </a:t>
            </a:r>
            <a:r>
              <a:rPr lang="en-US" sz="2400" dirty="0"/>
              <a:t>of new pairs of data is measured by the </a:t>
            </a:r>
            <a:r>
              <a:rPr lang="en-US" sz="2400" b="1" i="1" dirty="0"/>
              <a:t>generalization risk </a:t>
            </a:r>
            <a:r>
              <a:rPr lang="en-US" sz="2400" dirty="0"/>
              <a:t>of the </a:t>
            </a:r>
            <a:r>
              <a:rPr lang="en-US" sz="2400" dirty="0" smtClean="0"/>
              <a:t>learner. For </a:t>
            </a:r>
            <a:r>
              <a:rPr lang="en-US" sz="2400" dirty="0"/>
              <a:t>a fixed training set τ it is defined </a:t>
            </a:r>
            <a:r>
              <a:rPr lang="en-US" sz="2400" dirty="0" smtClean="0"/>
              <a:t>as</a:t>
            </a:r>
          </a:p>
          <a:p>
            <a:endParaRPr lang="en-IN"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43274" y="3651870"/>
            <a:ext cx="2995945" cy="801241"/>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 xmlns:p14="http://schemas.microsoft.com/office/powerpoint/2010/main" val="42585003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51</a:t>
            </a:fld>
            <a:endParaRPr lang="en-US"/>
          </a:p>
        </p:txBody>
      </p:sp>
      <p:sp>
        <p:nvSpPr>
          <p:cNvPr id="5" name="Content Placeholder 4"/>
          <p:cNvSpPr>
            <a:spLocks noGrp="1"/>
          </p:cNvSpPr>
          <p:nvPr>
            <p:ph sz="quarter" idx="13"/>
          </p:nvPr>
        </p:nvSpPr>
        <p:spPr/>
        <p:txBody>
          <a:bodyPr>
            <a:normAutofit fontScale="92500" lnSpcReduction="20000"/>
          </a:bodyPr>
          <a:lstStyle/>
          <a:p>
            <a:pPr algn="just"/>
            <a:r>
              <a:rPr lang="en-US" b="1" dirty="0" smtClean="0"/>
              <a:t>Test Loss </a:t>
            </a:r>
            <a:r>
              <a:rPr lang="en-US" dirty="0" smtClean="0"/>
              <a:t>– We select the Test sample the way how we select the training sample and find the Test loss using the following formula:</a:t>
            </a:r>
          </a:p>
          <a:p>
            <a:pPr algn="just"/>
            <a:endParaRPr lang="en-US" dirty="0"/>
          </a:p>
          <a:p>
            <a:pPr algn="just"/>
            <a:endParaRPr lang="en-US" dirty="0" smtClean="0"/>
          </a:p>
          <a:p>
            <a:pPr algn="just"/>
            <a:r>
              <a:rPr lang="en-US" dirty="0" smtClean="0"/>
              <a:t>Where T` is the Test sample, Y` is the response in Test sample, X` is the Items in </a:t>
            </a:r>
            <a:r>
              <a:rPr lang="en-US" dirty="0"/>
              <a:t>T</a:t>
            </a:r>
            <a:r>
              <a:rPr lang="en-US" dirty="0" smtClean="0"/>
              <a:t>est Sample, n` is the number of samples in Test Sample.</a:t>
            </a:r>
            <a:endParaRPr lang="en-IN"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23727" y="2427734"/>
            <a:ext cx="4680521" cy="777687"/>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 xmlns:p14="http://schemas.microsoft.com/office/powerpoint/2010/main" val="1745954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 in Statistical Learning</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52</a:t>
            </a:fld>
            <a:endParaRPr lang="en-US"/>
          </a:p>
        </p:txBody>
      </p:sp>
      <p:sp>
        <p:nvSpPr>
          <p:cNvPr id="5" name="Content Placeholder 4"/>
          <p:cNvSpPr>
            <a:spLocks noGrp="1"/>
          </p:cNvSpPr>
          <p:nvPr>
            <p:ph sz="quarter" idx="13"/>
          </p:nvPr>
        </p:nvSpPr>
        <p:spPr/>
        <p:txBody>
          <a:bodyPr>
            <a:normAutofit fontScale="62500" lnSpcReduction="20000"/>
          </a:bodyPr>
          <a:lstStyle/>
          <a:p>
            <a:r>
              <a:rPr lang="en-US" b="1" dirty="0" smtClean="0"/>
              <a:t>Tradeoff</a:t>
            </a:r>
            <a:r>
              <a:rPr lang="en-US" dirty="0" smtClean="0"/>
              <a:t> – It is a kind of compromise that involves in giving up something in return to something else.</a:t>
            </a:r>
          </a:p>
          <a:p>
            <a:r>
              <a:rPr lang="en-US" dirty="0" smtClean="0"/>
              <a:t>Here using the computational resources, we must be able to get the smallest risk. To achieve this we must select a suitable function from the collection of functions G.</a:t>
            </a:r>
          </a:p>
          <a:p>
            <a:r>
              <a:rPr lang="en-US" dirty="0" smtClean="0"/>
              <a:t>This actually uses a tradeoff between conflicting factors.</a:t>
            </a:r>
          </a:p>
          <a:p>
            <a:r>
              <a:rPr lang="en-US" dirty="0" smtClean="0"/>
              <a:t>Sometimes the training will be done quickly, where as the finding risk (g*) will be difficult. Sometimes find the g* involves too many resources.</a:t>
            </a:r>
          </a:p>
          <a:p>
            <a:r>
              <a:rPr lang="en-US" dirty="0" smtClean="0"/>
              <a:t>To better understand the model complexity, computational simplicity and accuracy, it is useful to decompose the generalization risk into several parts. </a:t>
            </a:r>
          </a:p>
          <a:p>
            <a:r>
              <a:rPr lang="en-US" dirty="0" smtClean="0"/>
              <a:t>There are two types of decompositions: </a:t>
            </a:r>
          </a:p>
          <a:p>
            <a:pPr lvl="1"/>
            <a:r>
              <a:rPr lang="en-US" dirty="0" smtClean="0"/>
              <a:t>The approximation –estimation tradeoff</a:t>
            </a:r>
          </a:p>
          <a:p>
            <a:pPr lvl="1"/>
            <a:r>
              <a:rPr lang="en-US" dirty="0" smtClean="0"/>
              <a:t>Bias –variance tradeoff</a:t>
            </a:r>
            <a:endParaRPr lang="en-IN" dirty="0"/>
          </a:p>
        </p:txBody>
      </p:sp>
    </p:spTree>
    <p:extLst>
      <p:ext uri="{BB962C8B-B14F-4D97-AF65-F5344CB8AC3E}">
        <p14:creationId xmlns="" xmlns:p14="http://schemas.microsoft.com/office/powerpoint/2010/main" val="2385921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53</a:t>
            </a:fld>
            <a:endParaRPr lang="en-US"/>
          </a:p>
        </p:txBody>
      </p:sp>
      <p:sp>
        <p:nvSpPr>
          <p:cNvPr id="5" name="Content Placeholder 4"/>
          <p:cNvSpPr>
            <a:spLocks noGrp="1"/>
          </p:cNvSpPr>
          <p:nvPr>
            <p:ph sz="quarter" idx="13"/>
          </p:nvPr>
        </p:nvSpPr>
        <p:spPr>
          <a:xfrm>
            <a:off x="609600" y="483518"/>
            <a:ext cx="8153400" cy="4145632"/>
          </a:xfrm>
        </p:spPr>
        <p:txBody>
          <a:bodyPr>
            <a:normAutofit fontScale="77500" lnSpcReduction="20000"/>
          </a:bodyPr>
          <a:lstStyle/>
          <a:p>
            <a:pPr algn="just"/>
            <a:r>
              <a:rPr lang="en-US" dirty="0" smtClean="0"/>
              <a:t>Generalization </a:t>
            </a:r>
            <a:r>
              <a:rPr lang="en-US" dirty="0"/>
              <a:t>risk </a:t>
            </a:r>
            <a:r>
              <a:rPr lang="en-US" dirty="0" smtClean="0"/>
              <a:t>into </a:t>
            </a:r>
            <a:r>
              <a:rPr lang="en-US" dirty="0"/>
              <a:t>the following three components</a:t>
            </a:r>
            <a:r>
              <a:rPr lang="en-US" dirty="0" smtClean="0"/>
              <a:t>:</a:t>
            </a:r>
          </a:p>
          <a:p>
            <a:pPr algn="just"/>
            <a:endParaRPr lang="en-US" dirty="0" smtClean="0"/>
          </a:p>
          <a:p>
            <a:pPr algn="just"/>
            <a:endParaRPr lang="en-US" dirty="0"/>
          </a:p>
          <a:p>
            <a:pPr algn="just"/>
            <a:endParaRPr lang="en-US" dirty="0" smtClean="0"/>
          </a:p>
          <a:p>
            <a:pPr algn="just"/>
            <a:r>
              <a:rPr lang="en-US" dirty="0"/>
              <a:t>The generalization risk for a particular training set is the </a:t>
            </a:r>
            <a:r>
              <a:rPr lang="en-US" b="1" dirty="0">
                <a:solidFill>
                  <a:srgbClr val="FF0000"/>
                </a:solidFill>
              </a:rPr>
              <a:t>sum of the irreducible error, the approximation error, and the statistical error</a:t>
            </a:r>
          </a:p>
          <a:p>
            <a:pPr algn="just"/>
            <a:r>
              <a:rPr lang="en-US" dirty="0" smtClean="0"/>
              <a:t>The second component is </a:t>
            </a:r>
            <a:r>
              <a:rPr lang="en-US" b="1" dirty="0" smtClean="0"/>
              <a:t>approximation error</a:t>
            </a:r>
            <a:r>
              <a:rPr lang="en-US" dirty="0" smtClean="0"/>
              <a:t>- </a:t>
            </a:r>
            <a:r>
              <a:rPr lang="en-US" dirty="0"/>
              <a:t>it measures the difference between </a:t>
            </a:r>
            <a:r>
              <a:rPr lang="en-US" dirty="0" smtClean="0"/>
              <a:t>the irreducible </a:t>
            </a:r>
            <a:r>
              <a:rPr lang="en-US" dirty="0"/>
              <a:t>risk and the best possible </a:t>
            </a:r>
            <a:r>
              <a:rPr lang="en-US" dirty="0" smtClean="0"/>
              <a:t>risk.</a:t>
            </a:r>
          </a:p>
          <a:p>
            <a:pPr algn="just"/>
            <a:r>
              <a:rPr lang="en-US" dirty="0"/>
              <a:t>The third component is the </a:t>
            </a:r>
            <a:r>
              <a:rPr lang="en-US" b="1" dirty="0"/>
              <a:t>statistical (estimation) error</a:t>
            </a:r>
            <a:r>
              <a:rPr lang="en-US" dirty="0"/>
              <a:t>. It depends on the training set τ and, in particular, on how well the learner g </a:t>
            </a:r>
            <a:r>
              <a:rPr lang="en-US" dirty="0" err="1"/>
              <a:t>G</a:t>
            </a:r>
            <a:r>
              <a:rPr lang="en-US" dirty="0"/>
              <a:t> τ estimates the best possible prediction function, g </a:t>
            </a:r>
            <a:r>
              <a:rPr lang="en-US" dirty="0" err="1"/>
              <a:t>G</a:t>
            </a:r>
            <a:r>
              <a:rPr lang="en-US" dirty="0"/>
              <a:t> , within class G.</a:t>
            </a:r>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03648" y="1059582"/>
            <a:ext cx="5125712" cy="827906"/>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 xmlns:p14="http://schemas.microsoft.com/office/powerpoint/2010/main" val="12844063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approximation –estimation </a:t>
            </a:r>
            <a:r>
              <a:rPr lang="en-IN" dirty="0" smtClean="0"/>
              <a:t>trade-off</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54</a:t>
            </a:fld>
            <a:endParaRPr lang="en-US"/>
          </a:p>
        </p:txBody>
      </p:sp>
      <p:sp>
        <p:nvSpPr>
          <p:cNvPr id="5" name="Content Placeholder 4"/>
          <p:cNvSpPr>
            <a:spLocks noGrp="1"/>
          </p:cNvSpPr>
          <p:nvPr>
            <p:ph sz="quarter" idx="13"/>
          </p:nvPr>
        </p:nvSpPr>
        <p:spPr/>
        <p:txBody>
          <a:bodyPr>
            <a:normAutofit fontScale="77500" lnSpcReduction="20000"/>
          </a:bodyPr>
          <a:lstStyle/>
          <a:p>
            <a:r>
              <a:rPr lang="en-US" dirty="0"/>
              <a:t>The approximation–estimation tradeoff </a:t>
            </a:r>
            <a:r>
              <a:rPr lang="en-US" dirty="0" smtClean="0"/>
              <a:t>pits(mines) </a:t>
            </a:r>
            <a:r>
              <a:rPr lang="en-US" dirty="0"/>
              <a:t>two competing demands against each </a:t>
            </a:r>
            <a:r>
              <a:rPr lang="en-US" dirty="0" smtClean="0"/>
              <a:t>other:</a:t>
            </a:r>
          </a:p>
          <a:p>
            <a:pPr lvl="1"/>
            <a:r>
              <a:rPr lang="en-US" dirty="0" smtClean="0"/>
              <a:t>The class of functions in G must be simple, so that the statistical error is not too large.</a:t>
            </a:r>
          </a:p>
          <a:p>
            <a:pPr lvl="1"/>
            <a:r>
              <a:rPr lang="en-US" dirty="0" smtClean="0"/>
              <a:t>The function in G must be rich enough so that it ensures a small approximation error.</a:t>
            </a:r>
          </a:p>
          <a:p>
            <a:r>
              <a:rPr lang="en-US" dirty="0"/>
              <a:t> Thus, there is a tradeoff between the approximation and estimation errors</a:t>
            </a:r>
            <a:r>
              <a:rPr lang="en-US" dirty="0" smtClean="0"/>
              <a:t>.</a:t>
            </a:r>
          </a:p>
          <a:p>
            <a:r>
              <a:rPr lang="en-US" dirty="0"/>
              <a:t>For the special case of the squared-error loss, the </a:t>
            </a:r>
            <a:r>
              <a:rPr lang="en-US" b="1" dirty="0">
                <a:solidFill>
                  <a:srgbClr val="FF0000"/>
                </a:solidFill>
              </a:rPr>
              <a:t>generalization risk </a:t>
            </a:r>
            <a:r>
              <a:rPr lang="en-US" dirty="0"/>
              <a:t>is equal </a:t>
            </a:r>
            <a:r>
              <a:rPr lang="en-US" dirty="0" smtClean="0"/>
              <a:t>to:  l(</a:t>
            </a:r>
            <a:r>
              <a:rPr lang="en-US" dirty="0" err="1" smtClean="0"/>
              <a:t>g</a:t>
            </a:r>
            <a:r>
              <a:rPr lang="en-US" baseline="-25000" dirty="0" err="1" smtClean="0"/>
              <a:t>T</a:t>
            </a:r>
            <a:r>
              <a:rPr lang="en-US" baseline="30000" dirty="0" err="1" smtClean="0"/>
              <a:t>G</a:t>
            </a:r>
            <a:r>
              <a:rPr lang="en-US" dirty="0" smtClean="0"/>
              <a:t>)=E(Y-</a:t>
            </a:r>
            <a:r>
              <a:rPr lang="en-US" dirty="0" err="1"/>
              <a:t>g</a:t>
            </a:r>
            <a:r>
              <a:rPr lang="en-US" baseline="-25000" dirty="0" err="1"/>
              <a:t>T</a:t>
            </a:r>
            <a:r>
              <a:rPr lang="en-US" baseline="30000" dirty="0" err="1"/>
              <a:t>G</a:t>
            </a:r>
            <a:r>
              <a:rPr lang="en-US" baseline="30000" dirty="0"/>
              <a:t> </a:t>
            </a:r>
            <a:r>
              <a:rPr lang="en-US" dirty="0" smtClean="0"/>
              <a:t>(X))</a:t>
            </a:r>
            <a:r>
              <a:rPr lang="en-US" baseline="30000" dirty="0" smtClean="0"/>
              <a:t>2 </a:t>
            </a:r>
            <a:r>
              <a:rPr lang="en-US" dirty="0" smtClean="0"/>
              <a:t>expected squared error between and predicted value </a:t>
            </a:r>
            <a:r>
              <a:rPr lang="en-US" dirty="0" err="1"/>
              <a:t>g</a:t>
            </a:r>
            <a:r>
              <a:rPr lang="en-US" baseline="-25000" dirty="0" err="1"/>
              <a:t>T</a:t>
            </a:r>
            <a:r>
              <a:rPr lang="en-US" baseline="30000" dirty="0" err="1"/>
              <a:t>G</a:t>
            </a:r>
            <a:r>
              <a:rPr lang="en-US" baseline="30000" dirty="0"/>
              <a:t> </a:t>
            </a:r>
            <a:r>
              <a:rPr lang="en-US" dirty="0"/>
              <a:t>(X</a:t>
            </a:r>
            <a:r>
              <a:rPr lang="en-US" dirty="0" smtClean="0"/>
              <a:t>) and the response Y.</a:t>
            </a:r>
            <a:endParaRPr lang="en-IN" dirty="0"/>
          </a:p>
        </p:txBody>
      </p:sp>
    </p:spTree>
    <p:extLst>
      <p:ext uri="{BB962C8B-B14F-4D97-AF65-F5344CB8AC3E}">
        <p14:creationId xmlns="" xmlns:p14="http://schemas.microsoft.com/office/powerpoint/2010/main" val="8788358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55</a:t>
            </a:fld>
            <a:endParaRPr lang="en-US"/>
          </a:p>
        </p:txBody>
      </p:sp>
      <p:sp>
        <p:nvSpPr>
          <p:cNvPr id="5" name="Content Placeholder 4"/>
          <p:cNvSpPr>
            <a:spLocks noGrp="1"/>
          </p:cNvSpPr>
          <p:nvPr>
            <p:ph sz="quarter" idx="13"/>
          </p:nvPr>
        </p:nvSpPr>
        <p:spPr/>
        <p:txBody>
          <a:bodyPr>
            <a:normAutofit fontScale="77500" lnSpcReduction="20000"/>
          </a:bodyPr>
          <a:lstStyle/>
          <a:p>
            <a:pPr algn="just"/>
            <a:r>
              <a:rPr lang="en-US" dirty="0" smtClean="0"/>
              <a:t>The first component is </a:t>
            </a:r>
            <a:r>
              <a:rPr lang="en-US" dirty="0" smtClean="0">
                <a:latin typeface="Brush Script MT" panose="03060802040406070304" pitchFamily="66" charset="0"/>
              </a:rPr>
              <a:t>l</a:t>
            </a:r>
            <a:r>
              <a:rPr lang="en-US" dirty="0" smtClean="0"/>
              <a:t>*=E(Y-</a:t>
            </a:r>
            <a:r>
              <a:rPr lang="en-US" dirty="0"/>
              <a:t>g</a:t>
            </a:r>
            <a:r>
              <a:rPr lang="en-US" baseline="30000" dirty="0" smtClean="0"/>
              <a:t>*</a:t>
            </a:r>
            <a:r>
              <a:rPr lang="en-US" dirty="0" smtClean="0"/>
              <a:t>(X))</a:t>
            </a:r>
            <a:r>
              <a:rPr lang="en-US" baseline="30000" dirty="0" smtClean="0"/>
              <a:t>2</a:t>
            </a:r>
            <a:r>
              <a:rPr lang="en-US" dirty="0" smtClean="0"/>
              <a:t>, is </a:t>
            </a:r>
            <a:r>
              <a:rPr lang="en-US" u="sng" dirty="0" smtClean="0">
                <a:solidFill>
                  <a:srgbClr val="FF0000"/>
                </a:solidFill>
              </a:rPr>
              <a:t>irreducible error</a:t>
            </a:r>
            <a:r>
              <a:rPr lang="en-US" dirty="0" smtClean="0"/>
              <a:t>, because there is no other function that yields than this small error. </a:t>
            </a:r>
          </a:p>
          <a:p>
            <a:pPr algn="just"/>
            <a:r>
              <a:rPr lang="en-US" dirty="0" smtClean="0"/>
              <a:t>The Second component, the </a:t>
            </a:r>
            <a:r>
              <a:rPr lang="en-US" u="sng" dirty="0" smtClean="0">
                <a:solidFill>
                  <a:srgbClr val="FF0000"/>
                </a:solidFill>
              </a:rPr>
              <a:t>approximation error </a:t>
            </a:r>
            <a:r>
              <a:rPr lang="en-US" dirty="0" smtClean="0">
                <a:latin typeface="Brush Script MT" panose="03060802040406070304" pitchFamily="66" charset="0"/>
              </a:rPr>
              <a:t>l</a:t>
            </a:r>
            <a:r>
              <a:rPr lang="en-US" dirty="0" smtClean="0"/>
              <a:t>(</a:t>
            </a:r>
            <a:r>
              <a:rPr lang="en-US" dirty="0" err="1" smtClean="0"/>
              <a:t>g</a:t>
            </a:r>
            <a:r>
              <a:rPr lang="en-US" baseline="30000" dirty="0" err="1" smtClean="0"/>
              <a:t>G</a:t>
            </a:r>
            <a:r>
              <a:rPr lang="en-US" dirty="0" smtClean="0"/>
              <a:t>)-</a:t>
            </a:r>
            <a:r>
              <a:rPr lang="en-US" dirty="0" smtClean="0">
                <a:latin typeface="Brush Script MT" panose="03060802040406070304" pitchFamily="66" charset="0"/>
              </a:rPr>
              <a:t>l(</a:t>
            </a:r>
            <a:r>
              <a:rPr lang="en-US" dirty="0"/>
              <a:t>g</a:t>
            </a:r>
            <a:r>
              <a:rPr lang="en-US" dirty="0" smtClean="0">
                <a:latin typeface="Brush Script MT" panose="03060802040406070304" pitchFamily="66" charset="0"/>
              </a:rPr>
              <a:t>*), </a:t>
            </a:r>
            <a:r>
              <a:rPr lang="en-US" dirty="0" smtClean="0"/>
              <a:t>is equal to E(</a:t>
            </a:r>
            <a:r>
              <a:rPr lang="en-US" dirty="0" err="1" smtClean="0"/>
              <a:t>g</a:t>
            </a:r>
            <a:r>
              <a:rPr lang="en-US" baseline="30000" dirty="0" err="1" smtClean="0"/>
              <a:t>G</a:t>
            </a:r>
            <a:r>
              <a:rPr lang="en-US" dirty="0" smtClean="0"/>
              <a:t>(X)-g*(x))</a:t>
            </a:r>
            <a:r>
              <a:rPr lang="en-US" baseline="30000" dirty="0" smtClean="0"/>
              <a:t>2.</a:t>
            </a:r>
            <a:r>
              <a:rPr lang="en-US" dirty="0" smtClean="0"/>
              <a:t> </a:t>
            </a:r>
          </a:p>
          <a:p>
            <a:pPr algn="just"/>
            <a:r>
              <a:rPr lang="en-US" dirty="0"/>
              <a:t>For the third component, the statistical error</a:t>
            </a:r>
            <a:r>
              <a:rPr lang="en-US" dirty="0" smtClean="0"/>
              <a:t>, </a:t>
            </a:r>
            <a:r>
              <a:rPr lang="en-US" dirty="0" smtClean="0">
                <a:latin typeface="Brush Script MT" panose="03060802040406070304" pitchFamily="66" charset="0"/>
              </a:rPr>
              <a:t>l</a:t>
            </a:r>
            <a:r>
              <a:rPr lang="en-US" dirty="0" smtClean="0"/>
              <a:t>(</a:t>
            </a:r>
            <a:r>
              <a:rPr lang="en-US" dirty="0" err="1" smtClean="0"/>
              <a:t>g</a:t>
            </a:r>
            <a:r>
              <a:rPr lang="en-US" baseline="-25000" dirty="0" err="1" smtClean="0"/>
              <a:t>T</a:t>
            </a:r>
            <a:r>
              <a:rPr lang="en-US" baseline="30000" dirty="0" err="1" smtClean="0"/>
              <a:t>G</a:t>
            </a:r>
            <a:r>
              <a:rPr lang="en-US" dirty="0" smtClean="0"/>
              <a:t>)-</a:t>
            </a:r>
            <a:r>
              <a:rPr lang="en-US" dirty="0">
                <a:latin typeface="Brush Script MT" panose="03060802040406070304" pitchFamily="66" charset="0"/>
              </a:rPr>
              <a:t>l</a:t>
            </a:r>
            <a:r>
              <a:rPr lang="en-US" dirty="0"/>
              <a:t>(</a:t>
            </a:r>
            <a:r>
              <a:rPr lang="en-US" dirty="0" err="1"/>
              <a:t>g</a:t>
            </a:r>
            <a:r>
              <a:rPr lang="en-US" baseline="30000" dirty="0" err="1"/>
              <a:t>G</a:t>
            </a:r>
            <a:r>
              <a:rPr lang="en-US" dirty="0" smtClean="0"/>
              <a:t>) can be represented as E(</a:t>
            </a:r>
            <a:r>
              <a:rPr lang="en-US" dirty="0" err="1" smtClean="0"/>
              <a:t>g</a:t>
            </a:r>
            <a:r>
              <a:rPr lang="en-US" baseline="-25000" dirty="0" err="1" smtClean="0"/>
              <a:t>T</a:t>
            </a:r>
            <a:r>
              <a:rPr lang="en-US" baseline="30000" dirty="0" err="1" smtClean="0"/>
              <a:t>G</a:t>
            </a:r>
            <a:r>
              <a:rPr lang="en-US" dirty="0" smtClean="0"/>
              <a:t>(X)-</a:t>
            </a:r>
            <a:r>
              <a:rPr lang="en-US" dirty="0" err="1" smtClean="0"/>
              <a:t>g</a:t>
            </a:r>
            <a:r>
              <a:rPr lang="en-US" baseline="30000" dirty="0" err="1" smtClean="0"/>
              <a:t>G</a:t>
            </a:r>
            <a:r>
              <a:rPr lang="en-US" dirty="0" smtClean="0"/>
              <a:t>(X))</a:t>
            </a:r>
            <a:r>
              <a:rPr lang="en-US" baseline="30000" dirty="0" smtClean="0"/>
              <a:t>2</a:t>
            </a:r>
          </a:p>
          <a:p>
            <a:pPr algn="just"/>
            <a:r>
              <a:rPr lang="en-US" dirty="0" smtClean="0"/>
              <a:t>When we combine all the three components, the generalization risk for linear class of G can be expressed as : </a:t>
            </a:r>
          </a:p>
          <a:p>
            <a:pPr algn="just"/>
            <a:r>
              <a:rPr lang="en-US" dirty="0" smtClean="0">
                <a:latin typeface="Brush Script MT" panose="03060802040406070304" pitchFamily="66" charset="0"/>
              </a:rPr>
              <a:t>l(</a:t>
            </a:r>
            <a:r>
              <a:rPr lang="en-US" sz="2800" dirty="0" err="1" smtClean="0"/>
              <a:t>g</a:t>
            </a:r>
            <a:r>
              <a:rPr lang="en-US" sz="2800" baseline="-25000" dirty="0" err="1" smtClean="0"/>
              <a:t>T</a:t>
            </a:r>
            <a:r>
              <a:rPr lang="en-US" sz="2800" baseline="30000" dirty="0" err="1" smtClean="0"/>
              <a:t>G</a:t>
            </a:r>
            <a:r>
              <a:rPr lang="en-US" dirty="0" smtClean="0">
                <a:latin typeface="Brush Script MT" panose="03060802040406070304" pitchFamily="66" charset="0"/>
              </a:rPr>
              <a:t>)=l*+</a:t>
            </a:r>
            <a:r>
              <a:rPr lang="en-US" dirty="0"/>
              <a:t> E(</a:t>
            </a:r>
            <a:r>
              <a:rPr lang="en-US" dirty="0" err="1"/>
              <a:t>g</a:t>
            </a:r>
            <a:r>
              <a:rPr lang="en-US" baseline="30000" dirty="0" err="1"/>
              <a:t>G</a:t>
            </a:r>
            <a:r>
              <a:rPr lang="en-US" dirty="0"/>
              <a:t>(X)-g*(x))</a:t>
            </a:r>
            <a:r>
              <a:rPr lang="en-US" baseline="30000" dirty="0"/>
              <a:t>2 </a:t>
            </a:r>
            <a:r>
              <a:rPr lang="en-US" dirty="0" smtClean="0">
                <a:latin typeface="Brush Script MT" panose="03060802040406070304" pitchFamily="66" charset="0"/>
              </a:rPr>
              <a:t>+ </a:t>
            </a:r>
            <a:r>
              <a:rPr lang="en-US" dirty="0"/>
              <a:t>E(</a:t>
            </a:r>
            <a:r>
              <a:rPr lang="en-US" dirty="0" err="1"/>
              <a:t>g</a:t>
            </a:r>
            <a:r>
              <a:rPr lang="en-US" baseline="-25000" dirty="0" err="1"/>
              <a:t>T</a:t>
            </a:r>
            <a:r>
              <a:rPr lang="en-US" baseline="30000" dirty="0" err="1"/>
              <a:t>G</a:t>
            </a:r>
            <a:r>
              <a:rPr lang="en-US" dirty="0"/>
              <a:t>(X)-</a:t>
            </a:r>
            <a:r>
              <a:rPr lang="en-US" dirty="0" err="1"/>
              <a:t>g</a:t>
            </a:r>
            <a:r>
              <a:rPr lang="en-US" baseline="30000" dirty="0" err="1"/>
              <a:t>G</a:t>
            </a:r>
            <a:r>
              <a:rPr lang="en-US" dirty="0"/>
              <a:t>(X))</a:t>
            </a:r>
            <a:r>
              <a:rPr lang="en-US" baseline="30000" dirty="0" smtClean="0"/>
              <a:t>2 </a:t>
            </a:r>
            <a:r>
              <a:rPr lang="en-US" dirty="0" smtClean="0"/>
              <a:t>=&gt; [That is it is equal to irreducible error + approximation error + statistical error]</a:t>
            </a:r>
            <a:endParaRPr lang="en-US" dirty="0"/>
          </a:p>
          <a:p>
            <a:pPr algn="just"/>
            <a:endParaRPr lang="en-US" dirty="0" smtClean="0"/>
          </a:p>
          <a:p>
            <a:endParaRPr lang="en-IN" dirty="0"/>
          </a:p>
        </p:txBody>
      </p:sp>
    </p:spTree>
    <p:extLst>
      <p:ext uri="{BB962C8B-B14F-4D97-AF65-F5344CB8AC3E}">
        <p14:creationId xmlns="" xmlns:p14="http://schemas.microsoft.com/office/powerpoint/2010/main" val="2815961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Estimating risk statistics</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56</a:t>
            </a:fld>
            <a:endParaRPr lang="en-US"/>
          </a:p>
        </p:txBody>
      </p:sp>
      <p:sp>
        <p:nvSpPr>
          <p:cNvPr id="5" name="Content Placeholder 4"/>
          <p:cNvSpPr>
            <a:spLocks noGrp="1"/>
          </p:cNvSpPr>
          <p:nvPr>
            <p:ph sz="quarter" idx="13"/>
          </p:nvPr>
        </p:nvSpPr>
        <p:spPr/>
        <p:txBody>
          <a:bodyPr>
            <a:normAutofit fontScale="77500" lnSpcReduction="20000"/>
          </a:bodyPr>
          <a:lstStyle/>
          <a:p>
            <a:pPr algn="just"/>
            <a:r>
              <a:rPr lang="en-US" dirty="0"/>
              <a:t>The most straightforward way to quantify the generalization risk </a:t>
            </a:r>
            <a:r>
              <a:rPr lang="en-US" dirty="0" smtClean="0"/>
              <a:t>is </a:t>
            </a:r>
            <a:r>
              <a:rPr lang="en-US" dirty="0"/>
              <a:t>to estimate it </a:t>
            </a:r>
            <a:r>
              <a:rPr lang="en-US" dirty="0" smtClean="0"/>
              <a:t>using </a:t>
            </a:r>
            <a:r>
              <a:rPr lang="en-US" dirty="0"/>
              <a:t>the test </a:t>
            </a:r>
            <a:r>
              <a:rPr lang="en-US" dirty="0" smtClean="0"/>
              <a:t>loss.</a:t>
            </a:r>
          </a:p>
          <a:p>
            <a:pPr algn="just"/>
            <a:r>
              <a:rPr lang="en-US" dirty="0" smtClean="0"/>
              <a:t>The </a:t>
            </a:r>
            <a:r>
              <a:rPr lang="en-US" dirty="0"/>
              <a:t>generalization risk depends </a:t>
            </a:r>
            <a:r>
              <a:rPr lang="en-US" dirty="0" smtClean="0"/>
              <a:t>naturally </a:t>
            </a:r>
            <a:r>
              <a:rPr lang="en-US" dirty="0"/>
              <a:t>on the training set, and so different training sets may yield significantly different estimates</a:t>
            </a:r>
            <a:r>
              <a:rPr lang="en-US" dirty="0" smtClean="0"/>
              <a:t>.</a:t>
            </a:r>
          </a:p>
          <a:p>
            <a:pPr algn="just"/>
            <a:r>
              <a:rPr lang="en-US" dirty="0" smtClean="0"/>
              <a:t>If there is less amount of data, it may not be practically possible to set some data as Test set. In such scenario we different method for estimating the generalization risk.</a:t>
            </a:r>
          </a:p>
          <a:p>
            <a:pPr algn="just"/>
            <a:r>
              <a:rPr lang="en-US" dirty="0" smtClean="0"/>
              <a:t>There are different methods for estimating the risk.</a:t>
            </a:r>
          </a:p>
          <a:p>
            <a:pPr lvl="1" algn="just"/>
            <a:r>
              <a:rPr lang="en-US" b="1" dirty="0" smtClean="0">
                <a:solidFill>
                  <a:srgbClr val="FF0000"/>
                </a:solidFill>
              </a:rPr>
              <a:t>In-Sample Risk</a:t>
            </a:r>
          </a:p>
          <a:p>
            <a:pPr lvl="1" algn="just"/>
            <a:r>
              <a:rPr lang="en-US" b="1" dirty="0" smtClean="0">
                <a:solidFill>
                  <a:srgbClr val="FF0000"/>
                </a:solidFill>
              </a:rPr>
              <a:t>Cross-validation</a:t>
            </a:r>
          </a:p>
          <a:p>
            <a:pPr algn="just"/>
            <a:endParaRPr lang="en-US" dirty="0" smtClean="0"/>
          </a:p>
          <a:p>
            <a:endParaRPr lang="en-IN" dirty="0"/>
          </a:p>
        </p:txBody>
      </p:sp>
    </p:spTree>
    <p:extLst>
      <p:ext uri="{BB962C8B-B14F-4D97-AF65-F5344CB8AC3E}">
        <p14:creationId xmlns="" xmlns:p14="http://schemas.microsoft.com/office/powerpoint/2010/main" val="2774953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57</a:t>
            </a:fld>
            <a:endParaRPr lang="en-US"/>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3"/>
              </p:nvPr>
            </p:nvSpPr>
            <p:spPr>
              <a:xfrm>
                <a:off x="609600" y="267494"/>
                <a:ext cx="8153400" cy="4361656"/>
              </a:xfrm>
            </p:spPr>
            <p:txBody>
              <a:bodyPr>
                <a:normAutofit fontScale="77500" lnSpcReduction="20000"/>
              </a:bodyPr>
              <a:lstStyle/>
              <a:p>
                <a:pPr algn="just"/>
                <a:r>
                  <a:rPr lang="en-US" b="1" dirty="0" smtClean="0">
                    <a:solidFill>
                      <a:srgbClr val="FF0000"/>
                    </a:solidFill>
                  </a:rPr>
                  <a:t>In-Sample Risk</a:t>
                </a:r>
              </a:p>
              <a:p>
                <a:pPr lvl="1" algn="just"/>
                <a:r>
                  <a:rPr lang="en-US" dirty="0" smtClean="0"/>
                  <a:t>The risk associated with training sample is called In-sample risk.</a:t>
                </a:r>
              </a:p>
              <a:p>
                <a:pPr lvl="1" algn="just"/>
                <a:r>
                  <a:rPr lang="en-US" dirty="0" smtClean="0"/>
                  <a:t>The training loss of </a:t>
                </a:r>
                <a:r>
                  <a:rPr lang="en-US" b="1" dirty="0" smtClean="0">
                    <a:solidFill>
                      <a:srgbClr val="FF0000"/>
                    </a:solidFill>
                  </a:rPr>
                  <a:t>learner</a:t>
                </a:r>
                <a:r>
                  <a:rPr lang="en-US" dirty="0" smtClean="0"/>
                  <a:t/>
                </a:r>
                <a:r>
                  <a:rPr lang="en-US" dirty="0" err="1" smtClean="0">
                    <a:latin typeface="Brush Script MT" panose="03060802040406070304" pitchFamily="66" charset="0"/>
                  </a:rPr>
                  <a:t>l</a:t>
                </a:r>
                <a:r>
                  <a:rPr lang="en-US" baseline="-25000" dirty="0" err="1" smtClean="0"/>
                  <a:t>T</a:t>
                </a:r>
                <a:r>
                  <a:rPr lang="en-US" dirty="0" smtClean="0"/>
                  <a:t>(</a:t>
                </a:r>
                <a:r>
                  <a:rPr lang="en-US" dirty="0" err="1" smtClean="0"/>
                  <a:t>g</a:t>
                </a:r>
                <a:r>
                  <a:rPr lang="en-US" baseline="-25000" dirty="0" err="1" smtClean="0"/>
                  <a:t>T</a:t>
                </a:r>
                <a:r>
                  <a:rPr lang="en-US" dirty="0" smtClean="0"/>
                  <a:t>) is not good the generalization risk </a:t>
                </a:r>
                <a:r>
                  <a:rPr lang="en-US" dirty="0" smtClean="0">
                    <a:latin typeface="Brush Script MT" panose="03060802040406070304" pitchFamily="66" charset="0"/>
                  </a:rPr>
                  <a:t>l</a:t>
                </a:r>
                <a:r>
                  <a:rPr lang="en-US" baseline="-25000" dirty="0" smtClean="0"/>
                  <a:t/>
                </a:r>
                <a:r>
                  <a:rPr lang="en-US" dirty="0" smtClean="0"/>
                  <a:t>(</a:t>
                </a:r>
                <a:r>
                  <a:rPr lang="en-US" dirty="0" err="1"/>
                  <a:t>g</a:t>
                </a:r>
                <a:r>
                  <a:rPr lang="en-US" baseline="-25000" dirty="0" err="1"/>
                  <a:t>T</a:t>
                </a:r>
                <a:r>
                  <a:rPr lang="en-US" dirty="0" smtClean="0"/>
                  <a:t>). </a:t>
                </a:r>
              </a:p>
              <a:p>
                <a:pPr lvl="1" algn="just"/>
                <a:r>
                  <a:rPr lang="en-US" dirty="0" smtClean="0"/>
                  <a:t>One reason is we use same data for both training and calculating the risk.</a:t>
                </a:r>
              </a:p>
              <a:p>
                <a:pPr lvl="1" algn="just"/>
                <a:r>
                  <a:rPr lang="en-US" dirty="0" smtClean="0"/>
                  <a:t>This may not be helpful in estimating the expected generalization risk.</a:t>
                </a:r>
              </a:p>
              <a:p>
                <a:pPr lvl="1" algn="just"/>
                <a:r>
                  <a:rPr lang="en-US" dirty="0" smtClean="0"/>
                  <a:t>The In-Sample risk of the learner </a:t>
                </a:r>
                <a:r>
                  <a:rPr lang="en-US" dirty="0" err="1" smtClean="0"/>
                  <a:t>g</a:t>
                </a:r>
                <a:r>
                  <a:rPr lang="en-US" baseline="-25000" dirty="0" err="1" smtClean="0"/>
                  <a:t>T</a:t>
                </a:r>
                <a:r>
                  <a:rPr lang="en-US" baseline="-25000" dirty="0" smtClean="0"/>
                  <a:t>,</a:t>
                </a:r>
                <a:r>
                  <a:rPr lang="en-US" dirty="0" smtClean="0"/>
                  <a:t> with n feature vectors x1,x2,…</a:t>
                </a:r>
                <a:r>
                  <a:rPr lang="en-US" dirty="0" err="1" smtClean="0"/>
                  <a:t>xn</a:t>
                </a:r>
                <a:r>
                  <a:rPr lang="en-US" dirty="0" smtClean="0"/>
                  <a:t>, is represented average accuracy of prediction as follow:</a:t>
                </a:r>
              </a:p>
              <a:p>
                <a:pPr marL="365760" lvl="1" indent="0" algn="just">
                  <a:buNone/>
                </a:pPr>
                <a:r>
                  <a:rPr lang="en-US" dirty="0" smtClean="0"/>
                  <a:t/>
                </a:r>
                <a:r>
                  <a:rPr lang="en-US" sz="2300" dirty="0">
                    <a:latin typeface="Brush Script MT" panose="03060802040406070304" pitchFamily="66" charset="0"/>
                  </a:rPr>
                  <a:t>l</a:t>
                </a:r>
                <a:r>
                  <a:rPr lang="en-US" sz="2300" baseline="-25000" dirty="0"/>
                  <a:t/>
                </a:r>
                <a:r>
                  <a:rPr lang="en-US" sz="2300" baseline="-25000" dirty="0" smtClean="0"/>
                  <a:t>in(</a:t>
                </a:r>
                <a:r>
                  <a:rPr lang="en-US" sz="2300" dirty="0" err="1" smtClean="0"/>
                  <a:t>g</a:t>
                </a:r>
                <a:r>
                  <a:rPr lang="en-US" sz="2300" baseline="-25000" dirty="0" err="1" smtClean="0"/>
                  <a:t>T</a:t>
                </a:r>
                <a:r>
                  <a:rPr lang="en-US" sz="2300" baseline="-25000" dirty="0" smtClean="0"/>
                  <a:t>)=</a:t>
                </a:r>
                <a14:m>
                  <m:oMath xmlns:m="http://schemas.openxmlformats.org/officeDocument/2006/math">
                    <m:f>
                      <m:fPr>
                        <m:ctrlPr>
                          <a:rPr lang="en-IN" sz="2300" i="1">
                            <a:latin typeface="Cambria Math"/>
                          </a:rPr>
                        </m:ctrlPr>
                      </m:fPr>
                      <m:num>
                        <m:r>
                          <a:rPr lang="en-IN" sz="2300" i="1">
                            <a:latin typeface="Cambria Math"/>
                          </a:rPr>
                          <m:t>1</m:t>
                        </m:r>
                      </m:num>
                      <m:den>
                        <m:r>
                          <a:rPr lang="en-IN" sz="2300" i="1">
                            <a:latin typeface="Cambria Math"/>
                          </a:rPr>
                          <m:t>𝑛</m:t>
                        </m:r>
                      </m:den>
                    </m:f>
                    <m:nary>
                      <m:naryPr>
                        <m:chr m:val="∑"/>
                        <m:limLoc m:val="undOvr"/>
                        <m:ctrlPr>
                          <a:rPr lang="en-IN" sz="2300" i="1">
                            <a:latin typeface="Cambria Math"/>
                          </a:rPr>
                        </m:ctrlPr>
                      </m:naryPr>
                      <m:sub>
                        <m:r>
                          <a:rPr lang="en-IN" sz="2300" i="1">
                            <a:latin typeface="Cambria Math"/>
                          </a:rPr>
                          <m:t>𝑖</m:t>
                        </m:r>
                        <m:r>
                          <a:rPr lang="en-IN" sz="2300" i="1">
                            <a:latin typeface="Cambria Math"/>
                          </a:rPr>
                          <m:t>=1</m:t>
                        </m:r>
                      </m:sub>
                      <m:sup>
                        <m:r>
                          <a:rPr lang="en-IN" sz="2300" i="1">
                            <a:latin typeface="Cambria Math"/>
                          </a:rPr>
                          <m:t>𝑛</m:t>
                        </m:r>
                      </m:sup>
                      <m:e>
                        <m:r>
                          <a:rPr lang="en-IN" sz="2300" i="1">
                            <a:latin typeface="Cambria Math"/>
                          </a:rPr>
                          <m:t>𝐸𝐿𝑜𝑠𝑠</m:t>
                        </m:r>
                        <m:r>
                          <a:rPr lang="en-IN" sz="2300" i="1">
                            <a:latin typeface="Cambria Math"/>
                          </a:rPr>
                          <m:t>(</m:t>
                        </m:r>
                        <m:sSubSup>
                          <m:sSubSupPr>
                            <m:ctrlPr>
                              <a:rPr lang="en-IN" sz="2300" i="1">
                                <a:latin typeface="Cambria Math"/>
                              </a:rPr>
                            </m:ctrlPr>
                          </m:sSubSupPr>
                          <m:e>
                            <m:r>
                              <a:rPr lang="en-IN" sz="2300" i="1">
                                <a:latin typeface="Cambria Math"/>
                              </a:rPr>
                              <m:t>𝑌</m:t>
                            </m:r>
                          </m:e>
                          <m:sub>
                            <m:r>
                              <a:rPr lang="en-IN" sz="2300" i="1">
                                <a:latin typeface="Cambria Math"/>
                              </a:rPr>
                              <m:t>𝑖</m:t>
                            </m:r>
                          </m:sub>
                          <m:sup>
                            <m:r>
                              <a:rPr lang="en-IN" sz="2300" i="1">
                                <a:latin typeface="Cambria Math"/>
                              </a:rPr>
                              <m:t>′</m:t>
                            </m:r>
                          </m:sup>
                        </m:sSubSup>
                        <m:r>
                          <a:rPr lang="en-IN" sz="2300" i="1">
                            <a:latin typeface="Cambria Math"/>
                          </a:rPr>
                          <m:t>  , </m:t>
                        </m:r>
                        <m:r>
                          <a:rPr lang="en-IN" sz="2300" i="1">
                            <a:latin typeface="Cambria Math"/>
                          </a:rPr>
                          <m:t>𝑔𝑇</m:t>
                        </m:r>
                        <m:d>
                          <m:dPr>
                            <m:ctrlPr>
                              <a:rPr lang="en-IN" sz="2300" i="1">
                                <a:latin typeface="Cambria Math"/>
                              </a:rPr>
                            </m:ctrlPr>
                          </m:dPr>
                          <m:e>
                            <m:sSub>
                              <m:sSubPr>
                                <m:ctrlPr>
                                  <a:rPr lang="en-IN" sz="2300" i="1">
                                    <a:latin typeface="Cambria Math"/>
                                  </a:rPr>
                                </m:ctrlPr>
                              </m:sSubPr>
                              <m:e>
                                <m:r>
                                  <a:rPr lang="en-IN" sz="2300" i="1">
                                    <a:latin typeface="Cambria Math"/>
                                  </a:rPr>
                                  <m:t>𝑥</m:t>
                                </m:r>
                              </m:e>
                              <m:sub>
                                <m:r>
                                  <a:rPr lang="en-IN" sz="2300" i="1">
                                    <a:latin typeface="Cambria Math"/>
                                  </a:rPr>
                                  <m:t>𝑖</m:t>
                                </m:r>
                              </m:sub>
                            </m:sSub>
                          </m:e>
                        </m:d>
                        <m:r>
                          <a:rPr lang="en-IN" sz="2300" i="1">
                            <a:latin typeface="Cambria Math"/>
                          </a:rPr>
                          <m:t>)</m:t>
                        </m:r>
                      </m:e>
                    </m:nary>
                  </m:oMath>
                </a14:m>
                <a:r>
                  <a:rPr lang="en-IN" dirty="0" smtClean="0"/>
                  <a:t> , where </a:t>
                </a:r>
                <a14:m>
                  <m:oMath xmlns:m="http://schemas.openxmlformats.org/officeDocument/2006/math">
                    <m:sSubSup>
                      <m:sSubSupPr>
                        <m:ctrlPr>
                          <a:rPr lang="en-IN" i="1">
                            <a:latin typeface="Cambria Math"/>
                          </a:rPr>
                        </m:ctrlPr>
                      </m:sSubSupPr>
                      <m:e>
                        <m:r>
                          <a:rPr lang="en-IN" i="1">
                            <a:latin typeface="Cambria Math"/>
                          </a:rPr>
                          <m:t>𝑌</m:t>
                        </m:r>
                      </m:e>
                      <m:sub>
                        <m:r>
                          <a:rPr lang="en-IN" i="1">
                            <a:latin typeface="Cambria Math"/>
                          </a:rPr>
                          <m:t>𝑖</m:t>
                        </m:r>
                      </m:sub>
                      <m:sup>
                        <m:r>
                          <a:rPr lang="en-IN" i="1">
                            <a:latin typeface="Cambria Math"/>
                          </a:rPr>
                          <m:t>′</m:t>
                        </m:r>
                      </m:sup>
                    </m:sSubSup>
                  </m:oMath>
                </a14:m>
                <a:r>
                  <a:rPr lang="en-IN" dirty="0" smtClean="0"/>
                  <a:t>, is drawn from f(</a:t>
                </a:r>
                <a:r>
                  <a:rPr lang="en-IN" dirty="0" err="1" smtClean="0"/>
                  <a:t>y|xi</a:t>
                </a:r>
                <a:r>
                  <a:rPr lang="en-IN" dirty="0" smtClean="0"/>
                  <a:t>) for </a:t>
                </a:r>
                <a:r>
                  <a:rPr lang="en-IN" dirty="0" err="1" smtClean="0"/>
                  <a:t>i</a:t>
                </a:r>
                <a:r>
                  <a:rPr lang="en-IN" dirty="0" smtClean="0"/>
                  <a:t>=1,2,..n.</a:t>
                </a:r>
              </a:p>
              <a:p>
                <a:pPr lvl="1" algn="just"/>
                <a:r>
                  <a:rPr lang="en-US" dirty="0" smtClean="0"/>
                  <a:t>For a fixed training set T, we can compare the Training Loss with In-Sample risk. Their difference is OP</a:t>
                </a:r>
                <a:r>
                  <a:rPr lang="en-US" baseline="-25000" dirty="0" smtClean="0"/>
                  <a:t>T</a:t>
                </a:r>
                <a:r>
                  <a:rPr lang="en-US" dirty="0" smtClean="0"/>
                  <a:t>=</a:t>
                </a:r>
                <a:r>
                  <a:rPr lang="en-US" dirty="0"/>
                  <a:t/>
                </a:r>
                <a:r>
                  <a:rPr lang="en-US" sz="2800" dirty="0">
                    <a:latin typeface="Brush Script MT" panose="03060802040406070304" pitchFamily="66" charset="0"/>
                  </a:rPr>
                  <a:t>l</a:t>
                </a:r>
                <a:r>
                  <a:rPr lang="en-US" sz="2800" baseline="-25000" dirty="0"/>
                  <a:t/>
                </a:r>
                <a:r>
                  <a:rPr lang="en-US" sz="2800" baseline="-25000" dirty="0" smtClean="0"/>
                  <a:t>in(</a:t>
                </a:r>
                <a:r>
                  <a:rPr lang="en-US" sz="2800" dirty="0" err="1" smtClean="0"/>
                  <a:t>g</a:t>
                </a:r>
                <a:r>
                  <a:rPr lang="en-US" sz="2800" baseline="-25000" dirty="0" err="1" smtClean="0"/>
                  <a:t>T</a:t>
                </a:r>
                <a:r>
                  <a:rPr lang="en-US" sz="2800" baseline="-25000" dirty="0" smtClean="0"/>
                  <a:t>)</a:t>
                </a:r>
                <a:r>
                  <a:rPr lang="en-US" dirty="0" smtClean="0"/>
                  <a:t>-</a:t>
                </a:r>
                <a:r>
                  <a:rPr lang="en-US" sz="2400" dirty="0">
                    <a:latin typeface="Brush Script MT" panose="03060802040406070304" pitchFamily="66" charset="0"/>
                  </a:rPr>
                  <a:t> l </a:t>
                </a:r>
                <a:r>
                  <a:rPr lang="en-US" baseline="-25000" dirty="0" smtClean="0"/>
                  <a:t>T</a:t>
                </a:r>
                <a:r>
                  <a:rPr lang="en-US" dirty="0" smtClean="0"/>
                  <a:t>(</a:t>
                </a:r>
                <a:r>
                  <a:rPr lang="en-US" dirty="0" err="1" smtClean="0"/>
                  <a:t>g</a:t>
                </a:r>
                <a:r>
                  <a:rPr lang="en-US" baseline="-25000" dirty="0" err="1" smtClean="0"/>
                  <a:t>T</a:t>
                </a:r>
                <a:r>
                  <a:rPr lang="en-US" dirty="0" smtClean="0"/>
                  <a:t>)</a:t>
                </a:r>
                <a:endParaRPr lang="en-IN" dirty="0"/>
              </a:p>
              <a:p>
                <a:pPr lvl="1" algn="just"/>
                <a:r>
                  <a:rPr lang="en-US" dirty="0" err="1" smtClean="0"/>
                  <a:t>OP</a:t>
                </a:r>
                <a:r>
                  <a:rPr lang="en-US" baseline="-25000" dirty="0" err="1" smtClean="0"/>
                  <a:t>T</a:t>
                </a:r>
                <a:r>
                  <a:rPr lang="en-US" dirty="0" err="1" smtClean="0"/>
                  <a:t>is</a:t>
                </a:r>
                <a:r>
                  <a:rPr lang="en-US" baseline="-25000" dirty="0" smtClean="0"/>
                  <a:t/>
                </a:r>
                <a:r>
                  <a:rPr lang="en-US" dirty="0" smtClean="0"/>
                  <a:t>called Optimism, it is a measure to know how much the training loss under estimated the un-known in-sample risk. </a:t>
                </a:r>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xfrm>
                <a:off x="609600" y="267494"/>
                <a:ext cx="8153400" cy="4361656"/>
              </a:xfrm>
              <a:blipFill rotWithShape="1">
                <a:blip r:embed="rId2"/>
                <a:stretch>
                  <a:fillRect t="-2238" r="-673"/>
                </a:stretch>
              </a:blipFill>
            </p:spPr>
            <p:txBody>
              <a:bodyPr/>
              <a:lstStyle/>
              <a:p>
                <a:r>
                  <a:rPr lang="en-IN">
                    <a:noFill/>
                  </a:rPr>
                  <a:t> </a:t>
                </a:r>
              </a:p>
            </p:txBody>
          </p:sp>
        </mc:Fallback>
      </mc:AlternateContent>
    </p:spTree>
    <p:extLst>
      <p:ext uri="{BB962C8B-B14F-4D97-AF65-F5344CB8AC3E}">
        <p14:creationId xmlns="" xmlns:p14="http://schemas.microsoft.com/office/powerpoint/2010/main" val="5774613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58</a:t>
            </a:fld>
            <a:endParaRPr lang="en-US"/>
          </a:p>
        </p:txBody>
      </p:sp>
      <p:sp>
        <p:nvSpPr>
          <p:cNvPr id="5" name="Content Placeholder 4"/>
          <p:cNvSpPr>
            <a:spLocks noGrp="1"/>
          </p:cNvSpPr>
          <p:nvPr>
            <p:ph sz="quarter" idx="13"/>
          </p:nvPr>
        </p:nvSpPr>
        <p:spPr>
          <a:xfrm>
            <a:off x="609600" y="411510"/>
            <a:ext cx="8153400" cy="4217640"/>
          </a:xfrm>
        </p:spPr>
        <p:txBody>
          <a:bodyPr/>
          <a:lstStyle/>
          <a:p>
            <a:r>
              <a:rPr lang="en-US" b="1" dirty="0" smtClean="0">
                <a:solidFill>
                  <a:srgbClr val="FF0000"/>
                </a:solidFill>
              </a:rPr>
              <a:t>Cross-Validation risk</a:t>
            </a:r>
          </a:p>
          <a:p>
            <a:pPr lvl="1"/>
            <a:r>
              <a:rPr lang="en-US" sz="2000" dirty="0" smtClean="0"/>
              <a:t>When insufficient test set is available, it is preferable to go with cross-validation.</a:t>
            </a:r>
          </a:p>
          <a:p>
            <a:pPr lvl="1"/>
            <a:r>
              <a:rPr lang="en-US" sz="2000" dirty="0" smtClean="0"/>
              <a:t>The data set is divided into k-folds. The k-1 folds are used for training and kth fold is used for testing for the first run. This is repeated until all the parts act as test set.</a:t>
            </a:r>
          </a:p>
          <a:p>
            <a:pPr lvl="1"/>
            <a:r>
              <a:rPr lang="en-US" sz="2000" dirty="0" smtClean="0"/>
              <a:t>The average loss between predicted and observed responses is then measured.</a:t>
            </a:r>
          </a:p>
          <a:p>
            <a:pPr lvl="1"/>
            <a:endParaRPr lang="en-IN"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64467" y="3147814"/>
            <a:ext cx="4219575" cy="1419622"/>
          </a:xfrm>
          <a:prstGeom prst="rect">
            <a:avLst/>
          </a:prstGeom>
          <a:ln/>
        </p:spPr>
        <p:style>
          <a:lnRef idx="2">
            <a:schemeClr val="accent1"/>
          </a:lnRef>
          <a:fillRef idx="1">
            <a:schemeClr val="lt1"/>
          </a:fillRef>
          <a:effectRef idx="0">
            <a:schemeClr val="accent1"/>
          </a:effectRef>
          <a:fontRef idx="minor">
            <a:schemeClr val="dk1"/>
          </a:fontRef>
        </p:style>
      </p:pic>
      <p:pic>
        <p:nvPicPr>
          <p:cNvPr id="205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3568" y="3595686"/>
            <a:ext cx="2978027" cy="776263"/>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 xmlns:p14="http://schemas.microsoft.com/office/powerpoint/2010/main" val="21110882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 of an estimator</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59</a:t>
            </a:fld>
            <a:endParaRPr lang="en-US"/>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3"/>
              </p:nvPr>
            </p:nvSpPr>
            <p:spPr/>
            <p:txBody>
              <a:bodyPr>
                <a:normAutofit fontScale="55000" lnSpcReduction="20000"/>
              </a:bodyPr>
              <a:lstStyle/>
              <a:p>
                <a:pPr algn="just"/>
                <a:r>
                  <a:rPr lang="en-US" dirty="0"/>
                  <a:t>We generally compute the </a:t>
                </a:r>
                <a:r>
                  <a:rPr lang="en-US" u="sng" dirty="0"/>
                  <a:t>mean of n number of samples</a:t>
                </a:r>
                <a:r>
                  <a:rPr lang="en-US" dirty="0"/>
                  <a:t> taken from the population. </a:t>
                </a:r>
                <a:endParaRPr lang="en-US" dirty="0" smtClean="0"/>
              </a:p>
              <a:p>
                <a:pPr algn="just"/>
                <a:r>
                  <a:rPr lang="en-US" dirty="0" smtClean="0"/>
                  <a:t>The </a:t>
                </a:r>
                <a:r>
                  <a:rPr lang="en-US" dirty="0"/>
                  <a:t>means of various samples are different. </a:t>
                </a:r>
                <a:endParaRPr lang="en-US" dirty="0" smtClean="0"/>
              </a:p>
              <a:p>
                <a:pPr algn="just"/>
                <a:r>
                  <a:rPr lang="en-US" dirty="0" smtClean="0"/>
                  <a:t>If </a:t>
                </a:r>
                <a:r>
                  <a:rPr lang="en-US" dirty="0"/>
                  <a:t>these </a:t>
                </a:r>
                <a:r>
                  <a:rPr lang="en-US" dirty="0">
                    <a:solidFill>
                      <a:srgbClr val="FF0000"/>
                    </a:solidFill>
                  </a:rPr>
                  <a:t>different means </a:t>
                </a:r>
                <a:r>
                  <a:rPr lang="en-US" dirty="0"/>
                  <a:t>are grouped according to their frequencies, it is termed as the sampling distribution of the mean</a:t>
                </a:r>
                <a:r>
                  <a:rPr lang="en-US" dirty="0" smtClean="0"/>
                  <a:t>.</a:t>
                </a:r>
              </a:p>
              <a:p>
                <a:pPr algn="just"/>
                <a:r>
                  <a:rPr lang="en-US" dirty="0" smtClean="0"/>
                  <a:t>Standard deviation for sample is calculated as : </a:t>
                </a:r>
                <a14:m>
                  <m:oMath xmlns:m="http://schemas.openxmlformats.org/officeDocument/2006/math">
                    <m:r>
                      <a:rPr lang="en-IN" i="1"/>
                      <m:t>𝑠</m:t>
                    </m:r>
                    <m:r>
                      <a:rPr lang="en-IN" i="1"/>
                      <m:t>=</m:t>
                    </m:r>
                    <m:rad>
                      <m:radPr>
                        <m:degHide m:val="on"/>
                        <m:ctrlPr>
                          <a:rPr lang="en-IN" i="1"/>
                        </m:ctrlPr>
                      </m:radPr>
                      <m:deg/>
                      <m:e>
                        <m:f>
                          <m:fPr>
                            <m:ctrlPr>
                              <a:rPr lang="en-IN" i="1"/>
                            </m:ctrlPr>
                          </m:fPr>
                          <m:num>
                            <m:nary>
                              <m:naryPr>
                                <m:chr m:val="∑"/>
                                <m:limLoc m:val="undOvr"/>
                                <m:subHide m:val="on"/>
                                <m:supHide m:val="on"/>
                                <m:ctrlPr>
                                  <a:rPr lang="en-IN" i="1"/>
                                </m:ctrlPr>
                              </m:naryPr>
                              <m:sub/>
                              <m:sup/>
                              <m:e>
                                <m:sSup>
                                  <m:sSupPr>
                                    <m:ctrlPr>
                                      <a:rPr lang="en-IN" i="1"/>
                                    </m:ctrlPr>
                                  </m:sSupPr>
                                  <m:e>
                                    <m:r>
                                      <a:rPr lang="en-IN" i="1"/>
                                      <m:t>(</m:t>
                                    </m:r>
                                    <m:r>
                                      <a:rPr lang="en-IN" i="1"/>
                                      <m:t>𝑥𝑖</m:t>
                                    </m:r>
                                    <m:r>
                                      <a:rPr lang="en-IN" i="1"/>
                                      <m:t>−</m:t>
                                    </m:r>
                                    <m:r>
                                      <a:rPr lang="en-IN" i="1"/>
                                      <m:t>𝑋</m:t>
                                    </m:r>
                                    <m:r>
                                      <a:rPr lang="en-IN" i="1"/>
                                      <m:t>)</m:t>
                                    </m:r>
                                  </m:e>
                                  <m:sup>
                                    <m:r>
                                      <a:rPr lang="en-IN" i="1"/>
                                      <m:t>2</m:t>
                                    </m:r>
                                  </m:sup>
                                </m:sSup>
                              </m:e>
                            </m:nary>
                          </m:num>
                          <m:den>
                            <m:r>
                              <a:rPr lang="en-IN" i="1"/>
                              <m:t>𝑛</m:t>
                            </m:r>
                          </m:den>
                        </m:f>
                      </m:e>
                    </m:rad>
                  </m:oMath>
                </a14:m>
                <a:r>
                  <a:rPr lang="en-IN" dirty="0" smtClean="0"/>
                  <a:t> , where X is the sample mean, xi –is individual member, and n is total number of sample.</a:t>
                </a:r>
              </a:p>
              <a:p>
                <a:pPr algn="just"/>
                <a:r>
                  <a:rPr lang="en-US" dirty="0" smtClean="0"/>
                  <a:t>Standard deviation for population is calculated as : </a:t>
                </a:r>
                <a14:m>
                  <m:oMath xmlns:m="http://schemas.openxmlformats.org/officeDocument/2006/math">
                    <m:r>
                      <a:rPr lang="en-IN" i="1"/>
                      <m:t>𝜎</m:t>
                    </m:r>
                    <m:r>
                      <a:rPr lang="en-IN" i="1"/>
                      <m:t>=</m:t>
                    </m:r>
                    <m:rad>
                      <m:radPr>
                        <m:degHide m:val="on"/>
                        <m:ctrlPr>
                          <a:rPr lang="en-IN" i="1"/>
                        </m:ctrlPr>
                      </m:radPr>
                      <m:deg/>
                      <m:e>
                        <m:f>
                          <m:fPr>
                            <m:ctrlPr>
                              <a:rPr lang="en-IN" i="1"/>
                            </m:ctrlPr>
                          </m:fPr>
                          <m:num>
                            <m:nary>
                              <m:naryPr>
                                <m:chr m:val="∑"/>
                                <m:limLoc m:val="undOvr"/>
                                <m:subHide m:val="on"/>
                                <m:supHide m:val="on"/>
                                <m:ctrlPr>
                                  <a:rPr lang="en-IN" i="1"/>
                                </m:ctrlPr>
                              </m:naryPr>
                              <m:sub/>
                              <m:sup/>
                              <m:e>
                                <m:sSup>
                                  <m:sSupPr>
                                    <m:ctrlPr>
                                      <a:rPr lang="en-IN" i="1"/>
                                    </m:ctrlPr>
                                  </m:sSupPr>
                                  <m:e>
                                    <m:r>
                                      <a:rPr lang="en-IN" i="1"/>
                                      <m:t>(</m:t>
                                    </m:r>
                                    <m:r>
                                      <a:rPr lang="en-IN" i="1"/>
                                      <m:t>𝑥𝑖</m:t>
                                    </m:r>
                                    <m:r>
                                      <a:rPr lang="en-IN" i="1"/>
                                      <m:t>−</m:t>
                                    </m:r>
                                    <m:r>
                                      <a:rPr lang="en-IN" i="1"/>
                                      <m:t>𝜇</m:t>
                                    </m:r>
                                    <m:r>
                                      <a:rPr lang="en-IN" i="1"/>
                                      <m:t>)</m:t>
                                    </m:r>
                                  </m:e>
                                  <m:sup>
                                    <m:r>
                                      <a:rPr lang="en-IN" i="1"/>
                                      <m:t>2</m:t>
                                    </m:r>
                                  </m:sup>
                                </m:sSup>
                              </m:e>
                            </m:nary>
                          </m:num>
                          <m:den>
                            <m:r>
                              <a:rPr lang="en-IN" i="1"/>
                              <m:t>𝑛</m:t>
                            </m:r>
                          </m:den>
                        </m:f>
                      </m:e>
                    </m:rad>
                  </m:oMath>
                </a14:m>
                <a:r>
                  <a:rPr lang="en-IN" dirty="0" smtClean="0"/>
                  <a:t> ,where </a:t>
                </a:r>
                <a14:m>
                  <m:oMath xmlns:m="http://schemas.openxmlformats.org/officeDocument/2006/math">
                    <m:r>
                      <a:rPr lang="en-IN" i="1"/>
                      <m:t>𝜇</m:t>
                    </m:r>
                  </m:oMath>
                </a14:m>
                <a:r>
                  <a:rPr lang="en-IN" dirty="0" smtClean="0"/>
                  <a:t> is population mean.</a:t>
                </a:r>
                <a:endParaRPr lang="en-IN" dirty="0"/>
              </a:p>
              <a:p>
                <a:pPr algn="just"/>
                <a:r>
                  <a:rPr lang="en-US" dirty="0" smtClean="0"/>
                  <a:t>Similarly</a:t>
                </a:r>
                <a:r>
                  <a:rPr lang="en-US" dirty="0"/>
                  <a:t>, if we group these </a:t>
                </a:r>
                <a:r>
                  <a:rPr lang="en-US" dirty="0">
                    <a:solidFill>
                      <a:srgbClr val="FF0000"/>
                    </a:solidFill>
                  </a:rPr>
                  <a:t>different standard deviations </a:t>
                </a:r>
                <a:r>
                  <a:rPr lang="en-US" dirty="0"/>
                  <a:t>according to their frequencies, it is termed as the sampling distribution of the standard deviation</a:t>
                </a:r>
                <a:r>
                  <a:rPr lang="en-US" dirty="0" smtClean="0"/>
                  <a:t>.</a:t>
                </a:r>
              </a:p>
              <a:p>
                <a:pPr algn="just"/>
                <a:r>
                  <a:rPr lang="en-US" dirty="0" smtClean="0"/>
                  <a:t>Here mean and standard deviation, and variance are called estimators.</a:t>
                </a:r>
              </a:p>
              <a:p>
                <a:pPr algn="just"/>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blipFill rotWithShape="1">
                <a:blip r:embed="rId2"/>
                <a:stretch>
                  <a:fillRect t="-1862" r="-299"/>
                </a:stretch>
              </a:blipFill>
            </p:spPr>
            <p:txBody>
              <a:bodyPr/>
              <a:lstStyle/>
              <a:p>
                <a:r>
                  <a:rPr lang="en-IN">
                    <a:noFill/>
                  </a:rPr>
                  <a:t> </a:t>
                </a:r>
              </a:p>
            </p:txBody>
          </p:sp>
        </mc:Fallback>
      </mc:AlternateContent>
    </p:spTree>
    <p:extLst>
      <p:ext uri="{BB962C8B-B14F-4D97-AF65-F5344CB8AC3E}">
        <p14:creationId xmlns="" xmlns:p14="http://schemas.microsoft.com/office/powerpoint/2010/main" val="1557764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Autofit/>
          </a:bodyPr>
          <a:lstStyle/>
          <a:p>
            <a:pPr marL="0" indent="0" algn="just">
              <a:buNone/>
            </a:pPr>
            <a:r>
              <a:rPr lang="en-US" sz="1800" b="1" dirty="0" smtClean="0"/>
              <a:t>What is machine learning?</a:t>
            </a:r>
          </a:p>
          <a:p>
            <a:pPr marL="0" indent="0" algn="just">
              <a:buNone/>
            </a:pPr>
            <a:r>
              <a:rPr lang="en-US" sz="1800" b="1" dirty="0" smtClean="0">
                <a:solidFill>
                  <a:srgbClr val="FF0000"/>
                </a:solidFill>
              </a:rPr>
              <a:t>1. Definition: </a:t>
            </a:r>
            <a:r>
              <a:rPr lang="en-US" sz="1800" dirty="0" smtClean="0"/>
              <a:t>Machine </a:t>
            </a:r>
            <a:r>
              <a:rPr lang="en-US" sz="1800" dirty="0"/>
              <a:t>Learning is the science (and art) of programming computers so they </a:t>
            </a:r>
            <a:r>
              <a:rPr lang="en-US" sz="1800" dirty="0" smtClean="0"/>
              <a:t>can learn </a:t>
            </a:r>
            <a:r>
              <a:rPr lang="en-US" sz="1800" dirty="0"/>
              <a:t>from data</a:t>
            </a:r>
            <a:r>
              <a:rPr lang="en-US" sz="1800" dirty="0" smtClean="0"/>
              <a:t>.</a:t>
            </a:r>
            <a:endParaRPr lang="en-IN" sz="1800" dirty="0" smtClean="0"/>
          </a:p>
          <a:p>
            <a:pPr marL="0" indent="0" algn="just">
              <a:buNone/>
            </a:pPr>
            <a:r>
              <a:rPr lang="en-US" sz="1800" b="1" dirty="0"/>
              <a:t>Here is a slightly more general definition:</a:t>
            </a:r>
          </a:p>
          <a:p>
            <a:pPr marL="0" indent="0" algn="just">
              <a:buNone/>
            </a:pPr>
            <a:r>
              <a:rPr lang="en-US" sz="1800" dirty="0" smtClean="0"/>
              <a:t>2. [Machine </a:t>
            </a:r>
            <a:r>
              <a:rPr lang="en-US" sz="1800" dirty="0"/>
              <a:t>Learning is the] field of study that gives computers the ability to </a:t>
            </a:r>
            <a:r>
              <a:rPr lang="en-US" sz="1800" dirty="0" smtClean="0"/>
              <a:t>learn without </a:t>
            </a:r>
            <a:r>
              <a:rPr lang="en-US" sz="1800" dirty="0"/>
              <a:t>being explicitly programmed</a:t>
            </a:r>
            <a:r>
              <a:rPr lang="en-US" sz="1800" dirty="0" smtClean="0"/>
              <a:t>. —</a:t>
            </a:r>
            <a:r>
              <a:rPr lang="en-US" sz="1800" dirty="0">
                <a:solidFill>
                  <a:srgbClr val="FF0000"/>
                </a:solidFill>
              </a:rPr>
              <a:t>Arthur Samuel, 1959</a:t>
            </a:r>
          </a:p>
          <a:p>
            <a:pPr marL="0" indent="0" algn="just">
              <a:buNone/>
            </a:pPr>
            <a:r>
              <a:rPr lang="en-US" sz="1800" b="1" dirty="0"/>
              <a:t>And a more engineering-oriented one:</a:t>
            </a:r>
          </a:p>
          <a:p>
            <a:pPr marL="0" indent="0" algn="just">
              <a:buNone/>
            </a:pPr>
            <a:r>
              <a:rPr lang="en-US" sz="1800" dirty="0" smtClean="0"/>
              <a:t>3. A </a:t>
            </a:r>
            <a:r>
              <a:rPr lang="en-US" sz="1800" dirty="0"/>
              <a:t>computer program is said to learn from experience E with respect to some task </a:t>
            </a:r>
            <a:r>
              <a:rPr lang="en-US" sz="1800" dirty="0" smtClean="0"/>
              <a:t>T and </a:t>
            </a:r>
            <a:r>
              <a:rPr lang="en-US" sz="1800" dirty="0"/>
              <a:t>some performance measure P, if its performance on T, as measured by P, </a:t>
            </a:r>
            <a:r>
              <a:rPr lang="en-US" sz="1800" dirty="0" smtClean="0"/>
              <a:t>improves with </a:t>
            </a:r>
            <a:r>
              <a:rPr lang="en-US" sz="1800" dirty="0"/>
              <a:t>experience E</a:t>
            </a:r>
            <a:r>
              <a:rPr lang="en-US" sz="1800" dirty="0" smtClean="0"/>
              <a:t>. —</a:t>
            </a:r>
            <a:r>
              <a:rPr lang="en-US" sz="1800" dirty="0">
                <a:solidFill>
                  <a:srgbClr val="FF0000"/>
                </a:solidFill>
              </a:rPr>
              <a:t>Tom Mitchell, 1997</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6</a:t>
            </a:fld>
            <a:endParaRPr lang="en-US"/>
          </a:p>
        </p:txBody>
      </p:sp>
    </p:spTree>
    <p:extLst>
      <p:ext uri="{BB962C8B-B14F-4D97-AF65-F5344CB8AC3E}">
        <p14:creationId xmlns="" xmlns:p14="http://schemas.microsoft.com/office/powerpoint/2010/main" val="758294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60</a:t>
            </a:fld>
            <a:endParaRPr lang="en-US"/>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3"/>
              </p:nvPr>
            </p:nvSpPr>
            <p:spPr/>
            <p:txBody>
              <a:bodyPr>
                <a:normAutofit fontScale="92500"/>
              </a:bodyPr>
              <a:lstStyle/>
              <a:p>
                <a:pPr algn="just"/>
                <a:r>
                  <a:rPr lang="en-US" dirty="0"/>
                  <a:t>Sampling is very important, it enables us to collect maximum information within less time, cost, and efforts.</a:t>
                </a:r>
              </a:p>
              <a:p>
                <a:pPr algn="just"/>
                <a:r>
                  <a:rPr lang="en-US" dirty="0" smtClean="0"/>
                  <a:t>The standard deviation of the sampling distribution of mean is defined as </a:t>
                </a:r>
                <a14:m>
                  <m:oMath xmlns:m="http://schemas.openxmlformats.org/officeDocument/2006/math">
                    <m:sSub>
                      <m:sSubPr>
                        <m:ctrlPr>
                          <a:rPr lang="en-IN" i="1"/>
                        </m:ctrlPr>
                      </m:sSubPr>
                      <m:e>
                        <m:r>
                          <a:rPr lang="en-IN" i="1"/>
                          <m:t>𝜎</m:t>
                        </m:r>
                      </m:e>
                      <m:sub>
                        <m:r>
                          <a:rPr lang="en-IN" i="1"/>
                          <m:t>𝑚</m:t>
                        </m:r>
                      </m:sub>
                    </m:sSub>
                    <m:r>
                      <a:rPr lang="en-IN" i="1"/>
                      <m:t>=</m:t>
                    </m:r>
                    <m:f>
                      <m:fPr>
                        <m:ctrlPr>
                          <a:rPr lang="en-IN" i="1"/>
                        </m:ctrlPr>
                      </m:fPr>
                      <m:num>
                        <m:r>
                          <a:rPr lang="en-IN" i="1"/>
                          <m:t>𝜎</m:t>
                        </m:r>
                      </m:num>
                      <m:den>
                        <m:rad>
                          <m:radPr>
                            <m:degHide m:val="on"/>
                            <m:ctrlPr>
                              <a:rPr lang="en-IN" i="1"/>
                            </m:ctrlPr>
                          </m:radPr>
                          <m:deg/>
                          <m:e>
                            <m:r>
                              <a:rPr lang="en-IN" i="1"/>
                              <m:t>𝑛</m:t>
                            </m:r>
                          </m:e>
                        </m:rad>
                      </m:den>
                    </m:f>
                  </m:oMath>
                </a14:m>
                <a:endParaRPr lang="en-IN" dirty="0"/>
              </a:p>
              <a:p>
                <a:pPr algn="just"/>
                <a:r>
                  <a:rPr lang="en-US" dirty="0"/>
                  <a:t>The standard deviation of the sampling distribution of </a:t>
                </a:r>
                <a:r>
                  <a:rPr lang="en-US" dirty="0" smtClean="0"/>
                  <a:t>standard deviation is </a:t>
                </a:r>
                <a:r>
                  <a:rPr lang="en-US" dirty="0"/>
                  <a:t>defined </a:t>
                </a:r>
                <a:r>
                  <a:rPr lang="en-US" dirty="0" smtClean="0"/>
                  <a:t>as </a:t>
                </a:r>
                <a14:m>
                  <m:oMath xmlns:m="http://schemas.openxmlformats.org/officeDocument/2006/math">
                    <m:sSub>
                      <m:sSubPr>
                        <m:ctrlPr>
                          <a:rPr lang="en-IN" i="1"/>
                        </m:ctrlPr>
                      </m:sSubPr>
                      <m:e>
                        <m:r>
                          <a:rPr lang="en-IN" i="1"/>
                          <m:t>𝜎</m:t>
                        </m:r>
                      </m:e>
                      <m:sub>
                        <m:r>
                          <a:rPr lang="en-IN" i="1"/>
                          <m:t>𝑠</m:t>
                        </m:r>
                      </m:sub>
                    </m:sSub>
                    <m:r>
                      <a:rPr lang="en-IN" i="1"/>
                      <m:t>=</m:t>
                    </m:r>
                    <m:f>
                      <m:fPr>
                        <m:ctrlPr>
                          <a:rPr lang="en-IN" i="1"/>
                        </m:ctrlPr>
                      </m:fPr>
                      <m:num>
                        <m:r>
                          <a:rPr lang="en-IN" i="1"/>
                          <m:t>𝜎</m:t>
                        </m:r>
                      </m:num>
                      <m:den>
                        <m:rad>
                          <m:radPr>
                            <m:degHide m:val="on"/>
                            <m:ctrlPr>
                              <a:rPr lang="en-IN" i="1"/>
                            </m:ctrlPr>
                          </m:radPr>
                          <m:deg/>
                          <m:e>
                            <m:r>
                              <a:rPr lang="en-IN" i="1"/>
                              <m:t>2</m:t>
                            </m:r>
                            <m:r>
                              <a:rPr lang="en-IN" i="1"/>
                              <m:t>𝑛</m:t>
                            </m:r>
                          </m:e>
                        </m:rad>
                      </m:den>
                    </m:f>
                  </m:oMath>
                </a14:m>
                <a:endParaRPr lang="en-IN" dirty="0"/>
              </a:p>
              <a:p>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blipFill rotWithShape="1">
                <a:blip r:embed="rId2"/>
                <a:stretch>
                  <a:fillRect l="-299" t="-1676" r="-1345"/>
                </a:stretch>
              </a:blipFill>
            </p:spPr>
            <p:txBody>
              <a:bodyPr/>
              <a:lstStyle/>
              <a:p>
                <a:r>
                  <a:rPr lang="en-IN">
                    <a:noFill/>
                  </a:rPr>
                  <a:t> </a:t>
                </a:r>
              </a:p>
            </p:txBody>
          </p:sp>
        </mc:Fallback>
      </mc:AlternateContent>
    </p:spTree>
    <p:extLst>
      <p:ext uri="{BB962C8B-B14F-4D97-AF65-F5344CB8AC3E}">
        <p14:creationId xmlns="" xmlns:p14="http://schemas.microsoft.com/office/powerpoint/2010/main" val="1677780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Empirical Risk Minimization</a:t>
            </a:r>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61</a:t>
            </a:fld>
            <a:endParaRPr lang="en-US"/>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3"/>
              </p:nvPr>
            </p:nvSpPr>
            <p:spPr/>
            <p:txBody>
              <a:bodyPr>
                <a:normAutofit fontScale="70000" lnSpcReduction="20000"/>
              </a:bodyPr>
              <a:lstStyle/>
              <a:p>
                <a:pPr algn="just"/>
                <a:r>
                  <a:rPr lang="en-US" dirty="0"/>
                  <a:t>The Empirical Risk Minimization (ERM) principle is a </a:t>
                </a:r>
                <a:r>
                  <a:rPr lang="en-US" u="sng" dirty="0"/>
                  <a:t>learning paradigm</a:t>
                </a:r>
                <a:r>
                  <a:rPr lang="en-US" dirty="0"/>
                  <a:t> which consists in </a:t>
                </a:r>
                <a:r>
                  <a:rPr lang="en-US" b="1" u="sng" dirty="0">
                    <a:solidFill>
                      <a:srgbClr val="FF0000"/>
                    </a:solidFill>
                  </a:rPr>
                  <a:t>selecting the model </a:t>
                </a:r>
                <a:r>
                  <a:rPr lang="en-US" dirty="0"/>
                  <a:t>with minimal average error over the training set. </a:t>
                </a:r>
                <a:endParaRPr lang="en-US" dirty="0" smtClean="0"/>
              </a:p>
              <a:p>
                <a:pPr algn="just"/>
                <a:r>
                  <a:rPr lang="en-US" dirty="0" smtClean="0"/>
                  <a:t>This </a:t>
                </a:r>
                <a:r>
                  <a:rPr lang="en-US" dirty="0"/>
                  <a:t>so-called training error can be seen as an </a:t>
                </a:r>
                <a:r>
                  <a:rPr lang="en-US" u="sng" dirty="0"/>
                  <a:t>estimate of the </a:t>
                </a:r>
                <a:r>
                  <a:rPr lang="en-US" u="sng" dirty="0" smtClean="0"/>
                  <a:t>risk</a:t>
                </a:r>
                <a:r>
                  <a:rPr lang="en-US" dirty="0" smtClean="0"/>
                  <a:t>, </a:t>
                </a:r>
                <a:r>
                  <a:rPr lang="en-US" dirty="0"/>
                  <a:t>hence the alternative name of empirical risk</a:t>
                </a:r>
                <a:r>
                  <a:rPr lang="en-US" dirty="0" smtClean="0"/>
                  <a:t>.</a:t>
                </a:r>
              </a:p>
              <a:p>
                <a:pPr algn="just"/>
                <a:r>
                  <a:rPr lang="en-US" dirty="0"/>
                  <a:t>By minimizing the empirical risk, we hope to obtain a model with a low value of the </a:t>
                </a:r>
                <a:r>
                  <a:rPr lang="en-US" dirty="0" smtClean="0"/>
                  <a:t>risk.</a:t>
                </a:r>
              </a:p>
              <a:p>
                <a:pPr algn="just"/>
                <a:r>
                  <a:rPr lang="en-US" dirty="0" smtClean="0"/>
                  <a:t>The </a:t>
                </a:r>
                <a:r>
                  <a:rPr lang="en-US" b="1" dirty="0" smtClean="0">
                    <a:solidFill>
                      <a:srgbClr val="FF0000"/>
                    </a:solidFill>
                  </a:rPr>
                  <a:t>empirical risk </a:t>
                </a:r>
                <a:r>
                  <a:rPr lang="en-US" dirty="0" smtClean="0"/>
                  <a:t>is an estimate of risk computed as the average loss function over the </a:t>
                </a:r>
                <a:r>
                  <a:rPr lang="en-US" dirty="0" smtClean="0">
                    <a:solidFill>
                      <a:srgbClr val="FF0000"/>
                    </a:solidFill>
                  </a:rPr>
                  <a:t>training sample D</a:t>
                </a:r>
                <a:r>
                  <a:rPr lang="en-US" dirty="0" smtClean="0"/>
                  <a:t>={</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=1,2,…N. And it is calculated as </a:t>
                </a:r>
                <a14:m>
                  <m:oMath xmlns:m="http://schemas.openxmlformats.org/officeDocument/2006/math">
                    <m:sSub>
                      <m:sSubPr>
                        <m:ctrlPr>
                          <a:rPr lang="en-IN" i="1"/>
                        </m:ctrlPr>
                      </m:sSubPr>
                      <m:e>
                        <m:r>
                          <a:rPr lang="en-IN" i="1"/>
                          <m:t>𝑅</m:t>
                        </m:r>
                      </m:e>
                      <m:sub>
                        <m:r>
                          <a:rPr lang="en-IN" i="1"/>
                          <m:t>𝑒𝑚𝑝</m:t>
                        </m:r>
                      </m:sub>
                    </m:sSub>
                    <m:d>
                      <m:dPr>
                        <m:ctrlPr>
                          <a:rPr lang="en-IN" i="1"/>
                        </m:ctrlPr>
                      </m:dPr>
                      <m:e>
                        <m:r>
                          <a:rPr lang="en-IN" i="1"/>
                          <m:t>𝑓</m:t>
                        </m:r>
                      </m:e>
                    </m:d>
                    <m:r>
                      <a:rPr lang="en-IN" i="1"/>
                      <m:t>=</m:t>
                    </m:r>
                    <m:f>
                      <m:fPr>
                        <m:ctrlPr>
                          <a:rPr lang="en-IN" i="1"/>
                        </m:ctrlPr>
                      </m:fPr>
                      <m:num>
                        <m:r>
                          <a:rPr lang="en-IN" i="1"/>
                          <m:t>1</m:t>
                        </m:r>
                      </m:num>
                      <m:den>
                        <m:r>
                          <a:rPr lang="en-IN" i="1"/>
                          <m:t>𝑁</m:t>
                        </m:r>
                      </m:den>
                    </m:f>
                    <m:nary>
                      <m:naryPr>
                        <m:chr m:val="∑"/>
                        <m:limLoc m:val="undOvr"/>
                        <m:ctrlPr>
                          <a:rPr lang="en-IN" i="1"/>
                        </m:ctrlPr>
                      </m:naryPr>
                      <m:sub>
                        <m:r>
                          <a:rPr lang="en-IN" i="1"/>
                          <m:t>𝑖</m:t>
                        </m:r>
                        <m:r>
                          <a:rPr lang="en-IN" i="1"/>
                          <m:t>=1</m:t>
                        </m:r>
                      </m:sub>
                      <m:sup>
                        <m:r>
                          <a:rPr lang="en-IN" i="1"/>
                          <m:t>𝑁</m:t>
                        </m:r>
                      </m:sup>
                      <m:e>
                        <m:r>
                          <a:rPr lang="en-IN" i="1"/>
                          <m:t>𝑙</m:t>
                        </m:r>
                        <m:r>
                          <a:rPr lang="en-IN" i="1"/>
                          <m:t>(</m:t>
                        </m:r>
                        <m:r>
                          <a:rPr lang="en-IN" i="1"/>
                          <m:t>𝑔</m:t>
                        </m:r>
                        <m:d>
                          <m:dPr>
                            <m:ctrlPr>
                              <a:rPr lang="en-IN" i="1"/>
                            </m:ctrlPr>
                          </m:dPr>
                          <m:e>
                            <m:r>
                              <a:rPr lang="en-IN" i="1"/>
                              <m:t>𝑥</m:t>
                            </m:r>
                            <m:r>
                              <a:rPr lang="en-IN" i="1" baseline="-25000"/>
                              <m:t>𝑖</m:t>
                            </m:r>
                          </m:e>
                        </m:d>
                        <m:r>
                          <a:rPr lang="en-IN" i="1"/>
                          <m:t>,</m:t>
                        </m:r>
                        <m:r>
                          <a:rPr lang="en-IN" i="1"/>
                          <m:t>𝑦𝑖</m:t>
                        </m:r>
                        <m:r>
                          <a:rPr lang="en-IN" i="1"/>
                          <m:t>)</m:t>
                        </m:r>
                      </m:e>
                    </m:nary>
                  </m:oMath>
                </a14:m>
                <a:r>
                  <a:rPr lang="en-IN" dirty="0" smtClean="0"/>
                  <a:t> , here </a:t>
                </a:r>
                <a14:m>
                  <m:oMath xmlns:m="http://schemas.openxmlformats.org/officeDocument/2006/math">
                    <m:r>
                      <a:rPr lang="en-IN" i="1">
                        <a:latin typeface="Cambria Math"/>
                      </a:rPr>
                      <m:t>𝑙</m:t>
                    </m:r>
                  </m:oMath>
                </a14:m>
                <a:r>
                  <a:rPr lang="en-IN" dirty="0" smtClean="0"/>
                  <a:t> is loss function.</a:t>
                </a:r>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blipFill rotWithShape="1">
                <a:blip r:embed="rId2"/>
                <a:stretch>
                  <a:fillRect t="-2607" r="-673"/>
                </a:stretch>
              </a:blipFill>
            </p:spPr>
            <p:txBody>
              <a:bodyPr/>
              <a:lstStyle/>
              <a:p>
                <a:r>
                  <a:rPr lang="en-IN">
                    <a:noFill/>
                  </a:rPr>
                  <a:t> </a:t>
                </a:r>
              </a:p>
            </p:txBody>
          </p:sp>
        </mc:Fallback>
      </mc:AlternateContent>
    </p:spTree>
    <p:extLst>
      <p:ext uri="{BB962C8B-B14F-4D97-AF65-F5344CB8AC3E}">
        <p14:creationId xmlns="" xmlns:p14="http://schemas.microsoft.com/office/powerpoint/2010/main" val="16305529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62</a:t>
            </a:fld>
            <a:endParaRPr lang="en-US"/>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3"/>
              </p:nvPr>
            </p:nvSpPr>
            <p:spPr>
              <a:xfrm>
                <a:off x="611560" y="1203598"/>
                <a:ext cx="8153400" cy="3569568"/>
              </a:xfrm>
            </p:spPr>
            <p:txBody>
              <a:bodyPr>
                <a:normAutofit fontScale="77500" lnSpcReduction="20000"/>
              </a:bodyPr>
              <a:lstStyle/>
              <a:p>
                <a:pPr algn="just"/>
                <a:r>
                  <a:rPr lang="en-US" dirty="0" smtClean="0"/>
                  <a:t>ERM principle becomes a practical method that learns the model (</a:t>
                </a:r>
                <a14:m>
                  <m:oMath xmlns:m="http://schemas.openxmlformats.org/officeDocument/2006/math">
                    <m:acc>
                      <m:accPr>
                        <m:chr m:val="̂"/>
                        <m:ctrlPr>
                          <a:rPr lang="en-US" i="1" smtClean="0">
                            <a:latin typeface="Cambria Math"/>
                          </a:rPr>
                        </m:ctrlPr>
                      </m:accPr>
                      <m:e>
                        <m:r>
                          <a:rPr lang="en-US" b="0" i="1" smtClean="0">
                            <a:latin typeface="Cambria Math"/>
                          </a:rPr>
                          <m:t>𝑓</m:t>
                        </m:r>
                      </m:e>
                    </m:acc>
                  </m:oMath>
                </a14:m>
                <a:r>
                  <a:rPr lang="en-US" dirty="0" smtClean="0"/>
                  <a:t>) </a:t>
                </a:r>
                <a:r>
                  <a:rPr lang="en-US" dirty="0"/>
                  <a:t>by </a:t>
                </a:r>
                <a:r>
                  <a:rPr lang="en-US" dirty="0" smtClean="0"/>
                  <a:t>solving </a:t>
                </a:r>
                <a14:m>
                  <m:oMath xmlns:m="http://schemas.openxmlformats.org/officeDocument/2006/math">
                    <m:acc>
                      <m:accPr>
                        <m:chr m:val="̂"/>
                        <m:ctrlPr>
                          <a:rPr lang="en-IN" i="1" smtClean="0">
                            <a:solidFill>
                              <a:schemeClr val="tx1"/>
                            </a:solidFill>
                          </a:rPr>
                        </m:ctrlPr>
                      </m:accPr>
                      <m:e>
                        <m:r>
                          <a:rPr lang="en-IN" i="1">
                            <a:solidFill>
                              <a:schemeClr val="tx1"/>
                            </a:solidFill>
                          </a:rPr>
                          <m:t>𝑓</m:t>
                        </m:r>
                      </m:e>
                    </m:acc>
                    <m:r>
                      <a:rPr lang="en-IN" i="1">
                        <a:solidFill>
                          <a:schemeClr val="tx1"/>
                        </a:solidFill>
                      </a:rPr>
                      <m:t>= </m:t>
                    </m:r>
                    <m:sPre>
                      <m:sPrePr>
                        <m:ctrlPr>
                          <a:rPr lang="en-IN" i="1">
                            <a:solidFill>
                              <a:schemeClr val="tx1"/>
                            </a:solidFill>
                          </a:rPr>
                        </m:ctrlPr>
                      </m:sPrePr>
                      <m:sub>
                        <m:r>
                          <a:rPr lang="en-IN" i="1">
                            <a:solidFill>
                              <a:schemeClr val="tx1"/>
                            </a:solidFill>
                          </a:rPr>
                          <m:t>𝑓</m:t>
                        </m:r>
                        <m:r>
                          <a:rPr lang="en-IN" i="1">
                            <a:solidFill>
                              <a:schemeClr val="tx1"/>
                            </a:solidFill>
                          </a:rPr>
                          <m:t>:</m:t>
                        </m:r>
                        <m:r>
                          <a:rPr lang="en-IN" i="1">
                            <a:solidFill>
                              <a:schemeClr val="tx1"/>
                            </a:solidFill>
                          </a:rPr>
                          <m:t>𝑥</m:t>
                        </m:r>
                        <m:r>
                          <a:rPr lang="en-IN" i="1">
                            <a:solidFill>
                              <a:schemeClr val="tx1"/>
                            </a:solidFill>
                          </a:rPr>
                          <m:t>→</m:t>
                        </m:r>
                        <m:r>
                          <a:rPr lang="en-IN" i="1">
                            <a:solidFill>
                              <a:schemeClr val="tx1"/>
                            </a:solidFill>
                          </a:rPr>
                          <m:t>𝑦</m:t>
                        </m:r>
                      </m:sub>
                      <m:sup>
                        <m:r>
                          <a:rPr lang="en-IN" i="1">
                            <a:solidFill>
                              <a:schemeClr val="tx1"/>
                            </a:solidFill>
                          </a:rPr>
                          <m:t>𝑎𝑟𝑔𝑚𝑖𝑛</m:t>
                        </m:r>
                      </m:sup>
                      <m:e>
                        <m:r>
                          <a:rPr lang="en-IN" i="1">
                            <a:solidFill>
                              <a:schemeClr val="tx1"/>
                            </a:solidFill>
                          </a:rPr>
                          <m:t>  </m:t>
                        </m:r>
                        <m:f>
                          <m:fPr>
                            <m:ctrlPr>
                              <a:rPr lang="en-IN" i="1">
                                <a:solidFill>
                                  <a:schemeClr val="tx1"/>
                                </a:solidFill>
                              </a:rPr>
                            </m:ctrlPr>
                          </m:fPr>
                          <m:num>
                            <m:r>
                              <a:rPr lang="en-IN" i="1">
                                <a:solidFill>
                                  <a:schemeClr val="tx1"/>
                                </a:solidFill>
                              </a:rPr>
                              <m:t>1</m:t>
                            </m:r>
                          </m:num>
                          <m:den>
                            <m:r>
                              <a:rPr lang="en-IN" i="1">
                                <a:solidFill>
                                  <a:schemeClr val="tx1"/>
                                </a:solidFill>
                              </a:rPr>
                              <m:t>𝑁</m:t>
                            </m:r>
                          </m:den>
                        </m:f>
                        <m:nary>
                          <m:naryPr>
                            <m:chr m:val="∑"/>
                            <m:limLoc m:val="undOvr"/>
                            <m:ctrlPr>
                              <a:rPr lang="en-IN" i="1">
                                <a:solidFill>
                                  <a:schemeClr val="tx1"/>
                                </a:solidFill>
                              </a:rPr>
                            </m:ctrlPr>
                          </m:naryPr>
                          <m:sub>
                            <m:r>
                              <a:rPr lang="en-IN" i="1">
                                <a:solidFill>
                                  <a:schemeClr val="tx1"/>
                                </a:solidFill>
                              </a:rPr>
                              <m:t>𝑖</m:t>
                            </m:r>
                            <m:r>
                              <a:rPr lang="en-IN" i="1">
                                <a:solidFill>
                                  <a:schemeClr val="tx1"/>
                                </a:solidFill>
                              </a:rPr>
                              <m:t>=1</m:t>
                            </m:r>
                          </m:sub>
                          <m:sup>
                            <m:r>
                              <a:rPr lang="en-IN" i="1">
                                <a:solidFill>
                                  <a:schemeClr val="tx1"/>
                                </a:solidFill>
                              </a:rPr>
                              <m:t>𝑁</m:t>
                            </m:r>
                          </m:sup>
                          <m:e>
                            <m:r>
                              <a:rPr lang="en-IN" i="1">
                                <a:solidFill>
                                  <a:schemeClr val="tx1"/>
                                </a:solidFill>
                              </a:rPr>
                              <m:t>𝑙</m:t>
                            </m:r>
                            <m:r>
                              <a:rPr lang="en-IN" i="1">
                                <a:solidFill>
                                  <a:schemeClr val="tx1"/>
                                </a:solidFill>
                              </a:rPr>
                              <m:t>(</m:t>
                            </m:r>
                            <m:r>
                              <a:rPr lang="en-IN" i="1">
                                <a:solidFill>
                                  <a:schemeClr val="tx1"/>
                                </a:solidFill>
                              </a:rPr>
                              <m:t>𝑔</m:t>
                            </m:r>
                            <m:d>
                              <m:dPr>
                                <m:ctrlPr>
                                  <a:rPr lang="en-IN" i="1">
                                    <a:solidFill>
                                      <a:schemeClr val="tx1"/>
                                    </a:solidFill>
                                  </a:rPr>
                                </m:ctrlPr>
                              </m:dPr>
                              <m:e>
                                <m:r>
                                  <a:rPr lang="en-IN" i="1">
                                    <a:solidFill>
                                      <a:schemeClr val="tx1"/>
                                    </a:solidFill>
                                  </a:rPr>
                                  <m:t>𝑥𝑖</m:t>
                                </m:r>
                              </m:e>
                            </m:d>
                            <m:r>
                              <a:rPr lang="en-IN" i="1">
                                <a:solidFill>
                                  <a:schemeClr val="tx1"/>
                                </a:solidFill>
                              </a:rPr>
                              <m:t>,</m:t>
                            </m:r>
                            <m:r>
                              <a:rPr lang="en-IN" i="1">
                                <a:solidFill>
                                  <a:schemeClr val="tx1"/>
                                </a:solidFill>
                              </a:rPr>
                              <m:t>𝑦𝑖</m:t>
                            </m:r>
                            <m:r>
                              <a:rPr lang="en-IN" i="1">
                                <a:solidFill>
                                  <a:schemeClr val="tx1"/>
                                </a:solidFill>
                              </a:rPr>
                              <m:t>)</m:t>
                            </m:r>
                          </m:e>
                        </m:nary>
                      </m:e>
                    </m:sPre>
                  </m:oMath>
                </a14:m>
                <a:r>
                  <a:rPr lang="en-IN" dirty="0" smtClean="0">
                    <a:solidFill>
                      <a:schemeClr val="tx1"/>
                    </a:solidFill>
                  </a:rPr>
                  <a:t/>
                </a:r>
                <a:r>
                  <a:rPr lang="en-IN" dirty="0" smtClean="0"/>
                  <a:t>, and thus by minimizing the training error, the average training loss over the data set can be defined.</a:t>
                </a:r>
              </a:p>
              <a:p>
                <a:pPr algn="just"/>
                <a:r>
                  <a:rPr lang="en-US" dirty="0"/>
                  <a:t> </a:t>
                </a:r>
                <a:r>
                  <a:rPr lang="en-US" dirty="0" smtClean="0"/>
                  <a:t>The </a:t>
                </a:r>
                <a:r>
                  <a:rPr lang="en-US" dirty="0"/>
                  <a:t>optimization problem above has a number of trivial solutions of the </a:t>
                </a:r>
                <a:r>
                  <a:rPr lang="en-US" dirty="0" smtClean="0"/>
                  <a:t>form </a:t>
                </a:r>
                <a14:m>
                  <m:oMath xmlns:m="http://schemas.openxmlformats.org/officeDocument/2006/math">
                    <m:acc>
                      <m:accPr>
                        <m:chr m:val="̂"/>
                        <m:ctrlPr>
                          <a:rPr lang="en-IN" i="1"/>
                        </m:ctrlPr>
                      </m:accPr>
                      <m:e>
                        <m:r>
                          <a:rPr lang="en-IN" i="1"/>
                          <m:t>𝑓</m:t>
                        </m:r>
                      </m:e>
                    </m:acc>
                    <m:d>
                      <m:dPr>
                        <m:ctrlPr>
                          <a:rPr lang="en-IN" i="1"/>
                        </m:ctrlPr>
                      </m:dPr>
                      <m:e>
                        <m:r>
                          <a:rPr lang="en-IN" i="1"/>
                          <m:t>𝑥</m:t>
                        </m:r>
                      </m:e>
                    </m:d>
                    <m:r>
                      <a:rPr lang="en-IN" i="1"/>
                      <m:t>=</m:t>
                    </m:r>
                    <m:sSubSup>
                      <m:sSubSupPr>
                        <m:ctrlPr>
                          <a:rPr lang="en-IN" i="1"/>
                        </m:ctrlPr>
                      </m:sSubSupPr>
                      <m:e>
                        <m:r>
                          <a:rPr lang="en-IN" i="1"/>
                          <m:t>{</m:t>
                        </m:r>
                      </m:e>
                      <m:sub>
                        <m:r>
                          <a:rPr lang="en-IN" i="1"/>
                          <m:t>𝐴𝑛𝑦</m:t>
                        </m:r>
                        <m:r>
                          <a:rPr lang="en-IN" i="1"/>
                          <m:t> </m:t>
                        </m:r>
                        <m:r>
                          <a:rPr lang="en-IN" i="1"/>
                          <m:t>𝑣𝑎𝑙𝑢𝑒</m:t>
                        </m:r>
                        <m:r>
                          <a:rPr lang="en-IN" i="1"/>
                          <m:t> ∈</m:t>
                        </m:r>
                        <m:r>
                          <a:rPr lang="en-IN" i="1"/>
                          <m:t>𝛾</m:t>
                        </m:r>
                        <m:r>
                          <a:rPr lang="en-IN" i="1"/>
                          <m:t> , </m:t>
                        </m:r>
                        <m:r>
                          <a:rPr lang="en-IN" i="1"/>
                          <m:t>𝑜𝑡h𝑒𝑟𝑤𝑖𝑠𝑒</m:t>
                        </m:r>
                      </m:sub>
                      <m:sup>
                        <m:r>
                          <a:rPr lang="en-IN" i="1"/>
                          <m:t>𝑦𝑖</m:t>
                        </m:r>
                        <m:r>
                          <a:rPr lang="en-IN" i="1"/>
                          <m:t>,    </m:t>
                        </m:r>
                        <m:r>
                          <a:rPr lang="en-IN" i="1"/>
                          <m:t>𝑖𝑓</m:t>
                        </m:r>
                        <m:r>
                          <a:rPr lang="en-IN" i="1"/>
                          <m:t> </m:t>
                        </m:r>
                        <m:r>
                          <a:rPr lang="en-IN" i="1"/>
                          <m:t>𝑥</m:t>
                        </m:r>
                        <m:r>
                          <a:rPr lang="en-IN" i="1"/>
                          <m:t>=</m:t>
                        </m:r>
                        <m:r>
                          <a:rPr lang="en-IN" i="1"/>
                          <m:t>𝑥𝑖</m:t>
                        </m:r>
                        <m:r>
                          <a:rPr lang="en-IN" i="1"/>
                          <m:t> </m:t>
                        </m:r>
                        <m:r>
                          <a:rPr lang="en-IN" i="1"/>
                          <m:t>𝑓𝑜𝑟</m:t>
                        </m:r>
                        <m:r>
                          <a:rPr lang="en-IN" i="1"/>
                          <m:t> </m:t>
                        </m:r>
                        <m:r>
                          <a:rPr lang="en-IN" i="1"/>
                          <m:t>𝑠𝑜𝑚𝑒</m:t>
                        </m:r>
                        <m:r>
                          <a:rPr lang="en-IN" i="1"/>
                          <m:t> </m:t>
                        </m:r>
                        <m:r>
                          <a:rPr lang="en-IN" i="1"/>
                          <m:t>𝑥𝑖</m:t>
                        </m:r>
                        <m:r>
                          <a:rPr lang="en-IN" i="1"/>
                          <m:t> </m:t>
                        </m:r>
                        <m:r>
                          <a:rPr lang="en-IN" i="1"/>
                          <m:t>𝑖𝑛</m:t>
                        </m:r>
                        <m:r>
                          <a:rPr lang="en-IN" i="1"/>
                          <m:t> </m:t>
                        </m:r>
                        <m:r>
                          <a:rPr lang="en-IN" i="1"/>
                          <m:t>𝑡h𝑒</m:t>
                        </m:r>
                        <m:r>
                          <a:rPr lang="en-IN" i="1"/>
                          <m:t> </m:t>
                        </m:r>
                        <m:r>
                          <a:rPr lang="en-IN" i="1"/>
                          <m:t>𝑡𝑟𝑎𝑖𝑛𝑖𝑛𝑔</m:t>
                        </m:r>
                        <m:r>
                          <a:rPr lang="en-IN" i="1"/>
                          <m:t> </m:t>
                        </m:r>
                        <m:r>
                          <a:rPr lang="en-IN" i="1"/>
                          <m:t>𝑠𝑒𝑡</m:t>
                        </m:r>
                        <m:r>
                          <a:rPr lang="en-IN" i="1"/>
                          <m:t>  </m:t>
                        </m:r>
                      </m:sup>
                    </m:sSubSup>
                  </m:oMath>
                </a14:m>
                <a:endParaRPr lang="en-IN" dirty="0" smtClean="0"/>
              </a:p>
              <a:p>
                <a:pPr algn="just"/>
                <a:r>
                  <a:rPr lang="en-US" dirty="0" smtClean="0"/>
                  <a:t>The above form is something like learn by heart, which leads to overfitting.</a:t>
                </a:r>
              </a:p>
              <a:p>
                <a:pPr marL="0" indent="0" algn="ctr">
                  <a:buNone/>
                </a:pPr>
                <a:r>
                  <a:rPr lang="en-US" b="1" u="sng" dirty="0" smtClean="0">
                    <a:solidFill>
                      <a:srgbClr val="FF0000"/>
                    </a:solidFill>
                  </a:rPr>
                  <a:t>End of 1</a:t>
                </a:r>
                <a:r>
                  <a:rPr lang="en-US" b="1" u="sng" baseline="30000" dirty="0" smtClean="0">
                    <a:solidFill>
                      <a:srgbClr val="FF0000"/>
                    </a:solidFill>
                  </a:rPr>
                  <a:t>st</a:t>
                </a:r>
                <a:r>
                  <a:rPr lang="en-US" b="1" u="sng" dirty="0" smtClean="0">
                    <a:solidFill>
                      <a:srgbClr val="FF0000"/>
                    </a:solidFill>
                  </a:rPr>
                  <a:t> Unit</a:t>
                </a:r>
                <a:endParaRPr lang="en-IN" b="1" u="sng" dirty="0">
                  <a:solidFill>
                    <a:srgbClr val="FF0000"/>
                  </a:solidFill>
                </a:endParaRPr>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xfrm>
                <a:off x="611560" y="1203598"/>
                <a:ext cx="8153400" cy="3569568"/>
              </a:xfrm>
              <a:blipFill rotWithShape="1">
                <a:blip r:embed="rId2"/>
                <a:stretch>
                  <a:fillRect t="-2730" r="-2167"/>
                </a:stretch>
              </a:blipFill>
            </p:spPr>
            <p:txBody>
              <a:bodyPr/>
              <a:lstStyle/>
              <a:p>
                <a:r>
                  <a:rPr lang="en-IN">
                    <a:noFill/>
                  </a:rPr>
                  <a:t> </a:t>
                </a:r>
              </a:p>
            </p:txBody>
          </p:sp>
        </mc:Fallback>
      </mc:AlternateContent>
    </p:spTree>
    <p:extLst>
      <p:ext uri="{BB962C8B-B14F-4D97-AF65-F5344CB8AC3E}">
        <p14:creationId xmlns="" xmlns:p14="http://schemas.microsoft.com/office/powerpoint/2010/main" val="244534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b="1" dirty="0" smtClean="0"/>
              <a:t>Spam Filter an example for Machine Learning Program</a:t>
            </a:r>
            <a:endParaRPr lang="en-IN" sz="2600" b="1"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Autofit/>
          </a:bodyPr>
          <a:lstStyle/>
          <a:p>
            <a:pPr algn="just"/>
            <a:r>
              <a:rPr lang="en-US" sz="2000" dirty="0" smtClean="0"/>
              <a:t>Spam </a:t>
            </a:r>
            <a:r>
              <a:rPr lang="en-US" sz="2000" dirty="0"/>
              <a:t>filter is a </a:t>
            </a:r>
            <a:r>
              <a:rPr lang="en-US" sz="2000" dirty="0">
                <a:solidFill>
                  <a:srgbClr val="FF0000"/>
                </a:solidFill>
              </a:rPr>
              <a:t>Machine Learning program </a:t>
            </a:r>
            <a:r>
              <a:rPr lang="en-US" sz="2000" dirty="0"/>
              <a:t>that can learn to </a:t>
            </a:r>
            <a:r>
              <a:rPr lang="en-US" sz="2000" dirty="0" smtClean="0"/>
              <a:t>flag emails as  </a:t>
            </a:r>
            <a:r>
              <a:rPr lang="en-US" sz="2000" dirty="0" smtClean="0">
                <a:solidFill>
                  <a:srgbClr val="FF0000"/>
                </a:solidFill>
              </a:rPr>
              <a:t>spam mails </a:t>
            </a:r>
            <a:r>
              <a:rPr lang="en-US" sz="2000" dirty="0" smtClean="0"/>
              <a:t>(</a:t>
            </a:r>
            <a:r>
              <a:rPr lang="en-US" sz="2000" dirty="0"/>
              <a:t>e.g., flagged by users) and </a:t>
            </a:r>
            <a:r>
              <a:rPr lang="en-US" sz="2000" dirty="0" smtClean="0">
                <a:solidFill>
                  <a:srgbClr val="0070C0"/>
                </a:solidFill>
              </a:rPr>
              <a:t>regular mails </a:t>
            </a:r>
            <a:r>
              <a:rPr lang="en-US" sz="2000" dirty="0"/>
              <a:t>(</a:t>
            </a:r>
            <a:r>
              <a:rPr lang="en-US" sz="2000" dirty="0" err="1"/>
              <a:t>nonspam</a:t>
            </a:r>
            <a:r>
              <a:rPr lang="en-US" sz="2000" dirty="0"/>
              <a:t>, also called “ham</a:t>
            </a:r>
            <a:r>
              <a:rPr lang="en-US" sz="2000" dirty="0" smtClean="0"/>
              <a:t>” over act) from the given examples. </a:t>
            </a:r>
          </a:p>
          <a:p>
            <a:pPr algn="just"/>
            <a:r>
              <a:rPr lang="en-US" sz="2000" dirty="0" smtClean="0"/>
              <a:t>The </a:t>
            </a:r>
            <a:r>
              <a:rPr lang="en-US" sz="2000" dirty="0"/>
              <a:t>examples that the system uses to learn are called the </a:t>
            </a:r>
            <a:r>
              <a:rPr lang="en-US" sz="2000" dirty="0">
                <a:solidFill>
                  <a:srgbClr val="0070C0"/>
                </a:solidFill>
              </a:rPr>
              <a:t>training set</a:t>
            </a:r>
            <a:r>
              <a:rPr lang="en-US" sz="2000" dirty="0"/>
              <a:t>. </a:t>
            </a:r>
            <a:endParaRPr lang="en-US" sz="2000" dirty="0" smtClean="0"/>
          </a:p>
          <a:p>
            <a:pPr algn="just"/>
            <a:r>
              <a:rPr lang="en-US" sz="2000" dirty="0" smtClean="0"/>
              <a:t>Each </a:t>
            </a:r>
            <a:r>
              <a:rPr lang="en-US" sz="2000" dirty="0"/>
              <a:t>training example is called a </a:t>
            </a:r>
            <a:r>
              <a:rPr lang="en-US" sz="2000" dirty="0">
                <a:solidFill>
                  <a:srgbClr val="0070C0"/>
                </a:solidFill>
              </a:rPr>
              <a:t>training instance </a:t>
            </a:r>
            <a:r>
              <a:rPr lang="en-US" sz="2000" dirty="0"/>
              <a:t>(or sample). </a:t>
            </a:r>
            <a:endParaRPr lang="en-US" sz="2000" dirty="0" smtClean="0"/>
          </a:p>
          <a:p>
            <a:pPr algn="just"/>
            <a:r>
              <a:rPr lang="en-US" sz="2000" dirty="0" smtClean="0"/>
              <a:t>In </a:t>
            </a:r>
            <a:r>
              <a:rPr lang="en-US" sz="2000" dirty="0"/>
              <a:t>this case, the </a:t>
            </a:r>
            <a:r>
              <a:rPr lang="en-US" sz="2000" dirty="0">
                <a:solidFill>
                  <a:srgbClr val="FF0000"/>
                </a:solidFill>
              </a:rPr>
              <a:t>task T </a:t>
            </a:r>
            <a:r>
              <a:rPr lang="en-US" sz="2000" dirty="0"/>
              <a:t>is to flag spam for new emails, the </a:t>
            </a:r>
            <a:r>
              <a:rPr lang="en-US" sz="2000" dirty="0">
                <a:solidFill>
                  <a:srgbClr val="FF0000"/>
                </a:solidFill>
              </a:rPr>
              <a:t>experience E</a:t>
            </a:r>
            <a:r>
              <a:rPr lang="en-US" sz="2000" dirty="0"/>
              <a:t> is the training </a:t>
            </a:r>
            <a:r>
              <a:rPr lang="en-US" sz="2000" dirty="0" smtClean="0"/>
              <a:t>data(set), </a:t>
            </a:r>
            <a:r>
              <a:rPr lang="en-US" sz="2000" dirty="0"/>
              <a:t>and the performance measure P needs to be defined; for example, you can use the </a:t>
            </a:r>
            <a:r>
              <a:rPr lang="en-US" sz="2000" b="1" dirty="0">
                <a:solidFill>
                  <a:srgbClr val="0070C0"/>
                </a:solidFill>
              </a:rPr>
              <a:t>ratio</a:t>
            </a:r>
            <a:r>
              <a:rPr lang="en-US" sz="2000" dirty="0"/>
              <a:t> of correctly classified emails. This particular </a:t>
            </a:r>
            <a:r>
              <a:rPr lang="en-US" sz="2000" dirty="0" smtClean="0"/>
              <a:t>performance P, </a:t>
            </a:r>
            <a:r>
              <a:rPr lang="en-US" sz="2000" dirty="0"/>
              <a:t>measure is called </a:t>
            </a:r>
            <a:r>
              <a:rPr lang="en-US" sz="2000" b="1" dirty="0">
                <a:solidFill>
                  <a:srgbClr val="FF0000"/>
                </a:solidFill>
              </a:rPr>
              <a:t>accuracy</a:t>
            </a:r>
            <a:r>
              <a:rPr lang="en-US" sz="2000" dirty="0"/>
              <a:t> and it is often used in classification tasks.</a:t>
            </a:r>
            <a:endParaRPr lang="en-IN" sz="2000"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7</a:t>
            </a:fld>
            <a:endParaRPr lang="en-US"/>
          </a:p>
        </p:txBody>
      </p:sp>
    </p:spTree>
    <p:extLst>
      <p:ext uri="{BB962C8B-B14F-4D97-AF65-F5344CB8AC3E}">
        <p14:creationId xmlns="" xmlns:p14="http://schemas.microsoft.com/office/powerpoint/2010/main" val="2066529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Machine Learning?</a:t>
            </a:r>
            <a:endParaRPr lang="en-IN" dirty="0"/>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a:xfrm>
            <a:off x="467544" y="1203598"/>
            <a:ext cx="4009206" cy="3276600"/>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sz="2000" dirty="0" smtClean="0">
                <a:solidFill>
                  <a:srgbClr val="FF0000"/>
                </a:solidFill>
              </a:rPr>
              <a:t>Traditional Approach of Spam filtering</a:t>
            </a:r>
          </a:p>
          <a:p>
            <a:pPr lvl="1"/>
            <a:r>
              <a:rPr lang="en-US" sz="1600" dirty="0" smtClean="0"/>
              <a:t>Identify different patterns in the email body.</a:t>
            </a:r>
          </a:p>
          <a:p>
            <a:pPr lvl="1"/>
            <a:r>
              <a:rPr lang="en-US" sz="1600" dirty="0" smtClean="0"/>
              <a:t>Write detection algorithm for each pattern that you identified and your program would flag the emails as spam if the pattern matches. </a:t>
            </a:r>
          </a:p>
          <a:p>
            <a:pPr lvl="1"/>
            <a:r>
              <a:rPr lang="en-US" sz="1600" dirty="0" smtClean="0"/>
              <a:t>Test your program, repeat 1 and 2 steps until it is good enough.</a:t>
            </a:r>
          </a:p>
          <a:p>
            <a:r>
              <a:rPr lang="en-US" sz="1900" dirty="0" smtClean="0"/>
              <a:t>Spammers can change the strategy</a:t>
            </a:r>
          </a:p>
          <a:p>
            <a:r>
              <a:rPr lang="en-US" sz="1900" dirty="0" smtClean="0"/>
              <a:t>They may use some other patterns for example for the phrase “For U”, they may use “For You” or “4 U” etc. </a:t>
            </a:r>
          </a:p>
          <a:p>
            <a:r>
              <a:rPr lang="en-US" sz="1900" dirty="0" smtClean="0"/>
              <a:t>It is very difficult to handle all patterns manually.</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16016" y="1347614"/>
            <a:ext cx="4271714" cy="28083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8</a:t>
            </a:fld>
            <a:endParaRPr lang="en-US"/>
          </a:p>
        </p:txBody>
      </p:sp>
    </p:spTree>
    <p:extLst>
      <p:ext uri="{BB962C8B-B14F-4D97-AF65-F5344CB8AC3E}">
        <p14:creationId xmlns="" xmlns:p14="http://schemas.microsoft.com/office/powerpoint/2010/main" val="3201491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dirty="0" smtClean="0"/>
              <a:t>SACET-AIML&amp;DS</a:t>
            </a:r>
            <a:endParaRPr lang="en-US" dirty="0"/>
          </a:p>
        </p:txBody>
      </p:sp>
      <p:sp>
        <p:nvSpPr>
          <p:cNvPr id="4" name="Content Placeholder 3"/>
          <p:cNvSpPr>
            <a:spLocks noGrp="1"/>
          </p:cNvSpPr>
          <p:nvPr>
            <p:ph sz="quarter" idx="13"/>
          </p:nvPr>
        </p:nvSpPr>
        <p:spPr/>
        <p:txBody>
          <a:bodyPr>
            <a:normAutofit fontScale="70000" lnSpcReduction="20000"/>
          </a:bodyPr>
          <a:lstStyle/>
          <a:p>
            <a:pPr algn="just"/>
            <a:r>
              <a:rPr lang="en-US" dirty="0">
                <a:solidFill>
                  <a:srgbClr val="FF0000"/>
                </a:solidFill>
              </a:rPr>
              <a:t>Machine Learning </a:t>
            </a:r>
            <a:r>
              <a:rPr lang="en-US" dirty="0" smtClean="0">
                <a:solidFill>
                  <a:srgbClr val="FF0000"/>
                </a:solidFill>
              </a:rPr>
              <a:t>Approach </a:t>
            </a:r>
          </a:p>
          <a:p>
            <a:pPr lvl="1" algn="just"/>
            <a:r>
              <a:rPr lang="en-US" dirty="0" smtClean="0"/>
              <a:t>Machine </a:t>
            </a:r>
            <a:r>
              <a:rPr lang="en-US" dirty="0"/>
              <a:t>Learning techniques automatically learns which words and phrases are good predictors of spam by detecting </a:t>
            </a:r>
            <a:r>
              <a:rPr lang="en-US" dirty="0">
                <a:solidFill>
                  <a:srgbClr val="FF0000"/>
                </a:solidFill>
              </a:rPr>
              <a:t>unusually frequent patterns </a:t>
            </a:r>
            <a:r>
              <a:rPr lang="en-US" dirty="0"/>
              <a:t>of words in the spam examples.</a:t>
            </a:r>
          </a:p>
          <a:p>
            <a:pPr lvl="1" algn="just"/>
            <a:r>
              <a:rPr lang="en-US" dirty="0"/>
              <a:t>The Program is much shorter, easier to maintain and more accurate</a:t>
            </a:r>
            <a:r>
              <a:rPr lang="en-US" dirty="0" smtClean="0"/>
              <a:t>.</a:t>
            </a:r>
          </a:p>
          <a:p>
            <a:pPr lvl="1" algn="just"/>
            <a:r>
              <a:rPr lang="en-US" dirty="0" smtClean="0"/>
              <a:t>Spam filters based on Machine Learning will automatically notice “4 U” as spam which was flagged by user and starts flagging them as Spams without user intervention.</a:t>
            </a:r>
          </a:p>
          <a:p>
            <a:pPr lvl="1" algn="just"/>
            <a:r>
              <a:rPr lang="en-US" dirty="0"/>
              <a:t>Finally, Machine Learning can help humans </a:t>
            </a:r>
            <a:r>
              <a:rPr lang="en-US" dirty="0" smtClean="0"/>
              <a:t>learn.</a:t>
            </a:r>
          </a:p>
          <a:p>
            <a:pPr lvl="1" algn="just"/>
            <a:r>
              <a:rPr lang="en-US" dirty="0"/>
              <a:t>Applying </a:t>
            </a:r>
            <a:r>
              <a:rPr lang="en-US" dirty="0">
                <a:solidFill>
                  <a:srgbClr val="FF0000"/>
                </a:solidFill>
              </a:rPr>
              <a:t>ML techniques</a:t>
            </a:r>
            <a:r>
              <a:rPr lang="en-US" dirty="0"/>
              <a:t> to dig into large amounts of data can help </a:t>
            </a:r>
            <a:r>
              <a:rPr lang="en-US" dirty="0">
                <a:solidFill>
                  <a:srgbClr val="0070C0"/>
                </a:solidFill>
              </a:rPr>
              <a:t>discover patterns </a:t>
            </a:r>
            <a:r>
              <a:rPr lang="en-US" dirty="0"/>
              <a:t>that were not immediately apparent. This is called </a:t>
            </a:r>
            <a:r>
              <a:rPr lang="en-US" dirty="0">
                <a:solidFill>
                  <a:srgbClr val="FF0000"/>
                </a:solidFill>
              </a:rPr>
              <a:t>data mining.</a:t>
            </a:r>
            <a:endParaRPr lang="en-IN" dirty="0">
              <a:solidFill>
                <a:srgbClr val="FF0000"/>
              </a:solidFill>
            </a:endParaRPr>
          </a:p>
          <a:p>
            <a:pPr algn="just"/>
            <a:endParaRPr lang="en-IN" dirty="0"/>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9</a:t>
            </a:fld>
            <a:endParaRPr lang="en-US"/>
          </a:p>
        </p:txBody>
      </p:sp>
    </p:spTree>
    <p:extLst>
      <p:ext uri="{BB962C8B-B14F-4D97-AF65-F5344CB8AC3E}">
        <p14:creationId xmlns="" xmlns:p14="http://schemas.microsoft.com/office/powerpoint/2010/main" val="2837016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5148</Words>
  <Application>Microsoft Office PowerPoint</Application>
  <PresentationFormat>On-screen Show (16:9)</PresentationFormat>
  <Paragraphs>459</Paragraphs>
  <Slides>62</Slides>
  <Notes>4</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Widescreen Presentation</vt:lpstr>
      <vt:lpstr>Slide 1</vt:lpstr>
      <vt:lpstr>Introduction</vt:lpstr>
      <vt:lpstr>Artificial Intelligence</vt:lpstr>
      <vt:lpstr>Examples of Artificial Intelligence</vt:lpstr>
      <vt:lpstr>Types of Artificial Intelligence</vt:lpstr>
      <vt:lpstr>Machine Learning</vt:lpstr>
      <vt:lpstr>Spam Filter an example for Machine Learning Program</vt:lpstr>
      <vt:lpstr>Why use Machine Learning?</vt:lpstr>
      <vt:lpstr>Slide 9</vt:lpstr>
      <vt:lpstr>Spam filters based on Machine Learning</vt:lpstr>
      <vt:lpstr>Deep Learning</vt:lpstr>
      <vt:lpstr>AI Vs ML Vs DL</vt:lpstr>
      <vt:lpstr>Types of Machine Learning Systems</vt:lpstr>
      <vt:lpstr>Supervised/Unsupervised Learning Systems</vt:lpstr>
      <vt:lpstr>Supervised learning</vt:lpstr>
      <vt:lpstr>Slide 16</vt:lpstr>
      <vt:lpstr>Slide 17</vt:lpstr>
      <vt:lpstr>Unsupervised learning</vt:lpstr>
      <vt:lpstr>Slide 19</vt:lpstr>
      <vt:lpstr>Slide 20</vt:lpstr>
      <vt:lpstr>Semisupervised learning</vt:lpstr>
      <vt:lpstr>Slide 22</vt:lpstr>
      <vt:lpstr>Reinforcement Learning</vt:lpstr>
      <vt:lpstr>Slide 24</vt:lpstr>
      <vt:lpstr>Batch and Online Learning Systems</vt:lpstr>
      <vt:lpstr>Slide 26</vt:lpstr>
      <vt:lpstr>Slide 27</vt:lpstr>
      <vt:lpstr>Slide 28</vt:lpstr>
      <vt:lpstr>Instance-Based Versus Model-Based Learning Systems</vt:lpstr>
      <vt:lpstr>Instance-based learning</vt:lpstr>
      <vt:lpstr>Slide 31</vt:lpstr>
      <vt:lpstr>Slide 32</vt:lpstr>
      <vt:lpstr>Model-based learning</vt:lpstr>
      <vt:lpstr>Slide 34</vt:lpstr>
      <vt:lpstr>Example of life satisfaction</vt:lpstr>
      <vt:lpstr>Slide 36</vt:lpstr>
      <vt:lpstr>Main challenges of machine learning</vt:lpstr>
      <vt:lpstr>Slide 38</vt:lpstr>
      <vt:lpstr>Slide 39</vt:lpstr>
      <vt:lpstr>Slide 40</vt:lpstr>
      <vt:lpstr>Part-2: Statistical Learning- Introduction (Text Book 2)</vt:lpstr>
      <vt:lpstr>Slide 42</vt:lpstr>
      <vt:lpstr>Supervised and unsupervised learning</vt:lpstr>
      <vt:lpstr>Slide 44</vt:lpstr>
      <vt:lpstr>Slide 45</vt:lpstr>
      <vt:lpstr>Supervised Learning</vt:lpstr>
      <vt:lpstr>Unsupervised Learning</vt:lpstr>
      <vt:lpstr>Training and Test Loss</vt:lpstr>
      <vt:lpstr>Slide 49</vt:lpstr>
      <vt:lpstr>Slide 50</vt:lpstr>
      <vt:lpstr>Slide 51</vt:lpstr>
      <vt:lpstr>Tradeoffs in Statistical Learning</vt:lpstr>
      <vt:lpstr>Slide 53</vt:lpstr>
      <vt:lpstr>The approximation –estimation trade-off</vt:lpstr>
      <vt:lpstr>Slide 55</vt:lpstr>
      <vt:lpstr>Estimating risk statistics</vt:lpstr>
      <vt:lpstr>Slide 57</vt:lpstr>
      <vt:lpstr>Slide 58</vt:lpstr>
      <vt:lpstr>Sampling distribution of an estimator</vt:lpstr>
      <vt:lpstr>Slide 60</vt:lpstr>
      <vt:lpstr>Empirical Risk Minimization</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2023-07-20T00:22:38Z</dcterms:created>
  <dcterms:modified xsi:type="dcterms:W3CDTF">2024-07-21T12:44:41Z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