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 id="2147483734" r:id="rId2"/>
  </p:sldMasterIdLst>
  <p:notesMasterIdLst>
    <p:notesMasterId r:id="rId23"/>
  </p:notesMasterIdLst>
  <p:sldIdLst>
    <p:sldId id="256" r:id="rId3"/>
    <p:sldId id="259" r:id="rId4"/>
    <p:sldId id="260" r:id="rId5"/>
    <p:sldId id="262" r:id="rId6"/>
    <p:sldId id="263" r:id="rId7"/>
    <p:sldId id="264" r:id="rId8"/>
    <p:sldId id="257" r:id="rId9"/>
    <p:sldId id="265" r:id="rId10"/>
    <p:sldId id="267" r:id="rId11"/>
    <p:sldId id="269" r:id="rId12"/>
    <p:sldId id="270" r:id="rId13"/>
    <p:sldId id="271" r:id="rId14"/>
    <p:sldId id="273" r:id="rId15"/>
    <p:sldId id="272" r:id="rId16"/>
    <p:sldId id="274" r:id="rId17"/>
    <p:sldId id="275" r:id="rId18"/>
    <p:sldId id="276" r:id="rId19"/>
    <p:sldId id="277" r:id="rId20"/>
    <p:sldId id="278" r:id="rId21"/>
    <p:sldId id="266" r:id="rId2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dana Mandapaka" initials="KM" lastIdx="1" clrIdx="0">
    <p:extLst>
      <p:ext uri="{19B8F6BF-5375-455C-9EA6-DF929625EA0E}">
        <p15:presenceInfo xmlns:p15="http://schemas.microsoft.com/office/powerpoint/2012/main" userId="Kundana Mandap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90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20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1"/>
            <a:ext cx="6172200" cy="142077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8050371" y="832948"/>
            <a:ext cx="1714500" cy="381000"/>
          </a:xfrm>
        </p:spPr>
        <p:txBody>
          <a:bodyPr/>
          <a:lstStyle/>
          <a:p>
            <a:fld id="{E6F9B8CD-342D-4579-98EC-A8FD6B7370E1}" type="datetimeFigureOut">
              <a:rPr lang="en-US" smtClean="0"/>
              <a:pPr/>
              <a:t>11/19/2022</a:t>
            </a:fld>
            <a:endParaRPr lang="en-US" dirty="0"/>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kumimoji="0" lang="en-US" dirty="0"/>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8"/>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F9B8CD-342D-4579-98EC-A8FD6B7370E1}"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11/19/2022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9B8CD-342D-4579-98EC-A8FD6B7370E1}"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F9B8CD-342D-4579-98EC-A8FD6B7370E1}"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F9B8CD-342D-4579-98EC-A8FD6B7370E1}"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11/19/2022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7"/>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11/19/2022</a:t>
            </a:fld>
            <a:endParaRPr lang="en-US"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11/19/2022</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12"/>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11/19/2022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9B8CD-342D-4579-98EC-A8FD6B7370E1}"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9B8CD-342D-4579-98EC-A8FD6B7370E1}"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3"/>
            <a:ext cx="6172200" cy="1540193"/>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E6F9B8CD-342D-4579-98EC-A8FD6B7370E1}" type="datetimeFigureOut">
              <a:rPr lang="en-US" smtClean="0"/>
              <a:pPr/>
              <a:t>11/19/2022</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kumimoji="0"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6F9B8CD-342D-4579-98EC-A8FD6B7370E1}"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6F9B8CD-342D-4579-98EC-A8FD6B7370E1}"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11/19/2022</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11/19/2022</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11/19/2022</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11/19/2022</a:t>
            </a:fld>
            <a:endParaRPr lang="en-US" dirty="0">
              <a:solidFill>
                <a:schemeClr val="tx2"/>
              </a:solidFill>
            </a:endParaRPr>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E6F9B8CD-342D-4579-98EC-A8FD6B7370E1}" type="datetimeFigureOut">
              <a:rPr lang="en-US" smtClean="0"/>
              <a:pPr algn="r" eaLnBrk="1" latinLnBrk="0" hangingPunct="1"/>
              <a:t>11/19/2022</a:t>
            </a:fld>
            <a:endParaRPr lang="en-US"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chemeClr val="tx2"/>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AutoShape 2" descr="Stock Market Prediction using News Sentiments- I | by Shagun Kala | Medium">
            <a:extLst>
              <a:ext uri="{FF2B5EF4-FFF2-40B4-BE49-F238E27FC236}">
                <a16:creationId xmlns:a16="http://schemas.microsoft.com/office/drawing/2014/main" id="{9A2F1B41-981F-97F2-9271-CAC2947C50B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Stock Market Prediction using News Sentiments- I | by Shagun Kala | Medium">
            <a:extLst>
              <a:ext uri="{FF2B5EF4-FFF2-40B4-BE49-F238E27FC236}">
                <a16:creationId xmlns:a16="http://schemas.microsoft.com/office/drawing/2014/main" id="{683BB484-FF58-DF93-CAF3-9753C987B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3DE296-91B8-7761-5EDB-D6235815BE3C}"/>
              </a:ext>
            </a:extLst>
          </p:cNvPr>
          <p:cNvSpPr txBox="1"/>
          <p:nvPr/>
        </p:nvSpPr>
        <p:spPr>
          <a:xfrm>
            <a:off x="1635071" y="464947"/>
            <a:ext cx="5904854" cy="1077218"/>
          </a:xfrm>
          <a:prstGeom prst="rect">
            <a:avLst/>
          </a:prstGeom>
          <a:noFill/>
        </p:spPr>
        <p:txBody>
          <a:bodyPr wrap="square" rtlCol="0">
            <a:spAutoFit/>
          </a:bodyPr>
          <a:lstStyle/>
          <a:p>
            <a:r>
              <a:rPr lang="en-IN" sz="3200" b="1" dirty="0">
                <a:solidFill>
                  <a:schemeClr val="bg1"/>
                </a:solidFill>
              </a:rPr>
              <a:t>STOCK PRICE PREDICTION</a:t>
            </a:r>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254BEE-5DA6-308D-4973-DA30772DBD38}"/>
              </a:ext>
            </a:extLst>
          </p:cNvPr>
          <p:cNvPicPr>
            <a:picLocks noChangeAspect="1"/>
          </p:cNvPicPr>
          <p:nvPr/>
        </p:nvPicPr>
        <p:blipFill>
          <a:blip r:embed="rId2"/>
          <a:stretch>
            <a:fillRect/>
          </a:stretch>
        </p:blipFill>
        <p:spPr>
          <a:xfrm>
            <a:off x="291880" y="377712"/>
            <a:ext cx="8560240" cy="4388076"/>
          </a:xfrm>
          <a:prstGeom prst="rect">
            <a:avLst/>
          </a:prstGeom>
        </p:spPr>
      </p:pic>
    </p:spTree>
    <p:extLst>
      <p:ext uri="{BB962C8B-B14F-4D97-AF65-F5344CB8AC3E}">
        <p14:creationId xmlns:p14="http://schemas.microsoft.com/office/powerpoint/2010/main" val="1635018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728A2C-FF1F-820B-73FC-9A9BB71B6754}"/>
              </a:ext>
            </a:extLst>
          </p:cNvPr>
          <p:cNvPicPr>
            <a:picLocks noChangeAspect="1"/>
          </p:cNvPicPr>
          <p:nvPr/>
        </p:nvPicPr>
        <p:blipFill>
          <a:blip r:embed="rId2"/>
          <a:stretch>
            <a:fillRect/>
          </a:stretch>
        </p:blipFill>
        <p:spPr>
          <a:xfrm>
            <a:off x="0" y="430469"/>
            <a:ext cx="8579291" cy="3600635"/>
          </a:xfrm>
          <a:prstGeom prst="rect">
            <a:avLst/>
          </a:prstGeom>
        </p:spPr>
      </p:pic>
    </p:spTree>
    <p:extLst>
      <p:ext uri="{BB962C8B-B14F-4D97-AF65-F5344CB8AC3E}">
        <p14:creationId xmlns:p14="http://schemas.microsoft.com/office/powerpoint/2010/main" val="390181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584A8E-4B2E-92D9-4202-12D7A53E4B06}"/>
              </a:ext>
            </a:extLst>
          </p:cNvPr>
          <p:cNvPicPr>
            <a:picLocks noChangeAspect="1"/>
          </p:cNvPicPr>
          <p:nvPr/>
        </p:nvPicPr>
        <p:blipFill>
          <a:blip r:embed="rId2"/>
          <a:stretch>
            <a:fillRect/>
          </a:stretch>
        </p:blipFill>
        <p:spPr>
          <a:xfrm>
            <a:off x="349033" y="704754"/>
            <a:ext cx="8445934" cy="3733992"/>
          </a:xfrm>
          <a:prstGeom prst="rect">
            <a:avLst/>
          </a:prstGeom>
        </p:spPr>
      </p:pic>
    </p:spTree>
    <p:extLst>
      <p:ext uri="{BB962C8B-B14F-4D97-AF65-F5344CB8AC3E}">
        <p14:creationId xmlns:p14="http://schemas.microsoft.com/office/powerpoint/2010/main" val="3569942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99267C-3335-5E79-CCFD-411F63DF53EC}"/>
              </a:ext>
            </a:extLst>
          </p:cNvPr>
          <p:cNvPicPr>
            <a:picLocks noChangeAspect="1"/>
          </p:cNvPicPr>
          <p:nvPr/>
        </p:nvPicPr>
        <p:blipFill>
          <a:blip r:embed="rId2"/>
          <a:stretch>
            <a:fillRect/>
          </a:stretch>
        </p:blipFill>
        <p:spPr>
          <a:xfrm>
            <a:off x="358558" y="961942"/>
            <a:ext cx="8426883" cy="3219615"/>
          </a:xfrm>
          <a:prstGeom prst="rect">
            <a:avLst/>
          </a:prstGeom>
        </p:spPr>
      </p:pic>
    </p:spTree>
    <p:extLst>
      <p:ext uri="{BB962C8B-B14F-4D97-AF65-F5344CB8AC3E}">
        <p14:creationId xmlns:p14="http://schemas.microsoft.com/office/powerpoint/2010/main" val="7298542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9BE48-8F17-4F0A-0446-E40E6B7BEB28}"/>
              </a:ext>
            </a:extLst>
          </p:cNvPr>
          <p:cNvPicPr>
            <a:picLocks noChangeAspect="1"/>
          </p:cNvPicPr>
          <p:nvPr/>
        </p:nvPicPr>
        <p:blipFill>
          <a:blip r:embed="rId2"/>
          <a:stretch>
            <a:fillRect/>
          </a:stretch>
        </p:blipFill>
        <p:spPr>
          <a:xfrm>
            <a:off x="377609" y="625375"/>
            <a:ext cx="8388781" cy="3892750"/>
          </a:xfrm>
          <a:prstGeom prst="rect">
            <a:avLst/>
          </a:prstGeom>
        </p:spPr>
      </p:pic>
    </p:spTree>
    <p:extLst>
      <p:ext uri="{BB962C8B-B14F-4D97-AF65-F5344CB8AC3E}">
        <p14:creationId xmlns:p14="http://schemas.microsoft.com/office/powerpoint/2010/main" val="28511320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494476-89EF-8961-974B-BB36B47ECCE7}"/>
              </a:ext>
            </a:extLst>
          </p:cNvPr>
          <p:cNvPicPr>
            <a:picLocks noChangeAspect="1"/>
          </p:cNvPicPr>
          <p:nvPr/>
        </p:nvPicPr>
        <p:blipFill>
          <a:blip r:embed="rId2"/>
          <a:stretch>
            <a:fillRect/>
          </a:stretch>
        </p:blipFill>
        <p:spPr>
          <a:xfrm>
            <a:off x="339507" y="187202"/>
            <a:ext cx="8464985" cy="4769095"/>
          </a:xfrm>
          <a:prstGeom prst="rect">
            <a:avLst/>
          </a:prstGeom>
        </p:spPr>
      </p:pic>
    </p:spTree>
    <p:extLst>
      <p:ext uri="{BB962C8B-B14F-4D97-AF65-F5344CB8AC3E}">
        <p14:creationId xmlns:p14="http://schemas.microsoft.com/office/powerpoint/2010/main" val="8478395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215AC3-75A4-013D-A79A-931C691AEEAF}"/>
              </a:ext>
            </a:extLst>
          </p:cNvPr>
          <p:cNvPicPr>
            <a:picLocks noChangeAspect="1"/>
          </p:cNvPicPr>
          <p:nvPr/>
        </p:nvPicPr>
        <p:blipFill>
          <a:blip r:embed="rId2"/>
          <a:stretch>
            <a:fillRect/>
          </a:stretch>
        </p:blipFill>
        <p:spPr>
          <a:xfrm>
            <a:off x="117957" y="333259"/>
            <a:ext cx="8458635" cy="1492327"/>
          </a:xfrm>
          <a:prstGeom prst="rect">
            <a:avLst/>
          </a:prstGeom>
        </p:spPr>
      </p:pic>
      <p:pic>
        <p:nvPicPr>
          <p:cNvPr id="5" name="Picture 4">
            <a:extLst>
              <a:ext uri="{FF2B5EF4-FFF2-40B4-BE49-F238E27FC236}">
                <a16:creationId xmlns:a16="http://schemas.microsoft.com/office/drawing/2014/main" id="{9D3F375A-32C6-25D6-07E8-4C98B540655A}"/>
              </a:ext>
            </a:extLst>
          </p:cNvPr>
          <p:cNvPicPr>
            <a:picLocks noChangeAspect="1"/>
          </p:cNvPicPr>
          <p:nvPr/>
        </p:nvPicPr>
        <p:blipFill>
          <a:blip r:embed="rId3"/>
          <a:stretch>
            <a:fillRect/>
          </a:stretch>
        </p:blipFill>
        <p:spPr>
          <a:xfrm>
            <a:off x="117957" y="2022528"/>
            <a:ext cx="7270804" cy="3058978"/>
          </a:xfrm>
          <a:prstGeom prst="rect">
            <a:avLst/>
          </a:prstGeom>
        </p:spPr>
      </p:pic>
    </p:spTree>
    <p:extLst>
      <p:ext uri="{BB962C8B-B14F-4D97-AF65-F5344CB8AC3E}">
        <p14:creationId xmlns:p14="http://schemas.microsoft.com/office/powerpoint/2010/main" val="30372127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DB7BCA-F9C1-A89A-A688-6E2B740FA158}"/>
              </a:ext>
            </a:extLst>
          </p:cNvPr>
          <p:cNvPicPr>
            <a:picLocks noChangeAspect="1"/>
          </p:cNvPicPr>
          <p:nvPr/>
        </p:nvPicPr>
        <p:blipFill>
          <a:blip r:embed="rId2"/>
          <a:stretch>
            <a:fillRect/>
          </a:stretch>
        </p:blipFill>
        <p:spPr>
          <a:xfrm>
            <a:off x="0" y="69081"/>
            <a:ext cx="8496737" cy="1999944"/>
          </a:xfrm>
          <a:prstGeom prst="rect">
            <a:avLst/>
          </a:prstGeom>
        </p:spPr>
      </p:pic>
      <p:pic>
        <p:nvPicPr>
          <p:cNvPr id="5" name="Picture 4">
            <a:extLst>
              <a:ext uri="{FF2B5EF4-FFF2-40B4-BE49-F238E27FC236}">
                <a16:creationId xmlns:a16="http://schemas.microsoft.com/office/drawing/2014/main" id="{2433969C-70FE-C7B2-BD80-EF39D1E805BC}"/>
              </a:ext>
            </a:extLst>
          </p:cNvPr>
          <p:cNvPicPr>
            <a:picLocks noChangeAspect="1"/>
          </p:cNvPicPr>
          <p:nvPr/>
        </p:nvPicPr>
        <p:blipFill>
          <a:blip r:embed="rId3"/>
          <a:stretch>
            <a:fillRect/>
          </a:stretch>
        </p:blipFill>
        <p:spPr>
          <a:xfrm>
            <a:off x="0" y="2069025"/>
            <a:ext cx="8464985" cy="3005394"/>
          </a:xfrm>
          <a:prstGeom prst="rect">
            <a:avLst/>
          </a:prstGeom>
        </p:spPr>
      </p:pic>
    </p:spTree>
    <p:extLst>
      <p:ext uri="{BB962C8B-B14F-4D97-AF65-F5344CB8AC3E}">
        <p14:creationId xmlns:p14="http://schemas.microsoft.com/office/powerpoint/2010/main" val="10035709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E32E7-3DFB-7D97-D1BB-0FB8E0A87729}"/>
              </a:ext>
            </a:extLst>
          </p:cNvPr>
          <p:cNvPicPr>
            <a:picLocks noChangeAspect="1"/>
          </p:cNvPicPr>
          <p:nvPr/>
        </p:nvPicPr>
        <p:blipFill>
          <a:blip r:embed="rId2"/>
          <a:stretch>
            <a:fillRect/>
          </a:stretch>
        </p:blipFill>
        <p:spPr>
          <a:xfrm>
            <a:off x="301405" y="196728"/>
            <a:ext cx="8541189" cy="4750044"/>
          </a:xfrm>
          <a:prstGeom prst="rect">
            <a:avLst/>
          </a:prstGeom>
        </p:spPr>
      </p:pic>
    </p:spTree>
    <p:extLst>
      <p:ext uri="{BB962C8B-B14F-4D97-AF65-F5344CB8AC3E}">
        <p14:creationId xmlns:p14="http://schemas.microsoft.com/office/powerpoint/2010/main" val="6231406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83863E-4FE3-DF26-6599-5235DDF33EA4}"/>
              </a:ext>
            </a:extLst>
          </p:cNvPr>
          <p:cNvPicPr>
            <a:picLocks noChangeAspect="1"/>
          </p:cNvPicPr>
          <p:nvPr/>
        </p:nvPicPr>
        <p:blipFill>
          <a:blip r:embed="rId2"/>
          <a:stretch>
            <a:fillRect/>
          </a:stretch>
        </p:blipFill>
        <p:spPr>
          <a:xfrm>
            <a:off x="149331" y="116887"/>
            <a:ext cx="8426883" cy="1665418"/>
          </a:xfrm>
          <a:prstGeom prst="rect">
            <a:avLst/>
          </a:prstGeom>
        </p:spPr>
      </p:pic>
      <p:pic>
        <p:nvPicPr>
          <p:cNvPr id="5" name="Picture 4">
            <a:extLst>
              <a:ext uri="{FF2B5EF4-FFF2-40B4-BE49-F238E27FC236}">
                <a16:creationId xmlns:a16="http://schemas.microsoft.com/office/drawing/2014/main" id="{B94A2CBA-6A75-DA6D-5461-DF348D93C567}"/>
              </a:ext>
            </a:extLst>
          </p:cNvPr>
          <p:cNvPicPr>
            <a:picLocks noChangeAspect="1"/>
          </p:cNvPicPr>
          <p:nvPr/>
        </p:nvPicPr>
        <p:blipFill>
          <a:blip r:embed="rId3"/>
          <a:stretch>
            <a:fillRect/>
          </a:stretch>
        </p:blipFill>
        <p:spPr>
          <a:xfrm>
            <a:off x="15973" y="1542080"/>
            <a:ext cx="8771565" cy="3409627"/>
          </a:xfrm>
          <a:prstGeom prst="rect">
            <a:avLst/>
          </a:prstGeom>
        </p:spPr>
      </p:pic>
    </p:spTree>
    <p:extLst>
      <p:ext uri="{BB962C8B-B14F-4D97-AF65-F5344CB8AC3E}">
        <p14:creationId xmlns:p14="http://schemas.microsoft.com/office/powerpoint/2010/main" val="338860087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8BD766-D9FC-3E8E-5E83-187F4C1ED6BC}"/>
              </a:ext>
            </a:extLst>
          </p:cNvPr>
          <p:cNvSpPr txBox="1"/>
          <p:nvPr/>
        </p:nvSpPr>
        <p:spPr>
          <a:xfrm>
            <a:off x="664143" y="385015"/>
            <a:ext cx="3470822"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C1D5656B-E40A-F618-A064-D52A659A5EBE}"/>
              </a:ext>
            </a:extLst>
          </p:cNvPr>
          <p:cNvSpPr txBox="1"/>
          <p:nvPr/>
        </p:nvSpPr>
        <p:spPr>
          <a:xfrm>
            <a:off x="856648" y="1251289"/>
            <a:ext cx="6400800" cy="1323439"/>
          </a:xfrm>
          <a:prstGeom prst="rect">
            <a:avLst/>
          </a:prstGeom>
          <a:noFill/>
        </p:spPr>
        <p:txBody>
          <a:bodyPr wrap="square" rtlCol="0">
            <a:spAutoFit/>
          </a:bodyPr>
          <a:lstStyle/>
          <a:p>
            <a:r>
              <a:rPr lang="en-IN" sz="1600" dirty="0"/>
              <a:t>One of the hottest topics in financial markets is stocks. A correct prediction of stocks can lead to huge profits for the seller and the broker. Frequently, it is brought that the prediction is chaotic rather than random, which means it can be predicted by carefully </a:t>
            </a:r>
            <a:r>
              <a:rPr lang="en-IN" sz="1600" dirty="0" err="1"/>
              <a:t>analyzing</a:t>
            </a:r>
            <a:r>
              <a:rPr lang="en-IN" sz="1600" dirty="0"/>
              <a:t> the history of respective stock market.</a:t>
            </a:r>
          </a:p>
        </p:txBody>
      </p:sp>
      <p:sp>
        <p:nvSpPr>
          <p:cNvPr id="5" name="TextBox 4">
            <a:extLst>
              <a:ext uri="{FF2B5EF4-FFF2-40B4-BE49-F238E27FC236}">
                <a16:creationId xmlns:a16="http://schemas.microsoft.com/office/drawing/2014/main" id="{FE0D47F6-211E-5CF7-E9FE-C6B25521A0A0}"/>
              </a:ext>
            </a:extLst>
          </p:cNvPr>
          <p:cNvSpPr txBox="1"/>
          <p:nvPr/>
        </p:nvSpPr>
        <p:spPr>
          <a:xfrm>
            <a:off x="901109" y="2758879"/>
            <a:ext cx="1475532" cy="369332"/>
          </a:xfrm>
          <a:prstGeom prst="rect">
            <a:avLst/>
          </a:prstGeom>
          <a:noFill/>
        </p:spPr>
        <p:txBody>
          <a:bodyPr wrap="none" rtlCol="0">
            <a:spAutoFit/>
          </a:bodyPr>
          <a:lstStyle/>
          <a:p>
            <a:r>
              <a:rPr lang="en-IN" b="1" dirty="0"/>
              <a:t>IMPORTANCE</a:t>
            </a:r>
          </a:p>
        </p:txBody>
      </p:sp>
      <p:sp>
        <p:nvSpPr>
          <p:cNvPr id="6" name="TextBox 5">
            <a:extLst>
              <a:ext uri="{FF2B5EF4-FFF2-40B4-BE49-F238E27FC236}">
                <a16:creationId xmlns:a16="http://schemas.microsoft.com/office/drawing/2014/main" id="{E6C558D7-912A-0F34-308A-14C5CF0E3679}"/>
              </a:ext>
            </a:extLst>
          </p:cNvPr>
          <p:cNvSpPr txBox="1"/>
          <p:nvPr/>
        </p:nvSpPr>
        <p:spPr>
          <a:xfrm>
            <a:off x="1654632" y="3271042"/>
            <a:ext cx="5152180" cy="1200329"/>
          </a:xfrm>
          <a:prstGeom prst="rect">
            <a:avLst/>
          </a:prstGeom>
          <a:noFill/>
        </p:spPr>
        <p:txBody>
          <a:bodyPr wrap="none" rtlCol="0">
            <a:spAutoFit/>
          </a:bodyPr>
          <a:lstStyle/>
          <a:p>
            <a:pPr marL="285750" indent="-285750">
              <a:buFont typeface="Arial" panose="020B0604020202020204" pitchFamily="34" charset="0"/>
              <a:buChar char="•"/>
            </a:pPr>
            <a:r>
              <a:rPr lang="en-IN" dirty="0"/>
              <a:t>Helps companies to raise capital</a:t>
            </a:r>
          </a:p>
          <a:p>
            <a:pPr marL="285750" indent="-285750">
              <a:buFont typeface="Arial" panose="020B0604020202020204" pitchFamily="34" charset="0"/>
              <a:buChar char="•"/>
            </a:pPr>
            <a:r>
              <a:rPr lang="en-IN" dirty="0"/>
              <a:t>Helps create personal wealth</a:t>
            </a:r>
          </a:p>
          <a:p>
            <a:pPr marL="285750" indent="-285750">
              <a:buFont typeface="Arial" panose="020B0604020202020204" pitchFamily="34" charset="0"/>
              <a:buChar char="•"/>
            </a:pPr>
            <a:r>
              <a:rPr lang="en-IN" dirty="0"/>
              <a:t>Serves as an indicator of the state of the company</a:t>
            </a:r>
          </a:p>
          <a:p>
            <a:pPr marL="285750" indent="-285750">
              <a:buFont typeface="Arial" panose="020B0604020202020204" pitchFamily="34" charset="0"/>
              <a:buChar char="•"/>
            </a:pPr>
            <a:r>
              <a:rPr lang="en-IN" dirty="0"/>
              <a:t>Helps to increase investment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2192F-DEAA-4D79-F11C-1B16E0988294}"/>
              </a:ext>
            </a:extLst>
          </p:cNvPr>
          <p:cNvSpPr txBox="1"/>
          <p:nvPr/>
        </p:nvSpPr>
        <p:spPr>
          <a:xfrm>
            <a:off x="927100" y="520704"/>
            <a:ext cx="47117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C07F2C45-832D-A95E-B0D5-E82DD7E31726}"/>
              </a:ext>
            </a:extLst>
          </p:cNvPr>
          <p:cNvSpPr txBox="1"/>
          <p:nvPr/>
        </p:nvSpPr>
        <p:spPr>
          <a:xfrm>
            <a:off x="927100" y="1346203"/>
            <a:ext cx="6261100" cy="1815882"/>
          </a:xfrm>
          <a:prstGeom prst="rect">
            <a:avLst/>
          </a:prstGeom>
          <a:noFill/>
        </p:spPr>
        <p:txBody>
          <a:bodyPr wrap="square" rtlCol="0">
            <a:spAutoFit/>
          </a:bodyPr>
          <a:lstStyle/>
          <a:p>
            <a:r>
              <a:rPr lang="en-US" sz="1600" dirty="0"/>
              <a:t>By using a multiple linear regression model and logistics model we predicted the stock price value which lead to the conclusion that it is possible to predict stock price with more accuracy and efficiency using machine learning techniques. In the future, the stock price prediction system can be further improved by utilizing a much bigger data set than the one being utilized currently. It would help increase the accuracy of our prediction models</a:t>
            </a:r>
          </a:p>
        </p:txBody>
      </p:sp>
      <p:sp>
        <p:nvSpPr>
          <p:cNvPr id="5" name="TextBox 4">
            <a:extLst>
              <a:ext uri="{FF2B5EF4-FFF2-40B4-BE49-F238E27FC236}">
                <a16:creationId xmlns:a16="http://schemas.microsoft.com/office/drawing/2014/main" id="{0FDEE61D-22D2-16C2-FB7A-C8FE7FB610C1}"/>
              </a:ext>
            </a:extLst>
          </p:cNvPr>
          <p:cNvSpPr txBox="1"/>
          <p:nvPr/>
        </p:nvSpPr>
        <p:spPr>
          <a:xfrm>
            <a:off x="927108" y="3759200"/>
            <a:ext cx="2144633" cy="1077218"/>
          </a:xfrm>
          <a:prstGeom prst="rect">
            <a:avLst/>
          </a:prstGeom>
          <a:noFill/>
        </p:spPr>
        <p:txBody>
          <a:bodyPr wrap="square" rtlCol="0">
            <a:spAutoFit/>
          </a:bodyPr>
          <a:lstStyle/>
          <a:p>
            <a:r>
              <a:rPr lang="en-IN" sz="1600" dirty="0"/>
              <a:t>Done by:</a:t>
            </a:r>
          </a:p>
          <a:p>
            <a:pPr marL="342900" indent="-342900">
              <a:buFont typeface="+mj-lt"/>
              <a:buAutoNum type="arabicPeriod"/>
            </a:pPr>
            <a:r>
              <a:rPr lang="en-IN" sz="1600" dirty="0"/>
              <a:t>20KN1A05B9</a:t>
            </a:r>
          </a:p>
          <a:p>
            <a:pPr marL="342900" indent="-342900">
              <a:buFont typeface="+mj-lt"/>
              <a:buAutoNum type="arabicPeriod"/>
            </a:pPr>
            <a:r>
              <a:rPr lang="en-IN" sz="1600" dirty="0"/>
              <a:t>20KN1A0596</a:t>
            </a:r>
          </a:p>
          <a:p>
            <a:pPr marL="342900" indent="-342900">
              <a:buFont typeface="+mj-lt"/>
              <a:buAutoNum type="arabicPeriod"/>
            </a:pPr>
            <a:r>
              <a:rPr lang="en-IN" sz="1600" dirty="0"/>
              <a:t>20KN1A05C1</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5CAA8-A7C9-DC2E-0924-F311DEAC589C}"/>
              </a:ext>
            </a:extLst>
          </p:cNvPr>
          <p:cNvSpPr txBox="1"/>
          <p:nvPr/>
        </p:nvSpPr>
        <p:spPr>
          <a:xfrm>
            <a:off x="548641" y="394639"/>
            <a:ext cx="2558714"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07F7ED0B-BA57-E489-BD57-C3537675CF4A}"/>
              </a:ext>
            </a:extLst>
          </p:cNvPr>
          <p:cNvSpPr txBox="1"/>
          <p:nvPr/>
        </p:nvSpPr>
        <p:spPr>
          <a:xfrm>
            <a:off x="1078037" y="1337912"/>
            <a:ext cx="1453415" cy="2308324"/>
          </a:xfrm>
          <a:prstGeom prst="rect">
            <a:avLst/>
          </a:prstGeom>
          <a:noFill/>
        </p:spPr>
        <p:txBody>
          <a:bodyPr wrap="square" rtlCol="0">
            <a:spAutoFit/>
          </a:bodyPr>
          <a:lstStyle/>
          <a:p>
            <a:pPr algn="ctr"/>
            <a:r>
              <a:rPr lang="en-IN" dirty="0"/>
              <a:t>To examine a number of </a:t>
            </a:r>
          </a:p>
          <a:p>
            <a:pPr algn="ctr"/>
            <a:r>
              <a:rPr lang="en-IN" dirty="0"/>
              <a:t>different forecasting techniques to predict future stock market</a:t>
            </a:r>
          </a:p>
        </p:txBody>
      </p:sp>
      <p:sp>
        <p:nvSpPr>
          <p:cNvPr id="6" name="TextBox 5">
            <a:extLst>
              <a:ext uri="{FF2B5EF4-FFF2-40B4-BE49-F238E27FC236}">
                <a16:creationId xmlns:a16="http://schemas.microsoft.com/office/drawing/2014/main" id="{28451BE9-78FB-3446-5668-2E8B6D8DA823}"/>
              </a:ext>
            </a:extLst>
          </p:cNvPr>
          <p:cNvSpPr txBox="1"/>
          <p:nvPr/>
        </p:nvSpPr>
        <p:spPr>
          <a:xfrm>
            <a:off x="3224471" y="1337916"/>
            <a:ext cx="1453415" cy="2308324"/>
          </a:xfrm>
          <a:prstGeom prst="rect">
            <a:avLst/>
          </a:prstGeom>
          <a:noFill/>
        </p:spPr>
        <p:txBody>
          <a:bodyPr wrap="square" rtlCol="0">
            <a:spAutoFit/>
          </a:bodyPr>
          <a:lstStyle/>
          <a:p>
            <a:pPr algn="ctr"/>
            <a:r>
              <a:rPr lang="en-IN" dirty="0"/>
              <a:t>To determine  the values that particular stock will have in near future</a:t>
            </a:r>
          </a:p>
        </p:txBody>
      </p:sp>
      <p:sp>
        <p:nvSpPr>
          <p:cNvPr id="7" name="TextBox 6">
            <a:extLst>
              <a:ext uri="{FF2B5EF4-FFF2-40B4-BE49-F238E27FC236}">
                <a16:creationId xmlns:a16="http://schemas.microsoft.com/office/drawing/2014/main" id="{71A98584-E46A-2BC2-1EBA-59706D583092}"/>
              </a:ext>
            </a:extLst>
          </p:cNvPr>
          <p:cNvSpPr txBox="1"/>
          <p:nvPr/>
        </p:nvSpPr>
        <p:spPr>
          <a:xfrm>
            <a:off x="5600301" y="1337913"/>
            <a:ext cx="1570523" cy="2308324"/>
          </a:xfrm>
          <a:prstGeom prst="rect">
            <a:avLst/>
          </a:prstGeom>
          <a:noFill/>
        </p:spPr>
        <p:txBody>
          <a:bodyPr wrap="square" rtlCol="0">
            <a:spAutoFit/>
          </a:bodyPr>
          <a:lstStyle/>
          <a:p>
            <a:pPr algn="ctr"/>
            <a:r>
              <a:rPr lang="en-IN" dirty="0"/>
              <a:t>To provide a platform where stock movements of major companies are displayed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65245-ABEF-02B0-175D-DB3756018F12}"/>
              </a:ext>
            </a:extLst>
          </p:cNvPr>
          <p:cNvSpPr txBox="1"/>
          <p:nvPr/>
        </p:nvSpPr>
        <p:spPr>
          <a:xfrm>
            <a:off x="991402" y="635271"/>
            <a:ext cx="4599336"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EXISTING PROBLEMS</a:t>
            </a:r>
          </a:p>
        </p:txBody>
      </p:sp>
      <p:sp>
        <p:nvSpPr>
          <p:cNvPr id="4" name="TextBox 3">
            <a:extLst>
              <a:ext uri="{FF2B5EF4-FFF2-40B4-BE49-F238E27FC236}">
                <a16:creationId xmlns:a16="http://schemas.microsoft.com/office/drawing/2014/main" id="{038BB0CF-144A-22F8-A636-09F388E8FCC8}"/>
              </a:ext>
            </a:extLst>
          </p:cNvPr>
          <p:cNvSpPr txBox="1"/>
          <p:nvPr/>
        </p:nvSpPr>
        <p:spPr>
          <a:xfrm>
            <a:off x="1174283" y="1799924"/>
            <a:ext cx="7116307" cy="923330"/>
          </a:xfrm>
          <a:prstGeom prst="rect">
            <a:avLst/>
          </a:prstGeom>
          <a:noFill/>
        </p:spPr>
        <p:txBody>
          <a:bodyPr wrap="none" rtlCol="0">
            <a:spAutoFit/>
          </a:bodyPr>
          <a:lstStyle/>
          <a:p>
            <a:pPr marL="285750" indent="-285750">
              <a:buFont typeface="Wingdings" panose="05000000000000000000" pitchFamily="2" charset="2"/>
              <a:buChar char="Ø"/>
            </a:pPr>
            <a:r>
              <a:rPr lang="en-IN" dirty="0"/>
              <a:t>Most people don’t know relationship among all financial assets.</a:t>
            </a:r>
          </a:p>
          <a:p>
            <a:pPr marL="285750" indent="-285750">
              <a:buFont typeface="Wingdings" panose="05000000000000000000" pitchFamily="2" charset="2"/>
              <a:buChar char="Ø"/>
            </a:pPr>
            <a:r>
              <a:rPr lang="en-IN" dirty="0"/>
              <a:t>It is difficult to predict what drives the price of each asset.</a:t>
            </a:r>
          </a:p>
          <a:p>
            <a:pPr marL="285750" indent="-285750">
              <a:buFont typeface="Wingdings" panose="05000000000000000000" pitchFamily="2" charset="2"/>
              <a:buChar char="Ø"/>
            </a:pPr>
            <a:r>
              <a:rPr lang="en-IN" dirty="0"/>
              <a:t>It is difficult to find link between financial assets and the real economy.</a:t>
            </a:r>
          </a:p>
        </p:txBody>
      </p:sp>
    </p:spTree>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FC55D-E4F7-B281-5C73-3FD3DEA3D49C}"/>
              </a:ext>
            </a:extLst>
          </p:cNvPr>
          <p:cNvSpPr txBox="1"/>
          <p:nvPr/>
        </p:nvSpPr>
        <p:spPr>
          <a:xfrm>
            <a:off x="456479" y="596771"/>
            <a:ext cx="4881465"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ECA86229-D96B-D010-3DB5-9387D6E42DE3}"/>
              </a:ext>
            </a:extLst>
          </p:cNvPr>
          <p:cNvSpPr txBox="1"/>
          <p:nvPr/>
        </p:nvSpPr>
        <p:spPr>
          <a:xfrm>
            <a:off x="456471" y="1588168"/>
            <a:ext cx="5139890" cy="1323439"/>
          </a:xfrm>
          <a:prstGeom prst="rect">
            <a:avLst/>
          </a:prstGeom>
          <a:noFill/>
        </p:spPr>
        <p:txBody>
          <a:bodyPr wrap="square" rtlCol="0">
            <a:spAutoFit/>
          </a:bodyPr>
          <a:lstStyle/>
          <a:p>
            <a:r>
              <a:rPr lang="en-IN" sz="1600" dirty="0"/>
              <a:t>The aim of the project is to examine a number of different forecasting techniques to predict the future stock returns to construct a portfolio of multiple stocks in order to diversify the risk. We do this by applying supervised learning methods for stock price forecasting by interpreting the data.</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966DBC-410F-573E-F01A-F62AEE47577C}"/>
              </a:ext>
            </a:extLst>
          </p:cNvPr>
          <p:cNvSpPr txBox="1"/>
          <p:nvPr/>
        </p:nvSpPr>
        <p:spPr>
          <a:xfrm>
            <a:off x="413894" y="510144"/>
            <a:ext cx="3857723"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PROPOSED WORK</a:t>
            </a:r>
          </a:p>
        </p:txBody>
      </p:sp>
      <p:sp>
        <p:nvSpPr>
          <p:cNvPr id="4" name="TextBox 3">
            <a:extLst>
              <a:ext uri="{FF2B5EF4-FFF2-40B4-BE49-F238E27FC236}">
                <a16:creationId xmlns:a16="http://schemas.microsoft.com/office/drawing/2014/main" id="{35E6792C-8981-E724-59F3-2B8586FFDA93}"/>
              </a:ext>
            </a:extLst>
          </p:cNvPr>
          <p:cNvSpPr txBox="1"/>
          <p:nvPr/>
        </p:nvSpPr>
        <p:spPr>
          <a:xfrm>
            <a:off x="413888" y="1434168"/>
            <a:ext cx="4171655" cy="2800767"/>
          </a:xfrm>
          <a:prstGeom prst="rect">
            <a:avLst/>
          </a:prstGeom>
          <a:noFill/>
        </p:spPr>
        <p:txBody>
          <a:bodyPr wrap="none" rtlCol="0">
            <a:spAutoFit/>
          </a:bodyPr>
          <a:lstStyle/>
          <a:p>
            <a:pPr marL="285750" indent="-285750">
              <a:buFont typeface="Arial" panose="020B0604020202020204" pitchFamily="34" charset="0"/>
              <a:buChar char="•"/>
            </a:pPr>
            <a:r>
              <a:rPr lang="en-IN" sz="1600" dirty="0"/>
              <a:t>Collect data from source</a:t>
            </a:r>
          </a:p>
          <a:p>
            <a:pPr marL="285750" indent="-285750">
              <a:buFont typeface="Arial" panose="020B0604020202020204" pitchFamily="34" charset="0"/>
              <a:buChar char="•"/>
            </a:pPr>
            <a:r>
              <a:rPr lang="en-IN" sz="1600" dirty="0"/>
              <a:t>Normalize data</a:t>
            </a:r>
          </a:p>
          <a:p>
            <a:pPr marL="285750" indent="-285750">
              <a:buFont typeface="Arial" panose="020B0604020202020204" pitchFamily="34" charset="0"/>
              <a:buChar char="•"/>
            </a:pPr>
            <a:r>
              <a:rPr lang="en-IN" sz="1600" dirty="0"/>
              <a:t>Scale data</a:t>
            </a:r>
          </a:p>
          <a:p>
            <a:pPr marL="285750" indent="-285750">
              <a:buFont typeface="Arial" panose="020B0604020202020204" pitchFamily="34" charset="0"/>
              <a:buChar char="•"/>
            </a:pPr>
            <a:r>
              <a:rPr lang="en-IN" sz="1600" dirty="0"/>
              <a:t>Create training and testing data set</a:t>
            </a:r>
          </a:p>
          <a:p>
            <a:pPr marL="285750" indent="-285750">
              <a:buFont typeface="Arial" panose="020B0604020202020204" pitchFamily="34" charset="0"/>
              <a:buChar char="•"/>
            </a:pPr>
            <a:r>
              <a:rPr lang="en-IN" sz="1600" dirty="0"/>
              <a:t>Train all the modules using training data sets</a:t>
            </a:r>
          </a:p>
          <a:p>
            <a:pPr marL="285750" indent="-285750">
              <a:buFont typeface="Arial" panose="020B0604020202020204" pitchFamily="34" charset="0"/>
              <a:buChar char="•"/>
            </a:pPr>
            <a:r>
              <a:rPr lang="en-IN" sz="1600" dirty="0"/>
              <a:t>Test the model and determine source</a:t>
            </a:r>
          </a:p>
          <a:p>
            <a:pPr marL="285750" indent="-285750">
              <a:buFont typeface="Arial" panose="020B0604020202020204" pitchFamily="34" charset="0"/>
              <a:buChar char="•"/>
            </a:pPr>
            <a:r>
              <a:rPr lang="en-IN" sz="1600" dirty="0"/>
              <a:t>Predict the stocks using trained model</a:t>
            </a:r>
          </a:p>
          <a:p>
            <a:pPr marL="285750" indent="-285750">
              <a:buFont typeface="Arial" panose="020B0604020202020204" pitchFamily="34" charset="0"/>
              <a:buChar char="•"/>
            </a:pPr>
            <a:r>
              <a:rPr lang="en-IN" sz="1600" dirty="0"/>
              <a:t>Compare the best model between algorithm</a:t>
            </a:r>
          </a:p>
          <a:p>
            <a:pPr marL="285750" indent="-285750">
              <a:buFont typeface="Arial" panose="020B0604020202020204" pitchFamily="34" charset="0"/>
              <a:buChar char="•"/>
            </a:pPr>
            <a:r>
              <a:rPr lang="en-IN" sz="1600" dirty="0"/>
              <a:t>Save training model</a:t>
            </a:r>
          </a:p>
          <a:p>
            <a:pPr marL="285750" indent="-285750">
              <a:buFont typeface="Arial" panose="020B0604020202020204" pitchFamily="34" charset="0"/>
              <a:buChar char="•"/>
            </a:pPr>
            <a:r>
              <a:rPr lang="en-IN" sz="1600" dirty="0"/>
              <a:t>Display model to the website</a:t>
            </a:r>
          </a:p>
          <a:p>
            <a:pPr marL="285750" indent="-285750">
              <a:buFont typeface="Arial" panose="020B0604020202020204" pitchFamily="34" charset="0"/>
              <a:buChar char="•"/>
            </a:pPr>
            <a:r>
              <a:rPr lang="en-IN" sz="1600" dirty="0"/>
              <a:t>Show predictions of stock prices</a:t>
            </a:r>
          </a:p>
        </p:txBody>
      </p:sp>
      <p:pic>
        <p:nvPicPr>
          <p:cNvPr id="106498" name="Picture 2" descr="https://aihubprojects.com/wp-content/uploads/2019/10/image-36.png"/>
          <p:cNvPicPr>
            <a:picLocks noChangeAspect="1" noChangeArrowheads="1"/>
          </p:cNvPicPr>
          <p:nvPr/>
        </p:nvPicPr>
        <p:blipFill>
          <a:blip r:embed="rId3"/>
          <a:srcRect/>
          <a:stretch>
            <a:fillRect/>
          </a:stretch>
        </p:blipFill>
        <p:spPr bwMode="auto">
          <a:xfrm>
            <a:off x="4734046" y="1434168"/>
            <a:ext cx="3669174" cy="291682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04451" name="Rectangle 3"/>
          <p:cNvSpPr>
            <a:spLocks noChangeArrowheads="1"/>
          </p:cNvSpPr>
          <p:nvPr/>
        </p:nvSpPr>
        <p:spPr bwMode="auto">
          <a:xfrm>
            <a:off x="266218" y="311781"/>
            <a:ext cx="8414795" cy="1031051"/>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252525"/>
                </a:solidFill>
                <a:effectLst/>
                <a:latin typeface="Times New Roman" pitchFamily="18" charset="0"/>
                <a:cs typeface="Times New Roman" pitchFamily="18" charset="0"/>
              </a:rPr>
              <a:t>Understanding Long Short Term Memory Network for Stock Price Prediction</a:t>
            </a:r>
          </a:p>
        </p:txBody>
      </p:sp>
      <p:pic>
        <p:nvPicPr>
          <p:cNvPr id="104452" name="Picture 4" descr="Long Short Term Memory Network"/>
          <p:cNvPicPr>
            <a:picLocks noChangeAspect="1" noChangeArrowheads="1"/>
          </p:cNvPicPr>
          <p:nvPr/>
        </p:nvPicPr>
        <p:blipFill>
          <a:blip r:embed="rId3"/>
          <a:srcRect/>
          <a:stretch>
            <a:fillRect/>
          </a:stretch>
        </p:blipFill>
        <p:spPr bwMode="auto">
          <a:xfrm>
            <a:off x="6051430" y="1853728"/>
            <a:ext cx="2930525" cy="2401887"/>
          </a:xfrm>
          <a:prstGeom prst="rect">
            <a:avLst/>
          </a:prstGeom>
          <a:noFill/>
        </p:spPr>
      </p:pic>
      <p:sp>
        <p:nvSpPr>
          <p:cNvPr id="6" name="Rectangle 5"/>
          <p:cNvSpPr/>
          <p:nvPr/>
        </p:nvSpPr>
        <p:spPr>
          <a:xfrm>
            <a:off x="597926" y="2007332"/>
            <a:ext cx="5208608" cy="1569660"/>
          </a:xfrm>
          <a:prstGeom prst="rect">
            <a:avLst/>
          </a:prstGeom>
        </p:spPr>
        <p:txBody>
          <a:bodyPr wrap="square">
            <a:spAutoFit/>
          </a:bodyPr>
          <a:lstStyle/>
          <a:p>
            <a:r>
              <a:rPr lang="en-GB" sz="1600" dirty="0"/>
              <a:t>LSTM is a </a:t>
            </a:r>
            <a:r>
              <a:rPr lang="en-IN" sz="1600" dirty="0"/>
              <a:t>R</a:t>
            </a:r>
            <a:r>
              <a:rPr lang="en-GB" sz="1600" dirty="0" err="1"/>
              <a:t>ecurrent</a:t>
            </a:r>
            <a:r>
              <a:rPr lang="en-GB" sz="1600" dirty="0"/>
              <a:t> </a:t>
            </a:r>
            <a:r>
              <a:rPr lang="en-IN" sz="1600" dirty="0"/>
              <a:t>N</a:t>
            </a:r>
            <a:r>
              <a:rPr lang="en-GB" sz="1600" dirty="0" err="1"/>
              <a:t>eural</a:t>
            </a:r>
            <a:r>
              <a:rPr lang="en-GB" sz="1600" dirty="0"/>
              <a:t> </a:t>
            </a:r>
            <a:r>
              <a:rPr lang="en-IN" sz="1600" dirty="0"/>
              <a:t>N</a:t>
            </a:r>
            <a:r>
              <a:rPr lang="en-GB" sz="1600" dirty="0" err="1"/>
              <a:t>etwo</a:t>
            </a:r>
            <a:r>
              <a:rPr lang="en-IN" sz="1600" dirty="0" err="1"/>
              <a:t>rk</a:t>
            </a:r>
            <a:r>
              <a:rPr lang="en-IN" sz="1600" dirty="0"/>
              <a:t> (RNN) </a:t>
            </a:r>
            <a:r>
              <a:rPr lang="en-GB" sz="1600" dirty="0"/>
              <a:t>that works on data sequences, learning to retain only relevant information from a time window. A standard LSTM cell comprises of three gates: the input, output, and forget gate.</a:t>
            </a:r>
            <a:r>
              <a:rPr lang="en-IN" sz="1600" dirty="0"/>
              <a:t> This is </a:t>
            </a:r>
            <a:r>
              <a:rPr lang="en-GB" sz="1600" dirty="0"/>
              <a:t>simple structure is an improvement over the previous and similar RNN model.</a:t>
            </a:r>
            <a:endParaRPr lang="en-US" sz="16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EB92AA-D85B-7271-F3E3-B0EF02AF94F5}"/>
              </a:ext>
            </a:extLst>
          </p:cNvPr>
          <p:cNvSpPr txBox="1"/>
          <p:nvPr/>
        </p:nvSpPr>
        <p:spPr>
          <a:xfrm>
            <a:off x="635000" y="800104"/>
            <a:ext cx="3562194"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REQUIREMENTS</a:t>
            </a:r>
          </a:p>
        </p:txBody>
      </p:sp>
      <p:sp>
        <p:nvSpPr>
          <p:cNvPr id="5" name="TextBox 4">
            <a:extLst>
              <a:ext uri="{FF2B5EF4-FFF2-40B4-BE49-F238E27FC236}">
                <a16:creationId xmlns:a16="http://schemas.microsoft.com/office/drawing/2014/main" id="{5AF6CFD6-01C2-372A-DBC0-995FF0335923}"/>
              </a:ext>
            </a:extLst>
          </p:cNvPr>
          <p:cNvSpPr txBox="1"/>
          <p:nvPr/>
        </p:nvSpPr>
        <p:spPr>
          <a:xfrm>
            <a:off x="635001" y="1485900"/>
            <a:ext cx="2171107" cy="1815882"/>
          </a:xfrm>
          <a:prstGeom prst="rect">
            <a:avLst/>
          </a:prstGeom>
          <a:noFill/>
        </p:spPr>
        <p:txBody>
          <a:bodyPr wrap="none" rtlCol="0">
            <a:spAutoFit/>
          </a:bodyPr>
          <a:lstStyle/>
          <a:p>
            <a:r>
              <a:rPr lang="en-IN" sz="1600" b="1" dirty="0"/>
              <a:t>Environment and tools</a:t>
            </a:r>
            <a:r>
              <a:rPr lang="en-IN" sz="1600" dirty="0"/>
              <a:t>:</a:t>
            </a:r>
          </a:p>
          <a:p>
            <a:pPr marL="342900" indent="-342900">
              <a:buFont typeface="+mj-lt"/>
              <a:buAutoNum type="arabicPeriod"/>
            </a:pPr>
            <a:r>
              <a:rPr lang="en-IN" sz="1600" dirty="0" err="1"/>
              <a:t>Jupyter</a:t>
            </a:r>
            <a:r>
              <a:rPr lang="en-IN" sz="1600" dirty="0"/>
              <a:t> Notebook</a:t>
            </a:r>
          </a:p>
          <a:p>
            <a:pPr marL="342900" indent="-342900">
              <a:buFont typeface="+mj-lt"/>
              <a:buAutoNum type="arabicPeriod"/>
            </a:pPr>
            <a:r>
              <a:rPr lang="en-IN" sz="1600" dirty="0" err="1"/>
              <a:t>Numpy</a:t>
            </a:r>
            <a:endParaRPr lang="en-IN" sz="1600" dirty="0"/>
          </a:p>
          <a:p>
            <a:pPr marL="342900" indent="-342900">
              <a:buFont typeface="+mj-lt"/>
              <a:buAutoNum type="arabicPeriod"/>
            </a:pPr>
            <a:r>
              <a:rPr lang="en-IN" sz="1600" dirty="0"/>
              <a:t>Pandas</a:t>
            </a:r>
          </a:p>
          <a:p>
            <a:pPr marL="342900" indent="-342900">
              <a:buFont typeface="+mj-lt"/>
              <a:buAutoNum type="arabicPeriod"/>
            </a:pPr>
            <a:r>
              <a:rPr lang="en-IN" sz="1600" dirty="0"/>
              <a:t>Matplotlib</a:t>
            </a:r>
          </a:p>
          <a:p>
            <a:pPr marL="342900" indent="-342900">
              <a:buFont typeface="+mj-lt"/>
              <a:buAutoNum type="arabicPeriod"/>
            </a:pPr>
            <a:r>
              <a:rPr lang="en-IN" sz="1600" dirty="0"/>
              <a:t>Keras</a:t>
            </a:r>
          </a:p>
          <a:p>
            <a:pPr marL="342900" indent="-342900">
              <a:buFont typeface="+mj-lt"/>
              <a:buAutoNum type="arabicPeriod"/>
            </a:pPr>
            <a:r>
              <a:rPr lang="en-IN" sz="1600" dirty="0" err="1"/>
              <a:t>Sklearn</a:t>
            </a:r>
            <a:endParaRPr lang="en-IN" sz="1600" dirty="0"/>
          </a:p>
        </p:txBody>
      </p:sp>
      <p:sp>
        <p:nvSpPr>
          <p:cNvPr id="6" name="TextBox 5">
            <a:extLst>
              <a:ext uri="{FF2B5EF4-FFF2-40B4-BE49-F238E27FC236}">
                <a16:creationId xmlns:a16="http://schemas.microsoft.com/office/drawing/2014/main" id="{EAE23308-284C-C542-653C-0A7328C69A3F}"/>
              </a:ext>
            </a:extLst>
          </p:cNvPr>
          <p:cNvSpPr txBox="1"/>
          <p:nvPr/>
        </p:nvSpPr>
        <p:spPr>
          <a:xfrm>
            <a:off x="631635" y="3119517"/>
            <a:ext cx="1112549" cy="369332"/>
          </a:xfrm>
          <a:prstGeom prst="rect">
            <a:avLst/>
          </a:prstGeom>
          <a:noFill/>
        </p:spPr>
        <p:txBody>
          <a:bodyPr wrap="none" rtlCol="0">
            <a:spAutoFit/>
          </a:bodyPr>
          <a:lstStyle/>
          <a:p>
            <a:r>
              <a:rPr lang="en-IN" b="1" dirty="0"/>
              <a:t>Software:</a:t>
            </a:r>
          </a:p>
        </p:txBody>
      </p:sp>
      <p:sp>
        <p:nvSpPr>
          <p:cNvPr id="7" name="TextBox 6">
            <a:extLst>
              <a:ext uri="{FF2B5EF4-FFF2-40B4-BE49-F238E27FC236}">
                <a16:creationId xmlns:a16="http://schemas.microsoft.com/office/drawing/2014/main" id="{ECCC3732-B5D1-3E31-8B19-4BEB84295D7A}"/>
              </a:ext>
            </a:extLst>
          </p:cNvPr>
          <p:cNvSpPr txBox="1"/>
          <p:nvPr/>
        </p:nvSpPr>
        <p:spPr>
          <a:xfrm>
            <a:off x="631642" y="3488849"/>
            <a:ext cx="4305281" cy="1477328"/>
          </a:xfrm>
          <a:prstGeom prst="rect">
            <a:avLst/>
          </a:prstGeom>
          <a:noFill/>
        </p:spPr>
        <p:txBody>
          <a:bodyPr wrap="none" rtlCol="0">
            <a:spAutoFit/>
          </a:bodyPr>
          <a:lstStyle/>
          <a:p>
            <a:r>
              <a:rPr lang="en-IN" dirty="0"/>
              <a:t>Platform- Windows, Linux or MacOS</a:t>
            </a:r>
          </a:p>
          <a:p>
            <a:r>
              <a:rPr lang="en-IN" dirty="0"/>
              <a:t>Operating System- Window, Linux or MacOS</a:t>
            </a:r>
          </a:p>
          <a:p>
            <a:r>
              <a:rPr lang="en-IN" dirty="0"/>
              <a:t>Technology- Python Machine Learning</a:t>
            </a:r>
          </a:p>
          <a:p>
            <a:r>
              <a:rPr lang="en-IN" dirty="0"/>
              <a:t>Scripting Language- Python</a:t>
            </a:r>
          </a:p>
          <a:p>
            <a:r>
              <a:rPr lang="en-IN" dirty="0"/>
              <a:t>IDE- </a:t>
            </a:r>
            <a:r>
              <a:rPr lang="en-IN" dirty="0" err="1"/>
              <a:t>Jupyter</a:t>
            </a:r>
            <a:r>
              <a:rPr lang="en-IN" dirty="0"/>
              <a:t> Notebook</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DE7BC-247D-21F4-ECF4-93720268F12C}"/>
              </a:ext>
            </a:extLst>
          </p:cNvPr>
          <p:cNvSpPr txBox="1"/>
          <p:nvPr/>
        </p:nvSpPr>
        <p:spPr>
          <a:xfrm>
            <a:off x="399943" y="195377"/>
            <a:ext cx="4793107"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TESTING AND OUTPUT</a:t>
            </a:r>
          </a:p>
        </p:txBody>
      </p:sp>
      <p:pic>
        <p:nvPicPr>
          <p:cNvPr id="5" name="Picture 4">
            <a:extLst>
              <a:ext uri="{FF2B5EF4-FFF2-40B4-BE49-F238E27FC236}">
                <a16:creationId xmlns:a16="http://schemas.microsoft.com/office/drawing/2014/main" id="{0987ABD3-DC45-5644-6BA2-3DAF14C92369}"/>
              </a:ext>
            </a:extLst>
          </p:cNvPr>
          <p:cNvPicPr>
            <a:picLocks noChangeAspect="1"/>
          </p:cNvPicPr>
          <p:nvPr/>
        </p:nvPicPr>
        <p:blipFill>
          <a:blip r:embed="rId2"/>
          <a:stretch>
            <a:fillRect/>
          </a:stretch>
        </p:blipFill>
        <p:spPr>
          <a:xfrm>
            <a:off x="456889" y="1049723"/>
            <a:ext cx="6587092" cy="1949199"/>
          </a:xfrm>
          <a:prstGeom prst="rect">
            <a:avLst/>
          </a:prstGeom>
        </p:spPr>
      </p:pic>
      <p:pic>
        <p:nvPicPr>
          <p:cNvPr id="6" name="Picture 5">
            <a:extLst>
              <a:ext uri="{FF2B5EF4-FFF2-40B4-BE49-F238E27FC236}">
                <a16:creationId xmlns:a16="http://schemas.microsoft.com/office/drawing/2014/main" id="{7FFBA2C5-4A68-59E7-0EA2-9DC2362DE8C1}"/>
              </a:ext>
            </a:extLst>
          </p:cNvPr>
          <p:cNvPicPr>
            <a:picLocks noChangeAspect="1"/>
          </p:cNvPicPr>
          <p:nvPr/>
        </p:nvPicPr>
        <p:blipFill>
          <a:blip r:embed="rId3"/>
          <a:stretch>
            <a:fillRect/>
          </a:stretch>
        </p:blipFill>
        <p:spPr>
          <a:xfrm>
            <a:off x="456889" y="2998923"/>
            <a:ext cx="6354305" cy="1949200"/>
          </a:xfrm>
          <a:prstGeom prst="rect">
            <a:avLst/>
          </a:prstGeom>
        </p:spPr>
      </p:pic>
    </p:spTree>
    <p:extLst>
      <p:ext uri="{BB962C8B-B14F-4D97-AF65-F5344CB8AC3E}">
        <p14:creationId xmlns:p14="http://schemas.microsoft.com/office/powerpoint/2010/main" val="39202335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1860</TotalTime>
  <Words>476</Words>
  <Application>Microsoft Office PowerPoint</Application>
  <PresentationFormat>On-screen Show (16:9)</PresentationFormat>
  <Paragraphs>63</Paragraphs>
  <Slides>20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Century Schoolbook</vt:lpstr>
      <vt:lpstr>Times New Roman</vt:lpstr>
      <vt:lpstr>Wingdings</vt:lpstr>
      <vt:lpstr>Wingdings 2</vt:lpstr>
      <vt:lpstr>1_Oriel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Kundana Mandapaka</cp:lastModifiedBy>
  <cp:revision>16</cp:revision>
  <dcterms:created xsi:type="dcterms:W3CDTF">2022-11-05T14:25:42Z</dcterms:created>
  <dcterms:modified xsi:type="dcterms:W3CDTF">2022-11-19T06:59:01Z</dcterms:modified>
</cp:coreProperties>
</file>