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A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779749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666868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724722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89570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322842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949338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96003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865498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848154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75578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167050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55C7F-D2B9-44E4-9135-F821F6E1D03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7F0A-4FEC-4256-88C7-16105D6BA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24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www.experto.com.tr/sikca-sorulan-sorula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13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www.pexels.com/photo/coding-computer-data-depth-of-field-57758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E0632-DF5D-617A-370C-AE61C1420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1"/>
                </a:solidFill>
              </a:rPr>
              <a:t>Employee Exit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76D704-39F8-2492-4C35-BE63CBA29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239" y="3958933"/>
            <a:ext cx="4220353" cy="1157741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EDA using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2560A-1C91-BC70-478F-8DB608F02A1C}"/>
              </a:ext>
            </a:extLst>
          </p:cNvPr>
          <p:cNvSpPr txBox="1"/>
          <p:nvPr/>
        </p:nvSpPr>
        <p:spPr>
          <a:xfrm>
            <a:off x="4624970" y="6064193"/>
            <a:ext cx="30448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Present By :- K Rama Krishna</a:t>
            </a:r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xmlns="" id="{2AF540C3-2F51-4948-1A0D-3792FBEF6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12557" y="1925231"/>
            <a:ext cx="914400" cy="914400"/>
          </a:xfrm>
          <a:prstGeom prst="rect">
            <a:avLst/>
          </a:prstGeom>
        </p:spPr>
      </p:pic>
      <p:pic>
        <p:nvPicPr>
          <p:cNvPr id="8" name="Graphic 7" descr="Business Growth with solid fill">
            <a:extLst>
              <a:ext uri="{FF2B5EF4-FFF2-40B4-BE49-F238E27FC236}">
                <a16:creationId xmlns:a16="http://schemas.microsoft.com/office/drawing/2014/main" xmlns="" id="{0FA3D88C-D730-4E78-EC0A-05EB1C37FA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95671" y="185896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CF0308-5197-E092-84BD-50BBC55523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129" y="54182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5985264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280F-E72E-0D15-9066-FEC7F95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Region and the value of the counts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427AF4-DB51-7B08-26B7-E8DD02B88EE5}"/>
              </a:ext>
            </a:extLst>
          </p:cNvPr>
          <p:cNvSpPr txBox="1"/>
          <p:nvPr/>
        </p:nvSpPr>
        <p:spPr>
          <a:xfrm>
            <a:off x="838200" y="1690688"/>
            <a:ext cx="5392438" cy="2308324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col=['green','red','blue']</a:t>
            </a:r>
          </a:p>
          <a:p>
            <a:r>
              <a:rPr lang="en-US" b="1" dirty="0">
                <a:solidFill>
                  <a:schemeClr val="bg1"/>
                </a:solidFill>
              </a:rPr>
              <a:t>ax=Es['Region'].value_counts().plot(kind='bar',color=c)</a:t>
            </a:r>
          </a:p>
          <a:p>
            <a:r>
              <a:rPr lang="en-US" b="1" dirty="0">
                <a:solidFill>
                  <a:schemeClr val="bg1"/>
                </a:solidFill>
              </a:rPr>
              <a:t>for i in ax.containers: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plt.bar_label(i,)</a:t>
            </a:r>
          </a:p>
          <a:p>
            <a:r>
              <a:rPr lang="en-US" b="1" dirty="0">
                <a:solidFill>
                  <a:schemeClr val="bg1"/>
                </a:solidFill>
              </a:rPr>
              <a:t>    pass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plt.xlabel("Region")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plt.ylabel("value_counts")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A131F8-F6BD-CA5A-8B4A-733ABCB59F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9823" y="2327988"/>
            <a:ext cx="5790642" cy="4524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244107-017A-6681-74EF-8D30C4075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35" y="6183269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34066092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2C060-7ACE-DEAF-6996-7BF62BE9CC0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Employee status and the value of the counts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532FEC-7F63-3B6B-64A3-4DE42736A616}"/>
              </a:ext>
            </a:extLst>
          </p:cNvPr>
          <p:cNvSpPr txBox="1"/>
          <p:nvPr/>
        </p:nvSpPr>
        <p:spPr>
          <a:xfrm>
            <a:off x="838200" y="1791476"/>
            <a:ext cx="7051354" cy="1200329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Es['Employment Status'].value_counts().plot(kind='</a:t>
            </a:r>
            <a:r>
              <a:rPr lang="en-US" b="1" dirty="0" err="1">
                <a:solidFill>
                  <a:schemeClr val="bg1"/>
                </a:solidFill>
              </a:rPr>
              <a:t>pie',autopct</a:t>
            </a:r>
            <a:r>
              <a:rPr lang="en-US" b="1" dirty="0">
                <a:solidFill>
                  <a:schemeClr val="bg1"/>
                </a:solidFill>
              </a:rPr>
              <a:t>='%5.1f')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plt.xlabel("Employment Status")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plt.ylabel("value counts")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0EE83E-D4A2-1EF9-9A58-B5088F95AF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3181" y="2991805"/>
            <a:ext cx="5201376" cy="384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D87773-8362-38FC-E972-5D0497BE0B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4734" y="6238789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4559582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174F3-19D8-A5CC-3125-A6C46D37097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Age and the value of the counts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3254AD-1113-46D0-9405-FE4478FCF632}"/>
              </a:ext>
            </a:extLst>
          </p:cNvPr>
          <p:cNvSpPr txBox="1"/>
          <p:nvPr/>
        </p:nvSpPr>
        <p:spPr>
          <a:xfrm>
            <a:off x="838200" y="1828800"/>
            <a:ext cx="5644430" cy="1477328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plt.figure(figsize=(10,10))</a:t>
            </a:r>
          </a:p>
          <a:p>
            <a:r>
              <a:rPr lang="en-US" b="1" dirty="0">
                <a:solidFill>
                  <a:schemeClr val="bg1"/>
                </a:solidFill>
              </a:rPr>
              <a:t>Es['Age'].value_counts().plot(kind='pie',autopct="%1.1f")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plt.xlabel("Age")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plt.ylabel("value counts")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982CC1-B861-8A50-6F27-2475C6411C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3113" y="2286000"/>
            <a:ext cx="5708887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94E8EF-DEEE-FC20-B7AD-ACA6AC1C14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238789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390021035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BE65C-CD84-381B-7D7C-2FBF955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Gender and the value of the counts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BD63BD-5A3D-8896-ECC3-CC88E5669CB1}"/>
              </a:ext>
            </a:extLst>
          </p:cNvPr>
          <p:cNvSpPr txBox="1"/>
          <p:nvPr/>
        </p:nvSpPr>
        <p:spPr>
          <a:xfrm>
            <a:off x="838200" y="1782147"/>
            <a:ext cx="5445530" cy="2308324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c=['green','red']</a:t>
            </a:r>
          </a:p>
          <a:p>
            <a:r>
              <a:rPr lang="en-US" b="1" dirty="0">
                <a:solidFill>
                  <a:schemeClr val="bg1"/>
                </a:solidFill>
              </a:rPr>
              <a:t>ax=Es['Gender'].value_counts().plot(kind='bar',color=c)</a:t>
            </a:r>
          </a:p>
          <a:p>
            <a:r>
              <a:rPr lang="en-US" b="1" dirty="0">
                <a:solidFill>
                  <a:schemeClr val="bg1"/>
                </a:solidFill>
              </a:rPr>
              <a:t>for i in ax.containers: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plt.bar_label(i,)</a:t>
            </a:r>
          </a:p>
          <a:p>
            <a:r>
              <a:rPr lang="en-US" b="1" dirty="0">
                <a:solidFill>
                  <a:schemeClr val="bg1"/>
                </a:solidFill>
              </a:rPr>
              <a:t>    pass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plt.xlabel('Gender')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plt.ylabel('value_counts')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2B84D2-9635-B944-BAFF-BDE05BF827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171" y="2537232"/>
            <a:ext cx="5587829" cy="432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C3AC21-8F7D-38A5-29EE-CE72EF7937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238789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09146537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631199-E4A8-D870-08D6-4CE57A291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85648" y="1352939"/>
            <a:ext cx="11420704" cy="3875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A76654-7B53-409A-912D-701F8E735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129" y="54182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459589148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A8EFF1-A2F5-D630-37C7-934C17AF6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129" y="54182"/>
            <a:ext cx="2267266" cy="619211"/>
          </a:xfrm>
          <a:prstGeom prst="rect">
            <a:avLst/>
          </a:prstGeom>
          <a:effectLst/>
        </p:spPr>
      </p:pic>
      <p:pic>
        <p:nvPicPr>
          <p:cNvPr id="1028" name="Picture 4" descr="Glitch Thank You GIF by patternbase - Find &amp; Share on GIPHY">
            <a:extLst>
              <a:ext uri="{FF2B5EF4-FFF2-40B4-BE49-F238E27FC236}">
                <a16:creationId xmlns:a16="http://schemas.microsoft.com/office/drawing/2014/main" xmlns="" id="{91EC79F5-B084-FFB8-F021-DF0F3084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4779" y="432708"/>
            <a:ext cx="6183086" cy="61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278852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3DDBF-B5B5-B612-D909-84C1619E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663"/>
            <a:ext cx="10515600" cy="1325563"/>
          </a:xfrm>
          <a:gradFill flip="none" rotWithShape="1">
            <a:gsLst>
              <a:gs pos="0">
                <a:schemeClr val="tx1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Project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C7FB8E-AE81-9A5E-CD20-A38BAB494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5782" y="114979"/>
            <a:ext cx="2266950" cy="619125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B81F96-741A-E8BA-CBC3-1AA6DCEC2A82}"/>
              </a:ext>
            </a:extLst>
          </p:cNvPr>
          <p:cNvSpPr txBox="1"/>
          <p:nvPr/>
        </p:nvSpPr>
        <p:spPr>
          <a:xfrm>
            <a:off x="838200" y="2509935"/>
            <a:ext cx="10515600" cy="304698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In this Project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+mj-lt"/>
              </a:rPr>
              <a:t>we'll work with exit surveys from employees of the 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+mj-lt"/>
              </a:rPr>
              <a:t>Department of Education, Training and Employment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+mj-lt"/>
              </a:rPr>
              <a:t> (DETE) and the Technical and Further Education (TAFE) institute in Queensland, Australia and 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we analyze the data clean Employee Exit Date using Python and SQL and perform some EDA operations.</a:t>
            </a:r>
          </a:p>
        </p:txBody>
      </p:sp>
      <p:pic>
        <p:nvPicPr>
          <p:cNvPr id="13" name="Graphic 12" descr="Graph and note paper pads with pencil">
            <a:extLst>
              <a:ext uri="{FF2B5EF4-FFF2-40B4-BE49-F238E27FC236}">
                <a16:creationId xmlns:a16="http://schemas.microsoft.com/office/drawing/2014/main" xmlns="" id="{1591F3D9-5E77-3B60-09BF-0C367BDBD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37" y="803662"/>
            <a:ext cx="1325563" cy="1325563"/>
          </a:xfrm>
          <a:prstGeom prst="rect">
            <a:avLst/>
          </a:prstGeom>
        </p:spPr>
      </p:pic>
      <p:pic>
        <p:nvPicPr>
          <p:cNvPr id="15" name="Graphic 14" descr="A mug filled with office supplies">
            <a:extLst>
              <a:ext uri="{FF2B5EF4-FFF2-40B4-BE49-F238E27FC236}">
                <a16:creationId xmlns:a16="http://schemas.microsoft.com/office/drawing/2014/main" xmlns="" id="{E5631A71-3788-3B0A-8648-004D92E12C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4914" y="696976"/>
            <a:ext cx="1432249" cy="14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48283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AA933-6498-993C-24DA-67A6E2AE697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86F157-B662-C308-798D-424C799F9A8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What is Data?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Data is a collection of information that is gathered through observations, measurements, research, or analysis.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Types of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Numerical data: Quantitative data that can be represented by numbers. For example, height.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Categorical data: Qualitative data that can be represented by labels or names. For example, gender.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82979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12F61-F961-0CF6-434A-8725ED9C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2091612" cy="661242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context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4311F-4606-8CE5-4D06-DF93998DC748}"/>
              </a:ext>
            </a:extLst>
          </p:cNvPr>
          <p:cNvSpPr txBox="1"/>
          <p:nvPr/>
        </p:nvSpPr>
        <p:spPr>
          <a:xfrm>
            <a:off x="558282" y="1591901"/>
            <a:ext cx="8977604" cy="313932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600" b="1" dirty="0">
                <a:solidFill>
                  <a:srgbClr val="7030A0"/>
                </a:solidFill>
              </a:rPr>
              <a:t>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600" b="1" dirty="0">
                <a:solidFill>
                  <a:srgbClr val="7030A0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600" b="1" dirty="0">
                <a:solidFill>
                  <a:srgbClr val="7030A0"/>
                </a:solidFill>
              </a:rPr>
              <a:t>Data Visualization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xmlns="" id="{46A3EA43-3A6E-D8CB-E5BF-966E4D2A5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71183" y="2704361"/>
            <a:ext cx="914400" cy="914400"/>
          </a:xfrm>
          <a:prstGeom prst="rect">
            <a:avLst/>
          </a:prstGeom>
        </p:spPr>
      </p:pic>
      <p:pic>
        <p:nvPicPr>
          <p:cNvPr id="10" name="Graphic 9" descr="Statistics with solid fill">
            <a:extLst>
              <a:ext uri="{FF2B5EF4-FFF2-40B4-BE49-F238E27FC236}">
                <a16:creationId xmlns:a16="http://schemas.microsoft.com/office/drawing/2014/main" xmlns="" id="{12EF05DF-6E90-2B42-25D9-43893156C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514253" y="3669517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xmlns="" id="{53014F3B-0A0F-8450-DE2C-7A4E861758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62326" y="1642656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6E1096-E217-5E7D-B712-F6D47519F9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129" y="54182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69116200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D85D3-97D4-FEC6-4798-6022D7301D6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Data Collecting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F2C4C-684E-87D4-DA8E-ED4BD330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779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I am collecting the data from the website of the </a:t>
            </a: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Department of Education, Training and Employment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 (DETE) using Excel.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In Excel there is an option called is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In Data option it shows no of options Like PDF,CSV Etc. But I used From the web option it is easy way to extract the data from the web site.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After extract the data from the web site then. I am save has the CSV format and then started the analyze the data using python and SQL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xmlns="" id="{4CC7D3F4-DEC4-BD9A-7232-2E3FC9014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9478" y="570706"/>
            <a:ext cx="914400" cy="9144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xmlns="" id="{3A8641A6-E8D1-9E96-53C0-5803FDFF2B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49543" y="56604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5C0FC8-BFED-FCCE-CECE-6BC46208FF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0529" y="-9884"/>
            <a:ext cx="1338943" cy="3656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26200135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D4D21-BFF8-BFFD-BB69-1DAC061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Data Cleaning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3F400-2B1D-542D-4638-D60BB593F52E}"/>
              </a:ext>
            </a:extLst>
          </p:cNvPr>
          <p:cNvSpPr txBox="1"/>
          <p:nvPr/>
        </p:nvSpPr>
        <p:spPr>
          <a:xfrm>
            <a:off x="838200" y="1866122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In data cleaning. I used no of liberates to clean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A73AFA-F478-8E54-F031-39AC3AAB0A14}"/>
              </a:ext>
            </a:extLst>
          </p:cNvPr>
          <p:cNvSpPr txBox="1"/>
          <p:nvPr/>
        </p:nvSpPr>
        <p:spPr>
          <a:xfrm>
            <a:off x="838199" y="2351012"/>
            <a:ext cx="11179629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Loading Purpose used the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pd.read_csv().</a:t>
            </a:r>
            <a:r>
              <a:rPr lang="en-US" dirty="0">
                <a:solidFill>
                  <a:schemeClr val="bg1"/>
                </a:solidFill>
              </a:rPr>
              <a:t>This function is used to read the data set from the given location and it read only CSV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Knowing the each column data types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df.info().</a:t>
            </a:r>
            <a:r>
              <a:rPr lang="en-US" dirty="0">
                <a:solidFill>
                  <a:schemeClr val="bg1"/>
                </a:solidFill>
              </a:rPr>
              <a:t>Here df means Data Frame and info() function is used to know all the data types in whole data 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Removing all unnecessary columns from given data using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df.drop(axis=1,inplace=True) </a:t>
            </a:r>
            <a:r>
              <a:rPr lang="en-US" dirty="0">
                <a:solidFill>
                  <a:schemeClr val="bg1"/>
                </a:solidFill>
              </a:rPr>
              <a:t>and drop means to remove specify columns from the given data set and inplace=True means to delete permanently from the data 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Knowing duplicated values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df.duplicated()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To knowing duplicate values from the give data set using this function called duplicated.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Knowing Null values </a:t>
            </a:r>
            <a:r>
              <a:rPr lang="en-US" b="1" u="sng" dirty="0">
                <a:solidFill>
                  <a:schemeClr val="accent2"/>
                </a:solidFill>
              </a:rPr>
              <a:t>df.isna()</a:t>
            </a:r>
            <a:r>
              <a:rPr lang="en-US" dirty="0">
                <a:solidFill>
                  <a:schemeClr val="bg1"/>
                </a:solidFill>
              </a:rPr>
              <a:t>. Checking null values from the given data set called isna means is null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removing null values from the given data set using this function called </a:t>
            </a:r>
            <a:r>
              <a:rPr lang="en-US" b="1" u="sng" dirty="0">
                <a:solidFill>
                  <a:schemeClr val="accent2"/>
                </a:solidFill>
              </a:rPr>
              <a:t>df.dropna()</a:t>
            </a:r>
            <a:r>
              <a:rPr lang="en-US" dirty="0">
                <a:solidFill>
                  <a:schemeClr val="bg1"/>
                </a:solidFill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From removing duplicated values from the given data set using function called </a:t>
            </a:r>
            <a:r>
              <a:rPr lang="en-US" b="1" u="sng" dirty="0">
                <a:solidFill>
                  <a:schemeClr val="accent2"/>
                </a:solidFill>
              </a:rPr>
              <a:t>df.drop_duplicate()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 know the no of the values are present in each columns is </a:t>
            </a:r>
            <a:r>
              <a:rPr lang="en-US" b="1" dirty="0">
                <a:solidFill>
                  <a:schemeClr val="accent2"/>
                </a:solidFill>
              </a:rPr>
              <a:t>df.value_counts()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D0A0E7-CDC5-D878-E4B7-FC20A2C83A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4734" y="6238789"/>
            <a:ext cx="2267266" cy="619211"/>
          </a:xfrm>
          <a:prstGeom prst="rect">
            <a:avLst/>
          </a:prstGeom>
          <a:effectLst/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xmlns="" id="{2500F22A-01ED-2DA3-6381-09CAF9776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813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375389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D9AA8-763E-985C-E501-8FB600297A0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CA23C-E0AE-8841-E2E6-A4E60E0F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 Data Visualization. I used Visualization tools like Matplotlib, Seaborn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493203-652F-27FA-7414-B82BBC41D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528717" y="3429000"/>
            <a:ext cx="4573364" cy="3342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4E3519-9BEB-268F-B365-9824916A7D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4734" y="6238789"/>
            <a:ext cx="2267266" cy="619211"/>
          </a:xfrm>
          <a:prstGeom prst="rect">
            <a:avLst/>
          </a:prstGeom>
          <a:effectLst/>
        </p:spPr>
      </p:pic>
      <p:pic>
        <p:nvPicPr>
          <p:cNvPr id="10" name="Graphic 9" descr="Presentation with bar chart with solid fill">
            <a:extLst>
              <a:ext uri="{FF2B5EF4-FFF2-40B4-BE49-F238E27FC236}">
                <a16:creationId xmlns:a16="http://schemas.microsoft.com/office/drawing/2014/main" xmlns="" id="{87E5F38B-01CB-375A-D49D-448FF69BE4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32115" y="6671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004821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B2F6E-69EC-A5C8-93F8-16DCE8C6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1" y="365125"/>
            <a:ext cx="11355354" cy="1325563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Separation_Type and the value of the 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15924-F10B-651B-8532-E65AAC39809B}"/>
              </a:ext>
            </a:extLst>
          </p:cNvPr>
          <p:cNvSpPr txBox="1"/>
          <p:nvPr/>
        </p:nvSpPr>
        <p:spPr>
          <a:xfrm>
            <a:off x="606490" y="1782146"/>
            <a:ext cx="6559419" cy="2031325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c=['green','red','Grey','orange']</a:t>
            </a:r>
          </a:p>
          <a:p>
            <a:r>
              <a:rPr lang="en-US" b="1" dirty="0">
                <a:solidFill>
                  <a:schemeClr val="bg1"/>
                </a:solidFill>
              </a:rPr>
              <a:t>ax=Es['Separation_Type'].value_counts().plot(kind=‘</a:t>
            </a:r>
            <a:r>
              <a:rPr lang="en-US" b="1" dirty="0" err="1">
                <a:solidFill>
                  <a:schemeClr val="bg1"/>
                </a:solidFill>
              </a:rPr>
              <a:t>barh</a:t>
            </a:r>
            <a:r>
              <a:rPr lang="en-US" b="1" dirty="0">
                <a:solidFill>
                  <a:schemeClr val="bg1"/>
                </a:solidFill>
              </a:rPr>
              <a:t>',color=c)</a:t>
            </a:r>
          </a:p>
          <a:p>
            <a:r>
              <a:rPr lang="en-US" b="1" dirty="0">
                <a:solidFill>
                  <a:schemeClr val="bg1"/>
                </a:solidFill>
              </a:rPr>
              <a:t>for i in ax.containers: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plt.bar_label(i,)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plt.xlabel("Separation_Type")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plt.ylabel("value_counts")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7E84E5-78F2-3C12-0215-FEB8DAFEC0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13471"/>
            <a:ext cx="5953917" cy="2920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A5F7229-862C-644F-01B3-12639D876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238789"/>
            <a:ext cx="2267266" cy="61921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xmlns="" val="271379327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D714A-AEE4-30F4-60F1-4BBD0A4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Data Visualization of the  column is Position and the value of the counts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1DC104-595B-A8D0-80E2-00C9AF160A9B}"/>
              </a:ext>
            </a:extLst>
          </p:cNvPr>
          <p:cNvSpPr txBox="1"/>
          <p:nvPr/>
        </p:nvSpPr>
        <p:spPr>
          <a:xfrm>
            <a:off x="884075" y="1762789"/>
            <a:ext cx="7055498" cy="1754326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colors = ['green', 'blue', 'red']</a:t>
            </a:r>
          </a:p>
          <a:p>
            <a:r>
              <a:rPr lang="en-US" b="1" dirty="0">
                <a:solidFill>
                  <a:schemeClr val="bg1"/>
                </a:solidFill>
              </a:rPr>
              <a:t>Es['Position'].value_counts().plot(kind='pie',autopct='%1.1f',colors=colors)</a:t>
            </a:r>
          </a:p>
          <a:p>
            <a:r>
              <a:rPr lang="en-US" b="1" dirty="0">
                <a:solidFill>
                  <a:schemeClr val="bg1"/>
                </a:solidFill>
              </a:rPr>
              <a:t>plt.xlabel('position')</a:t>
            </a:r>
          </a:p>
          <a:p>
            <a:r>
              <a:rPr lang="en-US" b="1" dirty="0">
                <a:solidFill>
                  <a:schemeClr val="bg1"/>
                </a:solidFill>
              </a:rPr>
              <a:t>plt.ylabel("value_counts")</a:t>
            </a:r>
          </a:p>
          <a:p>
            <a:r>
              <a:rPr lang="en-US" b="1" dirty="0">
                <a:solidFill>
                  <a:schemeClr val="bg1"/>
                </a:solidFill>
              </a:rPr>
              <a:t>plt.show()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5CF61A-6666-1E33-6632-59A02501AE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7519" y="3617208"/>
            <a:ext cx="4681283" cy="3184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644E9D-CECD-2CA7-7112-84B53A265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98" y="6182805"/>
            <a:ext cx="2267266" cy="619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20396114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335</TotalTime>
  <Words>579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Exit Survey</vt:lpstr>
      <vt:lpstr>Project Description</vt:lpstr>
      <vt:lpstr>Data</vt:lpstr>
      <vt:lpstr>context</vt:lpstr>
      <vt:lpstr>Data Collecting</vt:lpstr>
      <vt:lpstr>Data Cleaning</vt:lpstr>
      <vt:lpstr>Data Visualization</vt:lpstr>
      <vt:lpstr>Data Visualization of the  column is Separation_Type and the value of the counts</vt:lpstr>
      <vt:lpstr>Data Visualization of the  column is Position and the value of the counts</vt:lpstr>
      <vt:lpstr>Data Visualization of the  column is Region and the value of the counts</vt:lpstr>
      <vt:lpstr>Data Visualization of the  column is Employee status and the value of the counts</vt:lpstr>
      <vt:lpstr>Data Visualization of the  column is Age and the value of the counts</vt:lpstr>
      <vt:lpstr>Data Visualization of the  column is Gender and the value of the counts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Exit Survey</dc:title>
  <dc:creator>killi Rama krishna</dc:creator>
  <cp:lastModifiedBy>Ramakrishna</cp:lastModifiedBy>
  <cp:revision>20</cp:revision>
  <dcterms:created xsi:type="dcterms:W3CDTF">2023-10-02T15:33:09Z</dcterms:created>
  <dcterms:modified xsi:type="dcterms:W3CDTF">2023-11-30T07:18:00Z</dcterms:modified>
</cp:coreProperties>
</file>