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8" r:id="rId4"/>
    <p:sldId id="259" r:id="rId5"/>
    <p:sldId id="267" r:id="rId6"/>
    <p:sldId id="261" r:id="rId7"/>
    <p:sldId id="262" r:id="rId8"/>
    <p:sldId id="263" r:id="rId9"/>
    <p:sldId id="264" r:id="rId10"/>
    <p:sldId id="265" r:id="rId11"/>
    <p:sldId id="266"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80620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1388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CF0BCE0-945C-4FDF-95A1-2149B1FF5B83}" type="datetimeFigureOut">
              <a:rPr lang="en-US" smtClean="0"/>
              <a:t>5/24/2023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3776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0437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CF0BCE0-945C-4FDF-95A1-2149B1FF5B83}" type="datetimeFigureOut">
              <a:rPr lang="en-US" smtClean="0"/>
              <a:t>5/24/2023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CD77608-3819-479B-BB98-C216BA724EFE}" type="slidenum">
              <a:rPr lang="en-US" smtClean="0"/>
              <a:t>‹#›</a:t>
            </a:fld>
            <a:endParaRPr lang="en-US"/>
          </a:p>
        </p:txBody>
      </p:sp>
    </p:spTree>
    <p:extLst>
      <p:ext uri="{BB962C8B-B14F-4D97-AF65-F5344CB8AC3E}">
        <p14:creationId xmlns:p14="http://schemas.microsoft.com/office/powerpoint/2010/main" val="1638744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4969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76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1874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3456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6571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6968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pPr algn="r"/>
            <a:fld id="{7CF0BCE0-945C-4FDF-95A1-2149B1FF5B83}" type="datetimeFigureOut">
              <a:rPr lang="en-US" smtClean="0"/>
              <a:pPr algn="r"/>
              <a:t>5/24/2023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sz="1000"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29436689"/>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roaringelephant.org/2016/03/08/episode-9-sql-in-hadoop/"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almistryforyou.com/p/faqs.html" TargetMode="External"/><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71013/fwd__bubble_hand_drawn-by-rejon-177666"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w3schools.com/sql/default.asp"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69AC-1710-1E13-8C66-00191CE3A207}"/>
              </a:ext>
            </a:extLst>
          </p:cNvPr>
          <p:cNvSpPr>
            <a:spLocks noGrp="1"/>
          </p:cNvSpPr>
          <p:nvPr>
            <p:ph type="ctrTitle"/>
          </p:nvPr>
        </p:nvSpPr>
        <p:spPr>
          <a:xfrm>
            <a:off x="7865806" y="2194560"/>
            <a:ext cx="4001729" cy="1739347"/>
          </a:xfrm>
          <a:solidFill>
            <a:schemeClr val="tx2"/>
          </a:solidFill>
          <a:ln>
            <a:noFill/>
          </a:ln>
          <a:effectLst>
            <a:glow rad="101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4800" b="1" dirty="0"/>
              <a:t>SQL</a:t>
            </a:r>
          </a:p>
        </p:txBody>
      </p:sp>
      <p:sp>
        <p:nvSpPr>
          <p:cNvPr id="3" name="Subtitle 2">
            <a:extLst>
              <a:ext uri="{FF2B5EF4-FFF2-40B4-BE49-F238E27FC236}">
                <a16:creationId xmlns:a16="http://schemas.microsoft.com/office/drawing/2014/main" id="{F0D20876-08EF-97FB-B84D-C1720F6DA99C}"/>
              </a:ext>
            </a:extLst>
          </p:cNvPr>
          <p:cNvSpPr>
            <a:spLocks noGrp="1"/>
          </p:cNvSpPr>
          <p:nvPr>
            <p:ph type="subTitle" idx="1"/>
          </p:nvPr>
        </p:nvSpPr>
        <p:spPr>
          <a:xfrm>
            <a:off x="7865806" y="3996250"/>
            <a:ext cx="4003106" cy="1942434"/>
          </a:xfrm>
          <a:solidFill>
            <a:schemeClr val="bg2"/>
          </a:solidFill>
          <a:ln>
            <a:solidFill>
              <a:srgbClr val="00FF00"/>
            </a:solidFill>
          </a:ln>
          <a:effectLst>
            <a:innerShdw blurRad="63500" dist="50800" dir="2700000">
              <a:prstClr val="black">
                <a:alpha val="50000"/>
              </a:prstClr>
            </a:innerShdw>
          </a:effectLst>
          <a:scene3d>
            <a:camera prst="orthographicFront"/>
            <a:lightRig rig="threePt" dir="t"/>
          </a:scene3d>
          <a:sp3d>
            <a:bevelT w="114300" prst="artDeco"/>
          </a:sp3d>
        </p:spPr>
        <p:txBody>
          <a:bodyPr anchor="ctr">
            <a:normAutofit/>
          </a:bodyPr>
          <a:lstStyle/>
          <a:p>
            <a:r>
              <a:rPr lang="en-US" sz="1800" b="1" dirty="0"/>
              <a:t>NIT ASSIGNMENT-7</a:t>
            </a:r>
          </a:p>
          <a:p>
            <a:r>
              <a:rPr lang="en-US" sz="1800" b="1" dirty="0"/>
              <a:t>FROM: KILLI RAMA KRISHNA</a:t>
            </a:r>
          </a:p>
        </p:txBody>
      </p:sp>
      <p:pic>
        <p:nvPicPr>
          <p:cNvPr id="4" name="Picture 3">
            <a:extLst>
              <a:ext uri="{FF2B5EF4-FFF2-40B4-BE49-F238E27FC236}">
                <a16:creationId xmlns:a16="http://schemas.microsoft.com/office/drawing/2014/main" id="{AACEC003-BFFD-8DED-2633-50EAF7033283}"/>
              </a:ext>
            </a:extLst>
          </p:cNvPr>
          <p:cNvPicPr>
            <a:picLocks noChangeAspect="1"/>
          </p:cNvPicPr>
          <p:nvPr/>
        </p:nvPicPr>
        <p:blipFill rotWithShape="1">
          <a:blip r:embed="rId3"/>
          <a:srcRect l="13302" r="-2" b="-2"/>
          <a:stretch/>
        </p:blipFill>
        <p:spPr>
          <a:xfrm>
            <a:off x="748575" y="619357"/>
            <a:ext cx="6266001" cy="5619286"/>
          </a:xfrm>
          <a:prstGeom prst="rect">
            <a:avLst/>
          </a:prstGeom>
        </p:spPr>
      </p:pic>
      <p:pic>
        <p:nvPicPr>
          <p:cNvPr id="6" name="Picture 5" descr="A crane lifting a blue text">
            <a:extLst>
              <a:ext uri="{FF2B5EF4-FFF2-40B4-BE49-F238E27FC236}">
                <a16:creationId xmlns:a16="http://schemas.microsoft.com/office/drawing/2014/main" id="{CAC0C762-F60F-0EEB-E515-196F48AB64DE}"/>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45895" y="1134237"/>
            <a:ext cx="4780756" cy="4589526"/>
          </a:xfrm>
          <a:prstGeom prst="rect">
            <a:avLst/>
          </a:prstGeom>
        </p:spPr>
      </p:pic>
    </p:spTree>
    <p:extLst>
      <p:ext uri="{BB962C8B-B14F-4D97-AF65-F5344CB8AC3E}">
        <p14:creationId xmlns:p14="http://schemas.microsoft.com/office/powerpoint/2010/main" val="284488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grpId="0" nodeType="clickEffect">
                                  <p:stCondLst>
                                    <p:cond delay="0"/>
                                  </p:stCondLst>
                                  <p:childTnLst>
                                    <p:animClr clrSpc="rgb" dir="cw">
                                      <p:cBhvr>
                                        <p:cTn id="16" dur="2000" fill="hold"/>
                                        <p:tgtEl>
                                          <p:spTgt spid="2"/>
                                        </p:tgtEl>
                                        <p:attrNameLst>
                                          <p:attrName>stroke.color</p:attrName>
                                        </p:attrNameLst>
                                      </p:cBhvr>
                                      <p:to>
                                        <a:schemeClr val="accent2"/>
                                      </p:to>
                                    </p:animClr>
                                    <p:set>
                                      <p:cBhvr>
                                        <p:cTn id="17" dur="2000" fill="hold"/>
                                        <p:tgtEl>
                                          <p:spTgt spid="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B4254FF-10BC-93D9-75E9-2998D6CC48D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401169" y="0"/>
            <a:ext cx="5389662" cy="6858000"/>
          </a:xfrm>
          <a:prstGeom prst="rect">
            <a:avLst/>
          </a:prstGeom>
        </p:spPr>
      </p:pic>
    </p:spTree>
    <p:extLst>
      <p:ext uri="{BB962C8B-B14F-4D97-AF65-F5344CB8AC3E}">
        <p14:creationId xmlns:p14="http://schemas.microsoft.com/office/powerpoint/2010/main" val="382650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AB6029-A451-4655-B134-B1E2F0B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2">
            <a:extLst>
              <a:ext uri="{FF2B5EF4-FFF2-40B4-BE49-F238E27FC236}">
                <a16:creationId xmlns:a16="http://schemas.microsoft.com/office/drawing/2014/main" id="{8CCC0FC4-DB23-FB0D-1AE0-0C368755ACA4}"/>
              </a:ext>
            </a:extLst>
          </p:cNvPr>
          <p:cNvSpPr txBox="1"/>
          <p:nvPr/>
        </p:nvSpPr>
        <p:spPr>
          <a:xfrm>
            <a:off x="0" y="1822028"/>
            <a:ext cx="7849780" cy="5035973"/>
          </a:xfrm>
          <a:prstGeom prst="rect">
            <a:avLst/>
          </a:prstGeom>
        </p:spPr>
        <p:txBody>
          <a:bodyPr vert="horz" lIns="91440" tIns="45720" rIns="91440" bIns="45720" rtlCol="0">
            <a:normAutofit/>
          </a:bodyPr>
          <a:lstStyle/>
          <a:p>
            <a:pPr indent="-182880" defTabSz="914400">
              <a:lnSpc>
                <a:spcPct val="90000"/>
              </a:lnSpc>
              <a:spcAft>
                <a:spcPts val="600"/>
              </a:spcAft>
              <a:buClr>
                <a:schemeClr val="tx1"/>
              </a:buClr>
              <a:buFont typeface="Wingdings" pitchFamily="2" charset="2"/>
              <a:buChar char=""/>
            </a:pPr>
            <a:r>
              <a:rPr lang="en-US" sz="1300" b="0" i="0" dirty="0">
                <a:effectLst/>
              </a:rPr>
              <a:t>There are a few things you can do to improve the performance of retrieving data from 10 to 12 tables which are interconnected with constraints.</a:t>
            </a:r>
          </a:p>
          <a:p>
            <a:pPr indent="-182880" defTabSz="914400">
              <a:lnSpc>
                <a:spcPct val="90000"/>
              </a:lnSpc>
              <a:spcAft>
                <a:spcPts val="600"/>
              </a:spcAft>
              <a:buClr>
                <a:schemeClr val="tx1"/>
              </a:buClr>
              <a:buFont typeface="Wingdings" pitchFamily="2" charset="2"/>
              <a:buChar char=""/>
            </a:pPr>
            <a:r>
              <a:rPr lang="en-US" sz="1300" b="0" i="0" dirty="0">
                <a:effectLst/>
              </a:rPr>
              <a:t>Use indexes. Indexes can help the database find the data you need more quickly.</a:t>
            </a:r>
          </a:p>
          <a:p>
            <a:pPr indent="-182880" defTabSz="914400">
              <a:lnSpc>
                <a:spcPct val="90000"/>
              </a:lnSpc>
              <a:spcAft>
                <a:spcPts val="600"/>
              </a:spcAft>
              <a:buClr>
                <a:schemeClr val="tx1"/>
              </a:buClr>
              <a:buFont typeface="Wingdings" pitchFamily="2" charset="2"/>
              <a:buChar char=""/>
            </a:pPr>
            <a:r>
              <a:rPr lang="en-US" sz="1300" b="0" i="0" dirty="0">
                <a:effectLst/>
              </a:rPr>
              <a:t>Use joins efficiently. There are different types of joins, and some are more efficient than others. For example, an inner join is more efficient than a cross join.</a:t>
            </a:r>
          </a:p>
          <a:p>
            <a:pPr indent="-182880" defTabSz="914400">
              <a:lnSpc>
                <a:spcPct val="90000"/>
              </a:lnSpc>
              <a:spcAft>
                <a:spcPts val="600"/>
              </a:spcAft>
              <a:buClr>
                <a:schemeClr val="tx1"/>
              </a:buClr>
              <a:buFont typeface="Wingdings" pitchFamily="2" charset="2"/>
              <a:buChar char=""/>
            </a:pPr>
            <a:r>
              <a:rPr lang="en-US" sz="1300" b="0" i="0" dirty="0">
                <a:effectLst/>
              </a:rPr>
              <a:t>Use a database that is designed for performance. Some databases, such as MySQL and PostgreSQL, are designed for performance. Others, such as Oracle and Microsoft SQL Server, are designed for scalability.</a:t>
            </a:r>
          </a:p>
          <a:p>
            <a:pPr indent="-182880" defTabSz="914400">
              <a:lnSpc>
                <a:spcPct val="90000"/>
              </a:lnSpc>
              <a:spcAft>
                <a:spcPts val="600"/>
              </a:spcAft>
              <a:buClr>
                <a:schemeClr val="tx1"/>
              </a:buClr>
              <a:buFont typeface="Wingdings" pitchFamily="2" charset="2"/>
              <a:buChar char=""/>
            </a:pPr>
            <a:r>
              <a:rPr lang="en-US" sz="1300" b="0" i="0" dirty="0">
                <a:effectLst/>
              </a:rPr>
              <a:t>Use a caching solution. A caching solution can store frequently accessed data in memory, which can improve performance.</a:t>
            </a:r>
          </a:p>
          <a:p>
            <a:pPr indent="-182880" defTabSz="914400">
              <a:lnSpc>
                <a:spcPct val="90000"/>
              </a:lnSpc>
              <a:spcAft>
                <a:spcPts val="600"/>
              </a:spcAft>
              <a:buClr>
                <a:schemeClr val="tx1"/>
              </a:buClr>
              <a:buFont typeface="Wingdings" pitchFamily="2" charset="2"/>
              <a:buChar char=""/>
            </a:pPr>
            <a:r>
              <a:rPr lang="en-US" sz="1300" b="0" i="0" dirty="0">
                <a:effectLst/>
              </a:rPr>
              <a:t>In addition to these general tips, there are also a few things you can do specifically for projects that involve retrieving data from 10 to 12 tables.</a:t>
            </a:r>
          </a:p>
          <a:p>
            <a:pPr indent="-182880" defTabSz="914400">
              <a:lnSpc>
                <a:spcPct val="90000"/>
              </a:lnSpc>
              <a:spcAft>
                <a:spcPts val="600"/>
              </a:spcAft>
              <a:buClr>
                <a:schemeClr val="tx1"/>
              </a:buClr>
              <a:buFont typeface="Wingdings" pitchFamily="2" charset="2"/>
              <a:buChar char=""/>
            </a:pPr>
            <a:r>
              <a:rPr lang="en-US" sz="1300" b="0" i="0" dirty="0">
                <a:effectLst/>
              </a:rPr>
              <a:t>Plan your queries carefully. Before you start writing queries, take some time to plan them out. This will help you identify the most efficient way to retrieve the data you need.</a:t>
            </a:r>
          </a:p>
          <a:p>
            <a:pPr indent="-182880" defTabSz="914400">
              <a:lnSpc>
                <a:spcPct val="90000"/>
              </a:lnSpc>
              <a:spcAft>
                <a:spcPts val="600"/>
              </a:spcAft>
              <a:buClr>
                <a:schemeClr val="tx1"/>
              </a:buClr>
              <a:buFont typeface="Wingdings" pitchFamily="2" charset="2"/>
              <a:buChar char=""/>
            </a:pPr>
            <a:r>
              <a:rPr lang="en-US" sz="1300" b="0" i="0" dirty="0">
                <a:effectLst/>
              </a:rPr>
              <a:t>Use stored procedures. Stored procedures can help you improve performance by grouping together multiple queries and executing them as a single unit.</a:t>
            </a:r>
          </a:p>
          <a:p>
            <a:pPr indent="-182880" defTabSz="914400">
              <a:lnSpc>
                <a:spcPct val="90000"/>
              </a:lnSpc>
              <a:spcAft>
                <a:spcPts val="600"/>
              </a:spcAft>
              <a:buClr>
                <a:schemeClr val="tx1"/>
              </a:buClr>
              <a:buFont typeface="Wingdings" pitchFamily="2" charset="2"/>
              <a:buChar char=""/>
            </a:pPr>
            <a:r>
              <a:rPr lang="en-US" sz="1300" b="0" i="0" dirty="0">
                <a:effectLst/>
              </a:rPr>
              <a:t>Use a sharding solution. If you have a large amount of data, you may want to consider using a shading solution. Sharding divides the data into multiple smaller pieces, which can improve performance by distributing the load across multiple servers.</a:t>
            </a:r>
          </a:p>
        </p:txBody>
      </p:sp>
      <p:pic>
        <p:nvPicPr>
          <p:cNvPr id="5" name="Picture 4" descr="A 3D pattern of ring shapes connected by lines">
            <a:extLst>
              <a:ext uri="{FF2B5EF4-FFF2-40B4-BE49-F238E27FC236}">
                <a16:creationId xmlns:a16="http://schemas.microsoft.com/office/drawing/2014/main" id="{D38F2A65-5F75-0D56-0FED-DA10C3A5AB5C}"/>
              </a:ext>
            </a:extLst>
          </p:cNvPr>
          <p:cNvPicPr>
            <a:picLocks noChangeAspect="1"/>
          </p:cNvPicPr>
          <p:nvPr/>
        </p:nvPicPr>
        <p:blipFill rotWithShape="1">
          <a:blip r:embed="rId2"/>
          <a:srcRect l="9388" r="42111"/>
          <a:stretch/>
        </p:blipFill>
        <p:spPr>
          <a:xfrm>
            <a:off x="7849780" y="1822028"/>
            <a:ext cx="4342220" cy="5035972"/>
          </a:xfrm>
          <a:prstGeom prst="rect">
            <a:avLst/>
          </a:prstGeom>
        </p:spPr>
      </p:pic>
    </p:spTree>
    <p:extLst>
      <p:ext uri="{BB962C8B-B14F-4D97-AF65-F5344CB8AC3E}">
        <p14:creationId xmlns:p14="http://schemas.microsoft.com/office/powerpoint/2010/main" val="227582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6">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785E4201-259A-ECAF-909E-D0AE9AC9A50B}"/>
              </a:ext>
            </a:extLst>
          </p:cNvPr>
          <p:cNvSpPr/>
          <p:nvPr/>
        </p:nvSpPr>
        <p:spPr>
          <a:xfrm>
            <a:off x="4877883" y="1190397"/>
            <a:ext cx="5607303" cy="430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defTabSz="914400">
              <a:lnSpc>
                <a:spcPct val="80000"/>
              </a:lnSpc>
              <a:spcBef>
                <a:spcPct val="0"/>
              </a:spcBef>
              <a:spcAft>
                <a:spcPts val="600"/>
              </a:spcAft>
            </a:pPr>
            <a:endParaRPr lang="en-US" sz="4800" cap="all" spc="150" dirty="0">
              <a:solidFill>
                <a:schemeClr val="tx1"/>
              </a:solidFill>
              <a:latin typeface="+mj-lt"/>
              <a:ea typeface="+mj-ea"/>
              <a:cs typeface="+mj-cs"/>
            </a:endParaRPr>
          </a:p>
        </p:txBody>
      </p:sp>
      <p:sp>
        <p:nvSpPr>
          <p:cNvPr id="28"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946146-9FF7-4B29-97F2-EA1CB3876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4" name="Picture 3" descr="Close-up of a magnifying glass with words on it">
            <a:extLst>
              <a:ext uri="{FF2B5EF4-FFF2-40B4-BE49-F238E27FC236}">
                <a16:creationId xmlns:a16="http://schemas.microsoft.com/office/drawing/2014/main" id="{604DC2E7-20E7-BA5D-EE8F-E31CEC17AD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94594" y="1935734"/>
            <a:ext cx="3810000" cy="2533650"/>
          </a:xfrm>
          <a:prstGeom prst="rect">
            <a:avLst/>
          </a:prstGeom>
        </p:spPr>
      </p:pic>
    </p:spTree>
    <p:extLst>
      <p:ext uri="{BB962C8B-B14F-4D97-AF65-F5344CB8AC3E}">
        <p14:creationId xmlns:p14="http://schemas.microsoft.com/office/powerpoint/2010/main" val="339963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EDBAFDF-49AB-3127-78E7-088BF6979EAF}"/>
              </a:ext>
            </a:extLst>
          </p:cNvPr>
          <p:cNvSpPr txBox="1"/>
          <p:nvPr/>
        </p:nvSpPr>
        <p:spPr>
          <a:xfrm>
            <a:off x="6449950" y="2194560"/>
            <a:ext cx="5418961" cy="1739347"/>
          </a:xfrm>
          <a:prstGeom prst="rect">
            <a:avLst/>
          </a:prstGeom>
        </p:spPr>
        <p:txBody>
          <a:bodyPr vert="horz" lIns="91440" tIns="45720" rIns="91440" bIns="45720" rtlCol="0" anchor="ctr">
            <a:normAutofit/>
          </a:bodyPr>
          <a:lstStyle/>
          <a:p>
            <a:pPr algn="ctr" defTabSz="914400">
              <a:lnSpc>
                <a:spcPct val="80000"/>
              </a:lnSpc>
              <a:spcBef>
                <a:spcPct val="0"/>
              </a:spcBef>
              <a:spcAft>
                <a:spcPts val="600"/>
              </a:spcAft>
            </a:pPr>
            <a:r>
              <a:rPr lang="en-US" sz="6000" cap="all" spc="150" dirty="0">
                <a:solidFill>
                  <a:schemeClr val="bg2"/>
                </a:solidFill>
                <a:latin typeface="+mj-lt"/>
                <a:ea typeface="+mj-ea"/>
                <a:cs typeface="+mj-cs"/>
              </a:rPr>
              <a:t>THANK YOU </a:t>
            </a:r>
          </a:p>
        </p:txBody>
      </p:sp>
      <p:sp>
        <p:nvSpPr>
          <p:cNvPr id="26" name="Rectangle 10">
            <a:extLst>
              <a:ext uri="{FF2B5EF4-FFF2-40B4-BE49-F238E27FC236}">
                <a16:creationId xmlns:a16="http://schemas.microsoft.com/office/drawing/2014/main" id="{7F7CCD79-2F56-4510-8703-25923FED3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Graphic 5" descr="Smiling Face with No Fill">
            <a:extLst>
              <a:ext uri="{FF2B5EF4-FFF2-40B4-BE49-F238E27FC236}">
                <a16:creationId xmlns:a16="http://schemas.microsoft.com/office/drawing/2014/main" id="{E9CA4842-2CBE-5F97-CD4F-49833586ED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275" y="982706"/>
            <a:ext cx="4851141" cy="4851141"/>
          </a:xfrm>
          <a:prstGeom prst="rect">
            <a:avLst/>
          </a:prstGeom>
        </p:spPr>
      </p:pic>
    </p:spTree>
    <p:extLst>
      <p:ext uri="{BB962C8B-B14F-4D97-AF65-F5344CB8AC3E}">
        <p14:creationId xmlns:p14="http://schemas.microsoft.com/office/powerpoint/2010/main" val="25348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FEE53ED-925B-49C1-B7A9-DFBD9991D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2E7390-1E82-C782-7777-586B90FECE32}"/>
              </a:ext>
            </a:extLst>
          </p:cNvPr>
          <p:cNvSpPr>
            <a:spLocks noGrp="1"/>
          </p:cNvSpPr>
          <p:nvPr>
            <p:ph type="title"/>
          </p:nvPr>
        </p:nvSpPr>
        <p:spPr>
          <a:xfrm>
            <a:off x="1202919" y="284176"/>
            <a:ext cx="9784080" cy="1508760"/>
          </a:xfrm>
          <a:ln>
            <a:solidFill>
              <a:schemeClr val="bg1"/>
            </a:solidFill>
          </a:ln>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r>
              <a:rPr lang="en-US" b="1" dirty="0"/>
              <a:t>				</a:t>
            </a:r>
            <a:r>
              <a:rPr lang="en-US" b="1" i="1" dirty="0">
                <a:solidFill>
                  <a:srgbClr val="FF0000"/>
                </a:solidFill>
                <a:highlight>
                  <a:srgbClr val="FFFF00"/>
                </a:highlight>
              </a:rPr>
              <a:t>DBMS</a:t>
            </a:r>
          </a:p>
        </p:txBody>
      </p:sp>
      <p:sp>
        <p:nvSpPr>
          <p:cNvPr id="35" name="Rectangle 34">
            <a:extLst>
              <a:ext uri="{FF2B5EF4-FFF2-40B4-BE49-F238E27FC236}">
                <a16:creationId xmlns:a16="http://schemas.microsoft.com/office/drawing/2014/main" id="{C14D3828-515C-4F9A-9C64-367751853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63" y="2204720"/>
            <a:ext cx="2708031" cy="31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design&#10;&#10;Description automatically generated">
            <a:extLst>
              <a:ext uri="{FF2B5EF4-FFF2-40B4-BE49-F238E27FC236}">
                <a16:creationId xmlns:a16="http://schemas.microsoft.com/office/drawing/2014/main" id="{83BE6FA6-6C4A-035F-E411-F0FEBAB872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1629" y="2586369"/>
            <a:ext cx="2386298" cy="2386298"/>
          </a:xfrm>
          <a:prstGeom prst="rect">
            <a:avLst/>
          </a:prstGeom>
        </p:spPr>
      </p:pic>
      <p:sp>
        <p:nvSpPr>
          <p:cNvPr id="37" name="Rectangle 36">
            <a:extLst>
              <a:ext uri="{FF2B5EF4-FFF2-40B4-BE49-F238E27FC236}">
                <a16:creationId xmlns:a16="http://schemas.microsoft.com/office/drawing/2014/main" id="{AF008B56-05A2-4799-8236-CEB9EF37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927" y="2204720"/>
            <a:ext cx="2708031" cy="31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tabase with solid fill">
            <a:extLst>
              <a:ext uri="{FF2B5EF4-FFF2-40B4-BE49-F238E27FC236}">
                <a16:creationId xmlns:a16="http://schemas.microsoft.com/office/drawing/2014/main" id="{22ED647A-A845-BF2E-978F-7811FBBACB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55115" y="2590678"/>
            <a:ext cx="2377678" cy="2377678"/>
          </a:xfrm>
          <a:prstGeom prst="rect">
            <a:avLst/>
          </a:prstGeom>
        </p:spPr>
      </p:pic>
      <p:sp>
        <p:nvSpPr>
          <p:cNvPr id="5" name="TextBox 4">
            <a:extLst>
              <a:ext uri="{FF2B5EF4-FFF2-40B4-BE49-F238E27FC236}">
                <a16:creationId xmlns:a16="http://schemas.microsoft.com/office/drawing/2014/main" id="{2C8DA8E5-2C28-9D22-93F9-C57109A1AE57}"/>
              </a:ext>
            </a:extLst>
          </p:cNvPr>
          <p:cNvSpPr txBox="1"/>
          <p:nvPr/>
        </p:nvSpPr>
        <p:spPr>
          <a:xfrm>
            <a:off x="6431280" y="2204720"/>
            <a:ext cx="5173911" cy="4218134"/>
          </a:xfrm>
          <a:prstGeom prst="rect">
            <a:avLst/>
          </a:prstGeom>
        </p:spPr>
        <p:txBody>
          <a:bodyPr vert="horz" lIns="91440" tIns="45720" rIns="91440" bIns="45720" rtlCol="0">
            <a:normAutofit/>
          </a:bodyPr>
          <a:lstStyle/>
          <a:p>
            <a:pPr indent="-182880" defTabSz="914400">
              <a:lnSpc>
                <a:spcPct val="90000"/>
              </a:lnSpc>
              <a:spcAft>
                <a:spcPts val="600"/>
              </a:spcAft>
              <a:buClr>
                <a:schemeClr val="tx1"/>
              </a:buClr>
              <a:buFont typeface="Wingdings" pitchFamily="2" charset="2"/>
              <a:buChar char=""/>
            </a:pPr>
            <a:r>
              <a:rPr lang="en-US" sz="1000" b="1" i="0" dirty="0">
                <a:effectLst/>
              </a:rPr>
              <a:t>What is DBMS?</a:t>
            </a:r>
          </a:p>
          <a:p>
            <a:pPr indent="-182880" defTabSz="914400">
              <a:lnSpc>
                <a:spcPct val="90000"/>
              </a:lnSpc>
              <a:spcAft>
                <a:spcPts val="600"/>
              </a:spcAft>
              <a:buClr>
                <a:schemeClr val="tx1"/>
              </a:buClr>
              <a:buFont typeface="Wingdings" pitchFamily="2" charset="2"/>
              <a:buChar char=""/>
            </a:pPr>
            <a:r>
              <a:rPr lang="en-US" sz="1000" b="1" i="0" dirty="0">
                <a:effectLst/>
              </a:rPr>
              <a:t>Database Management System (DBMS) is a software used for the storage, access and manipulation of data. Along with this, DBMS helps in securing data and getting useful insights from it. Common DBMS software are MySQL, PostgreSQL, </a:t>
            </a:r>
            <a:r>
              <a:rPr lang="en-US" sz="1000" i="0" dirty="0">
                <a:effectLst/>
              </a:rPr>
              <a:t>Microsoft Access, MariaDB, SQLite and Microsoft SQL Server.</a:t>
            </a:r>
          </a:p>
          <a:p>
            <a:pPr indent="-182880" defTabSz="914400">
              <a:lnSpc>
                <a:spcPct val="90000"/>
              </a:lnSpc>
              <a:spcAft>
                <a:spcPts val="600"/>
              </a:spcAft>
              <a:buClr>
                <a:schemeClr val="tx1"/>
              </a:buClr>
              <a:buFont typeface="Wingdings" pitchFamily="2" charset="2"/>
              <a:buChar char=""/>
            </a:pPr>
            <a:r>
              <a:rPr lang="en-US" sz="1000" dirty="0"/>
              <a:t>Advantages of DBMS:</a:t>
            </a:r>
          </a:p>
          <a:p>
            <a:pPr indent="-182880" defTabSz="914400">
              <a:lnSpc>
                <a:spcPct val="90000"/>
              </a:lnSpc>
              <a:spcAft>
                <a:spcPts val="600"/>
              </a:spcAft>
              <a:buClr>
                <a:schemeClr val="tx1"/>
              </a:buClr>
              <a:buFont typeface="Wingdings" pitchFamily="2" charset="2"/>
              <a:buChar char=""/>
            </a:pPr>
            <a:r>
              <a:rPr lang="en-US" sz="1000" b="0" i="0" dirty="0">
                <a:effectLst/>
              </a:rPr>
              <a:t>DBMS helps in standardizing processes, thus ensuring uniformity in data structures.</a:t>
            </a:r>
          </a:p>
          <a:p>
            <a:pPr indent="-182880" defTabSz="914400">
              <a:lnSpc>
                <a:spcPct val="90000"/>
              </a:lnSpc>
              <a:spcAft>
                <a:spcPts val="600"/>
              </a:spcAft>
              <a:buClr>
                <a:schemeClr val="tx1"/>
              </a:buClr>
              <a:buFont typeface="Wingdings" pitchFamily="2" charset="2"/>
              <a:buChar char=""/>
            </a:pPr>
            <a:r>
              <a:rPr lang="en-US" sz="1000" b="0" i="0" dirty="0">
                <a:effectLst/>
              </a:rPr>
              <a:t>DBMS optimizes the needs of applications and helps users to accordingly retrieve, access and alter data.</a:t>
            </a:r>
          </a:p>
          <a:p>
            <a:pPr indent="-182880" defTabSz="914400">
              <a:lnSpc>
                <a:spcPct val="90000"/>
              </a:lnSpc>
              <a:spcAft>
                <a:spcPts val="600"/>
              </a:spcAft>
              <a:buClr>
                <a:schemeClr val="tx1"/>
              </a:buClr>
              <a:buFont typeface="Wingdings" pitchFamily="2" charset="2"/>
              <a:buChar char=""/>
            </a:pPr>
            <a:r>
              <a:rPr lang="en-US" sz="1000" b="0" i="0" dirty="0">
                <a:effectLst/>
              </a:rPr>
              <a:t>In DBMS, you can provide access to different users based on their roles. DBMS also has a concept called views which enables different users to obtain a different view of the table with different features.</a:t>
            </a:r>
          </a:p>
          <a:p>
            <a:pPr indent="-182880" defTabSz="914400">
              <a:lnSpc>
                <a:spcPct val="90000"/>
              </a:lnSpc>
              <a:spcAft>
                <a:spcPts val="600"/>
              </a:spcAft>
              <a:buClr>
                <a:schemeClr val="tx1"/>
              </a:buClr>
              <a:buFont typeface="Wingdings" pitchFamily="2" charset="2"/>
              <a:buChar char=""/>
            </a:pPr>
            <a:r>
              <a:rPr lang="en-US" sz="1000" b="0" i="0" dirty="0">
                <a:effectLst/>
              </a:rPr>
              <a:t>DBMS uses normalization which is a process used for this purpose. It splits relations (tables) whose attributes cause redundancy.</a:t>
            </a:r>
          </a:p>
          <a:p>
            <a:pPr indent="-182880" defTabSz="914400">
              <a:lnSpc>
                <a:spcPct val="90000"/>
              </a:lnSpc>
              <a:spcAft>
                <a:spcPts val="600"/>
              </a:spcAft>
              <a:buClr>
                <a:schemeClr val="tx1"/>
              </a:buClr>
              <a:buFont typeface="Wingdings" pitchFamily="2" charset="2"/>
              <a:buChar char=""/>
            </a:pPr>
            <a:r>
              <a:rPr lang="en-US" sz="1000" b="0" i="0" dirty="0">
                <a:effectLst/>
              </a:rPr>
              <a:t>DBMS allows multi-user transaction processing which means that users can access data in parallel and manipulate it without causing concurrency issues.</a:t>
            </a:r>
          </a:p>
          <a:p>
            <a:pPr indent="-182880" defTabSz="914400">
              <a:lnSpc>
                <a:spcPct val="90000"/>
              </a:lnSpc>
              <a:spcAft>
                <a:spcPts val="600"/>
              </a:spcAft>
              <a:buClr>
                <a:schemeClr val="tx1"/>
              </a:buClr>
              <a:buFont typeface="Wingdings" pitchFamily="2" charset="2"/>
              <a:buChar char=""/>
            </a:pPr>
            <a:r>
              <a:rPr lang="en-US" sz="1000" b="0" i="0" dirty="0">
                <a:effectLst/>
              </a:rPr>
              <a:t>It provides backup and recovery features that help create an automatic backup of data in a timely manner. This helps in mitigating unexpected hardware and software failures.</a:t>
            </a:r>
          </a:p>
          <a:p>
            <a:pPr indent="-182880" defTabSz="914400">
              <a:lnSpc>
                <a:spcPct val="90000"/>
              </a:lnSpc>
              <a:spcAft>
                <a:spcPts val="600"/>
              </a:spcAft>
              <a:buClr>
                <a:schemeClr val="tx1"/>
              </a:buClr>
              <a:buFont typeface="Wingdings" pitchFamily="2" charset="2"/>
              <a:buChar char=""/>
            </a:pPr>
            <a:r>
              <a:rPr lang="en-US" sz="1000" b="0" i="0" dirty="0">
                <a:effectLst/>
              </a:rPr>
              <a:t>Due to the centralized nature of a DBMS, it can be easily maintained, thus saving time for development and maintenance.</a:t>
            </a:r>
          </a:p>
          <a:p>
            <a:pPr indent="-182880" defTabSz="914400">
              <a:lnSpc>
                <a:spcPct val="90000"/>
              </a:lnSpc>
              <a:spcAft>
                <a:spcPts val="600"/>
              </a:spcAft>
              <a:buClr>
                <a:schemeClr val="tx1"/>
              </a:buClr>
              <a:buFont typeface="Wingdings" pitchFamily="2" charset="2"/>
              <a:buChar char=""/>
            </a:pPr>
            <a:r>
              <a:rPr lang="en-US" sz="1000" b="0" i="0" dirty="0">
                <a:effectLst/>
              </a:rPr>
              <a:t>Queries in DBMS are easy to learn and the different software that are used for this purpose are very easy to use.</a:t>
            </a:r>
          </a:p>
        </p:txBody>
      </p:sp>
    </p:spTree>
    <p:extLst>
      <p:ext uri="{BB962C8B-B14F-4D97-AF65-F5344CB8AC3E}">
        <p14:creationId xmlns:p14="http://schemas.microsoft.com/office/powerpoint/2010/main" val="55668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screenshot, text, logo, font">
            <a:extLst>
              <a:ext uri="{FF2B5EF4-FFF2-40B4-BE49-F238E27FC236}">
                <a16:creationId xmlns:a16="http://schemas.microsoft.com/office/drawing/2014/main" id="{4F500F23-FA31-E82B-6A9A-B2014F7B640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b="3434"/>
          <a:stretch/>
        </p:blipFill>
        <p:spPr>
          <a:xfrm>
            <a:off x="20" y="10"/>
            <a:ext cx="12191980" cy="6857990"/>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5635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gtEl>
                                        <p:attrNameLst>
                                          <p:attrName>ppt_w</p:attrName>
                                        </p:attrNameLst>
                                      </p:cBhvr>
                                      <p:tavLst>
                                        <p:tav tm="0">
                                          <p:val>
                                            <p:strVal val="ppt_w"/>
                                          </p:val>
                                        </p:tav>
                                        <p:tav tm="100000">
                                          <p:val>
                                            <p:fltVal val="0"/>
                                          </p:val>
                                        </p:tav>
                                      </p:tavLst>
                                    </p:anim>
                                    <p:anim calcmode="lin" valueType="num">
                                      <p:cBhvr>
                                        <p:cTn id="7" dur="1000"/>
                                        <p:tgtEl>
                                          <p:spTgt spid="5"/>
                                        </p:tgtEl>
                                        <p:attrNameLst>
                                          <p:attrName>ppt_h</p:attrName>
                                        </p:attrNameLst>
                                      </p:cBhvr>
                                      <p:tavLst>
                                        <p:tav tm="0">
                                          <p:val>
                                            <p:strVal val="ppt_h"/>
                                          </p:val>
                                        </p:tav>
                                        <p:tav tm="100000">
                                          <p:val>
                                            <p:fltVal val="0"/>
                                          </p:val>
                                        </p:tav>
                                      </p:tavLst>
                                    </p:anim>
                                    <p:anim calcmode="lin" valueType="num">
                                      <p:cBhvr>
                                        <p:cTn id="8" dur="1000"/>
                                        <p:tgtEl>
                                          <p:spTgt spid="5"/>
                                        </p:tgtEl>
                                        <p:attrNameLst>
                                          <p:attrName>style.rotation</p:attrName>
                                        </p:attrNameLst>
                                      </p:cBhvr>
                                      <p:tavLst>
                                        <p:tav tm="0">
                                          <p:val>
                                            <p:fltVal val="0"/>
                                          </p:val>
                                        </p:tav>
                                        <p:tav tm="100000">
                                          <p:val>
                                            <p:fltVal val="90"/>
                                          </p:val>
                                        </p:tav>
                                      </p:tavLst>
                                    </p:anim>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4DA88C3-87C6-4B14-82CC-F70F0DC23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A10A38-01E6-7470-3EA7-1C2AEB8E0166}"/>
              </a:ext>
            </a:extLst>
          </p:cNvPr>
          <p:cNvSpPr>
            <a:spLocks noGrp="1"/>
          </p:cNvSpPr>
          <p:nvPr>
            <p:ph type="title"/>
          </p:nvPr>
        </p:nvSpPr>
        <p:spPr>
          <a:xfrm>
            <a:off x="1202919" y="284176"/>
            <a:ext cx="9784080" cy="150876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a:solidFill>
                  <a:schemeClr val="bg2"/>
                </a:solidFill>
                <a:latin typeface="+mj-lt"/>
                <a:ea typeface="+mj-ea"/>
                <a:cs typeface="+mj-cs"/>
              </a:rPr>
              <a:t>				</a:t>
            </a:r>
            <a:r>
              <a:rPr lang="en-US" b="1" i="1">
                <a:solidFill>
                  <a:schemeClr val="bg2"/>
                </a:solidFill>
                <a:highlight>
                  <a:srgbClr val="000000"/>
                </a:highlight>
                <a:latin typeface="+mj-lt"/>
                <a:ea typeface="+mj-ea"/>
                <a:cs typeface="+mj-cs"/>
              </a:rPr>
              <a:t>RDBMS</a:t>
            </a:r>
          </a:p>
        </p:txBody>
      </p:sp>
      <p:sp>
        <p:nvSpPr>
          <p:cNvPr id="4" name="TextBox 3">
            <a:extLst>
              <a:ext uri="{FF2B5EF4-FFF2-40B4-BE49-F238E27FC236}">
                <a16:creationId xmlns:a16="http://schemas.microsoft.com/office/drawing/2014/main" id="{B205656D-7A82-991E-B100-B8E6BA603332}"/>
              </a:ext>
            </a:extLst>
          </p:cNvPr>
          <p:cNvSpPr txBox="1"/>
          <p:nvPr/>
        </p:nvSpPr>
        <p:spPr>
          <a:xfrm>
            <a:off x="1202920" y="2011680"/>
            <a:ext cx="6263640" cy="4206240"/>
          </a:xfrm>
          <a:prstGeom prst="rect">
            <a:avLst/>
          </a:prstGeom>
        </p:spPr>
        <p:txBody>
          <a:bodyPr vert="horz" lIns="91440" tIns="45720" rIns="91440" bIns="45720" rtlCol="0">
            <a:normAutofit/>
          </a:bodyPr>
          <a:lstStyle/>
          <a:p>
            <a:pPr indent="-182880" defTabSz="914400">
              <a:lnSpc>
                <a:spcPct val="90000"/>
              </a:lnSpc>
              <a:spcAft>
                <a:spcPts val="600"/>
              </a:spcAft>
              <a:buClr>
                <a:schemeClr val="tx1"/>
              </a:buClr>
              <a:buFont typeface="Wingdings" pitchFamily="2" charset="2"/>
              <a:buChar char=""/>
            </a:pPr>
            <a:r>
              <a:rPr lang="en-US" sz="1000" b="0" i="0">
                <a:effectLst/>
              </a:rPr>
              <a:t>What is RDBMS?</a:t>
            </a:r>
          </a:p>
          <a:p>
            <a:pPr indent="-182880" defTabSz="914400">
              <a:lnSpc>
                <a:spcPct val="90000"/>
              </a:lnSpc>
              <a:spcAft>
                <a:spcPts val="600"/>
              </a:spcAft>
              <a:buClr>
                <a:schemeClr val="tx1"/>
              </a:buClr>
              <a:buFont typeface="Wingdings" pitchFamily="2" charset="2"/>
              <a:buChar char=""/>
            </a:pPr>
            <a:r>
              <a:rPr lang="en-US" sz="1000" b="0" i="0">
                <a:effectLst/>
              </a:rPr>
              <a:t>RDBMS stands for Relational Database Management System.</a:t>
            </a:r>
          </a:p>
          <a:p>
            <a:pPr indent="-182880" defTabSz="914400">
              <a:lnSpc>
                <a:spcPct val="90000"/>
              </a:lnSpc>
              <a:spcAft>
                <a:spcPts val="600"/>
              </a:spcAft>
              <a:buClr>
                <a:schemeClr val="tx1"/>
              </a:buClr>
              <a:buFont typeface="Wingdings" pitchFamily="2" charset="2"/>
              <a:buChar char=""/>
            </a:pPr>
            <a:r>
              <a:rPr lang="en-US" sz="1000" b="0" i="0">
                <a:effectLst/>
              </a:rPr>
              <a:t>RDBMS is a program used to maintain a </a:t>
            </a:r>
            <a:r>
              <a:rPr lang="en-US" sz="1000"/>
              <a:t>between tables</a:t>
            </a:r>
            <a:r>
              <a:rPr lang="en-US" sz="1000" b="0" i="0">
                <a:effectLst/>
              </a:rPr>
              <a:t>.</a:t>
            </a:r>
          </a:p>
          <a:p>
            <a:pPr indent="-182880" defTabSz="914400">
              <a:lnSpc>
                <a:spcPct val="90000"/>
              </a:lnSpc>
              <a:spcAft>
                <a:spcPts val="600"/>
              </a:spcAft>
              <a:buClr>
                <a:schemeClr val="tx1"/>
              </a:buClr>
              <a:buFont typeface="Wingdings" pitchFamily="2" charset="2"/>
              <a:buChar char=""/>
            </a:pPr>
            <a:r>
              <a:rPr lang="en-US" sz="1000" b="0" i="0">
                <a:effectLst/>
              </a:rPr>
              <a:t>RDBMS is the basis for all modern database systems such as MySQL, Microsoft SQL Server, Oracle, and Microsoft Access.</a:t>
            </a:r>
          </a:p>
          <a:p>
            <a:pPr indent="-182880" defTabSz="914400">
              <a:lnSpc>
                <a:spcPct val="90000"/>
              </a:lnSpc>
              <a:spcAft>
                <a:spcPts val="600"/>
              </a:spcAft>
              <a:buClr>
                <a:schemeClr val="tx1"/>
              </a:buClr>
              <a:buFont typeface="Wingdings" pitchFamily="2" charset="2"/>
              <a:buChar char=""/>
            </a:pPr>
            <a:r>
              <a:rPr lang="en-US" sz="1000" b="0" i="0">
                <a:effectLst/>
              </a:rPr>
              <a:t>RDBMS uses </a:t>
            </a:r>
            <a:r>
              <a:rPr lang="en-US" sz="1000" b="0" i="0">
                <a:effectLst/>
                <a:hlinkClick r:id="rId2">
                  <a:extLst>
                    <a:ext uri="{A12FA001-AC4F-418D-AE19-62706E023703}">
                      <ahyp:hlinkClr xmlns:ahyp="http://schemas.microsoft.com/office/drawing/2018/hyperlinkcolor" val="tx"/>
                    </a:ext>
                  </a:extLst>
                </a:hlinkClick>
              </a:rPr>
              <a:t>SQL queries</a:t>
            </a:r>
            <a:r>
              <a:rPr lang="en-US" sz="1000" b="0" i="0">
                <a:effectLst/>
              </a:rPr>
              <a:t> to access the data in the database.</a:t>
            </a:r>
          </a:p>
          <a:p>
            <a:pPr indent="-182880" defTabSz="914400">
              <a:lnSpc>
                <a:spcPct val="90000"/>
              </a:lnSpc>
              <a:spcAft>
                <a:spcPts val="600"/>
              </a:spcAft>
              <a:buClr>
                <a:schemeClr val="tx1"/>
              </a:buClr>
              <a:buFont typeface="Wingdings" pitchFamily="2" charset="2"/>
              <a:buChar char=""/>
            </a:pPr>
            <a:endParaRPr lang="en-US" sz="1000"/>
          </a:p>
          <a:p>
            <a:pPr indent="-182880" defTabSz="914400">
              <a:lnSpc>
                <a:spcPct val="90000"/>
              </a:lnSpc>
              <a:spcAft>
                <a:spcPts val="600"/>
              </a:spcAft>
              <a:buClr>
                <a:schemeClr val="tx1"/>
              </a:buClr>
              <a:buFont typeface="Wingdings" pitchFamily="2" charset="2"/>
              <a:buChar char=""/>
            </a:pPr>
            <a:r>
              <a:rPr lang="en-US" sz="1000" b="0" i="0">
                <a:effectLst/>
              </a:rPr>
              <a:t>What is a Database Table?</a:t>
            </a:r>
          </a:p>
          <a:p>
            <a:pPr indent="-182880" defTabSz="914400">
              <a:lnSpc>
                <a:spcPct val="90000"/>
              </a:lnSpc>
              <a:spcAft>
                <a:spcPts val="600"/>
              </a:spcAft>
              <a:buClr>
                <a:schemeClr val="tx1"/>
              </a:buClr>
              <a:buFont typeface="Wingdings" pitchFamily="2" charset="2"/>
              <a:buChar char=""/>
            </a:pPr>
            <a:r>
              <a:rPr lang="en-US" sz="1000" b="0" i="0">
                <a:effectLst/>
              </a:rPr>
              <a:t>A table is a collection of related data entries, and it consists of columns and rows.</a:t>
            </a:r>
          </a:p>
          <a:p>
            <a:pPr indent="-182880" defTabSz="914400">
              <a:lnSpc>
                <a:spcPct val="90000"/>
              </a:lnSpc>
              <a:spcAft>
                <a:spcPts val="600"/>
              </a:spcAft>
              <a:buClr>
                <a:schemeClr val="tx1"/>
              </a:buClr>
              <a:buFont typeface="Wingdings" pitchFamily="2" charset="2"/>
              <a:buChar char=""/>
            </a:pPr>
            <a:r>
              <a:rPr lang="en-US" sz="1000" b="0" i="0">
                <a:effectLst/>
              </a:rPr>
              <a:t>A column holds specific information about every record in the table.</a:t>
            </a:r>
          </a:p>
          <a:p>
            <a:pPr indent="-182880" defTabSz="914400">
              <a:lnSpc>
                <a:spcPct val="90000"/>
              </a:lnSpc>
              <a:spcAft>
                <a:spcPts val="600"/>
              </a:spcAft>
              <a:buClr>
                <a:schemeClr val="tx1"/>
              </a:buClr>
              <a:buFont typeface="Wingdings" pitchFamily="2" charset="2"/>
              <a:buChar char=""/>
            </a:pPr>
            <a:r>
              <a:rPr lang="en-US" sz="1000" b="0" i="0">
                <a:effectLst/>
              </a:rPr>
              <a:t>A record (or row) is each individual entry that exists in a table.</a:t>
            </a:r>
          </a:p>
          <a:p>
            <a:pPr indent="-182880" defTabSz="914400">
              <a:lnSpc>
                <a:spcPct val="90000"/>
              </a:lnSpc>
              <a:spcAft>
                <a:spcPts val="600"/>
              </a:spcAft>
              <a:buClr>
                <a:schemeClr val="tx1"/>
              </a:buClr>
              <a:buFont typeface="Wingdings" pitchFamily="2" charset="2"/>
              <a:buChar char=""/>
            </a:pPr>
            <a:r>
              <a:rPr lang="en-US" sz="1000" b="0" i="0">
                <a:effectLst/>
              </a:rPr>
              <a:t>Look at a selection from the Northwind "Customers" table:</a:t>
            </a:r>
          </a:p>
          <a:p>
            <a:pPr indent="-182880" defTabSz="914400">
              <a:lnSpc>
                <a:spcPct val="90000"/>
              </a:lnSpc>
              <a:spcAft>
                <a:spcPts val="600"/>
              </a:spcAft>
              <a:buClr>
                <a:schemeClr val="tx1"/>
              </a:buClr>
              <a:buFont typeface="Wingdings" pitchFamily="2" charset="2"/>
              <a:buChar char=""/>
            </a:pPr>
            <a:endParaRPr lang="en-US" sz="1000" b="0" i="0">
              <a:effectLst/>
            </a:endParaRPr>
          </a:p>
          <a:p>
            <a:pPr indent="-182880" defTabSz="914400">
              <a:lnSpc>
                <a:spcPct val="90000"/>
              </a:lnSpc>
              <a:spcAft>
                <a:spcPts val="600"/>
              </a:spcAft>
              <a:buClr>
                <a:schemeClr val="tx1"/>
              </a:buClr>
              <a:buFont typeface="Wingdings" pitchFamily="2" charset="2"/>
              <a:buChar char=""/>
            </a:pPr>
            <a:r>
              <a:rPr lang="en-US" sz="1000" b="0" i="0">
                <a:effectLst/>
              </a:rPr>
              <a:t>What is a Relational Database?</a:t>
            </a:r>
          </a:p>
          <a:p>
            <a:pPr indent="-182880" defTabSz="914400">
              <a:lnSpc>
                <a:spcPct val="90000"/>
              </a:lnSpc>
              <a:spcAft>
                <a:spcPts val="600"/>
              </a:spcAft>
              <a:buClr>
                <a:schemeClr val="tx1"/>
              </a:buClr>
              <a:buFont typeface="Wingdings" pitchFamily="2" charset="2"/>
              <a:buChar char=""/>
            </a:pPr>
            <a:r>
              <a:rPr lang="en-US" sz="1000" b="0" i="0">
                <a:effectLst/>
              </a:rPr>
              <a:t>A relational database defines database relationships in the form of tables. The tables are related to each other - based on data common to each.</a:t>
            </a:r>
          </a:p>
          <a:p>
            <a:pPr indent="-182880" defTabSz="914400">
              <a:lnSpc>
                <a:spcPct val="90000"/>
              </a:lnSpc>
              <a:spcAft>
                <a:spcPts val="600"/>
              </a:spcAft>
              <a:buClr>
                <a:schemeClr val="tx1"/>
              </a:buClr>
              <a:buFont typeface="Wingdings" pitchFamily="2" charset="2"/>
              <a:buChar char=""/>
            </a:pPr>
            <a:endParaRPr lang="en-US" sz="1000" b="0" i="0">
              <a:effectLst/>
            </a:endParaRPr>
          </a:p>
          <a:p>
            <a:pPr indent="-182880" defTabSz="914400">
              <a:lnSpc>
                <a:spcPct val="90000"/>
              </a:lnSpc>
              <a:spcAft>
                <a:spcPts val="600"/>
              </a:spcAft>
              <a:buClr>
                <a:schemeClr val="tx1"/>
              </a:buClr>
              <a:buFont typeface="Wingdings" pitchFamily="2" charset="2"/>
              <a:buChar char=""/>
            </a:pPr>
            <a:endParaRPr lang="en-US" sz="1000" b="0" i="0">
              <a:effectLst/>
            </a:endParaRPr>
          </a:p>
          <a:p>
            <a:pPr indent="-182880" defTabSz="914400">
              <a:lnSpc>
                <a:spcPct val="90000"/>
              </a:lnSpc>
              <a:spcAft>
                <a:spcPts val="600"/>
              </a:spcAft>
              <a:buClr>
                <a:schemeClr val="tx1"/>
              </a:buClr>
              <a:buFont typeface="Wingdings" pitchFamily="2" charset="2"/>
              <a:buChar char=""/>
            </a:pPr>
            <a:br>
              <a:rPr lang="en-US" sz="1000"/>
            </a:br>
            <a:endParaRPr lang="en-US" sz="1000"/>
          </a:p>
        </p:txBody>
      </p:sp>
      <p:pic>
        <p:nvPicPr>
          <p:cNvPr id="23" name="Picture 22" descr="A picture containing text, screenshot, website, web page&#10;&#10;Description automatically generated">
            <a:extLst>
              <a:ext uri="{FF2B5EF4-FFF2-40B4-BE49-F238E27FC236}">
                <a16:creationId xmlns:a16="http://schemas.microsoft.com/office/drawing/2014/main" id="{584E2CD8-E1E1-C4C7-C9A9-E0732A2F1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560" y="2611730"/>
            <a:ext cx="4448153" cy="2424243"/>
          </a:xfrm>
          <a:prstGeom prst="rect">
            <a:avLst/>
          </a:prstGeom>
        </p:spPr>
      </p:pic>
    </p:spTree>
    <p:extLst>
      <p:ext uri="{BB962C8B-B14F-4D97-AF65-F5344CB8AC3E}">
        <p14:creationId xmlns:p14="http://schemas.microsoft.com/office/powerpoint/2010/main" val="234257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A picture containing text, screenshot, diagram, rectangle">
            <a:extLst>
              <a:ext uri="{FF2B5EF4-FFF2-40B4-BE49-F238E27FC236}">
                <a16:creationId xmlns:a16="http://schemas.microsoft.com/office/drawing/2014/main" id="{7497A2B7-F4CD-C663-2AD2-CA3353AC98C4}"/>
              </a:ext>
            </a:extLst>
          </p:cNvPr>
          <p:cNvPicPr>
            <a:picLocks noChangeAspect="1"/>
          </p:cNvPicPr>
          <p:nvPr/>
        </p:nvPicPr>
        <p:blipFill rotWithShape="1">
          <a:blip r:embed="rId2">
            <a:extLst>
              <a:ext uri="{28A0092B-C50C-407E-A947-70E740481C1C}">
                <a14:useLocalDpi xmlns:a14="http://schemas.microsoft.com/office/drawing/2010/main" val="0"/>
              </a:ext>
            </a:extLst>
          </a:blip>
          <a:srcRect t="1747"/>
          <a:stretch/>
        </p:blipFill>
        <p:spPr>
          <a:xfrm>
            <a:off x="20" y="10"/>
            <a:ext cx="12191980" cy="685799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4260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C473CA4-5CB4-406F-88BB-156893265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TextBox 2">
            <a:extLst>
              <a:ext uri="{FF2B5EF4-FFF2-40B4-BE49-F238E27FC236}">
                <a16:creationId xmlns:a16="http://schemas.microsoft.com/office/drawing/2014/main" id="{26E895C9-2502-93FA-B79C-A9D0BE67FC69}"/>
              </a:ext>
            </a:extLst>
          </p:cNvPr>
          <p:cNvSpPr txBox="1"/>
          <p:nvPr/>
        </p:nvSpPr>
        <p:spPr>
          <a:xfrm>
            <a:off x="0" y="1822028"/>
            <a:ext cx="7656889" cy="5101286"/>
          </a:xfrm>
          <a:prstGeom prst="rect">
            <a:avLst/>
          </a:prstGeom>
        </p:spPr>
        <p:txBody>
          <a:bodyPr vert="horz" lIns="91440" tIns="45720" rIns="91440" bIns="45720" rtlCol="0">
            <a:normAutofit fontScale="32500" lnSpcReduction="20000"/>
          </a:bodyPr>
          <a:lstStyle/>
          <a:p>
            <a:pPr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What are JOINS?</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Joins help retrieving data from two or more database tables. </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The tables are mutually related using primary and foreign keys.</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Note: JOIN is the most misunderstood topic amongst SQL leaners. For sake of simplicity and ease of understanding , we will be using a new Database to practice sample. </a:t>
            </a:r>
          </a:p>
          <a:p>
            <a:pPr indent="-182880" defTabSz="914400">
              <a:lnSpc>
                <a:spcPct val="90000"/>
              </a:lnSpc>
              <a:spcAft>
                <a:spcPts val="600"/>
              </a:spcAft>
              <a:buClr>
                <a:schemeClr val="tx1"/>
              </a:buClr>
              <a:buFont typeface="Wingdings" pitchFamily="2" charset="2"/>
              <a:buChar char=""/>
            </a:pPr>
            <a:endParaRPr lang="en-US" sz="2500" dirty="0">
              <a:latin typeface="Calibri" panose="020F0502020204030204" pitchFamily="34" charset="0"/>
              <a:ea typeface="Calibri" panose="020F0502020204030204" pitchFamily="34" charset="0"/>
              <a:cs typeface="Calibri" panose="020F0502020204030204" pitchFamily="34" charset="0"/>
            </a:endParaRPr>
          </a:p>
          <a:p>
            <a:pPr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Types of joins:</a:t>
            </a:r>
          </a:p>
          <a:p>
            <a:pPr marL="342900"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Cross JOIN</a:t>
            </a:r>
          </a:p>
          <a:p>
            <a:pPr marL="342900"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INNER JOIN</a:t>
            </a:r>
          </a:p>
          <a:p>
            <a:pPr marL="342900"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Outer JOINs</a:t>
            </a:r>
          </a:p>
          <a:p>
            <a:pPr marL="342900"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LEFT JOIN</a:t>
            </a:r>
          </a:p>
          <a:p>
            <a:pPr marL="342900"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RIGHT JOIN</a:t>
            </a:r>
          </a:p>
          <a:p>
            <a:pPr indent="-182880" defTabSz="914400">
              <a:lnSpc>
                <a:spcPct val="90000"/>
              </a:lnSpc>
              <a:spcAft>
                <a:spcPts val="600"/>
              </a:spcAft>
              <a:buClr>
                <a:schemeClr val="tx1"/>
              </a:buClr>
              <a:buFont typeface="Wingdings" pitchFamily="2" charset="2"/>
              <a:buChar char=""/>
            </a:pPr>
            <a:endParaRPr lang="en-US" sz="25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182880" defTabSz="914400">
              <a:lnSpc>
                <a:spcPct val="90000"/>
              </a:lnSpc>
              <a:spcAft>
                <a:spcPts val="600"/>
              </a:spcAft>
              <a:buClr>
                <a:schemeClr val="tx1"/>
              </a:buClr>
              <a:buFont typeface="Wingdings" pitchFamily="2" charset="2"/>
              <a:buChar char=""/>
            </a:pPr>
            <a:r>
              <a:rPr lang="en-US" sz="2500" b="1" i="0" u="sng" dirty="0">
                <a:effectLst/>
                <a:latin typeface="Calibri" panose="020F0502020204030204" pitchFamily="34" charset="0"/>
                <a:ea typeface="Calibri" panose="020F0502020204030204" pitchFamily="34" charset="0"/>
                <a:cs typeface="Calibri" panose="020F0502020204030204" pitchFamily="34" charset="0"/>
              </a:rPr>
              <a:t>Cross JOIN:</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Cross JOIN is a simplest form of JOINs which matches each row from one database table to all rows of another. In other words it gives us combinations of each row of first table with all records in second table. Suppose we want to get all member records against all the movie records, we can use the script shown below to get our desired results.</a:t>
            </a:r>
          </a:p>
          <a:p>
            <a:pPr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Example:</a:t>
            </a:r>
          </a:p>
          <a:p>
            <a:pPr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SELECT * FROM `movies` CROSS JOIN `members`</a:t>
            </a:r>
          </a:p>
          <a:p>
            <a:pPr marL="342900" indent="-182880" defTabSz="914400">
              <a:lnSpc>
                <a:spcPct val="90000"/>
              </a:lnSpc>
              <a:spcAft>
                <a:spcPts val="600"/>
              </a:spcAft>
              <a:buClr>
                <a:schemeClr val="tx1"/>
              </a:buClr>
              <a:buFont typeface="Wingdings" pitchFamily="2" charset="2"/>
              <a:buChar char=""/>
            </a:pPr>
            <a:endParaRPr lang="en-US" sz="2500" b="1" i="0" dirty="0">
              <a:effectLst/>
              <a:latin typeface="Calibri" panose="020F0502020204030204" pitchFamily="34" charset="0"/>
              <a:ea typeface="Calibri" panose="020F0502020204030204" pitchFamily="34" charset="0"/>
              <a:cs typeface="Calibri" panose="020F0502020204030204" pitchFamily="34" charset="0"/>
            </a:endParaRPr>
          </a:p>
          <a:p>
            <a:pPr indent="-182880" defTabSz="914400">
              <a:lnSpc>
                <a:spcPct val="90000"/>
              </a:lnSpc>
              <a:spcAft>
                <a:spcPts val="600"/>
              </a:spcAft>
              <a:buClr>
                <a:schemeClr val="tx1"/>
              </a:buClr>
              <a:buFont typeface="Wingdings" pitchFamily="2" charset="2"/>
              <a:buChar char=""/>
            </a:pPr>
            <a:endParaRPr lang="en-US" sz="2500" dirty="0">
              <a:latin typeface="Calibri" panose="020F0502020204030204" pitchFamily="34" charset="0"/>
              <a:ea typeface="Calibri" panose="020F0502020204030204" pitchFamily="34" charset="0"/>
              <a:cs typeface="Calibri" panose="020F0502020204030204" pitchFamily="34" charset="0"/>
            </a:endParaRPr>
          </a:p>
          <a:p>
            <a:pPr indent="-182880" defTabSz="914400">
              <a:lnSpc>
                <a:spcPct val="90000"/>
              </a:lnSpc>
              <a:spcAft>
                <a:spcPts val="600"/>
              </a:spcAft>
              <a:buClr>
                <a:schemeClr val="tx1"/>
              </a:buClr>
              <a:buFont typeface="Wingdings"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2.</a:t>
            </a:r>
            <a:r>
              <a:rPr lang="en-US" sz="2500" b="1" i="0" u="sng" dirty="0">
                <a:effectLst/>
                <a:latin typeface="Calibri" panose="020F0502020204030204" pitchFamily="34" charset="0"/>
                <a:ea typeface="Calibri" panose="020F0502020204030204" pitchFamily="34" charset="0"/>
                <a:cs typeface="Calibri" panose="020F0502020204030204" pitchFamily="34" charset="0"/>
              </a:rPr>
              <a:t>INNER JOIN:</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The inner JOIN is used to return rows from both tables that satisfy the given condition.</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Suppose , you want to get list of members who have rented movies together with titles of movies rented by them. You can simply use an INNER JOIN for that, which returns rows from both tables that satisfy with given conditions.</a:t>
            </a:r>
          </a:p>
          <a:p>
            <a:pPr indent="-182880" defTabSz="914400">
              <a:lnSpc>
                <a:spcPct val="90000"/>
              </a:lnSpc>
              <a:spcAft>
                <a:spcPts val="600"/>
              </a:spcAft>
              <a:buClr>
                <a:schemeClr val="tx1"/>
              </a:buClr>
              <a:buFont typeface="Wingdings" pitchFamily="2" charset="2"/>
              <a:buChar char=""/>
            </a:pPr>
            <a:r>
              <a:rPr lang="en-US" sz="2500" dirty="0">
                <a:latin typeface="Calibri" panose="020F0502020204030204" pitchFamily="34" charset="0"/>
                <a:ea typeface="Calibri" panose="020F0502020204030204" pitchFamily="34" charset="0"/>
                <a:cs typeface="Calibri" panose="020F0502020204030204" pitchFamily="34" charset="0"/>
              </a:rPr>
              <a:t>Example:</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SELECT </a:t>
            </a:r>
            <a:r>
              <a:rPr lang="en-US" sz="2500" b="0" i="0" dirty="0" err="1">
                <a:effectLst/>
                <a:latin typeface="Calibri" panose="020F0502020204030204" pitchFamily="34" charset="0"/>
                <a:ea typeface="Calibri" panose="020F0502020204030204" pitchFamily="34" charset="0"/>
                <a:cs typeface="Calibri" panose="020F0502020204030204" pitchFamily="34" charset="0"/>
              </a:rPr>
              <a:t>A.`first_name</a:t>
            </a:r>
            <a:r>
              <a:rPr lang="en-US" sz="2500" b="0" i="0" dirty="0">
                <a:effectLst/>
                <a:latin typeface="Calibri" panose="020F0502020204030204" pitchFamily="34" charset="0"/>
                <a:ea typeface="Calibri" panose="020F0502020204030204" pitchFamily="34" charset="0"/>
                <a:cs typeface="Calibri" panose="020F0502020204030204" pitchFamily="34" charset="0"/>
              </a:rPr>
              <a:t>` , </a:t>
            </a:r>
            <a:r>
              <a:rPr lang="en-US" sz="2500" b="0" i="0" dirty="0" err="1">
                <a:effectLst/>
                <a:latin typeface="Calibri" panose="020F0502020204030204" pitchFamily="34" charset="0"/>
                <a:ea typeface="Calibri" panose="020F0502020204030204" pitchFamily="34" charset="0"/>
                <a:cs typeface="Calibri" panose="020F0502020204030204" pitchFamily="34" charset="0"/>
              </a:rPr>
              <a:t>A.`last_name</a:t>
            </a:r>
            <a:r>
              <a:rPr lang="en-US" sz="2500" b="0" i="0" dirty="0">
                <a:effectLst/>
                <a:latin typeface="Calibri" panose="020F0502020204030204" pitchFamily="34" charset="0"/>
                <a:ea typeface="Calibri" panose="020F0502020204030204" pitchFamily="34" charset="0"/>
                <a:cs typeface="Calibri" panose="020F0502020204030204" pitchFamily="34" charset="0"/>
              </a:rPr>
              <a:t>` , </a:t>
            </a:r>
            <a:r>
              <a:rPr lang="en-US" sz="2500" b="0" i="0" dirty="0" err="1">
                <a:effectLst/>
                <a:latin typeface="Calibri" panose="020F0502020204030204" pitchFamily="34" charset="0"/>
                <a:ea typeface="Calibri" panose="020F0502020204030204" pitchFamily="34" charset="0"/>
                <a:cs typeface="Calibri" panose="020F0502020204030204" pitchFamily="34" charset="0"/>
              </a:rPr>
              <a:t>B.`title</a:t>
            </a:r>
            <a:r>
              <a:rPr lang="en-US" sz="2500" b="0" i="0" dirty="0">
                <a:effectLst/>
                <a:latin typeface="Calibri" panose="020F0502020204030204" pitchFamily="34" charset="0"/>
                <a:ea typeface="Calibri" panose="020F0502020204030204" pitchFamily="34" charset="0"/>
                <a:cs typeface="Calibri" panose="020F0502020204030204" pitchFamily="34" charset="0"/>
              </a:rPr>
              <a:t>`</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FROM `</a:t>
            </a:r>
            <a:r>
              <a:rPr lang="en-US" sz="2500" b="0" i="0" dirty="0" err="1">
                <a:effectLst/>
                <a:latin typeface="Calibri" panose="020F0502020204030204" pitchFamily="34" charset="0"/>
                <a:ea typeface="Calibri" panose="020F0502020204030204" pitchFamily="34" charset="0"/>
                <a:cs typeface="Calibri" panose="020F0502020204030204" pitchFamily="34" charset="0"/>
              </a:rPr>
              <a:t>members`AS</a:t>
            </a:r>
            <a:r>
              <a:rPr lang="en-US" sz="2500" b="0" i="0" dirty="0">
                <a:effectLst/>
                <a:latin typeface="Calibri" panose="020F0502020204030204" pitchFamily="34" charset="0"/>
                <a:ea typeface="Calibri" panose="020F0502020204030204" pitchFamily="34" charset="0"/>
                <a:cs typeface="Calibri" panose="020F0502020204030204" pitchFamily="34" charset="0"/>
              </a:rPr>
              <a:t> A</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INNER JOIN `movies` AS B</a:t>
            </a:r>
          </a:p>
          <a:p>
            <a:pPr indent="-182880" defTabSz="914400">
              <a:lnSpc>
                <a:spcPct val="90000"/>
              </a:lnSpc>
              <a:spcAft>
                <a:spcPts val="600"/>
              </a:spcAft>
              <a:buClr>
                <a:schemeClr val="tx1"/>
              </a:buClr>
              <a:buFont typeface="Wingdings" pitchFamily="2" charset="2"/>
              <a:buChar char=""/>
            </a:pPr>
            <a:r>
              <a:rPr lang="en-US" sz="2500" b="0" i="0" dirty="0">
                <a:effectLst/>
                <a:latin typeface="Calibri" panose="020F0502020204030204" pitchFamily="34" charset="0"/>
                <a:ea typeface="Calibri" panose="020F0502020204030204" pitchFamily="34" charset="0"/>
                <a:cs typeface="Calibri" panose="020F0502020204030204" pitchFamily="34" charset="0"/>
              </a:rPr>
              <a:t>ON </a:t>
            </a:r>
            <a:r>
              <a:rPr lang="en-US" sz="2500" b="0" i="0" dirty="0" err="1">
                <a:effectLst/>
                <a:latin typeface="Calibri" panose="020F0502020204030204" pitchFamily="34" charset="0"/>
                <a:ea typeface="Calibri" panose="020F0502020204030204" pitchFamily="34" charset="0"/>
                <a:cs typeface="Calibri" panose="020F0502020204030204" pitchFamily="34" charset="0"/>
              </a:rPr>
              <a:t>B.`id</a:t>
            </a:r>
            <a:r>
              <a:rPr lang="en-US" sz="2500" b="0" i="0" dirty="0">
                <a:effectLst/>
                <a:latin typeface="Calibri" panose="020F0502020204030204" pitchFamily="34" charset="0"/>
                <a:ea typeface="Calibri" panose="020F0502020204030204" pitchFamily="34" charset="0"/>
                <a:cs typeface="Calibri" panose="020F0502020204030204" pitchFamily="34" charset="0"/>
              </a:rPr>
              <a:t>` = A.`</a:t>
            </a:r>
            <a:r>
              <a:rPr lang="en-US" sz="2500" b="0" i="0" dirty="0" err="1">
                <a:effectLst/>
                <a:latin typeface="Calibri" panose="020F0502020204030204" pitchFamily="34" charset="0"/>
                <a:ea typeface="Calibri" panose="020F0502020204030204" pitchFamily="34" charset="0"/>
                <a:cs typeface="Calibri" panose="020F0502020204030204" pitchFamily="34" charset="0"/>
              </a:rPr>
              <a:t>movie_id</a:t>
            </a:r>
            <a:r>
              <a:rPr lang="en-US" sz="2500" b="0" i="0" dirty="0">
                <a:effectLst/>
                <a:latin typeface="Calibri" panose="020F0502020204030204" pitchFamily="34" charset="0"/>
                <a:ea typeface="Calibri" panose="020F0502020204030204" pitchFamily="34" charset="0"/>
                <a:cs typeface="Calibri" panose="020F0502020204030204" pitchFamily="34" charset="0"/>
              </a:rPr>
              <a:t>`</a:t>
            </a:r>
            <a:endParaRPr lang="en-US" sz="500" b="0" i="0" dirty="0">
              <a:effectLst/>
            </a:endParaRPr>
          </a:p>
          <a:p>
            <a:pPr indent="-182880" defTabSz="914400">
              <a:lnSpc>
                <a:spcPct val="90000"/>
              </a:lnSpc>
              <a:spcAft>
                <a:spcPts val="600"/>
              </a:spcAft>
              <a:buClr>
                <a:schemeClr val="tx1"/>
              </a:buClr>
              <a:buFont typeface="Wingdings" pitchFamily="2" charset="2"/>
              <a:buChar char=""/>
            </a:pPr>
            <a:endParaRPr lang="en-US" sz="500" dirty="0"/>
          </a:p>
          <a:p>
            <a:pPr indent="-182880" defTabSz="914400">
              <a:lnSpc>
                <a:spcPct val="90000"/>
              </a:lnSpc>
              <a:spcAft>
                <a:spcPts val="600"/>
              </a:spcAft>
              <a:buClr>
                <a:schemeClr val="tx1"/>
              </a:buClr>
              <a:buFont typeface="Wingdings" pitchFamily="2" charset="2"/>
              <a:buChar char=""/>
            </a:pPr>
            <a:endParaRPr lang="en-US" sz="500" b="0" i="0" dirty="0">
              <a:effectLst/>
            </a:endParaRPr>
          </a:p>
          <a:p>
            <a:pPr indent="-182880" defTabSz="914400">
              <a:lnSpc>
                <a:spcPct val="90000"/>
              </a:lnSpc>
              <a:spcAft>
                <a:spcPts val="600"/>
              </a:spcAft>
              <a:buClr>
                <a:schemeClr val="tx1"/>
              </a:buClr>
              <a:buFont typeface="Wingdings" pitchFamily="2" charset="2"/>
              <a:buChar char=""/>
            </a:pPr>
            <a:endParaRPr lang="en-US" sz="500" dirty="0"/>
          </a:p>
          <a:p>
            <a:pPr indent="-182880" defTabSz="914400">
              <a:lnSpc>
                <a:spcPct val="90000"/>
              </a:lnSpc>
              <a:spcAft>
                <a:spcPts val="600"/>
              </a:spcAft>
              <a:buClr>
                <a:schemeClr val="tx1"/>
              </a:buClr>
              <a:buFont typeface="Wingdings" pitchFamily="2" charset="2"/>
              <a:buChar char=""/>
            </a:pPr>
            <a:endParaRPr lang="en-US" sz="500" b="0" i="0" dirty="0">
              <a:effectLst/>
            </a:endParaRPr>
          </a:p>
        </p:txBody>
      </p:sp>
      <p:sp>
        <p:nvSpPr>
          <p:cNvPr id="20" name="Rectangle 19">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circle, screenshot, font, graphics">
            <a:extLst>
              <a:ext uri="{FF2B5EF4-FFF2-40B4-BE49-F238E27FC236}">
                <a16:creationId xmlns:a16="http://schemas.microsoft.com/office/drawing/2014/main" id="{A2B59F94-5925-BB4E-F1E7-A5F9E18AB28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291164" y="2492397"/>
            <a:ext cx="3374654" cy="856172"/>
          </a:xfrm>
          <a:prstGeom prst="rect">
            <a:avLst/>
          </a:prstGeom>
        </p:spPr>
      </p:pic>
      <p:pic>
        <p:nvPicPr>
          <p:cNvPr id="13" name="Picture 12" descr="A close-up of a sign&#10;&#10;Description automatically generated with low confidence">
            <a:extLst>
              <a:ext uri="{FF2B5EF4-FFF2-40B4-BE49-F238E27FC236}">
                <a16:creationId xmlns:a16="http://schemas.microsoft.com/office/drawing/2014/main" id="{29C4C50F-1967-D41B-9A94-A900A4331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0188" y="3504370"/>
            <a:ext cx="3385630" cy="941131"/>
          </a:xfrm>
          <a:prstGeom prst="rect">
            <a:avLst/>
          </a:prstGeom>
        </p:spPr>
      </p:pic>
    </p:spTree>
    <p:extLst>
      <p:ext uri="{BB962C8B-B14F-4D97-AF65-F5344CB8AC3E}">
        <p14:creationId xmlns:p14="http://schemas.microsoft.com/office/powerpoint/2010/main" val="349784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C473CA4-5CB4-406F-88BB-156893265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D072A581-481A-5CD2-57EA-A86748AA4B07}"/>
              </a:ext>
            </a:extLst>
          </p:cNvPr>
          <p:cNvSpPr txBox="1"/>
          <p:nvPr/>
        </p:nvSpPr>
        <p:spPr>
          <a:xfrm>
            <a:off x="0" y="1822028"/>
            <a:ext cx="7656887" cy="5035972"/>
          </a:xfrm>
          <a:prstGeom prst="rect">
            <a:avLst/>
          </a:prstGeom>
        </p:spPr>
        <p:txBody>
          <a:bodyPr vert="horz" lIns="91440" tIns="45720" rIns="91440" bIns="45720" rtlCol="0">
            <a:normAutofit/>
          </a:bodyPr>
          <a:lstStyle/>
          <a:p>
            <a:pPr marL="342900"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Outer JOINs:</a:t>
            </a:r>
          </a:p>
          <a:p>
            <a:pPr indent="-182880" defTabSz="914400">
              <a:lnSpc>
                <a:spcPct val="90000"/>
              </a:lnSpc>
              <a:spcAft>
                <a:spcPts val="600"/>
              </a:spcAft>
              <a:buClr>
                <a:schemeClr val="tx1"/>
              </a:buClr>
              <a:buFont typeface="Wingdings" pitchFamily="2" charset="2"/>
              <a:buChar char=""/>
            </a:pPr>
            <a:r>
              <a:rPr lang="en-US" sz="800" b="0" i="0" dirty="0">
                <a:effectLst/>
                <a:latin typeface="Calibri" panose="020F0502020204030204" pitchFamily="34" charset="0"/>
                <a:ea typeface="Calibri" panose="020F0502020204030204" pitchFamily="34" charset="0"/>
                <a:cs typeface="Calibri" panose="020F0502020204030204" pitchFamily="34" charset="0"/>
              </a:rPr>
              <a:t>MySQL Outer JOINs return all records matching from both tables .</a:t>
            </a:r>
          </a:p>
          <a:p>
            <a:pPr indent="-182880" defTabSz="914400">
              <a:lnSpc>
                <a:spcPct val="90000"/>
              </a:lnSpc>
              <a:spcAft>
                <a:spcPts val="600"/>
              </a:spcAft>
              <a:buClr>
                <a:schemeClr val="tx1"/>
              </a:buClr>
              <a:buFont typeface="Wingdings" pitchFamily="2" charset="2"/>
              <a:buChar char=""/>
            </a:pPr>
            <a:r>
              <a:rPr lang="en-US" sz="800" b="0" i="0" dirty="0">
                <a:effectLst/>
                <a:latin typeface="Calibri" panose="020F0502020204030204" pitchFamily="34" charset="0"/>
                <a:ea typeface="Calibri" panose="020F0502020204030204" pitchFamily="34" charset="0"/>
                <a:cs typeface="Calibri" panose="020F0502020204030204" pitchFamily="34" charset="0"/>
              </a:rPr>
              <a:t>It can detect records having no match in joined table. It returns </a:t>
            </a:r>
            <a:r>
              <a:rPr lang="en-US" sz="800" b="1" i="0" dirty="0">
                <a:effectLst/>
                <a:latin typeface="Calibri" panose="020F0502020204030204" pitchFamily="34" charset="0"/>
                <a:ea typeface="Calibri" panose="020F0502020204030204" pitchFamily="34" charset="0"/>
                <a:cs typeface="Calibri" panose="020F0502020204030204" pitchFamily="34" charset="0"/>
              </a:rPr>
              <a:t>NULL</a:t>
            </a:r>
            <a:r>
              <a:rPr lang="en-US" sz="800" b="0" i="0" dirty="0">
                <a:effectLst/>
                <a:latin typeface="Calibri" panose="020F0502020204030204" pitchFamily="34" charset="0"/>
                <a:ea typeface="Calibri" panose="020F0502020204030204" pitchFamily="34" charset="0"/>
                <a:cs typeface="Calibri" panose="020F0502020204030204" pitchFamily="34" charset="0"/>
              </a:rPr>
              <a:t> values for records of joined table if no match is found.</a:t>
            </a:r>
          </a:p>
          <a:p>
            <a:pPr indent="-182880" defTabSz="914400">
              <a:lnSpc>
                <a:spcPct val="90000"/>
              </a:lnSpc>
              <a:spcAft>
                <a:spcPts val="600"/>
              </a:spcAft>
              <a:buClr>
                <a:schemeClr val="tx1"/>
              </a:buClr>
              <a:buFont typeface="Wingdings" pitchFamily="2" charset="2"/>
              <a:buChar char=""/>
            </a:pPr>
            <a:endParaRPr lang="en-US" sz="800" b="0" i="0" dirty="0">
              <a:effectLst/>
              <a:latin typeface="Calibri" panose="020F0502020204030204" pitchFamily="34" charset="0"/>
              <a:ea typeface="Calibri" panose="020F0502020204030204" pitchFamily="34" charset="0"/>
              <a:cs typeface="Calibri" panose="020F0502020204030204" pitchFamily="34" charset="0"/>
            </a:endParaRP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2.LEFT JOIN:</a:t>
            </a:r>
          </a:p>
          <a:p>
            <a:pPr indent="-182880" defTabSz="914400">
              <a:lnSpc>
                <a:spcPct val="90000"/>
              </a:lnSpc>
              <a:spcAft>
                <a:spcPts val="600"/>
              </a:spcAft>
              <a:buClr>
                <a:schemeClr val="tx1"/>
              </a:buClr>
              <a:buFont typeface="Wingdings" pitchFamily="2" charset="2"/>
              <a:buChar char=""/>
            </a:pPr>
            <a:r>
              <a:rPr lang="en-US" sz="800" b="0" i="0" dirty="0">
                <a:effectLst/>
                <a:latin typeface="Calibri" panose="020F0502020204030204" pitchFamily="34" charset="0"/>
                <a:ea typeface="Calibri" panose="020F0502020204030204" pitchFamily="34" charset="0"/>
                <a:cs typeface="Calibri" panose="020F0502020204030204" pitchFamily="34" charset="0"/>
              </a:rPr>
              <a:t>The LEFT JOIN returns all the rows from the table on the left even if no matching rows have been found in the table on the right. </a:t>
            </a:r>
            <a:r>
              <a:rPr lang="en-US" sz="800" b="1" i="0" dirty="0">
                <a:effectLst/>
                <a:latin typeface="Calibri" panose="020F0502020204030204" pitchFamily="34" charset="0"/>
                <a:ea typeface="Calibri" panose="020F0502020204030204" pitchFamily="34" charset="0"/>
                <a:cs typeface="Calibri" panose="020F0502020204030204" pitchFamily="34" charset="0"/>
              </a:rPr>
              <a:t>Where no matches have been found in the table on the right, NULL is returned.</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Example:</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SELECT </a:t>
            </a:r>
            <a:r>
              <a:rPr lang="en-US" sz="800" b="1" i="0" dirty="0" err="1">
                <a:effectLst/>
                <a:latin typeface="Calibri" panose="020F0502020204030204" pitchFamily="34" charset="0"/>
                <a:ea typeface="Calibri" panose="020F0502020204030204" pitchFamily="34" charset="0"/>
                <a:cs typeface="Calibri" panose="020F0502020204030204" pitchFamily="34" charset="0"/>
              </a:rPr>
              <a:t>A.`title</a:t>
            </a:r>
            <a:r>
              <a:rPr lang="en-US" sz="800" b="1" i="0" dirty="0">
                <a:effectLst/>
                <a:latin typeface="Calibri" panose="020F0502020204030204" pitchFamily="34" charset="0"/>
                <a:ea typeface="Calibri" panose="020F0502020204030204" pitchFamily="34" charset="0"/>
                <a:cs typeface="Calibri" panose="020F0502020204030204" pitchFamily="34" charset="0"/>
              </a:rPr>
              <a:t>` , B.`</a:t>
            </a:r>
            <a:r>
              <a:rPr lang="en-US" sz="800" b="1" i="0" dirty="0" err="1">
                <a:effectLst/>
                <a:latin typeface="Calibri" panose="020F0502020204030204" pitchFamily="34" charset="0"/>
                <a:ea typeface="Calibri" panose="020F0502020204030204" pitchFamily="34" charset="0"/>
                <a:cs typeface="Calibri" panose="020F0502020204030204" pitchFamily="34" charset="0"/>
              </a:rPr>
              <a:t>first_name</a:t>
            </a:r>
            <a:r>
              <a:rPr lang="en-US" sz="800" b="1" i="0" dirty="0">
                <a:effectLst/>
                <a:latin typeface="Calibri" panose="020F0502020204030204" pitchFamily="34" charset="0"/>
                <a:ea typeface="Calibri" panose="020F0502020204030204" pitchFamily="34" charset="0"/>
                <a:cs typeface="Calibri" panose="020F0502020204030204" pitchFamily="34" charset="0"/>
              </a:rPr>
              <a:t>` , B.`</a:t>
            </a:r>
            <a:r>
              <a:rPr lang="en-US" sz="800" b="1" i="0" dirty="0" err="1">
                <a:effectLst/>
                <a:latin typeface="Calibri" panose="020F0502020204030204" pitchFamily="34" charset="0"/>
                <a:ea typeface="Calibri" panose="020F0502020204030204" pitchFamily="34" charset="0"/>
                <a:cs typeface="Calibri" panose="020F0502020204030204" pitchFamily="34" charset="0"/>
              </a:rPr>
              <a:t>last_name</a:t>
            </a:r>
            <a:r>
              <a:rPr lang="en-US" sz="800" b="1" i="0" dirty="0">
                <a:effectLst/>
                <a:latin typeface="Calibri" panose="020F0502020204030204" pitchFamily="34" charset="0"/>
                <a:ea typeface="Calibri" panose="020F0502020204030204" pitchFamily="34" charset="0"/>
                <a:cs typeface="Calibri" panose="020F0502020204030204" pitchFamily="34" charset="0"/>
              </a:rPr>
              <a:t>`</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FROM `movies` AS A</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LEFT JOIN `members` AS B</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ON B.`</a:t>
            </a:r>
            <a:r>
              <a:rPr lang="en-US" sz="800" b="1" i="0" dirty="0" err="1">
                <a:effectLst/>
                <a:latin typeface="Calibri" panose="020F0502020204030204" pitchFamily="34" charset="0"/>
                <a:ea typeface="Calibri" panose="020F0502020204030204" pitchFamily="34" charset="0"/>
                <a:cs typeface="Calibri" panose="020F0502020204030204" pitchFamily="34" charset="0"/>
              </a:rPr>
              <a:t>movie_id</a:t>
            </a:r>
            <a:r>
              <a:rPr lang="en-US" sz="800" b="1" i="0" dirty="0">
                <a:effectLst/>
                <a:latin typeface="Calibri" panose="020F0502020204030204" pitchFamily="34" charset="0"/>
                <a:ea typeface="Calibri" panose="020F0502020204030204" pitchFamily="34" charset="0"/>
                <a:cs typeface="Calibri" panose="020F0502020204030204" pitchFamily="34" charset="0"/>
              </a:rPr>
              <a:t>` = </a:t>
            </a:r>
            <a:r>
              <a:rPr lang="en-US" sz="800" b="1" i="0" dirty="0" err="1">
                <a:effectLst/>
                <a:latin typeface="Calibri" panose="020F0502020204030204" pitchFamily="34" charset="0"/>
                <a:ea typeface="Calibri" panose="020F0502020204030204" pitchFamily="34" charset="0"/>
                <a:cs typeface="Calibri" panose="020F0502020204030204" pitchFamily="34" charset="0"/>
              </a:rPr>
              <a:t>A.`id</a:t>
            </a:r>
            <a:r>
              <a:rPr lang="en-US" sz="800" b="1" i="0" dirty="0">
                <a:effectLst/>
                <a:latin typeface="Calibri" panose="020F0502020204030204" pitchFamily="34" charset="0"/>
                <a:ea typeface="Calibri" panose="020F0502020204030204" pitchFamily="34" charset="0"/>
                <a:cs typeface="Calibri" panose="020F0502020204030204" pitchFamily="34" charset="0"/>
              </a:rPr>
              <a:t>`</a:t>
            </a:r>
          </a:p>
          <a:p>
            <a:pPr indent="-182880" defTabSz="914400">
              <a:lnSpc>
                <a:spcPct val="90000"/>
              </a:lnSpc>
              <a:spcAft>
                <a:spcPts val="600"/>
              </a:spcAft>
              <a:buClr>
                <a:schemeClr val="tx1"/>
              </a:buClr>
              <a:buFont typeface="Wingdings" pitchFamily="2" charset="2"/>
              <a:buChar char=""/>
            </a:pPr>
            <a:endParaRPr lang="en-US" sz="800" b="1" i="0" dirty="0">
              <a:effectLst/>
              <a:latin typeface="Calibri" panose="020F0502020204030204" pitchFamily="34" charset="0"/>
              <a:ea typeface="Calibri" panose="020F0502020204030204" pitchFamily="34" charset="0"/>
              <a:cs typeface="Calibri" panose="020F0502020204030204" pitchFamily="34" charset="0"/>
            </a:endParaRP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3.RIGHT JOIN:</a:t>
            </a:r>
          </a:p>
          <a:p>
            <a:pPr indent="-182880" defTabSz="914400">
              <a:lnSpc>
                <a:spcPct val="90000"/>
              </a:lnSpc>
              <a:spcAft>
                <a:spcPts val="600"/>
              </a:spcAft>
              <a:buClr>
                <a:schemeClr val="tx1"/>
              </a:buClr>
              <a:buFont typeface="Wingdings" pitchFamily="2" charset="2"/>
              <a:buChar char=""/>
            </a:pPr>
            <a:r>
              <a:rPr lang="en-US" sz="800" b="0" i="0" dirty="0">
                <a:effectLst/>
                <a:latin typeface="Calibri" panose="020F0502020204030204" pitchFamily="34" charset="0"/>
                <a:ea typeface="Calibri" panose="020F0502020204030204" pitchFamily="34" charset="0"/>
                <a:cs typeface="Calibri" panose="020F0502020204030204" pitchFamily="34" charset="0"/>
              </a:rPr>
              <a:t>RIGHT JOIN is obviously the opposite of LEFT JOIN. The RIGHT JOIN returns all the columns from the table on the right even if no matching rows have been found in the table on the left. Where no matches have been found in the table on the left, NULL is returned.</a:t>
            </a:r>
          </a:p>
          <a:p>
            <a:pPr indent="-182880" defTabSz="914400">
              <a:lnSpc>
                <a:spcPct val="90000"/>
              </a:lnSpc>
              <a:spcAft>
                <a:spcPts val="600"/>
              </a:spcAft>
              <a:buClr>
                <a:schemeClr val="tx1"/>
              </a:buClr>
              <a:buFont typeface="Wingdings" pitchFamily="2" charset="2"/>
              <a:buChar char=""/>
            </a:pPr>
            <a:r>
              <a:rPr lang="en-US" sz="800" dirty="0">
                <a:latin typeface="Calibri" panose="020F0502020204030204" pitchFamily="34" charset="0"/>
                <a:ea typeface="Calibri" panose="020F0502020204030204" pitchFamily="34" charset="0"/>
                <a:cs typeface="Calibri" panose="020F0502020204030204" pitchFamily="34" charset="0"/>
              </a:rPr>
              <a:t>Example:</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SELECT  A.`</a:t>
            </a:r>
            <a:r>
              <a:rPr lang="en-US" sz="800" b="1" i="0" dirty="0" err="1">
                <a:effectLst/>
                <a:latin typeface="Calibri" panose="020F0502020204030204" pitchFamily="34" charset="0"/>
                <a:ea typeface="Calibri" panose="020F0502020204030204" pitchFamily="34" charset="0"/>
                <a:cs typeface="Calibri" panose="020F0502020204030204" pitchFamily="34" charset="0"/>
              </a:rPr>
              <a:t>first_name</a:t>
            </a:r>
            <a:r>
              <a:rPr lang="en-US" sz="800" b="1" i="0" dirty="0">
                <a:effectLst/>
                <a:latin typeface="Calibri" panose="020F0502020204030204" pitchFamily="34" charset="0"/>
                <a:ea typeface="Calibri" panose="020F0502020204030204" pitchFamily="34" charset="0"/>
                <a:cs typeface="Calibri" panose="020F0502020204030204" pitchFamily="34" charset="0"/>
              </a:rPr>
              <a:t>` , A.`</a:t>
            </a:r>
            <a:r>
              <a:rPr lang="en-US" sz="800" b="1" i="0" dirty="0" err="1">
                <a:effectLst/>
                <a:latin typeface="Calibri" panose="020F0502020204030204" pitchFamily="34" charset="0"/>
                <a:ea typeface="Calibri" panose="020F0502020204030204" pitchFamily="34" charset="0"/>
                <a:cs typeface="Calibri" panose="020F0502020204030204" pitchFamily="34" charset="0"/>
              </a:rPr>
              <a:t>last_name</a:t>
            </a:r>
            <a:r>
              <a:rPr lang="en-US" sz="800" b="1" i="0" dirty="0">
                <a:effectLst/>
                <a:latin typeface="Calibri" panose="020F0502020204030204" pitchFamily="34" charset="0"/>
                <a:ea typeface="Calibri" panose="020F0502020204030204" pitchFamily="34" charset="0"/>
                <a:cs typeface="Calibri" panose="020F0502020204030204" pitchFamily="34" charset="0"/>
              </a:rPr>
              <a:t>`, </a:t>
            </a:r>
            <a:r>
              <a:rPr lang="en-US" sz="800" b="1" i="0" dirty="0" err="1">
                <a:effectLst/>
                <a:latin typeface="Calibri" panose="020F0502020204030204" pitchFamily="34" charset="0"/>
                <a:ea typeface="Calibri" panose="020F0502020204030204" pitchFamily="34" charset="0"/>
                <a:cs typeface="Calibri" panose="020F0502020204030204" pitchFamily="34" charset="0"/>
              </a:rPr>
              <a:t>B.`title</a:t>
            </a:r>
            <a:r>
              <a:rPr lang="en-US" sz="800" b="1" i="0" dirty="0">
                <a:effectLst/>
                <a:latin typeface="Calibri" panose="020F0502020204030204" pitchFamily="34" charset="0"/>
                <a:ea typeface="Calibri" panose="020F0502020204030204" pitchFamily="34" charset="0"/>
                <a:cs typeface="Calibri" panose="020F0502020204030204" pitchFamily="34" charset="0"/>
              </a:rPr>
              <a:t>`</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FROM `members` AS A</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RIGHT JOIN `movies` AS B</a:t>
            </a:r>
          </a:p>
          <a:p>
            <a:pPr indent="-182880" defTabSz="914400">
              <a:lnSpc>
                <a:spcPct val="90000"/>
              </a:lnSpc>
              <a:spcAft>
                <a:spcPts val="600"/>
              </a:spcAft>
              <a:buClr>
                <a:schemeClr val="tx1"/>
              </a:buClr>
              <a:buFont typeface="Wingdings" pitchFamily="2" charset="2"/>
              <a:buChar char=""/>
            </a:pPr>
            <a:r>
              <a:rPr lang="en-US" sz="800" b="1" i="0" dirty="0">
                <a:effectLst/>
                <a:latin typeface="Calibri" panose="020F0502020204030204" pitchFamily="34" charset="0"/>
                <a:ea typeface="Calibri" panose="020F0502020204030204" pitchFamily="34" charset="0"/>
                <a:cs typeface="Calibri" panose="020F0502020204030204" pitchFamily="34" charset="0"/>
              </a:rPr>
              <a:t>ON </a:t>
            </a:r>
            <a:r>
              <a:rPr lang="en-US" sz="800" b="1" i="0" dirty="0" err="1">
                <a:effectLst/>
                <a:latin typeface="Calibri" panose="020F0502020204030204" pitchFamily="34" charset="0"/>
                <a:ea typeface="Calibri" panose="020F0502020204030204" pitchFamily="34" charset="0"/>
                <a:cs typeface="Calibri" panose="020F0502020204030204" pitchFamily="34" charset="0"/>
              </a:rPr>
              <a:t>B.`id</a:t>
            </a:r>
            <a:r>
              <a:rPr lang="en-US" sz="800" b="1" i="0" dirty="0">
                <a:effectLst/>
                <a:latin typeface="Calibri" panose="020F0502020204030204" pitchFamily="34" charset="0"/>
                <a:ea typeface="Calibri" panose="020F0502020204030204" pitchFamily="34" charset="0"/>
                <a:cs typeface="Calibri" panose="020F0502020204030204" pitchFamily="34" charset="0"/>
              </a:rPr>
              <a:t>` = A.`</a:t>
            </a:r>
            <a:r>
              <a:rPr lang="en-US" sz="800" b="1" i="0" dirty="0" err="1">
                <a:effectLst/>
                <a:latin typeface="Calibri" panose="020F0502020204030204" pitchFamily="34" charset="0"/>
                <a:ea typeface="Calibri" panose="020F0502020204030204" pitchFamily="34" charset="0"/>
                <a:cs typeface="Calibri" panose="020F0502020204030204" pitchFamily="34" charset="0"/>
              </a:rPr>
              <a:t>movie_id</a:t>
            </a:r>
            <a:r>
              <a:rPr lang="en-US" sz="800" b="1" i="0" dirty="0">
                <a:effectLst/>
                <a:latin typeface="Calibri" panose="020F0502020204030204" pitchFamily="34" charset="0"/>
                <a:ea typeface="Calibri" panose="020F0502020204030204" pitchFamily="34" charset="0"/>
                <a:cs typeface="Calibri" panose="020F0502020204030204" pitchFamily="34" charset="0"/>
              </a:rPr>
              <a:t>`</a:t>
            </a:r>
          </a:p>
          <a:p>
            <a:pPr indent="-182880" defTabSz="914400">
              <a:lnSpc>
                <a:spcPct val="90000"/>
              </a:lnSpc>
              <a:spcAft>
                <a:spcPts val="600"/>
              </a:spcAft>
              <a:buClr>
                <a:schemeClr val="tx1"/>
              </a:buClr>
              <a:buFont typeface="Wingdings" pitchFamily="2" charset="2"/>
              <a:buChar char=""/>
            </a:pPr>
            <a:endParaRPr lang="en-US" sz="700" b="1"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circle, screenshot, graphics, font">
            <a:extLst>
              <a:ext uri="{FF2B5EF4-FFF2-40B4-BE49-F238E27FC236}">
                <a16:creationId xmlns:a16="http://schemas.microsoft.com/office/drawing/2014/main" id="{4AEFBB4C-6C9A-32C4-980C-856FFC7CC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164" y="2503535"/>
            <a:ext cx="3374654" cy="845035"/>
          </a:xfrm>
          <a:prstGeom prst="rect">
            <a:avLst/>
          </a:prstGeom>
        </p:spPr>
      </p:pic>
      <p:pic>
        <p:nvPicPr>
          <p:cNvPr id="9" name="Picture 8" descr="A picture containing circle, screenshot, graphics, font">
            <a:extLst>
              <a:ext uri="{FF2B5EF4-FFF2-40B4-BE49-F238E27FC236}">
                <a16:creationId xmlns:a16="http://schemas.microsoft.com/office/drawing/2014/main" id="{C44C6A38-7AD7-2C2C-E2B2-3352037F5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188" y="3504370"/>
            <a:ext cx="3385630" cy="847783"/>
          </a:xfrm>
          <a:prstGeom prst="rect">
            <a:avLst/>
          </a:prstGeom>
        </p:spPr>
      </p:pic>
    </p:spTree>
    <p:extLst>
      <p:ext uri="{BB962C8B-B14F-4D97-AF65-F5344CB8AC3E}">
        <p14:creationId xmlns:p14="http://schemas.microsoft.com/office/powerpoint/2010/main" val="224802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circle, screenshot, diagram">
            <a:extLst>
              <a:ext uri="{FF2B5EF4-FFF2-40B4-BE49-F238E27FC236}">
                <a16:creationId xmlns:a16="http://schemas.microsoft.com/office/drawing/2014/main" id="{569C44B8-2924-E9B7-767D-976FA73245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688046" y="745236"/>
            <a:ext cx="6815908" cy="5367528"/>
          </a:xfrm>
          <a:prstGeom prst="rect">
            <a:avLst/>
          </a:prstGeom>
        </p:spPr>
      </p:pic>
    </p:spTree>
    <p:extLst>
      <p:ext uri="{BB962C8B-B14F-4D97-AF65-F5344CB8AC3E}">
        <p14:creationId xmlns:p14="http://schemas.microsoft.com/office/powerpoint/2010/main" val="79776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7C473CA4-5CB4-406F-88BB-156893265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8AC192B8-A136-EDA9-A41B-109A1352195B}"/>
              </a:ext>
            </a:extLst>
          </p:cNvPr>
          <p:cNvSpPr>
            <a:spLocks noGrp="1"/>
          </p:cNvSpPr>
          <p:nvPr>
            <p:ph type="title" idx="4294967295"/>
          </p:nvPr>
        </p:nvSpPr>
        <p:spPr>
          <a:xfrm>
            <a:off x="4439919" y="284176"/>
            <a:ext cx="6547079" cy="1508760"/>
          </a:xfrm>
        </p:spPr>
        <p:txBody>
          <a:bodyPr vert="horz" lIns="91440" tIns="45720" rIns="91440" bIns="45720" rtlCol="0" anchor="ctr">
            <a:normAutofit/>
          </a:bodyPr>
          <a:lstStyle/>
          <a:p>
            <a:r>
              <a:rPr lang="en-US" b="1" i="1"/>
              <a:t>Sub query vs joins</a:t>
            </a:r>
          </a:p>
        </p:txBody>
      </p:sp>
      <p:sp>
        <p:nvSpPr>
          <p:cNvPr id="14" name="Rectangle 17">
            <a:extLst>
              <a:ext uri="{FF2B5EF4-FFF2-40B4-BE49-F238E27FC236}">
                <a16:creationId xmlns:a16="http://schemas.microsoft.com/office/drawing/2014/main" id="{18B3976D-1484-4621-8D68-CED02463F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7952" cy="6858000"/>
          </a:xfrm>
          <a:prstGeom prst="rect">
            <a:avLst/>
          </a:prstGeom>
          <a:solidFill>
            <a:schemeClr val="bg2">
              <a:lumMod val="50000"/>
              <a:lumOff val="5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5" name="Rectangle 19">
            <a:extLst>
              <a:ext uri="{FF2B5EF4-FFF2-40B4-BE49-F238E27FC236}">
                <a16:creationId xmlns:a16="http://schemas.microsoft.com/office/drawing/2014/main" id="{C236075A-52A2-4B1F-9262-BA32046B7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751477"/>
            <a:ext cx="2797792" cy="2529894"/>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ext, receipt, font, white">
            <a:extLst>
              <a:ext uri="{FF2B5EF4-FFF2-40B4-BE49-F238E27FC236}">
                <a16:creationId xmlns:a16="http://schemas.microsoft.com/office/drawing/2014/main" id="{474F42E1-87DE-5657-89F5-D9DBF0EF7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745525"/>
            <a:ext cx="2242786" cy="541796"/>
          </a:xfrm>
          <a:prstGeom prst="rect">
            <a:avLst/>
          </a:prstGeom>
        </p:spPr>
      </p:pic>
      <p:sp useBgFill="1">
        <p:nvSpPr>
          <p:cNvPr id="22" name="Rectangle 21">
            <a:extLst>
              <a:ext uri="{FF2B5EF4-FFF2-40B4-BE49-F238E27FC236}">
                <a16:creationId xmlns:a16="http://schemas.microsoft.com/office/drawing/2014/main" id="{70942A9A-78C7-4C42-AFFD-030CD5B5E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3604744"/>
            <a:ext cx="2797792" cy="2461512"/>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descr="A picture containing text, receipt, font, white">
            <a:extLst>
              <a:ext uri="{FF2B5EF4-FFF2-40B4-BE49-F238E27FC236}">
                <a16:creationId xmlns:a16="http://schemas.microsoft.com/office/drawing/2014/main" id="{4F491B31-091F-8F20-D540-944119779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4574852"/>
            <a:ext cx="2242786" cy="521296"/>
          </a:xfrm>
          <a:prstGeom prst="rect">
            <a:avLst/>
          </a:prstGeom>
        </p:spPr>
      </p:pic>
      <p:sp>
        <p:nvSpPr>
          <p:cNvPr id="5" name="Content Placeholder 4">
            <a:extLst>
              <a:ext uri="{FF2B5EF4-FFF2-40B4-BE49-F238E27FC236}">
                <a16:creationId xmlns:a16="http://schemas.microsoft.com/office/drawing/2014/main" id="{77B42982-0F03-8486-89E5-71A30783E110}"/>
              </a:ext>
            </a:extLst>
          </p:cNvPr>
          <p:cNvSpPr>
            <a:spLocks noGrp="1"/>
          </p:cNvSpPr>
          <p:nvPr>
            <p:ph idx="4294967295"/>
          </p:nvPr>
        </p:nvSpPr>
        <p:spPr>
          <a:xfrm>
            <a:off x="4074904" y="1792936"/>
            <a:ext cx="8114048" cy="5065064"/>
          </a:xfrm>
        </p:spPr>
        <p:txBody>
          <a:bodyPr vert="horz" lIns="91440" tIns="45720" rIns="91440" bIns="45720" rtlCol="0">
            <a:normAutofit/>
          </a:bodyPr>
          <a:lstStyle/>
          <a:p>
            <a:pPr marL="0"/>
            <a:r>
              <a:rPr lang="en-US" sz="1200" b="0" i="0" dirty="0">
                <a:effectLst/>
              </a:rPr>
              <a:t>Almost all SELECT statements that join tables and use the join operator can be rewritten as subqueries, and vice versa. Writing the SELECT statement using the join operator is often easier to read and understand and can also help the SQL Server Database Engine to find a more efficient strategy for retrieving the appropriate data. However, there are a few problems that can be easier solved using subqueries, and there are others that can be easier solved using joins.</a:t>
            </a:r>
          </a:p>
          <a:p>
            <a:pPr marL="0"/>
            <a:r>
              <a:rPr lang="en-US" sz="1200" b="0" i="0" dirty="0">
                <a:effectLst/>
              </a:rPr>
              <a:t>Subquery Advantages:</a:t>
            </a:r>
          </a:p>
          <a:p>
            <a:pPr marL="0"/>
            <a:r>
              <a:rPr lang="en-US" sz="1200" b="0" i="0" dirty="0">
                <a:effectLst/>
              </a:rPr>
              <a:t>Subqueries are advantageous over joins when you have to calculate an aggregate value on-the-fly and use it in the outer query for comparison.</a:t>
            </a:r>
          </a:p>
          <a:p>
            <a:pPr marL="0"/>
            <a:r>
              <a:rPr lang="en-US" sz="1200" dirty="0"/>
              <a:t>Example:</a:t>
            </a:r>
          </a:p>
          <a:p>
            <a:pPr marL="0"/>
            <a:endParaRPr lang="en-US" sz="1200" b="0" i="0" dirty="0">
              <a:effectLst/>
            </a:endParaRPr>
          </a:p>
          <a:p>
            <a:pPr marL="0"/>
            <a:endParaRPr lang="en-US" sz="1200" dirty="0"/>
          </a:p>
          <a:p>
            <a:pPr marL="0"/>
            <a:endParaRPr lang="en-US" sz="1200" b="0" i="0" dirty="0">
              <a:effectLst/>
            </a:endParaRPr>
          </a:p>
          <a:p>
            <a:pPr marL="0"/>
            <a:r>
              <a:rPr lang="en-US" sz="1200" b="0" i="0" dirty="0">
                <a:effectLst/>
              </a:rPr>
              <a:t>Disadvantage:</a:t>
            </a:r>
          </a:p>
          <a:p>
            <a:pPr marL="0"/>
            <a:r>
              <a:rPr lang="en-US" sz="1200" b="0" i="0" dirty="0">
                <a:effectLst/>
              </a:rPr>
              <a:t>This problem cannot be solved easily with a join, because you would have to write the aggregate function in the WHERE clause, which is not allowed. (You can solve the problem using two separate queries in relation to the </a:t>
            </a:r>
            <a:r>
              <a:rPr lang="en-US" sz="1200" b="1" i="0" dirty="0" err="1">
                <a:effectLst/>
              </a:rPr>
              <a:t>works_on</a:t>
            </a:r>
            <a:r>
              <a:rPr lang="en-US" sz="1200" b="0" i="0" dirty="0">
                <a:effectLst/>
              </a:rPr>
              <a:t> table.)</a:t>
            </a:r>
          </a:p>
          <a:p>
            <a:pPr marL="0"/>
            <a:r>
              <a:rPr lang="en-US" sz="1200" dirty="0"/>
              <a:t>Joins Advantage:</a:t>
            </a:r>
          </a:p>
          <a:p>
            <a:pPr marL="0"/>
            <a:r>
              <a:rPr lang="en-US" sz="1200" b="0" i="0" dirty="0">
                <a:effectLst/>
              </a:rPr>
              <a:t>Joins are advantageous over subqueries if the SELECT list in a query contains columns from more than one table. </a:t>
            </a:r>
          </a:p>
          <a:p>
            <a:pPr marL="0"/>
            <a:r>
              <a:rPr lang="en-US" sz="1200" b="0" i="0" dirty="0">
                <a:effectLst/>
              </a:rPr>
              <a:t>Example 2:</a:t>
            </a:r>
          </a:p>
          <a:p>
            <a:pPr marL="0"/>
            <a:endParaRPr lang="en-US" sz="900" b="0" i="0" dirty="0">
              <a:effectLst/>
            </a:endParaRPr>
          </a:p>
          <a:p>
            <a:pPr marL="0"/>
            <a:endParaRPr lang="en-US" sz="900" dirty="0"/>
          </a:p>
          <a:p>
            <a:pPr marL="0"/>
            <a:endParaRPr lang="en-US" sz="900" dirty="0"/>
          </a:p>
          <a:p>
            <a:pPr marL="0"/>
            <a:endParaRPr lang="en-US" sz="900" b="0" i="0" dirty="0">
              <a:effectLst/>
            </a:endParaRPr>
          </a:p>
          <a:p>
            <a:pPr marL="0"/>
            <a:endParaRPr lang="en-US" sz="900" dirty="0"/>
          </a:p>
          <a:p>
            <a:pPr marL="0"/>
            <a:endParaRPr lang="en-US" sz="900" b="0" i="0" dirty="0">
              <a:effectLst/>
            </a:endParaRPr>
          </a:p>
        </p:txBody>
      </p:sp>
    </p:spTree>
    <p:extLst>
      <p:ext uri="{BB962C8B-B14F-4D97-AF65-F5344CB8AC3E}">
        <p14:creationId xmlns:p14="http://schemas.microsoft.com/office/powerpoint/2010/main" val="2553520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
  <TotalTime>331</TotalTime>
  <Words>1399</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vt:lpstr>
      <vt:lpstr>Banded</vt:lpstr>
      <vt:lpstr>SQL</vt:lpstr>
      <vt:lpstr>    DBMS</vt:lpstr>
      <vt:lpstr>PowerPoint Presentation</vt:lpstr>
      <vt:lpstr>    RDBMS</vt:lpstr>
      <vt:lpstr>PowerPoint Presentation</vt:lpstr>
      <vt:lpstr>PowerPoint Presentation</vt:lpstr>
      <vt:lpstr>PowerPoint Presentation</vt:lpstr>
      <vt:lpstr>PowerPoint Presentation</vt:lpstr>
      <vt:lpstr>Sub query vs joins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killi Rama krishna</dc:creator>
  <cp:lastModifiedBy>killi Rama krishna</cp:lastModifiedBy>
  <cp:revision>24</cp:revision>
  <dcterms:created xsi:type="dcterms:W3CDTF">2023-05-24T07:09:22Z</dcterms:created>
  <dcterms:modified xsi:type="dcterms:W3CDTF">2023-05-24T14:49:26Z</dcterms:modified>
</cp:coreProperties>
</file>