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75301" tIns="37650" rIns="75301" bIns="3765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1309" cy="2263268"/>
          </a:xfrm>
        </p:spPr>
        <p:txBody>
          <a:bodyPr lIns="75301" tIns="37650" rIns="75301" bIns="37650">
            <a:spAutoFit/>
          </a:bodyPr>
          <a:lstStyle>
            <a:lvl1pPr marL="0" indent="0">
              <a:buNone/>
              <a:defRPr/>
            </a:lvl1pPr>
            <a:lvl2pPr marL="188252" indent="0">
              <a:buNone/>
              <a:defRPr/>
            </a:lvl2pPr>
            <a:lvl3pPr marL="376504" indent="0">
              <a:buNone/>
              <a:defRPr/>
            </a:lvl3pPr>
            <a:lvl4pPr marL="564756" indent="0">
              <a:buNone/>
              <a:defRPr/>
            </a:lvl4pPr>
            <a:lvl5pPr marL="7530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131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A294AF-92FF-4595-BDBB-46B9E178F43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7B3B6C-983E-4746-BA7C-BDB44CA8ED3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 smtClean="0">
                <a:latin typeface="+mj-lt"/>
              </a:rPr>
              <a:t>Terraform is a software which allows you to manage cloud infrastructure resources from code efficiently</a:t>
            </a:r>
            <a:r>
              <a:rPr lang="en-US" sz="2100" dirty="0" smtClean="0">
                <a:latin typeface="+mj-lt"/>
              </a:rPr>
              <a:t>.</a:t>
            </a:r>
          </a:p>
          <a:p>
            <a:r>
              <a:rPr lang="en-US" sz="2100" dirty="0" smtClean="0"/>
              <a:t>Provisioning </a:t>
            </a:r>
            <a:r>
              <a:rPr lang="en-US" sz="2100" dirty="0" smtClean="0"/>
              <a:t>infrastructure, from low-level components such as virtual machines, storage and networking, to higher-level components such as DNS entries.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It can be used to </a:t>
            </a:r>
            <a:r>
              <a:rPr lang="en-US" sz="2100" dirty="0" smtClean="0">
                <a:latin typeface="+mj-lt"/>
              </a:rPr>
              <a:t>build, change, and version infrastructure deployed on proprietary cloud providers or your own infrastructure on premises</a:t>
            </a:r>
            <a:r>
              <a:rPr lang="en-US" sz="2100" dirty="0" smtClean="0">
                <a:latin typeface="+mj-lt"/>
              </a:rPr>
              <a:t>.</a:t>
            </a:r>
          </a:p>
          <a:p>
            <a:r>
              <a:rPr lang="en-US" sz="2100" dirty="0" smtClean="0">
                <a:latin typeface="+mj-lt"/>
              </a:rPr>
              <a:t>It supports cloud service providers like AWS, Google Cloud Platform, Azure, and many </a:t>
            </a:r>
            <a:r>
              <a:rPr lang="en-US" sz="2100" dirty="0" smtClean="0">
                <a:latin typeface="+mj-lt"/>
              </a:rPr>
              <a:t>others (almost 40+providers)</a:t>
            </a:r>
          </a:p>
          <a:p>
            <a:r>
              <a:rPr lang="en-US" sz="2100" dirty="0" smtClean="0">
                <a:latin typeface="+mj-lt"/>
              </a:rPr>
              <a:t>Terraform is distributed as a binary package for all supported platforms and architectures</a:t>
            </a:r>
            <a:r>
              <a:rPr lang="en-US" sz="2100" dirty="0" smtClean="0">
                <a:latin typeface="+mj-lt"/>
              </a:rPr>
              <a:t>.</a:t>
            </a:r>
          </a:p>
          <a:p>
            <a:r>
              <a:rPr lang="en-US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windows, Linux, Debain, Ubunutu, Mac</a:t>
            </a:r>
          </a:p>
          <a:p>
            <a:r>
              <a:rPr lang="pt-BR" sz="2100" dirty="0" smtClean="0">
                <a:latin typeface="+mj-lt"/>
              </a:rPr>
              <a:t>Terraform runs as a single binary named </a:t>
            </a:r>
            <a:r>
              <a:rPr lang="pt-BR" sz="2100" dirty="0" smtClean="0">
                <a:latin typeface="+mj-lt"/>
              </a:rPr>
              <a:t>terraform</a:t>
            </a:r>
          </a:p>
          <a:p>
            <a:r>
              <a:rPr lang="pt-BR" sz="2100" dirty="0" smtClean="0">
                <a:latin typeface="+mj-lt"/>
              </a:rPr>
              <a:t>It is open source tool </a:t>
            </a:r>
            <a:endParaRPr lang="en-US" sz="2100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IaC 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It’s </a:t>
            </a:r>
            <a:r>
              <a:rPr lang="en-US" dirty="0" smtClean="0"/>
              <a:t>code, so you can work on it just like your application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Versioning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Easy to collaborate 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Easy to integrate in a CI setup (it’s code after all)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Automate your deployment and recovery processes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No need to repair, just </a:t>
            </a:r>
            <a:r>
              <a:rPr lang="en-US" dirty="0" smtClean="0"/>
              <a:t>redeploy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Auditable</a:t>
            </a:r>
            <a:r>
              <a:rPr lang="en-US" dirty="0" smtClean="0"/>
              <a:t>:  It's easier to audit code than physical </a:t>
            </a:r>
            <a:r>
              <a:rPr lang="en-US" dirty="0" smtClean="0"/>
              <a:t>infrastructure.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Repeatable</a:t>
            </a:r>
            <a:r>
              <a:rPr lang="en-US" dirty="0" smtClean="0"/>
              <a:t>: going through hundreds of different buttons and screens on your cloud provider's web UI isn't the kind of thing that's easy to replicate 100% </a:t>
            </a:r>
            <a:r>
              <a:rPr lang="en-US" dirty="0" smtClean="0"/>
              <a:t>accurately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Dependable</a:t>
            </a:r>
            <a:r>
              <a:rPr lang="en-US" dirty="0" smtClean="0"/>
              <a:t>: If you can’t audit and repeat the actions that built your infrastructure, you can’t depend on your </a:t>
            </a:r>
            <a:r>
              <a:rPr lang="en-US" dirty="0" smtClean="0"/>
              <a:t>infra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Make it reproducible</a:t>
            </a:r>
            <a:r>
              <a:rPr lang="en-US" dirty="0" smtClean="0"/>
              <a:t>: Let’s create a new workspace and make a copy of our </a:t>
            </a:r>
            <a:r>
              <a:rPr lang="en-US" dirty="0" smtClean="0"/>
              <a:t>infrastructure.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Delete everything</a:t>
            </a:r>
            <a:r>
              <a:rPr lang="en-US" dirty="0" smtClean="0"/>
              <a:t>: Let’s destroy the entire infrastructure we created</a:t>
            </a:r>
          </a:p>
          <a:p>
            <a:r>
              <a:rPr lang="en-US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 portability </a:t>
            </a:r>
            <a:r>
              <a:rPr lang="en-US" dirty="0" smtClean="0"/>
              <a:t>— you have one tool and one language for describing </a:t>
            </a:r>
            <a:r>
              <a:rPr lang="en-US" dirty="0" smtClean="0"/>
              <a:t>infrastructure for all providers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Centos/</a:t>
            </a:r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wget</a:t>
            </a:r>
            <a:r>
              <a:rPr lang="en-US" dirty="0" smtClean="0"/>
              <a:t> https://releases.hashicorp.com/terraform/0.12.2/terraform_0.12.2_linux_amd64.zip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unzip ./terraform_0.12.2_linux_amd64.zip –d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</a:p>
          <a:p>
            <a:r>
              <a:rPr lang="en-US" dirty="0" smtClean="0"/>
              <a:t>Verify the version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 smtClean="0"/>
              <a:t>–version</a:t>
            </a:r>
          </a:p>
          <a:p>
            <a:endParaRPr lang="en-US" dirty="0" smtClean="0"/>
          </a:p>
          <a:p>
            <a:r>
              <a:rPr lang="en-US" b="1" dirty="0" smtClean="0"/>
              <a:t>Windows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</a:t>
            </a:r>
            <a:r>
              <a:rPr lang="en-US" dirty="0" smtClean="0"/>
              <a:t>Download the Terrform.exe software from </a:t>
            </a:r>
            <a:r>
              <a:rPr lang="en-US" dirty="0" err="1" smtClean="0"/>
              <a:t>terraform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Copy it into the specify folder</a:t>
            </a:r>
          </a:p>
          <a:p>
            <a:r>
              <a:rPr lang="en-US" dirty="0" smtClean="0"/>
              <a:t>Set the environment path for </a:t>
            </a:r>
            <a:r>
              <a:rPr lang="en-US" dirty="0" err="1" smtClean="0"/>
              <a:t>terraform</a:t>
            </a:r>
            <a:r>
              <a:rPr lang="en-US" dirty="0" smtClean="0"/>
              <a:t> exe location</a:t>
            </a:r>
          </a:p>
          <a:p>
            <a:r>
              <a:rPr lang="en-US" dirty="0" smtClean="0"/>
              <a:t>Run the version check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Prerequisites(AWS provider)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Install Terraform (Obviously) </a:t>
            </a:r>
            <a:endParaRPr lang="en-US" sz="2100" dirty="0" smtClean="0"/>
          </a:p>
          <a:p>
            <a:r>
              <a:rPr lang="en-US" sz="2100" dirty="0" smtClean="0"/>
              <a:t> </a:t>
            </a:r>
            <a:r>
              <a:rPr lang="en-US" sz="2100" dirty="0" smtClean="0"/>
              <a:t>An AWS account (for our use case) </a:t>
            </a:r>
            <a:endParaRPr lang="en-US" sz="2100" dirty="0" smtClean="0"/>
          </a:p>
          <a:p>
            <a:r>
              <a:rPr lang="en-US" sz="2100" dirty="0" smtClean="0"/>
              <a:t> </a:t>
            </a:r>
            <a:r>
              <a:rPr lang="en-US" sz="2100" dirty="0" smtClean="0"/>
              <a:t>An AWS user with an Access key and a secret key </a:t>
            </a:r>
            <a:endParaRPr lang="en-US" sz="2100" dirty="0" smtClean="0"/>
          </a:p>
          <a:p>
            <a:r>
              <a:rPr lang="en-US" sz="2100" dirty="0" smtClean="0"/>
              <a:t> </a:t>
            </a:r>
            <a:r>
              <a:rPr lang="en-US" sz="2100" dirty="0" smtClean="0"/>
              <a:t>Install the AWS CLI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8000"/>
                <a:satMod val="230000"/>
                <a:alpha val="99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/>
          <a:lstStyle/>
          <a:p>
            <a:r>
              <a:rPr lang="en-US" dirty="0" smtClean="0"/>
              <a:t>Environment Parity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83822" y="1567939"/>
            <a:ext cx="1574260" cy="1561566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0" tIns="120464" rIns="150580" bIns="120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7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0702" y="2681873"/>
            <a:ext cx="3518122" cy="2449526"/>
          </a:xfrm>
          <a:prstGeom prst="rect">
            <a:avLst/>
          </a:prstGeom>
          <a:noFill/>
        </p:spPr>
        <p:txBody>
          <a:bodyPr wrap="none" lIns="150580" tIns="120464" rIns="150580" bIns="120464" rtlCol="0">
            <a:spAutoFit/>
          </a:bodyPr>
          <a:lstStyle/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r>
              <a:rPr lang="en-US" dirty="0"/>
              <a:t>Same Terraform Code</a:t>
            </a:r>
          </a:p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endParaRPr lang="en-US" dirty="0"/>
          </a:p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r>
              <a:rPr lang="en-US" dirty="0"/>
              <a:t>Replace Dedicated Staging </a:t>
            </a:r>
            <a:endParaRPr lang="en-US" dirty="0"/>
          </a:p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endParaRPr lang="en-US" dirty="0" smtClean="0"/>
          </a:p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r>
              <a:rPr lang="en-US" dirty="0" smtClean="0"/>
              <a:t>Speed </a:t>
            </a:r>
            <a:r>
              <a:rPr lang="en-US" dirty="0"/>
              <a:t>Up Infra provisioning</a:t>
            </a:r>
          </a:p>
          <a:p>
            <a:pPr defTabSz="767966">
              <a:lnSpc>
                <a:spcPct val="90000"/>
              </a:lnSpc>
              <a:spcAft>
                <a:spcPts val="987"/>
              </a:spcAft>
              <a:buSzPct val="90000"/>
            </a:pPr>
            <a:endParaRPr lang="en-US" sz="2300" dirty="0">
              <a:gradFill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952751" y="5266847"/>
            <a:ext cx="1093681" cy="9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67966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974769" y="5190383"/>
            <a:ext cx="1426264" cy="1097053"/>
            <a:chOff x="511109" y="5814543"/>
            <a:chExt cx="1041729" cy="600871"/>
          </a:xfrm>
        </p:grpSpPr>
        <p:sp>
          <p:nvSpPr>
            <p:cNvPr id="9" name="Rectangle 154"/>
            <p:cNvSpPr>
              <a:spLocks noChangeArrowheads="1"/>
            </p:cNvSpPr>
            <p:nvPr/>
          </p:nvSpPr>
          <p:spPr bwMode="auto">
            <a:xfrm>
              <a:off x="635204" y="5814543"/>
              <a:ext cx="808238" cy="551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156"/>
            <p:cNvSpPr>
              <a:spLocks noChangeArrowheads="1"/>
            </p:cNvSpPr>
            <p:nvPr/>
          </p:nvSpPr>
          <p:spPr bwMode="auto">
            <a:xfrm>
              <a:off x="662962" y="5849648"/>
              <a:ext cx="751090" cy="48167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511109" y="6374593"/>
              <a:ext cx="1041729" cy="40821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3883822" y="3248872"/>
            <a:ext cx="1574260" cy="1561566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0" tIns="120464" rIns="150580" bIns="120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7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STAGE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3822" y="4929804"/>
            <a:ext cx="1574260" cy="1561566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0" tIns="120464" rIns="150580" bIns="120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7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6573" y="3923729"/>
            <a:ext cx="0" cy="115658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ODE 1"/>
          <p:cNvGrpSpPr/>
          <p:nvPr/>
        </p:nvGrpSpPr>
        <p:grpSpPr>
          <a:xfrm>
            <a:off x="1138368" y="3037621"/>
            <a:ext cx="574271" cy="798189"/>
            <a:chOff x="2328300" y="3506767"/>
            <a:chExt cx="551703" cy="575034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8" name="Group 1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15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2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" name="Group 1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8" name="CODE 2"/>
          <p:cNvGrpSpPr/>
          <p:nvPr/>
        </p:nvGrpSpPr>
        <p:grpSpPr>
          <a:xfrm>
            <a:off x="1138368" y="3037621"/>
            <a:ext cx="574271" cy="798189"/>
            <a:chOff x="2328300" y="3506767"/>
            <a:chExt cx="551703" cy="575034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9" name="Group 2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25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3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" name="Group 2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8" name="CODE 3"/>
          <p:cNvGrpSpPr/>
          <p:nvPr/>
        </p:nvGrpSpPr>
        <p:grpSpPr>
          <a:xfrm>
            <a:off x="1133845" y="3037621"/>
            <a:ext cx="574271" cy="798189"/>
            <a:chOff x="2328300" y="3506767"/>
            <a:chExt cx="551703" cy="575034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3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35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4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7" name="Group 3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4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45" name="APP 1"/>
          <p:cNvSpPr>
            <a:spLocks noEditPoints="1"/>
          </p:cNvSpPr>
          <p:nvPr/>
        </p:nvSpPr>
        <p:spPr bwMode="auto">
          <a:xfrm>
            <a:off x="4377928" y="2123449"/>
            <a:ext cx="586041" cy="806450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52686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APP 2"/>
          <p:cNvSpPr>
            <a:spLocks noEditPoints="1"/>
          </p:cNvSpPr>
          <p:nvPr/>
        </p:nvSpPr>
        <p:spPr bwMode="auto">
          <a:xfrm>
            <a:off x="4377928" y="3796331"/>
            <a:ext cx="586041" cy="806450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52686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" name="APP 3"/>
          <p:cNvSpPr>
            <a:spLocks noEditPoints="1"/>
          </p:cNvSpPr>
          <p:nvPr/>
        </p:nvSpPr>
        <p:spPr bwMode="auto">
          <a:xfrm>
            <a:off x="4377928" y="5484186"/>
            <a:ext cx="586041" cy="806450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52686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AutoShape 3"/>
          <p:cNvSpPr>
            <a:spLocks noChangeAspect="1" noChangeArrowheads="1" noTextEdit="1"/>
          </p:cNvSpPr>
          <p:nvPr/>
        </p:nvSpPr>
        <p:spPr bwMode="auto">
          <a:xfrm>
            <a:off x="280906" y="1568640"/>
            <a:ext cx="565226" cy="77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67966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AutoShape 9"/>
          <p:cNvSpPr>
            <a:spLocks noChangeAspect="1" noChangeArrowheads="1" noTextEdit="1"/>
          </p:cNvSpPr>
          <p:nvPr/>
        </p:nvSpPr>
        <p:spPr bwMode="auto">
          <a:xfrm>
            <a:off x="280180" y="1567939"/>
            <a:ext cx="571413" cy="79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290" tIns="37645" rIns="75290" bIns="37645" numCol="1" anchor="t" anchorCtr="0" compatLnSpc="1">
            <a:prstTxWarp prst="textNoShape">
              <a:avLst/>
            </a:prstTxWarp>
          </a:bodyPr>
          <a:lstStyle/>
          <a:p>
            <a:pPr defTabSz="767966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88427" y="4925309"/>
            <a:ext cx="29655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767966">
              <a:lnSpc>
                <a:spcPct val="90000"/>
              </a:lnSpc>
              <a:spcAft>
                <a:spcPts val="494"/>
              </a:spcAft>
            </a:pPr>
            <a:r>
              <a:rPr lang="en-US" sz="12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OPS</a:t>
            </a:r>
          </a:p>
        </p:txBody>
      </p:sp>
      <p:grpSp>
        <p:nvGrpSpPr>
          <p:cNvPr id="38" name="CODE 3"/>
          <p:cNvGrpSpPr/>
          <p:nvPr/>
        </p:nvGrpSpPr>
        <p:grpSpPr>
          <a:xfrm>
            <a:off x="1138369" y="3026707"/>
            <a:ext cx="574271" cy="798189"/>
            <a:chOff x="2328300" y="3506767"/>
            <a:chExt cx="551703" cy="575034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767966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9" name="Group 52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51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58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3" name="Group 54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7966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1389" y="4326055"/>
            <a:ext cx="804769" cy="210935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500480" y="5074734"/>
            <a:ext cx="29655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767966">
              <a:lnSpc>
                <a:spcPct val="90000"/>
              </a:lnSpc>
              <a:spcAft>
                <a:spcPts val="494"/>
              </a:spcAft>
            </a:pPr>
            <a:r>
              <a:rPr lang="en-US" sz="1200" b="1" dirty="0"/>
              <a:t>OPS</a:t>
            </a:r>
          </a:p>
        </p:txBody>
      </p:sp>
      <p:sp>
        <p:nvSpPr>
          <p:cNvPr id="63" name="Freeform 147"/>
          <p:cNvSpPr>
            <a:spLocks/>
          </p:cNvSpPr>
          <p:nvPr/>
        </p:nvSpPr>
        <p:spPr bwMode="auto">
          <a:xfrm>
            <a:off x="891714" y="5299298"/>
            <a:ext cx="188863" cy="979865"/>
          </a:xfrm>
          <a:custGeom>
            <a:avLst/>
            <a:gdLst>
              <a:gd name="T0" fmla="*/ 64 w 64"/>
              <a:gd name="T1" fmla="*/ 0 h 249"/>
              <a:gd name="T2" fmla="*/ 51 w 64"/>
              <a:gd name="T3" fmla="*/ 249 h 249"/>
              <a:gd name="T4" fmla="*/ 0 w 64"/>
              <a:gd name="T5" fmla="*/ 249 h 249"/>
              <a:gd name="T6" fmla="*/ 0 w 64"/>
              <a:gd name="T7" fmla="*/ 0 h 249"/>
              <a:gd name="T8" fmla="*/ 64 w 64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9">
                <a:moveTo>
                  <a:pt x="64" y="0"/>
                </a:moveTo>
                <a:lnTo>
                  <a:pt x="51" y="249"/>
                </a:lnTo>
                <a:lnTo>
                  <a:pt x="0" y="249"/>
                </a:ln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279" tIns="37639" rIns="75279" bIns="37639" numCol="1" anchor="t" anchorCtr="0" compatLnSpc="1">
            <a:prstTxWarp prst="textNoShape">
              <a:avLst/>
            </a:prstTxWarp>
          </a:bodyPr>
          <a:lstStyle/>
          <a:p>
            <a:pPr defTabSz="767818"/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4962" y="5085240"/>
            <a:ext cx="29495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767966">
              <a:lnSpc>
                <a:spcPct val="90000"/>
              </a:lnSpc>
              <a:spcAft>
                <a:spcPts val="494"/>
              </a:spcAft>
            </a:pPr>
            <a:r>
              <a:rPr lang="en-US" sz="1200" b="1" dirty="0"/>
              <a:t>DEV</a:t>
            </a:r>
          </a:p>
        </p:txBody>
      </p:sp>
      <p:sp>
        <p:nvSpPr>
          <p:cNvPr id="65" name="Right Brace 64"/>
          <p:cNvSpPr/>
          <p:nvPr/>
        </p:nvSpPr>
        <p:spPr>
          <a:xfrm>
            <a:off x="5581159" y="1692708"/>
            <a:ext cx="223425" cy="4724798"/>
          </a:xfrm>
          <a:prstGeom prst="rightBrace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5301" tIns="37650" rIns="75301" bIns="3765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59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902E-6 -4.81616E-6 L 0.35627 -0.130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7" y="-65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576 0.113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1" y="567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678 0.360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3" y="18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3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 animBg="1"/>
      <p:bldP spid="46" grpId="0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</TotalTime>
  <Words>381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Terraform</vt:lpstr>
      <vt:lpstr>Introduction </vt:lpstr>
      <vt:lpstr>IaC Advantages </vt:lpstr>
      <vt:lpstr>Installation</vt:lpstr>
      <vt:lpstr>Prerequisites(AWS provider)</vt:lpstr>
      <vt:lpstr>Environment Parity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chandu</dc:creator>
  <cp:lastModifiedBy>chandu</cp:lastModifiedBy>
  <cp:revision>21</cp:revision>
  <dcterms:created xsi:type="dcterms:W3CDTF">2020-09-22T09:54:36Z</dcterms:created>
  <dcterms:modified xsi:type="dcterms:W3CDTF">2020-09-22T10:49:41Z</dcterms:modified>
</cp:coreProperties>
</file>