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
      <p:font typeface="Montserrat Extra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ontserratExtraLight-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Extra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ExtraLight-boldItalic.fntdata"/><Relationship Id="rId30" Type="http://schemas.openxmlformats.org/officeDocument/2006/relationships/font" Target="fonts/MontserratExtra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090b49e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090b49e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448703d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448703d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448703dd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448703dd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448703dd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448703dd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5d4d6fad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b5d4d6fad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5d4d6fa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5d4d6fa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5d4d6fad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5d4d6fad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ac9cd5ea2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ac9cd5ea2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c9cd5ea2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ac9cd5ea2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c9cd5ea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c9cd5ea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c9cd5ea2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c9cd5ea2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c9cd5ea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c9cd5ea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c9cd5ea2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c9cd5ea2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46200" y="1482400"/>
            <a:ext cx="57978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Detecting Fake Accounts on Instagram</a:t>
            </a:r>
            <a:endParaRPr/>
          </a:p>
        </p:txBody>
      </p:sp>
      <p:sp>
        <p:nvSpPr>
          <p:cNvPr id="135" name="Google Shape;135;p13"/>
          <p:cNvSpPr txBox="1"/>
          <p:nvPr>
            <p:ph idx="1" type="subTitle"/>
          </p:nvPr>
        </p:nvSpPr>
        <p:spPr>
          <a:xfrm>
            <a:off x="5303400" y="3662200"/>
            <a:ext cx="3470700" cy="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999999"/>
                </a:solidFill>
                <a:latin typeface="Times New Roman"/>
                <a:ea typeface="Times New Roman"/>
                <a:cs typeface="Times New Roman"/>
                <a:sym typeface="Times New Roman"/>
              </a:rPr>
              <a:t>By</a:t>
            </a:r>
            <a:endParaRPr i="1" sz="1800">
              <a:solidFill>
                <a:srgbClr val="999999"/>
              </a:solidFill>
              <a:latin typeface="Times New Roman"/>
              <a:ea typeface="Times New Roman"/>
              <a:cs typeface="Times New Roman"/>
              <a:sym typeface="Times New Roman"/>
            </a:endParaRPr>
          </a:p>
          <a:p>
            <a:pPr indent="0" lvl="0" marL="0" rtl="0" algn="l">
              <a:spcBef>
                <a:spcPts val="0"/>
              </a:spcBef>
              <a:spcAft>
                <a:spcPts val="0"/>
              </a:spcAft>
              <a:buNone/>
            </a:pPr>
            <a:r>
              <a:rPr i="1" lang="en" sz="1800">
                <a:solidFill>
                  <a:srgbClr val="999999"/>
                </a:solidFill>
                <a:latin typeface="Times New Roman"/>
                <a:ea typeface="Times New Roman"/>
                <a:cs typeface="Times New Roman"/>
                <a:sym typeface="Times New Roman"/>
              </a:rPr>
              <a:t>Vamsy Sivaarcca Pisipati</a:t>
            </a:r>
            <a:endParaRPr i="1" sz="1800">
              <a:solidFill>
                <a:srgbClr val="999999"/>
              </a:solidFill>
              <a:latin typeface="Times New Roman"/>
              <a:ea typeface="Times New Roman"/>
              <a:cs typeface="Times New Roman"/>
              <a:sym typeface="Times New Roman"/>
            </a:endParaRPr>
          </a:p>
          <a:p>
            <a:pPr indent="0" lvl="0" marL="0" rtl="0" algn="l">
              <a:spcBef>
                <a:spcPts val="0"/>
              </a:spcBef>
              <a:spcAft>
                <a:spcPts val="0"/>
              </a:spcAft>
              <a:buNone/>
            </a:pPr>
            <a:r>
              <a:rPr i="1" lang="en" sz="1800">
                <a:solidFill>
                  <a:srgbClr val="999999"/>
                </a:solidFill>
                <a:latin typeface="Times New Roman"/>
                <a:ea typeface="Times New Roman"/>
                <a:cs typeface="Times New Roman"/>
                <a:sym typeface="Times New Roman"/>
              </a:rPr>
              <a:t>Venkata Ramakrishna Chelpuri</a:t>
            </a:r>
            <a:endParaRPr i="1" sz="1800">
              <a:solidFill>
                <a:srgbClr val="99999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Linear SVC Model Metrics</a:t>
            </a:r>
            <a:endParaRPr>
              <a:latin typeface="Montserrat ExtraLight"/>
              <a:ea typeface="Montserrat ExtraLight"/>
              <a:cs typeface="Montserrat ExtraLight"/>
              <a:sym typeface="Montserrat ExtraLight"/>
            </a:endParaRPr>
          </a:p>
        </p:txBody>
      </p:sp>
      <p:pic>
        <p:nvPicPr>
          <p:cNvPr id="196" name="Google Shape;196;p22"/>
          <p:cNvPicPr preferRelativeResize="0"/>
          <p:nvPr/>
        </p:nvPicPr>
        <p:blipFill>
          <a:blip r:embed="rId3">
            <a:alphaModFix/>
          </a:blip>
          <a:stretch>
            <a:fillRect/>
          </a:stretch>
        </p:blipFill>
        <p:spPr>
          <a:xfrm>
            <a:off x="599500" y="1491375"/>
            <a:ext cx="3972500" cy="2719425"/>
          </a:xfrm>
          <a:prstGeom prst="rect">
            <a:avLst/>
          </a:prstGeom>
          <a:noFill/>
          <a:ln>
            <a:noFill/>
          </a:ln>
        </p:spPr>
      </p:pic>
      <p:pic>
        <p:nvPicPr>
          <p:cNvPr id="197" name="Google Shape;197;p22"/>
          <p:cNvPicPr preferRelativeResize="0"/>
          <p:nvPr/>
        </p:nvPicPr>
        <p:blipFill rotWithShape="1">
          <a:blip r:embed="rId4">
            <a:alphaModFix/>
          </a:blip>
          <a:srcRect b="0" l="0" r="0" t="0"/>
          <a:stretch/>
        </p:blipFill>
        <p:spPr>
          <a:xfrm>
            <a:off x="4572000" y="1491275"/>
            <a:ext cx="3398573" cy="271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KNN Model Metrics</a:t>
            </a:r>
            <a:endParaRPr>
              <a:latin typeface="Montserrat ExtraLight"/>
              <a:ea typeface="Montserrat ExtraLight"/>
              <a:cs typeface="Montserrat ExtraLight"/>
              <a:sym typeface="Montserrat ExtraLight"/>
            </a:endParaRPr>
          </a:p>
        </p:txBody>
      </p:sp>
      <p:pic>
        <p:nvPicPr>
          <p:cNvPr id="203" name="Google Shape;203;p23"/>
          <p:cNvPicPr preferRelativeResize="0"/>
          <p:nvPr/>
        </p:nvPicPr>
        <p:blipFill rotWithShape="1">
          <a:blip r:embed="rId3">
            <a:alphaModFix/>
          </a:blip>
          <a:srcRect b="0" l="0" r="0" t="0"/>
          <a:stretch/>
        </p:blipFill>
        <p:spPr>
          <a:xfrm>
            <a:off x="550150" y="1583700"/>
            <a:ext cx="4021951" cy="2677001"/>
          </a:xfrm>
          <a:prstGeom prst="rect">
            <a:avLst/>
          </a:prstGeom>
          <a:noFill/>
          <a:ln>
            <a:noFill/>
          </a:ln>
        </p:spPr>
      </p:pic>
      <p:pic>
        <p:nvPicPr>
          <p:cNvPr id="204" name="Google Shape;204;p23"/>
          <p:cNvPicPr preferRelativeResize="0"/>
          <p:nvPr/>
        </p:nvPicPr>
        <p:blipFill>
          <a:blip r:embed="rId4">
            <a:alphaModFix/>
          </a:blip>
          <a:stretch>
            <a:fillRect/>
          </a:stretch>
        </p:blipFill>
        <p:spPr>
          <a:xfrm>
            <a:off x="4572000" y="1583700"/>
            <a:ext cx="3462253" cy="2676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Steps to run on python</a:t>
            </a:r>
            <a:endParaRPr>
              <a:latin typeface="Montserrat ExtraLight"/>
              <a:ea typeface="Montserrat ExtraLight"/>
              <a:cs typeface="Montserrat ExtraLight"/>
              <a:sym typeface="Montserrat ExtraLight"/>
            </a:endParaRPr>
          </a:p>
        </p:txBody>
      </p:sp>
      <p:sp>
        <p:nvSpPr>
          <p:cNvPr id="210" name="Google Shape;21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Install required libraries using:</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p</a:t>
            </a:r>
            <a:r>
              <a:rPr lang="en" sz="1800">
                <a:latin typeface="Times New Roman"/>
                <a:ea typeface="Times New Roman"/>
                <a:cs typeface="Times New Roman"/>
                <a:sym typeface="Times New Roman"/>
              </a:rPr>
              <a:t>ip install &lt;library&gt;</a:t>
            </a:r>
            <a:endParaRPr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sz="1800">
                <a:latin typeface="Times New Roman"/>
                <a:ea typeface="Times New Roman"/>
                <a:cs typeface="Times New Roman"/>
                <a:sym typeface="Times New Roman"/>
              </a:rPr>
              <a:t>Execute the python code using:</a:t>
            </a:r>
            <a:endParaRPr sz="1800">
              <a:latin typeface="Times New Roman"/>
              <a:ea typeface="Times New Roman"/>
              <a:cs typeface="Times New Roman"/>
              <a:sym typeface="Times New Roman"/>
            </a:endParaRPr>
          </a:p>
          <a:p>
            <a:pPr indent="0" lvl="0" marL="457200" rtl="0" algn="l">
              <a:spcBef>
                <a:spcPts val="1200"/>
              </a:spcBef>
              <a:spcAft>
                <a:spcPts val="0"/>
              </a:spcAft>
              <a:buNone/>
            </a:pPr>
            <a:r>
              <a:rPr lang="en" sz="1800">
                <a:latin typeface="Times New Roman"/>
                <a:ea typeface="Times New Roman"/>
                <a:cs typeface="Times New Roman"/>
                <a:sym typeface="Times New Roman"/>
              </a:rPr>
              <a:t>p</a:t>
            </a:r>
            <a:r>
              <a:rPr lang="en" sz="1800">
                <a:latin typeface="Times New Roman"/>
                <a:ea typeface="Times New Roman"/>
                <a:cs typeface="Times New Roman"/>
                <a:sym typeface="Times New Roman"/>
              </a:rPr>
              <a:t>ython model.py</a:t>
            </a:r>
            <a:endParaRPr sz="1800">
              <a:latin typeface="Times New Roman"/>
              <a:ea typeface="Times New Roman"/>
              <a:cs typeface="Times New Roman"/>
              <a:sym typeface="Times New Roman"/>
            </a:endParaRPr>
          </a:p>
          <a:p>
            <a:pPr indent="0" lvl="0" marL="914400" rtl="0" algn="l">
              <a:spcBef>
                <a:spcPts val="12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6" name="Google Shape;21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20000"/>
              </a:lnSpc>
              <a:spcBef>
                <a:spcPts val="1000"/>
              </a:spcBef>
              <a:spcAft>
                <a:spcPts val="0"/>
              </a:spcAft>
              <a:buNone/>
            </a:pPr>
            <a:r>
              <a:rPr lang="en" sz="1800">
                <a:solidFill>
                  <a:srgbClr val="FFFFFF"/>
                </a:solidFill>
                <a:latin typeface="Times New Roman"/>
                <a:ea typeface="Times New Roman"/>
                <a:cs typeface="Times New Roman"/>
                <a:sym typeface="Times New Roman"/>
              </a:rPr>
              <a:t>With this project, the goal of detecting fake user profiles on instagram has been </a:t>
            </a:r>
            <a:r>
              <a:rPr lang="en" sz="1800">
                <a:solidFill>
                  <a:srgbClr val="FFFFFF"/>
                </a:solidFill>
                <a:latin typeface="Times New Roman"/>
                <a:ea typeface="Times New Roman"/>
                <a:cs typeface="Times New Roman"/>
                <a:sym typeface="Times New Roman"/>
              </a:rPr>
              <a:t>achieved</a:t>
            </a:r>
            <a:r>
              <a:rPr lang="en" sz="1800">
                <a:solidFill>
                  <a:srgbClr val="FFFFFF"/>
                </a:solidFill>
                <a:latin typeface="Times New Roman"/>
                <a:ea typeface="Times New Roman"/>
                <a:cs typeface="Times New Roman"/>
                <a:sym typeface="Times New Roman"/>
              </a:rPr>
              <a:t> using Supervised learning Algorithm which is used to identify the effective feature set for fake accounts detection in instagram social network. On a larger scale, this is really helpful with the growing number of fake profiles and scams that happen through them. Machine Learning techniques help us overcome this issue.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052550" y="1925100"/>
            <a:ext cx="7038900" cy="12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latin typeface="Montserrat ExtraLight"/>
                <a:ea typeface="Montserrat ExtraLight"/>
                <a:cs typeface="Montserrat ExtraLight"/>
                <a:sym typeface="Montserrat ExtraLight"/>
              </a:rPr>
              <a:t>Thank You</a:t>
            </a:r>
            <a:endParaRPr sz="8000">
              <a:latin typeface="Montserrat ExtraLight"/>
              <a:ea typeface="Montserrat ExtraLight"/>
              <a:cs typeface="Montserrat ExtraLight"/>
              <a:sym typeface="Montserrat Extra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2645600" y="385100"/>
            <a:ext cx="5017500" cy="50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latin typeface="Montserrat ExtraLight"/>
                <a:ea typeface="Montserrat ExtraLight"/>
                <a:cs typeface="Montserrat ExtraLight"/>
                <a:sym typeface="Montserrat ExtraLight"/>
              </a:rPr>
              <a:t>CONTENTS</a:t>
            </a:r>
            <a:endParaRPr sz="2400">
              <a:latin typeface="Montserrat ExtraLight"/>
              <a:ea typeface="Montserrat ExtraLight"/>
              <a:cs typeface="Montserrat ExtraLight"/>
              <a:sym typeface="Montserrat ExtraLight"/>
            </a:endParaRPr>
          </a:p>
        </p:txBody>
      </p:sp>
      <p:sp>
        <p:nvSpPr>
          <p:cNvPr id="141" name="Google Shape;141;p14"/>
          <p:cNvSpPr/>
          <p:nvPr/>
        </p:nvSpPr>
        <p:spPr>
          <a:xfrm>
            <a:off x="3279650" y="1157150"/>
            <a:ext cx="4453500" cy="39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Abstract</a:t>
            </a:r>
            <a:endParaRPr b="1" sz="1800">
              <a:latin typeface="Times New Roman"/>
              <a:ea typeface="Times New Roman"/>
              <a:cs typeface="Times New Roman"/>
              <a:sym typeface="Times New Roman"/>
            </a:endParaRPr>
          </a:p>
        </p:txBody>
      </p:sp>
      <p:sp>
        <p:nvSpPr>
          <p:cNvPr id="142" name="Google Shape;142;p14"/>
          <p:cNvSpPr/>
          <p:nvPr/>
        </p:nvSpPr>
        <p:spPr>
          <a:xfrm>
            <a:off x="3279650" y="1820900"/>
            <a:ext cx="4453500" cy="39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Problem statement and Business Case</a:t>
            </a:r>
            <a:endParaRPr b="1" sz="1800">
              <a:latin typeface="Times New Roman"/>
              <a:ea typeface="Times New Roman"/>
              <a:cs typeface="Times New Roman"/>
              <a:sym typeface="Times New Roman"/>
            </a:endParaRPr>
          </a:p>
        </p:txBody>
      </p:sp>
      <p:sp>
        <p:nvSpPr>
          <p:cNvPr id="143" name="Google Shape;143;p14"/>
          <p:cNvSpPr/>
          <p:nvPr/>
        </p:nvSpPr>
        <p:spPr>
          <a:xfrm>
            <a:off x="3279650" y="2485638"/>
            <a:ext cx="4453500" cy="39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Prerequisites and Technologies used</a:t>
            </a:r>
            <a:endParaRPr b="1" sz="1800">
              <a:latin typeface="Times New Roman"/>
              <a:ea typeface="Times New Roman"/>
              <a:cs typeface="Times New Roman"/>
              <a:sym typeface="Times New Roman"/>
            </a:endParaRPr>
          </a:p>
        </p:txBody>
      </p:sp>
      <p:sp>
        <p:nvSpPr>
          <p:cNvPr id="144" name="Google Shape;144;p14"/>
          <p:cNvSpPr/>
          <p:nvPr/>
        </p:nvSpPr>
        <p:spPr>
          <a:xfrm>
            <a:off x="3279650" y="3131825"/>
            <a:ext cx="4453500" cy="39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Output</a:t>
            </a:r>
            <a:endParaRPr b="1" sz="1800">
              <a:latin typeface="Times New Roman"/>
              <a:ea typeface="Times New Roman"/>
              <a:cs typeface="Times New Roman"/>
              <a:sym typeface="Times New Roman"/>
            </a:endParaRPr>
          </a:p>
        </p:txBody>
      </p:sp>
      <p:sp>
        <p:nvSpPr>
          <p:cNvPr id="145" name="Google Shape;145;p14"/>
          <p:cNvSpPr/>
          <p:nvPr/>
        </p:nvSpPr>
        <p:spPr>
          <a:xfrm>
            <a:off x="3279650" y="3819125"/>
            <a:ext cx="4453500" cy="39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Steps to run</a:t>
            </a:r>
            <a:endParaRPr b="1" sz="1800">
              <a:latin typeface="Times New Roman"/>
              <a:ea typeface="Times New Roman"/>
              <a:cs typeface="Times New Roman"/>
              <a:sym typeface="Times New Roman"/>
            </a:endParaRPr>
          </a:p>
        </p:txBody>
      </p:sp>
      <p:sp>
        <p:nvSpPr>
          <p:cNvPr id="146" name="Google Shape;146;p14"/>
          <p:cNvSpPr/>
          <p:nvPr/>
        </p:nvSpPr>
        <p:spPr>
          <a:xfrm>
            <a:off x="3279650" y="4424100"/>
            <a:ext cx="4453500" cy="39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Conclusion</a:t>
            </a:r>
            <a:endParaRPr b="1"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ctrTitle"/>
          </p:nvPr>
        </p:nvSpPr>
        <p:spPr>
          <a:xfrm>
            <a:off x="2980750" y="2005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Montserrat ExtraLight"/>
                <a:ea typeface="Montserrat ExtraLight"/>
                <a:cs typeface="Montserrat ExtraLight"/>
                <a:sym typeface="Montserrat ExtraLight"/>
              </a:rPr>
              <a:t>ABSTRACT	</a:t>
            </a:r>
            <a:endParaRPr sz="2400">
              <a:latin typeface="Montserrat ExtraLight"/>
              <a:ea typeface="Montserrat ExtraLight"/>
              <a:cs typeface="Montserrat ExtraLight"/>
              <a:sym typeface="Montserrat ExtraLight"/>
            </a:endParaRPr>
          </a:p>
        </p:txBody>
      </p:sp>
      <p:sp>
        <p:nvSpPr>
          <p:cNvPr id="152" name="Google Shape;152;p15"/>
          <p:cNvSpPr txBox="1"/>
          <p:nvPr>
            <p:ph idx="1" type="subTitle"/>
          </p:nvPr>
        </p:nvSpPr>
        <p:spPr>
          <a:xfrm>
            <a:off x="2980750" y="1062075"/>
            <a:ext cx="6015900" cy="36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Times New Roman"/>
                <a:ea typeface="Times New Roman"/>
                <a:cs typeface="Times New Roman"/>
                <a:sym typeface="Times New Roman"/>
              </a:rPr>
              <a:t>Instagram is a photo and video sharing social networking service owned by American company Meta Platforms. The app allows users to upload media that can be edited with filters and organized by hashtags and geographical tagging. Posts can be shared publicly or with pre approved followers. However, there have been a huge number of reports by users regarding fake accounts on instagram. In this project, with the use of multiple machine learning techniques, 	to detect these fake accounts. We pre processed a dataset for this purpose. The algorithms were used to calculate the accuracy and error rate of classifiers by displaying the results of each classifier using bar graph.</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1200"/>
              </a:spcAft>
              <a:buNone/>
            </a:pPr>
            <a:r>
              <a:rPr lang="en">
                <a:solidFill>
                  <a:srgbClr val="C9D1D9"/>
                </a:solidFill>
                <a:latin typeface="Montserrat ExtraLight"/>
                <a:ea typeface="Montserrat ExtraLight"/>
                <a:cs typeface="Montserrat ExtraLight"/>
                <a:sym typeface="Montserrat ExtraLight"/>
              </a:rPr>
              <a:t>Problem Statement and Business Case</a:t>
            </a:r>
            <a:endParaRPr>
              <a:latin typeface="Montserrat ExtraLight"/>
              <a:ea typeface="Montserrat ExtraLight"/>
              <a:cs typeface="Montserrat ExtraLight"/>
              <a:sym typeface="Montserrat ExtraLight"/>
            </a:endParaRPr>
          </a:p>
        </p:txBody>
      </p:sp>
      <p:sp>
        <p:nvSpPr>
          <p:cNvPr id="158" name="Google Shape;158;p16"/>
          <p:cNvSpPr txBox="1"/>
          <p:nvPr>
            <p:ph idx="1" type="body"/>
          </p:nvPr>
        </p:nvSpPr>
        <p:spPr>
          <a:xfrm>
            <a:off x="1297500" y="1567550"/>
            <a:ext cx="7038900" cy="32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There are a huge number of users of Instagram who upload photos, videos, reels, etc. There are 2 types of profiles, public and private. As the names suggest, anyone can view the public profiles while only approved number of followers can view a private profile. In the current world scenario, instagram has become a major platform for various businesses helping the E</a:t>
            </a:r>
            <a:r>
              <a:rPr lang="en" sz="1800">
                <a:latin typeface="Times New Roman"/>
                <a:ea typeface="Times New Roman"/>
                <a:cs typeface="Times New Roman"/>
                <a:sym typeface="Times New Roman"/>
              </a:rPr>
              <a:t>ntrepreneurs</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en" sz="1800">
                <a:latin typeface="Times New Roman"/>
                <a:ea typeface="Times New Roman"/>
                <a:cs typeface="Times New Roman"/>
                <a:sym typeface="Times New Roman"/>
              </a:rPr>
              <a:t>Hence, it all comes down to a simple equation, “Higher the followers, Better the business”. This has resulted in the increase of the risk of fake instagram profiles.</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Prerequisites or Technologies used</a:t>
            </a:r>
            <a:endParaRPr>
              <a:latin typeface="Montserrat ExtraLight"/>
              <a:ea typeface="Montserrat ExtraLight"/>
              <a:cs typeface="Montserrat ExtraLight"/>
              <a:sym typeface="Montserrat ExtraLight"/>
            </a:endParaRPr>
          </a:p>
        </p:txBody>
      </p:sp>
      <p:sp>
        <p:nvSpPr>
          <p:cNvPr id="164" name="Google Shape;164;p17"/>
          <p:cNvSpPr txBox="1"/>
          <p:nvPr>
            <p:ph idx="1" type="body"/>
          </p:nvPr>
        </p:nvSpPr>
        <p:spPr>
          <a:xfrm>
            <a:off x="1297500" y="1769375"/>
            <a:ext cx="7038900" cy="270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Uses Machine Learning algorithms to classify user accounts into real or fake.</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C9D1D9"/>
              </a:buClr>
              <a:buSzPts val="1800"/>
              <a:buFont typeface="Times New Roman"/>
              <a:buChar char="●"/>
            </a:pPr>
            <a:r>
              <a:rPr lang="en" sz="1800">
                <a:latin typeface="Times New Roman"/>
                <a:ea typeface="Times New Roman"/>
                <a:cs typeface="Times New Roman"/>
                <a:sym typeface="Times New Roman"/>
              </a:rPr>
              <a:t>Libraries used: pandas, numpy, tkinter, matplotlib, </a:t>
            </a:r>
            <a:r>
              <a:rPr lang="en" sz="1800">
                <a:latin typeface="Times New Roman"/>
                <a:ea typeface="Times New Roman"/>
                <a:cs typeface="Times New Roman"/>
                <a:sym typeface="Times New Roman"/>
              </a:rPr>
              <a:t>sklearn</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C9D1D9"/>
              </a:buClr>
              <a:buSzPts val="1800"/>
              <a:buFont typeface="Times New Roman"/>
              <a:buChar char="●"/>
            </a:pPr>
            <a:r>
              <a:rPr lang="en" sz="1800">
                <a:latin typeface="Times New Roman"/>
                <a:ea typeface="Times New Roman"/>
                <a:cs typeface="Times New Roman"/>
                <a:sym typeface="Times New Roman"/>
              </a:rPr>
              <a:t>Algorithms used: Naive Bayes, Linear SVC and K-Nearest Neighbour.</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idx="1" type="body"/>
          </p:nvPr>
        </p:nvSpPr>
        <p:spPr>
          <a:xfrm>
            <a:off x="1695275" y="1567550"/>
            <a:ext cx="6027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The model runs as follows:</a:t>
            </a:r>
            <a:endParaRPr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sz="1800">
                <a:latin typeface="Times New Roman"/>
                <a:ea typeface="Times New Roman"/>
                <a:cs typeface="Times New Roman"/>
                <a:sym typeface="Times New Roman"/>
              </a:rPr>
              <a:t>Select Custom user account.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Select the dataset.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Sample Classifier Accuracy.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Classifier Comparison.</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Output Window</a:t>
            </a:r>
            <a:endParaRPr>
              <a:latin typeface="Montserrat ExtraLight"/>
              <a:ea typeface="Montserrat ExtraLight"/>
              <a:cs typeface="Montserrat ExtraLight"/>
              <a:sym typeface="Montserrat ExtraLight"/>
            </a:endParaRPr>
          </a:p>
        </p:txBody>
      </p:sp>
      <p:sp>
        <p:nvSpPr>
          <p:cNvPr id="175" name="Google Shape;175;p19"/>
          <p:cNvSpPr txBox="1"/>
          <p:nvPr>
            <p:ph idx="1" type="body"/>
          </p:nvPr>
        </p:nvSpPr>
        <p:spPr>
          <a:xfrm>
            <a:off x="685800" y="1508750"/>
            <a:ext cx="3771900" cy="31482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800">
                <a:latin typeface="Times New Roman"/>
                <a:ea typeface="Times New Roman"/>
                <a:cs typeface="Times New Roman"/>
                <a:sym typeface="Times New Roman"/>
              </a:rPr>
              <a:t>User can browse a dataset from local system and select a classifier to display the </a:t>
            </a:r>
            <a:r>
              <a:rPr lang="en" sz="1800">
                <a:latin typeface="Times New Roman"/>
                <a:ea typeface="Times New Roman"/>
                <a:cs typeface="Times New Roman"/>
                <a:sym typeface="Times New Roman"/>
              </a:rPr>
              <a:t>prediction</a:t>
            </a:r>
            <a:r>
              <a:rPr lang="en" sz="1800">
                <a:latin typeface="Times New Roman"/>
                <a:ea typeface="Times New Roman"/>
                <a:cs typeface="Times New Roman"/>
                <a:sym typeface="Times New Roman"/>
              </a:rPr>
              <a:t> and its accuracy, error rate metrics.</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en" sz="1800">
                <a:latin typeface="Times New Roman"/>
                <a:ea typeface="Times New Roman"/>
                <a:cs typeface="Times New Roman"/>
                <a:sym typeface="Times New Roman"/>
              </a:rPr>
              <a:t>User can either use ‘Give manual Input’ button to predict whether a particular account is fake or not.</a:t>
            </a:r>
            <a:endParaRPr sz="1800">
              <a:latin typeface="Times New Roman"/>
              <a:ea typeface="Times New Roman"/>
              <a:cs typeface="Times New Roman"/>
              <a:sym typeface="Times New Roman"/>
            </a:endParaRPr>
          </a:p>
        </p:txBody>
      </p:sp>
      <p:pic>
        <p:nvPicPr>
          <p:cNvPr id="176" name="Google Shape;176;p19"/>
          <p:cNvPicPr preferRelativeResize="0"/>
          <p:nvPr/>
        </p:nvPicPr>
        <p:blipFill>
          <a:blip r:embed="rId3">
            <a:alphaModFix/>
          </a:blip>
          <a:stretch>
            <a:fillRect/>
          </a:stretch>
        </p:blipFill>
        <p:spPr>
          <a:xfrm>
            <a:off x="5012575" y="386025"/>
            <a:ext cx="3771900" cy="4271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Manual Input</a:t>
            </a:r>
            <a:endParaRPr>
              <a:latin typeface="Montserrat ExtraLight"/>
              <a:ea typeface="Montserrat ExtraLight"/>
              <a:cs typeface="Montserrat ExtraLight"/>
              <a:sym typeface="Montserrat ExtraLight"/>
            </a:endParaRPr>
          </a:p>
        </p:txBody>
      </p:sp>
      <p:sp>
        <p:nvSpPr>
          <p:cNvPr id="182" name="Google Shape;182;p20"/>
          <p:cNvSpPr txBox="1"/>
          <p:nvPr>
            <p:ph idx="1" type="body"/>
          </p:nvPr>
        </p:nvSpPr>
        <p:spPr>
          <a:xfrm>
            <a:off x="1297500" y="1567550"/>
            <a:ext cx="2968200" cy="2911200"/>
          </a:xfrm>
          <a:prstGeom prst="rect">
            <a:avLst/>
          </a:prstGeom>
        </p:spPr>
        <p:txBody>
          <a:bodyPr anchorCtr="0" anchor="t" bIns="91425" lIns="91425" spcFirstLastPara="1" rIns="91425" wrap="square" tIns="91425">
            <a:normAutofit/>
          </a:bodyPr>
          <a:lstStyle/>
          <a:p>
            <a:pPr indent="0" lvl="0" marL="457200" rtl="0" algn="l">
              <a:spcBef>
                <a:spcPts val="300"/>
              </a:spcBef>
              <a:spcAft>
                <a:spcPts val="0"/>
              </a:spcAft>
              <a:buNone/>
            </a:pPr>
            <a:r>
              <a:t/>
            </a:r>
            <a:endParaRPr sz="1800">
              <a:solidFill>
                <a:srgbClr val="C9D1D9"/>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rPr lang="en" sz="1800">
                <a:latin typeface="Times New Roman"/>
                <a:ea typeface="Times New Roman"/>
                <a:cs typeface="Times New Roman"/>
                <a:sym typeface="Times New Roman"/>
              </a:rPr>
              <a:t>User can manually enter Account details then select a Classifier to predict whether the account is Fake or Not.</a:t>
            </a:r>
            <a:endParaRPr sz="1800">
              <a:latin typeface="Times New Roman"/>
              <a:ea typeface="Times New Roman"/>
              <a:cs typeface="Times New Roman"/>
              <a:sym typeface="Times New Roman"/>
            </a:endParaRPr>
          </a:p>
        </p:txBody>
      </p:sp>
      <p:pic>
        <p:nvPicPr>
          <p:cNvPr id="183" name="Google Shape;183;p20"/>
          <p:cNvPicPr preferRelativeResize="0"/>
          <p:nvPr/>
        </p:nvPicPr>
        <p:blipFill>
          <a:blip r:embed="rId3">
            <a:alphaModFix/>
          </a:blip>
          <a:stretch>
            <a:fillRect/>
          </a:stretch>
        </p:blipFill>
        <p:spPr>
          <a:xfrm>
            <a:off x="5460525" y="884175"/>
            <a:ext cx="2930881" cy="3530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Light"/>
                <a:ea typeface="Montserrat ExtraLight"/>
                <a:cs typeface="Montserrat ExtraLight"/>
                <a:sym typeface="Montserrat ExtraLight"/>
              </a:rPr>
              <a:t>Naive Bayes Model Metrics</a:t>
            </a:r>
            <a:endParaRPr>
              <a:latin typeface="Montserrat ExtraLight"/>
              <a:ea typeface="Montserrat ExtraLight"/>
              <a:cs typeface="Montserrat ExtraLight"/>
              <a:sym typeface="Montserrat ExtraLight"/>
            </a:endParaRPr>
          </a:p>
        </p:txBody>
      </p:sp>
      <p:pic>
        <p:nvPicPr>
          <p:cNvPr id="189" name="Google Shape;189;p21"/>
          <p:cNvPicPr preferRelativeResize="0"/>
          <p:nvPr/>
        </p:nvPicPr>
        <p:blipFill rotWithShape="1">
          <a:blip r:embed="rId3">
            <a:alphaModFix/>
          </a:blip>
          <a:srcRect b="13822" l="0" r="16380" t="0"/>
          <a:stretch/>
        </p:blipFill>
        <p:spPr>
          <a:xfrm>
            <a:off x="688100" y="1485650"/>
            <a:ext cx="4019899" cy="2780025"/>
          </a:xfrm>
          <a:prstGeom prst="rect">
            <a:avLst/>
          </a:prstGeom>
          <a:noFill/>
          <a:ln>
            <a:noFill/>
          </a:ln>
        </p:spPr>
      </p:pic>
      <p:pic>
        <p:nvPicPr>
          <p:cNvPr id="190" name="Google Shape;190;p21"/>
          <p:cNvPicPr preferRelativeResize="0"/>
          <p:nvPr/>
        </p:nvPicPr>
        <p:blipFill>
          <a:blip r:embed="rId4">
            <a:alphaModFix/>
          </a:blip>
          <a:stretch>
            <a:fillRect/>
          </a:stretch>
        </p:blipFill>
        <p:spPr>
          <a:xfrm>
            <a:off x="4708000" y="1485650"/>
            <a:ext cx="3686201" cy="278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