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12" r:id="rId5"/>
    <p:sldId id="307" r:id="rId6"/>
    <p:sldId id="281" r:id="rId7"/>
    <p:sldId id="282" r:id="rId8"/>
    <p:sldId id="314" r:id="rId9"/>
    <p:sldId id="315" r:id="rId10"/>
    <p:sldId id="318" r:id="rId11"/>
    <p:sldId id="321" r:id="rId12"/>
    <p:sldId id="322" r:id="rId13"/>
    <p:sldId id="297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6" d="100"/>
          <a:sy n="76" d="100"/>
        </p:scale>
        <p:origin x="946" y="67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50535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3307-42C3-978A-E5C5BC6BBF64}"/>
              </c:ext>
            </c:extLst>
          </c:dPt>
          <c:dPt>
            <c:idx val="1"/>
            <c:bubble3D val="0"/>
            <c:spPr>
              <a:solidFill>
                <a:srgbClr val="F0F0F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3307-42C3-978A-E5C5BC6BBF64}"/>
              </c:ext>
            </c:extLst>
          </c:dPt>
          <c:cat>
            <c:strRef>
              <c:f>Sheet1!$A$2:$A$3</c:f>
              <c:strCache>
                <c:ptCount val="2"/>
                <c:pt idx="0">
                  <c:v>Data Hiding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07-42C3-978A-E5C5BC6BBF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50535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1E4B-4EDF-8A5F-24D9599A881F}"/>
              </c:ext>
            </c:extLst>
          </c:dPt>
          <c:dPt>
            <c:idx val="1"/>
            <c:bubble3D val="0"/>
            <c:spPr>
              <a:solidFill>
                <a:srgbClr val="F0F0F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1E4B-4EDF-8A5F-24D9599A881F}"/>
              </c:ext>
            </c:extLst>
          </c:dPt>
          <c:cat>
            <c:strRef>
              <c:f>Sheet1!$A$2:$A$3</c:f>
              <c:strCache>
                <c:ptCount val="2"/>
                <c:pt idx="0">
                  <c:v>Watermarking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E4B-4EDF-8A5F-24D9599A88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923076923076927E-2"/>
          <c:y val="0.15384615384615385"/>
          <c:w val="0.84615384615384615"/>
          <c:h val="0.8461538461538461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50535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FA0D-4016-A736-7FEA07D3CF45}"/>
              </c:ext>
            </c:extLst>
          </c:dPt>
          <c:dPt>
            <c:idx val="1"/>
            <c:bubble3D val="0"/>
            <c:spPr>
              <a:solidFill>
                <a:srgbClr val="F0F0F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FA0D-4016-A736-7FEA07D3CF45}"/>
              </c:ext>
            </c:extLst>
          </c:dPt>
          <c:cat>
            <c:strRef>
              <c:f>Sheet1!$A$2:$A$3</c:f>
              <c:strCache>
                <c:ptCount val="2"/>
                <c:pt idx="0">
                  <c:v>Authentication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0D-4016-A736-7FEA07D3CF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mulavu/Steganography-projec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6219" y="810227"/>
            <a:ext cx="7089057" cy="3831221"/>
          </a:xfrm>
        </p:spPr>
        <p:txBody>
          <a:bodyPr anchor="ctr"/>
          <a:lstStyle/>
          <a:p>
            <a:r>
              <a:rPr lang="en-US" sz="3600" dirty="0">
                <a:solidFill>
                  <a:srgbClr val="202C8F"/>
                </a:solidFill>
              </a:rPr>
              <a:t>Image</a:t>
            </a:r>
            <a:r>
              <a:rPr lang="en-US" sz="3600" dirty="0">
                <a:solidFill>
                  <a:srgbClr val="202C8F"/>
                </a:solidFill>
                <a:latin typeface="+mn-lt"/>
              </a:rPr>
              <a:t> </a:t>
            </a:r>
            <a:r>
              <a:rPr lang="en-US" sz="3600" dirty="0">
                <a:solidFill>
                  <a:srgbClr val="202C8F"/>
                </a:solidFill>
              </a:rPr>
              <a:t>steganography</a:t>
            </a:r>
            <a:r>
              <a:rPr lang="en-US" sz="3600" dirty="0">
                <a:solidFill>
                  <a:srgbClr val="202C8F"/>
                </a:solidFill>
                <a:latin typeface="+mn-lt"/>
              </a:rPr>
              <a:t> </a:t>
            </a:r>
            <a:br>
              <a:rPr lang="en-US" sz="3600" dirty="0">
                <a:solidFill>
                  <a:srgbClr val="202C8F"/>
                </a:solidFill>
                <a:latin typeface="+mn-lt"/>
              </a:rPr>
            </a:br>
            <a:endParaRPr lang="en-US" dirty="0">
              <a:solidFill>
                <a:srgbClr val="202C8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582A1E-8047-A421-50B7-445CA25E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Steganography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C8FB8-6C24-A9F7-F962-E3A0E9702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400" y="2738854"/>
            <a:ext cx="10511627" cy="3948557"/>
          </a:xfrm>
        </p:spPr>
        <p:txBody>
          <a:bodyPr>
            <a:normAutofit/>
          </a:bodyPr>
          <a:lstStyle/>
          <a:p>
            <a:r>
              <a:rPr lang="en-US" sz="2400" b="1" dirty="0"/>
              <a:t>Steganography</a:t>
            </a:r>
            <a:r>
              <a:rPr lang="en-US" sz="2400" dirty="0"/>
              <a:t> is the practice of </a:t>
            </a:r>
            <a:r>
              <a:rPr lang="en-US" sz="2400" b="1" dirty="0"/>
              <a:t>hiding information within other, seemingly innocuous data</a:t>
            </a:r>
            <a:r>
              <a:rPr lang="en-US" sz="2400" dirty="0"/>
              <a:t>—like concealing a secret message in an image, audio file, video, or text—so that the very existence of the hidden information is obscured.</a:t>
            </a:r>
          </a:p>
          <a:p>
            <a:r>
              <a:rPr lang="en-US" sz="2400" dirty="0"/>
              <a:t>It involves hiding the message's existence, unlike encryption, which aims to secure the content.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68712"/>
            <a:ext cx="8347587" cy="1300716"/>
          </a:xfrm>
        </p:spPr>
        <p:txBody>
          <a:bodyPr/>
          <a:lstStyle/>
          <a:p>
            <a:r>
              <a:rPr lang="en-IN" dirty="0"/>
              <a:t>Significance in Digital Communication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08904"/>
            <a:ext cx="10225548" cy="3633080"/>
          </a:xfrm>
        </p:spPr>
        <p:txBody>
          <a:bodyPr>
            <a:normAutofit/>
          </a:bodyPr>
          <a:lstStyle/>
          <a:p>
            <a:r>
              <a:rPr lang="en-US" dirty="0"/>
              <a:t>Image steganography plays a vital role in secure communication by allowing covert data transmission within visual content, preventing unauthorized access. It enhances privacy and security in digital exchanges.</a:t>
            </a:r>
            <a:endParaRPr lang="en-IN" dirty="0"/>
          </a:p>
          <a:p>
            <a:endParaRPr lang="en-US" dirty="0"/>
          </a:p>
          <a:p>
            <a:r>
              <a:rPr lang="en-US" dirty="0"/>
              <a:t>Embedding copyright or ownership information into digital media to prevent piracy.</a:t>
            </a:r>
          </a:p>
          <a:p>
            <a:endParaRPr lang="en-US" dirty="0"/>
          </a:p>
          <a:p>
            <a:r>
              <a:rPr lang="en-US" dirty="0"/>
              <a:t>Cybersecurity researchers use steganography tools to detect how attackers may hide data.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Image Steganography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AFCD9A-5C8C-FF59-0CF7-6316B77FCD2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028"/>
            <a:ext cx="4955458" cy="4144192"/>
          </a:xfrm>
        </p:spPr>
        <p:txBody>
          <a:bodyPr>
            <a:normAutofit/>
          </a:bodyPr>
          <a:lstStyle/>
          <a:p>
            <a:r>
              <a:rPr lang="en-US" sz="2400" dirty="0"/>
              <a:t>8-bit technique and RGB color mechanisms embed data directly into the image pixels, affecting their visual appearance. In contrast, frequency-domain techniques modify the image's frequency components, often preserving its perceptual quality.</a:t>
            </a:r>
            <a:endParaRPr lang="en-IN" sz="2400" dirty="0"/>
          </a:p>
          <a:p>
            <a:endParaRPr lang="en-IN" sz="24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75B5C0-A09A-44B7-540E-500FE03D6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144" y="1107516"/>
            <a:ext cx="4769620" cy="326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8" y="324729"/>
            <a:ext cx="7043617" cy="1207917"/>
          </a:xfrm>
        </p:spPr>
        <p:txBody>
          <a:bodyPr/>
          <a:lstStyle/>
          <a:p>
            <a:r>
              <a:rPr lang="en-IN" dirty="0"/>
              <a:t>Process of Embedding Data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6" y="1793137"/>
            <a:ext cx="7610883" cy="4814140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Data Embedding Process:-</a:t>
            </a:r>
          </a:p>
          <a:p>
            <a:endParaRPr lang="en-IN" b="1" dirty="0"/>
          </a:p>
          <a:p>
            <a:r>
              <a:rPr lang="en-US" dirty="0"/>
              <a:t>The process of embedding data in an image involves selecting cover image, encoding the secret data, embedding it seamlessly, and ensuring that the </a:t>
            </a:r>
            <a:r>
              <a:rPr lang="en-US" dirty="0" err="1"/>
              <a:t>stego</a:t>
            </a:r>
            <a:r>
              <a:rPr lang="en-US" dirty="0"/>
              <a:t> image appears normal to the eye.</a:t>
            </a:r>
          </a:p>
          <a:p>
            <a:endParaRPr lang="en-US" dirty="0"/>
          </a:p>
          <a:p>
            <a:endParaRPr lang="en-US" dirty="0"/>
          </a:p>
          <a:p>
            <a:r>
              <a:rPr lang="en-IN" b="1" dirty="0" err="1"/>
              <a:t>Stego</a:t>
            </a:r>
            <a:r>
              <a:rPr lang="en-IN" b="1" dirty="0"/>
              <a:t> Image Generation:-</a:t>
            </a:r>
          </a:p>
          <a:p>
            <a:endParaRPr lang="en-US" dirty="0"/>
          </a:p>
          <a:p>
            <a:r>
              <a:rPr lang="en-US" dirty="0"/>
              <a:t>Generating the </a:t>
            </a:r>
            <a:r>
              <a:rPr lang="en-US" dirty="0" err="1"/>
              <a:t>stego</a:t>
            </a:r>
            <a:r>
              <a:rPr lang="en-US" dirty="0"/>
              <a:t> image requires precise embedding techniques to hide information effectively. Careful selection of embedding locations and methods is crucial for successful steganographic encoding.</a:t>
            </a:r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4ED37-CF47-60F2-6F16-6E8AB99A9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347842"/>
            <a:ext cx="3431458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Calibri"/>
                <a:ea typeface="Calibri"/>
                <a:cs typeface="Calibri"/>
              </a:rPr>
              <a:t>Tools for Image Steganography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E8A37B9-2C15-8362-0252-DC0AFBB96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632424"/>
              </p:ext>
            </p:extLst>
          </p:nvPr>
        </p:nvGraphicFramePr>
        <p:xfrm>
          <a:off x="215791" y="2360772"/>
          <a:ext cx="8396749" cy="2746230"/>
        </p:xfrm>
        <a:graphic>
          <a:graphicData uri="http://schemas.openxmlformats.org/drawingml/2006/table">
            <a:tbl>
              <a:tblPr/>
              <a:tblGrid>
                <a:gridCol w="5179737">
                  <a:extLst>
                    <a:ext uri="{9D8B030D-6E8A-4147-A177-3AD203B41FA5}">
                      <a16:colId xmlns:a16="http://schemas.microsoft.com/office/drawing/2014/main" val="3288607060"/>
                    </a:ext>
                  </a:extLst>
                </a:gridCol>
                <a:gridCol w="3217012">
                  <a:extLst>
                    <a:ext uri="{9D8B030D-6E8A-4147-A177-3AD203B41FA5}">
                      <a16:colId xmlns:a16="http://schemas.microsoft.com/office/drawing/2014/main" val="857128725"/>
                    </a:ext>
                  </a:extLst>
                </a:gridCol>
              </a:tblGrid>
              <a:tr h="5492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Tool Name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Features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159168"/>
                  </a:ext>
                </a:extLst>
              </a:tr>
              <a:tr h="5492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OpenStego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Supports various steganographic techniques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533785"/>
                  </a:ext>
                </a:extLst>
              </a:tr>
              <a:tr h="5492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Steghide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Command-line tool for data embedding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567848"/>
                  </a:ext>
                </a:extLst>
              </a:tr>
              <a:tr h="5492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OutGuess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Focuses on maximizing data capacity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942462"/>
                  </a:ext>
                </a:extLst>
              </a:tr>
              <a:tr h="5492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Steganography Studio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User-friendly interface for beginners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70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619607"/>
            <a:ext cx="9875463" cy="999746"/>
          </a:xfrm>
        </p:spPr>
        <p:txBody>
          <a:bodyPr/>
          <a:lstStyle/>
          <a:p>
            <a:r>
              <a:rPr lang="en-IN" sz="3600" dirty="0">
                <a:latin typeface="Calibri"/>
                <a:ea typeface="Calibri"/>
                <a:cs typeface="Calibri"/>
              </a:rPr>
              <a:t>Applications of Image Steganography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1" name="Chart 0">
            <a:extLst>
              <a:ext uri="{FF2B5EF4-FFF2-40B4-BE49-F238E27FC236}">
                <a16:creationId xmlns:a16="http://schemas.microsoft.com/office/drawing/2014/main" id="{352DFC12-0C2E-1075-845B-B43C3D7C53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0917651"/>
              </p:ext>
            </p:extLst>
          </p:nvPr>
        </p:nvGraphicFramePr>
        <p:xfrm>
          <a:off x="1524000" y="19177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">
            <a:extLst>
              <a:ext uri="{FF2B5EF4-FFF2-40B4-BE49-F238E27FC236}">
                <a16:creationId xmlns:a16="http://schemas.microsoft.com/office/drawing/2014/main" id="{16D84668-E027-990E-C3DC-C620FD7F9D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1951449"/>
              </p:ext>
            </p:extLst>
          </p:nvPr>
        </p:nvGraphicFramePr>
        <p:xfrm>
          <a:off x="5219700" y="19177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2">
            <a:extLst>
              <a:ext uri="{FF2B5EF4-FFF2-40B4-BE49-F238E27FC236}">
                <a16:creationId xmlns:a16="http://schemas.microsoft.com/office/drawing/2014/main" id="{5FFD1E1B-83CB-AE37-9A2B-3D3716BA52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0481015"/>
              </p:ext>
            </p:extLst>
          </p:nvPr>
        </p:nvGraphicFramePr>
        <p:xfrm>
          <a:off x="8775384" y="1699598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B136006-D067-9F3F-09FA-876615542958}"/>
              </a:ext>
            </a:extLst>
          </p:cNvPr>
          <p:cNvSpPr txBox="1"/>
          <p:nvPr/>
        </p:nvSpPr>
        <p:spPr>
          <a:xfrm>
            <a:off x="2006600" y="25908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 dirty="0">
                <a:latin typeface="Calibri"/>
                <a:ea typeface="Calibri"/>
                <a:cs typeface="Calibri"/>
              </a:rPr>
              <a:t>40%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35E0ED-CA9E-77D8-CA7A-1670E5642A7A}"/>
              </a:ext>
            </a:extLst>
          </p:cNvPr>
          <p:cNvSpPr txBox="1"/>
          <p:nvPr/>
        </p:nvSpPr>
        <p:spPr>
          <a:xfrm>
            <a:off x="5664200" y="25908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Calibri"/>
                <a:ea typeface="Calibri"/>
                <a:cs typeface="Calibri"/>
              </a:rPr>
              <a:t>30%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10360D-CB2F-7634-E167-DF28AB2BA22A}"/>
              </a:ext>
            </a:extLst>
          </p:cNvPr>
          <p:cNvSpPr txBox="1"/>
          <p:nvPr/>
        </p:nvSpPr>
        <p:spPr>
          <a:xfrm>
            <a:off x="9271000" y="2603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 dirty="0">
                <a:latin typeface="Calibri"/>
                <a:ea typeface="Calibri"/>
                <a:cs typeface="Calibri"/>
              </a:rPr>
              <a:t>30%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AFB8AA-400A-68C4-AE49-1D418A7524C3}"/>
              </a:ext>
            </a:extLst>
          </p:cNvPr>
          <p:cNvSpPr txBox="1"/>
          <p:nvPr/>
        </p:nvSpPr>
        <p:spPr>
          <a:xfrm>
            <a:off x="914400" y="4146490"/>
            <a:ext cx="3060700" cy="40011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2000" b="1" dirty="0">
                <a:solidFill>
                  <a:srgbClr val="202C8F"/>
                </a:solidFill>
              </a:rPr>
              <a:t>Data Hiding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158239-2845-7D28-E0AC-D825612BB478}"/>
              </a:ext>
            </a:extLst>
          </p:cNvPr>
          <p:cNvSpPr txBox="1"/>
          <p:nvPr/>
        </p:nvSpPr>
        <p:spPr>
          <a:xfrm>
            <a:off x="914400" y="4622800"/>
            <a:ext cx="3060700" cy="1938992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2000">
                <a:latin typeface="Calibri"/>
                <a:ea typeface="Calibri"/>
                <a:cs typeface="Calibri"/>
              </a:rPr>
              <a:t>Data hiding applications involve concealing sensitive information within images for secure communication, with a significant 40% usage rate.</a:t>
            </a:r>
            <a:endParaRPr lang="en-IN" sz="2000">
              <a:latin typeface="Calibri"/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18CB1E-E81A-B693-3CD1-74C27DE73C31}"/>
              </a:ext>
            </a:extLst>
          </p:cNvPr>
          <p:cNvSpPr txBox="1"/>
          <p:nvPr/>
        </p:nvSpPr>
        <p:spPr>
          <a:xfrm>
            <a:off x="4559300" y="4159190"/>
            <a:ext cx="3060700" cy="40011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2000" b="1" dirty="0">
                <a:solidFill>
                  <a:srgbClr val="202C8F"/>
                </a:solidFill>
              </a:rPr>
              <a:t>Watermarking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94E1AF-74B7-341F-3802-B02E9588F577}"/>
              </a:ext>
            </a:extLst>
          </p:cNvPr>
          <p:cNvSpPr txBox="1"/>
          <p:nvPr/>
        </p:nvSpPr>
        <p:spPr>
          <a:xfrm>
            <a:off x="4559300" y="4610100"/>
            <a:ext cx="3060700" cy="1938992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2000">
                <a:latin typeface="Calibri"/>
                <a:ea typeface="Calibri"/>
                <a:cs typeface="Calibri"/>
              </a:rPr>
              <a:t>Digital watermarking is utilized for copyright protection and content authentication, with a usage rate of 30% in image steganography.</a:t>
            </a:r>
            <a:endParaRPr lang="en-IN" sz="2000">
              <a:latin typeface="Calibri"/>
              <a:ea typeface="Calibri"/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845511-5E37-0B82-C77C-5DD46FACD287}"/>
              </a:ext>
            </a:extLst>
          </p:cNvPr>
          <p:cNvSpPr txBox="1"/>
          <p:nvPr/>
        </p:nvSpPr>
        <p:spPr>
          <a:xfrm>
            <a:off x="8153084" y="4140140"/>
            <a:ext cx="3060700" cy="40011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2000" b="1" dirty="0">
                <a:solidFill>
                  <a:srgbClr val="202C8F"/>
                </a:solidFill>
              </a:rPr>
              <a:t>Authentication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BD48C0-D52E-4B36-8366-F77075593B17}"/>
              </a:ext>
            </a:extLst>
          </p:cNvPr>
          <p:cNvSpPr txBox="1"/>
          <p:nvPr/>
        </p:nvSpPr>
        <p:spPr>
          <a:xfrm>
            <a:off x="8204200" y="4610100"/>
            <a:ext cx="3060700" cy="2246769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2000" dirty="0">
                <a:latin typeface="Calibri"/>
                <a:ea typeface="Calibri"/>
                <a:cs typeface="Calibri"/>
              </a:rPr>
              <a:t>Image steganography plays a role in authentication processes to verify the integrity and origin of transmitted images, comprising 30% of its applications.</a:t>
            </a:r>
            <a:endParaRPr lang="en-IN" sz="20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698165"/>
            <a:ext cx="9875463" cy="999746"/>
          </a:xfrm>
        </p:spPr>
        <p:txBody>
          <a:bodyPr/>
          <a:lstStyle/>
          <a:p>
            <a:r>
              <a:rPr lang="en-US" dirty="0"/>
              <a:t>End users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10051501" cy="396159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b="1" dirty="0"/>
              <a:t>Government and Military</a:t>
            </a:r>
            <a:r>
              <a:rPr lang="en-US" sz="2400" dirty="0"/>
              <a:t>: For secure communication and data transmission.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Law Enforcement</a:t>
            </a:r>
            <a:r>
              <a:rPr lang="en-US" sz="2400" dirty="0"/>
              <a:t>: In investigations requiring covert data exchange.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Journalists and Whistleblowers</a:t>
            </a:r>
            <a:r>
              <a:rPr lang="en-US" sz="2400" dirty="0"/>
              <a:t>: Protecting sensitive information.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Corporate Professionals</a:t>
            </a:r>
            <a:r>
              <a:rPr lang="en-US" sz="2400" dirty="0"/>
              <a:t>: Ensuring confidential communication.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General Public</a:t>
            </a:r>
            <a:r>
              <a:rPr lang="en-US" sz="2400" dirty="0"/>
              <a:t>: Privacy enthusiasts or individuals needing secure messaging.</a:t>
            </a:r>
          </a:p>
          <a:p>
            <a:r>
              <a:rPr lang="en-US" sz="2400" dirty="0"/>
              <a:t>These users benefit from steganography's ability to hide information, offering confidentiality without drawing attention.</a:t>
            </a:r>
          </a:p>
          <a:p>
            <a:endParaRPr lang="en-IN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21" y="1057274"/>
            <a:ext cx="6583680" cy="1531357"/>
          </a:xfrm>
        </p:spPr>
        <p:txBody>
          <a:bodyPr/>
          <a:lstStyle/>
          <a:p>
            <a:r>
              <a:rPr lang="en-US" dirty="0"/>
              <a:t>GIT-HUB LINK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A5FB3-7A05-4593-A668-C92D6310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24" y="2962459"/>
            <a:ext cx="8790040" cy="3207344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0070C0"/>
                </a:solidFill>
                <a:hlinkClick r:id="rId3"/>
              </a:rPr>
              <a:t>https://github.com/ramulavu/Steganography-project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{4249D276-41E6-4452-92BC-82A0850F60D5}tf78438558_win32</Template>
  <TotalTime>69</TotalTime>
  <Words>436</Words>
  <Application>Microsoft Office PowerPoint</Application>
  <PresentationFormat>Widescreen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SemiBold</vt:lpstr>
      <vt:lpstr>Sabon Next LT</vt:lpstr>
      <vt:lpstr>Custom</vt:lpstr>
      <vt:lpstr>Image steganography  </vt:lpstr>
      <vt:lpstr>Introduction to Steganography</vt:lpstr>
      <vt:lpstr>Significance in Digital Communication</vt:lpstr>
      <vt:lpstr>Types of Image Steganography</vt:lpstr>
      <vt:lpstr>Process of Embedding Data</vt:lpstr>
      <vt:lpstr>Tools for Image Steganography</vt:lpstr>
      <vt:lpstr>Applications of Image Steganography</vt:lpstr>
      <vt:lpstr>End users</vt:lpstr>
      <vt:lpstr>GIT-HUB LINK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Chandrahas Sagi</dc:creator>
  <cp:lastModifiedBy>lavu ramu</cp:lastModifiedBy>
  <cp:revision>2</cp:revision>
  <dcterms:created xsi:type="dcterms:W3CDTF">2025-04-21T16:35:02Z</dcterms:created>
  <dcterms:modified xsi:type="dcterms:W3CDTF">2025-04-22T07:13:36Z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