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76" r:id="rId6"/>
    <p:sldId id="277" r:id="rId7"/>
    <p:sldId id="271" r:id="rId8"/>
    <p:sldId id="279" r:id="rId9"/>
    <p:sldId id="275" r:id="rId10"/>
    <p:sldId id="278" r:id="rId11"/>
    <p:sldId id="272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lam, Kiran" initials="MK" lastIdx="8" clrIdx="0">
    <p:extLst>
      <p:ext uri="{19B8F6BF-5375-455C-9EA6-DF929625EA0E}">
        <p15:presenceInfo xmlns:p15="http://schemas.microsoft.com/office/powerpoint/2012/main" userId="S-1-5-21-1292428093-484763869-725345543-6268376" providerId="AD"/>
      </p:ext>
    </p:extLst>
  </p:cmAuthor>
  <p:cmAuthor id="2" name="Shaik Mohammad, Khaja Peer" initials="SMKP" lastIdx="1" clrIdx="1">
    <p:extLst>
      <p:ext uri="{19B8F6BF-5375-455C-9EA6-DF929625EA0E}">
        <p15:presenceInfo xmlns:p15="http://schemas.microsoft.com/office/powerpoint/2012/main" userId="S-1-5-21-1292428093-484763869-725345543-53150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4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7473-05BC-43E2-B1C6-B5CF05FD8D7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038B-ECD6-44AD-A6C0-54375F7B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amel.apache.org/schema/sp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amel.apache.org/schema/sp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4" y="975359"/>
            <a:ext cx="10671175" cy="5686697"/>
          </a:xfrm>
        </p:spPr>
        <p:txBody>
          <a:bodyPr>
            <a:noAutofit/>
          </a:bodyPr>
          <a:lstStyle/>
          <a:p>
            <a:r>
              <a:rPr lang="en-US" sz="2000" dirty="0" smtClean="0"/>
              <a:t>Apache </a:t>
            </a:r>
            <a:r>
              <a:rPr lang="en-US" sz="2000" dirty="0"/>
              <a:t>Camel is a versatile open-source integration framework based on known Enterprise Integration </a:t>
            </a:r>
            <a:r>
              <a:rPr lang="en-US" sz="2000" dirty="0" smtClean="0"/>
              <a:t>Patterns (EIP).</a:t>
            </a:r>
            <a:endParaRPr lang="en-US" sz="2000" dirty="0"/>
          </a:p>
          <a:p>
            <a:r>
              <a:rPr lang="en-US" sz="2000" dirty="0" smtClean="0"/>
              <a:t>At the core of the Camel it is a </a:t>
            </a:r>
            <a:r>
              <a:rPr lang="en-US" sz="2000" dirty="0"/>
              <a:t>routing engine </a:t>
            </a:r>
            <a:r>
              <a:rPr lang="en-US" sz="2000" dirty="0" smtClean="0"/>
              <a:t>which empowers </a:t>
            </a:r>
            <a:r>
              <a:rPr lang="en-US" sz="2000" dirty="0"/>
              <a:t>us to define routing and mediation rules in a variety of domain-specific languages (DSL), including a Java-based Fluent API, Spring or Blueprint XML Configuration files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Camel </a:t>
            </a:r>
            <a:r>
              <a:rPr lang="en-US" sz="2000" dirty="0"/>
              <a:t>uses </a:t>
            </a:r>
            <a:r>
              <a:rPr lang="en-US" sz="2000" dirty="0" smtClean="0"/>
              <a:t>URI based approach to refer </a:t>
            </a:r>
            <a:r>
              <a:rPr lang="en-US" sz="2000" dirty="0"/>
              <a:t>to endpoints with more than </a:t>
            </a:r>
            <a:r>
              <a:rPr lang="en-US" sz="2000" dirty="0" smtClean="0"/>
              <a:t>280 components supported, it allows camel to connect various transports, messaging </a:t>
            </a:r>
            <a:r>
              <a:rPr lang="en-US" sz="2000" dirty="0"/>
              <a:t>model such as HTTP, </a:t>
            </a:r>
            <a:r>
              <a:rPr lang="en-US" sz="2000" dirty="0" err="1"/>
              <a:t>ActiveMQ</a:t>
            </a:r>
            <a:r>
              <a:rPr lang="en-US" sz="2000" dirty="0"/>
              <a:t>, JMS, CXF, as well as pluggable Components and </a:t>
            </a:r>
            <a:r>
              <a:rPr lang="en-US" sz="2000" dirty="0" smtClean="0"/>
              <a:t>more </a:t>
            </a:r>
            <a:r>
              <a:rPr lang="en-US" sz="2000" dirty="0"/>
              <a:t>than 350 </a:t>
            </a:r>
            <a:r>
              <a:rPr lang="en-US" sz="2000" dirty="0" smtClean="0"/>
              <a:t>built in type </a:t>
            </a:r>
            <a:r>
              <a:rPr lang="en-US" sz="2000" dirty="0"/>
              <a:t>converters.</a:t>
            </a:r>
            <a:endParaRPr lang="en-US" sz="2000" dirty="0" smtClean="0"/>
          </a:p>
          <a:p>
            <a:r>
              <a:rPr lang="en-US" sz="2000" dirty="0" smtClean="0"/>
              <a:t>Camel </a:t>
            </a:r>
            <a:r>
              <a:rPr lang="en-US" sz="2000" dirty="0"/>
              <a:t>provides support for Bean Binding and seamless integration with popular frameworks such as CDI, Spring and Blueprint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Camel provides out of box solution to more than 100 flexible </a:t>
            </a:r>
            <a:r>
              <a:rPr lang="en-US" sz="2000" dirty="0"/>
              <a:t>and </a:t>
            </a:r>
            <a:r>
              <a:rPr lang="en-US" sz="2000" dirty="0" smtClean="0"/>
              <a:t>powerful </a:t>
            </a:r>
            <a:r>
              <a:rPr lang="en-US" sz="2000" dirty="0"/>
              <a:t>Enterprise Integration Patterns </a:t>
            </a:r>
            <a:r>
              <a:rPr lang="en-US" sz="2000" dirty="0" smtClean="0"/>
              <a:t>which can be a simple or complex integration problems faced while developing and integrating real time applications.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Camel supports various Languages to create an Expression or Predicate within Routing DSL or the XML </a:t>
            </a:r>
            <a:r>
              <a:rPr lang="en-US" sz="2000" dirty="0" smtClean="0"/>
              <a:t>Configuration, some examples includes Bean </a:t>
            </a:r>
            <a:r>
              <a:rPr lang="en-US" sz="2000" dirty="0"/>
              <a:t>Language for using Java </a:t>
            </a:r>
            <a:r>
              <a:rPr lang="en-US" sz="2000" dirty="0" smtClean="0"/>
              <a:t>based </a:t>
            </a:r>
            <a:r>
              <a:rPr lang="en-US" sz="2000" dirty="0"/>
              <a:t>expressions, Constant, Header, </a:t>
            </a:r>
            <a:r>
              <a:rPr lang="en-US" sz="2000" dirty="0" err="1"/>
              <a:t>JSonPath</a:t>
            </a:r>
            <a:r>
              <a:rPr lang="en-US" sz="2000" dirty="0"/>
              <a:t>, XPath, XQuery, Simple, Spring Expression </a:t>
            </a:r>
            <a:r>
              <a:rPr lang="en-US" sz="2000" dirty="0" smtClean="0"/>
              <a:t>Language etc..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1" y="185814"/>
            <a:ext cx="820675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Introduction to Apache Camel Framework 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6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44" y="681679"/>
            <a:ext cx="10833463" cy="64928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/>
              <a:t>aggregationRepositoryRef</a:t>
            </a:r>
            <a:r>
              <a:rPr lang="en-US" sz="2000" dirty="0"/>
              <a:t> </a:t>
            </a:r>
            <a:r>
              <a:rPr lang="en-US" sz="2000" dirty="0" smtClean="0"/>
              <a:t>– Sets the custom </a:t>
            </a:r>
            <a:r>
              <a:rPr lang="en-US" sz="2000" dirty="0" err="1" smtClean="0"/>
              <a:t>AggregationRepository</a:t>
            </a:r>
            <a:r>
              <a:rPr lang="en-US" sz="2000" dirty="0" smtClean="0"/>
              <a:t> </a:t>
            </a:r>
            <a:r>
              <a:rPr lang="en-US" sz="2000" dirty="0"/>
              <a:t>bean reference in </a:t>
            </a:r>
            <a:r>
              <a:rPr lang="en-US" sz="2000" dirty="0" smtClean="0"/>
              <a:t>Registry </a:t>
            </a:r>
            <a:r>
              <a:rPr lang="en-US" sz="2000" dirty="0"/>
              <a:t>(ex: Spring bean container)</a:t>
            </a:r>
            <a:r>
              <a:rPr lang="en-US" sz="2000" dirty="0" smtClean="0"/>
              <a:t> to use for managing merged exchange data in form of bytes(BLOB). If this option is </a:t>
            </a:r>
            <a:r>
              <a:rPr lang="en-US" sz="2000" dirty="0"/>
              <a:t>not specified explicitly </a:t>
            </a:r>
            <a:r>
              <a:rPr lang="en-US" sz="2000" dirty="0" smtClean="0"/>
              <a:t>by default camel uses </a:t>
            </a:r>
            <a:r>
              <a:rPr lang="en-US" sz="2000" dirty="0" err="1" smtClean="0"/>
              <a:t>MemoryAggregationRepository</a:t>
            </a:r>
            <a:r>
              <a:rPr lang="en-US" sz="2000" dirty="0" smtClean="0"/>
              <a:t> which is an in memory repository.</a:t>
            </a:r>
          </a:p>
          <a:p>
            <a:pPr>
              <a:spcBef>
                <a:spcPts val="600"/>
              </a:spcBef>
            </a:pPr>
            <a:r>
              <a:rPr lang="en-US" sz="2000" dirty="0" err="1" smtClean="0"/>
              <a:t>JdbcAggregationRepository</a:t>
            </a:r>
            <a:r>
              <a:rPr lang="en-US" sz="2000" dirty="0" smtClean="0"/>
              <a:t> is one of the widely used variant of </a:t>
            </a:r>
            <a:r>
              <a:rPr lang="en-US" sz="2000" dirty="0" err="1" smtClean="0"/>
              <a:t>AggregationRepository</a:t>
            </a:r>
            <a:r>
              <a:rPr lang="en-US" sz="2000" dirty="0" smtClean="0"/>
              <a:t> interface which persists </a:t>
            </a:r>
            <a:r>
              <a:rPr lang="en-US" sz="2000" dirty="0"/>
              <a:t>the aggregated </a:t>
            </a:r>
            <a:r>
              <a:rPr lang="en-US" sz="2000" dirty="0" smtClean="0"/>
              <a:t>messages </a:t>
            </a:r>
            <a:r>
              <a:rPr lang="en-US" sz="2000" dirty="0"/>
              <a:t>on the fly</a:t>
            </a:r>
            <a:r>
              <a:rPr lang="en-US" sz="2000" dirty="0" smtClean="0"/>
              <a:t> into given repository configured with below parameters: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Bean reference for </a:t>
            </a:r>
            <a:r>
              <a:rPr lang="en-US" sz="1800" dirty="0" err="1" smtClean="0"/>
              <a:t>PlatformTransactionManager</a:t>
            </a:r>
            <a:endParaRPr lang="en-US" sz="1800" dirty="0" smtClean="0"/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Bean </a:t>
            </a:r>
            <a:r>
              <a:rPr lang="en-US" sz="1800" dirty="0"/>
              <a:t>reference for </a:t>
            </a:r>
            <a:r>
              <a:rPr lang="en-US" sz="1800" dirty="0" err="1" smtClean="0"/>
              <a:t>DataSource</a:t>
            </a:r>
            <a:r>
              <a:rPr lang="en-US" sz="1800" dirty="0" smtClean="0"/>
              <a:t> 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/>
              <a:t>Repository name to be used</a:t>
            </a:r>
          </a:p>
          <a:p>
            <a:r>
              <a:rPr lang="en-US" sz="2000" dirty="0" smtClean="0"/>
              <a:t>By default the aggregation </a:t>
            </a:r>
            <a:r>
              <a:rPr lang="en-US" sz="2000" dirty="0"/>
              <a:t>and </a:t>
            </a:r>
            <a:r>
              <a:rPr lang="en-US" sz="2000" dirty="0" smtClean="0"/>
              <a:t>the aggregation completed </a:t>
            </a:r>
            <a:r>
              <a:rPr lang="en-US" sz="2000" dirty="0"/>
              <a:t>two tables are needed </a:t>
            </a:r>
            <a:r>
              <a:rPr lang="en-US" sz="2000" dirty="0" smtClean="0"/>
              <a:t>, conventionally </a:t>
            </a:r>
            <a:r>
              <a:rPr lang="en-US" sz="2000" dirty="0"/>
              <a:t>the </a:t>
            </a:r>
            <a:r>
              <a:rPr lang="en-US" sz="2000" dirty="0" smtClean="0"/>
              <a:t>completed table will have same </a:t>
            </a:r>
            <a:r>
              <a:rPr lang="en-US" sz="2000" dirty="0"/>
              <a:t>name as the aggregation one suffixed with "_</a:t>
            </a:r>
            <a:r>
              <a:rPr lang="en-US" sz="2000" dirty="0" smtClean="0"/>
              <a:t>COMPLETED“.</a:t>
            </a:r>
          </a:p>
          <a:p>
            <a:pPr marL="0" indent="0">
              <a:buNone/>
            </a:pPr>
            <a:r>
              <a:rPr lang="en-US" sz="2000" dirty="0" smtClean="0"/>
              <a:t>Sample code snippet below with “</a:t>
            </a:r>
            <a:r>
              <a:rPr lang="en-US" sz="2000" dirty="0" err="1" smtClean="0"/>
              <a:t>aggregationRepo</a:t>
            </a:r>
            <a:r>
              <a:rPr lang="en-US" sz="2000" dirty="0" smtClean="0"/>
              <a:t>” and “</a:t>
            </a:r>
            <a:r>
              <a:rPr lang="en-US" sz="2000" dirty="0" err="1" smtClean="0"/>
              <a:t>aggregationRepo_COMPLETED</a:t>
            </a:r>
            <a:r>
              <a:rPr lang="en-US" sz="2000" dirty="0" smtClean="0"/>
              <a:t>” tables configuration: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public </a:t>
            </a:r>
            <a:r>
              <a:rPr lang="en-US" sz="2000" dirty="0" err="1"/>
              <a:t>JdbcAggregationRepository</a:t>
            </a:r>
            <a:r>
              <a:rPr lang="en-US" sz="2000" dirty="0"/>
              <a:t> </a:t>
            </a:r>
            <a:r>
              <a:rPr lang="en-US" sz="2000" dirty="0" err="1"/>
              <a:t>jdbcAggregate</a:t>
            </a:r>
            <a:r>
              <a:rPr lang="en-US" sz="2000" dirty="0"/>
              <a:t>() </a:t>
            </a:r>
            <a:r>
              <a:rPr lang="en-US" sz="20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return new </a:t>
            </a:r>
            <a:r>
              <a:rPr lang="en-US" sz="2000" dirty="0" err="1" smtClean="0"/>
              <a:t>JdbcAggregationRepository</a:t>
            </a:r>
            <a:r>
              <a:rPr lang="en-US" sz="2000" dirty="0" smtClean="0"/>
              <a:t>(</a:t>
            </a:r>
            <a:r>
              <a:rPr lang="en-US" sz="2000" dirty="0" err="1" smtClean="0"/>
              <a:t>txManager</a:t>
            </a:r>
            <a:r>
              <a:rPr lang="en-US" sz="2000" dirty="0"/>
              <a:t>(), </a:t>
            </a:r>
            <a:r>
              <a:rPr lang="en-US" sz="2000" dirty="0" smtClean="0"/>
              <a:t>"</a:t>
            </a:r>
            <a:r>
              <a:rPr lang="en-US" sz="2000" dirty="0" err="1" smtClean="0"/>
              <a:t>aggregationRepo</a:t>
            </a:r>
            <a:r>
              <a:rPr lang="en-US" sz="2000" dirty="0" smtClean="0"/>
              <a:t>",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85814"/>
            <a:ext cx="820675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Aggregator Configuration options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0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4" y="826791"/>
            <a:ext cx="10671175" cy="5835265"/>
          </a:xfrm>
        </p:spPr>
        <p:txBody>
          <a:bodyPr>
            <a:noAutofit/>
          </a:bodyPr>
          <a:lstStyle/>
          <a:p>
            <a:r>
              <a:rPr lang="en-US" sz="2000" dirty="0" smtClean="0"/>
              <a:t>Camel </a:t>
            </a:r>
            <a:r>
              <a:rPr lang="en-US" sz="2000" dirty="0"/>
              <a:t>message </a:t>
            </a:r>
            <a:r>
              <a:rPr lang="en-US" sz="2000" dirty="0" smtClean="0"/>
              <a:t>model consists of two abstractions </a:t>
            </a:r>
            <a:r>
              <a:rPr lang="en-US" sz="2000" dirty="0"/>
              <a:t>Message and </a:t>
            </a:r>
            <a:r>
              <a:rPr lang="en-US" sz="2000" dirty="0" smtClean="0"/>
              <a:t>Exchange.</a:t>
            </a:r>
          </a:p>
          <a:p>
            <a:r>
              <a:rPr lang="en-US" sz="2000" dirty="0"/>
              <a:t>Messages are the entities used </a:t>
            </a:r>
            <a:r>
              <a:rPr lang="en-US" sz="2000" dirty="0" smtClean="0"/>
              <a:t>to </a:t>
            </a:r>
            <a:r>
              <a:rPr lang="en-US" sz="2000" dirty="0"/>
              <a:t>communicate data from one system to </a:t>
            </a:r>
            <a:r>
              <a:rPr lang="en-US" sz="2000" dirty="0" smtClean="0"/>
              <a:t>another when </a:t>
            </a:r>
            <a:r>
              <a:rPr lang="en-US" sz="2000" dirty="0"/>
              <a:t>using messaging channels. Messages flow in one direction, from a sender to a </a:t>
            </a:r>
            <a:r>
              <a:rPr lang="en-US" sz="2000" dirty="0" smtClean="0"/>
              <a:t>receiver consists of  a </a:t>
            </a:r>
            <a:r>
              <a:rPr lang="en-US" sz="2000" dirty="0"/>
              <a:t>body (a payload), headers, and optional </a:t>
            </a:r>
            <a:r>
              <a:rPr lang="en-US" sz="2000" dirty="0" smtClean="0"/>
              <a:t>attachments.</a:t>
            </a:r>
          </a:p>
          <a:p>
            <a:r>
              <a:rPr lang="en-US" sz="2000" dirty="0"/>
              <a:t>The body is of type </a:t>
            </a:r>
            <a:r>
              <a:rPr lang="en-US" sz="2000" dirty="0" err="1"/>
              <a:t>java.lang.Object</a:t>
            </a:r>
            <a:r>
              <a:rPr lang="en-US" sz="2000" dirty="0"/>
              <a:t>, so a message can store any kind of content and any </a:t>
            </a:r>
            <a:r>
              <a:rPr lang="en-US" sz="2000" dirty="0" smtClean="0"/>
              <a:t>size.</a:t>
            </a:r>
            <a:endParaRPr lang="en-US" sz="2000" dirty="0"/>
          </a:p>
          <a:p>
            <a:r>
              <a:rPr lang="en-US" sz="2000" dirty="0"/>
              <a:t>Headers are values associated with the </a:t>
            </a:r>
            <a:r>
              <a:rPr lang="en-US" sz="2000" dirty="0" smtClean="0"/>
              <a:t>message in </a:t>
            </a:r>
            <a:r>
              <a:rPr lang="en-US" sz="2000" dirty="0"/>
              <a:t>the form of name-value pairs; the name is a unique, case-insensitive string, and the value is of type </a:t>
            </a:r>
            <a:r>
              <a:rPr lang="en-US" sz="2000" dirty="0" err="1"/>
              <a:t>java.lang.Object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An exchange in Camel is the message’s container during </a:t>
            </a:r>
            <a:r>
              <a:rPr lang="en-US" sz="2000" dirty="0" smtClean="0"/>
              <a:t>routing, it also </a:t>
            </a:r>
            <a:r>
              <a:rPr lang="en-US" sz="2000" dirty="0"/>
              <a:t>provides support for the various types of interactions between systems, also known as message exchange patterns (MEPs). </a:t>
            </a:r>
            <a:r>
              <a:rPr lang="en-US" sz="2000" dirty="0" smtClean="0"/>
              <a:t>MEP’s are used </a:t>
            </a:r>
            <a:r>
              <a:rPr lang="en-US" sz="2000" dirty="0"/>
              <a:t>to differentiate between one-way and request-response messaging styles.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1" y="185814"/>
            <a:ext cx="820675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Core </a:t>
            </a:r>
            <a:r>
              <a:rPr lang="en-US" sz="2400" dirty="0" smtClean="0">
                <a:latin typeface="Arial Black" panose="020B0A04020102020204" pitchFamily="34" charset="0"/>
              </a:rPr>
              <a:t>Concepts in Apache Camel </a:t>
            </a:r>
            <a:r>
              <a:rPr lang="en-US" sz="2400" dirty="0">
                <a:latin typeface="Arial Black" panose="020B0A04020102020204" pitchFamily="34" charset="0"/>
              </a:rPr>
              <a:t>framework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23" y="4431574"/>
            <a:ext cx="1847987" cy="2061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7" y="4275910"/>
            <a:ext cx="348832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0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47" y="826791"/>
            <a:ext cx="10671175" cy="5835265"/>
          </a:xfrm>
        </p:spPr>
        <p:txBody>
          <a:bodyPr>
            <a:noAutofit/>
          </a:bodyPr>
          <a:lstStyle/>
          <a:p>
            <a:r>
              <a:rPr lang="en-US" sz="2000" dirty="0" smtClean="0"/>
              <a:t>At </a:t>
            </a:r>
            <a:r>
              <a:rPr lang="en-US" sz="2000" dirty="0"/>
              <a:t>a high level Camel consists of a </a:t>
            </a:r>
            <a:r>
              <a:rPr lang="en-US" sz="2000" dirty="0" smtClean="0"/>
              <a:t>runtime </a:t>
            </a:r>
            <a:r>
              <a:rPr lang="en-US" sz="2000" dirty="0" err="1" smtClean="0"/>
              <a:t>CamelContext</a:t>
            </a:r>
            <a:r>
              <a:rPr lang="en-US" sz="2000" dirty="0" smtClean="0"/>
              <a:t> which is responsible for managing collection </a:t>
            </a:r>
            <a:r>
              <a:rPr lang="en-US" sz="2000" dirty="0"/>
              <a:t>of Component </a:t>
            </a:r>
            <a:r>
              <a:rPr lang="en-US" sz="2000" dirty="0" smtClean="0"/>
              <a:t>instances , Set </a:t>
            </a:r>
            <a:r>
              <a:rPr lang="en-US" sz="2000" dirty="0"/>
              <a:t>of </a:t>
            </a:r>
            <a:r>
              <a:rPr lang="en-US" sz="2000" dirty="0" smtClean="0"/>
              <a:t>processors, Type converters</a:t>
            </a:r>
            <a:r>
              <a:rPr lang="en-US" sz="2000" dirty="0"/>
              <a:t>, </a:t>
            </a:r>
            <a:r>
              <a:rPr lang="en-US" sz="2000" dirty="0" smtClean="0"/>
              <a:t>Route builder(s)  integrated in same context.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Component is essentially a factory of Endpoint </a:t>
            </a:r>
            <a:r>
              <a:rPr lang="en-US" sz="2000" dirty="0" smtClean="0"/>
              <a:t>instances</a:t>
            </a:r>
            <a:r>
              <a:rPr lang="en-US" sz="2000" dirty="0"/>
              <a:t> </a:t>
            </a:r>
            <a:r>
              <a:rPr lang="en-US" sz="2000" dirty="0" smtClean="0"/>
              <a:t>which can be referenced with </a:t>
            </a:r>
            <a:r>
              <a:rPr lang="en-US" sz="2000" dirty="0"/>
              <a:t>prefixes </a:t>
            </a:r>
            <a:r>
              <a:rPr lang="en-US" sz="2000" dirty="0" smtClean="0"/>
              <a:t>ex: &lt;</a:t>
            </a:r>
            <a:r>
              <a:rPr lang="en-US" sz="2000" dirty="0" err="1" smtClean="0"/>
              <a:t>jms</a:t>
            </a:r>
            <a:r>
              <a:rPr lang="en-US" sz="2000" dirty="0" smtClean="0"/>
              <a:t>:&gt;, &lt;</a:t>
            </a:r>
            <a:r>
              <a:rPr lang="en-US" sz="2000" dirty="0" err="1" smtClean="0"/>
              <a:t>kafka</a:t>
            </a:r>
            <a:r>
              <a:rPr lang="en-US" sz="2000" dirty="0" smtClean="0"/>
              <a:t>:&gt;, &lt;file:&gt;,&lt;log:&gt;, &lt;direct:&gt;, &lt;</a:t>
            </a:r>
            <a:r>
              <a:rPr lang="en-US" sz="2000" dirty="0" err="1" smtClean="0"/>
              <a:t>seda</a:t>
            </a:r>
            <a:r>
              <a:rPr lang="en-US" sz="2000" dirty="0" smtClean="0"/>
              <a:t>:&gt;  etc..</a:t>
            </a:r>
          </a:p>
          <a:p>
            <a:r>
              <a:rPr lang="en-US" sz="2000" dirty="0"/>
              <a:t>Apache Component </a:t>
            </a:r>
            <a:r>
              <a:rPr lang="en-US" sz="2000" dirty="0" smtClean="0"/>
              <a:t>provides </a:t>
            </a:r>
            <a:r>
              <a:rPr lang="en-US" sz="2000" dirty="0"/>
              <a:t>various references that offers services for messaging, sending data, notifications and various other services that can not only resolve easy messaging and transferring data but also provide securing of data.</a:t>
            </a:r>
            <a:endParaRPr lang="en-US" sz="2000" dirty="0" smtClean="0"/>
          </a:p>
          <a:p>
            <a:r>
              <a:rPr lang="en-US" sz="2000" dirty="0" smtClean="0"/>
              <a:t>Processors simply transform/modify/update incoming exchange(Consumer) and produce outgoing exchange(Producer) to next processor defined in the route. 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1" y="185814"/>
            <a:ext cx="820675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Core </a:t>
            </a:r>
            <a:r>
              <a:rPr lang="en-US" sz="2400" dirty="0" smtClean="0">
                <a:latin typeface="Arial Black" panose="020B0A04020102020204" pitchFamily="34" charset="0"/>
              </a:rPr>
              <a:t>Concepts in Apache Camel </a:t>
            </a:r>
            <a:r>
              <a:rPr lang="en-US" sz="2400" dirty="0">
                <a:latin typeface="Arial Black" panose="020B0A04020102020204" pitchFamily="34" charset="0"/>
              </a:rPr>
              <a:t>framework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73" y="4058193"/>
            <a:ext cx="5925120" cy="24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08" y="826791"/>
            <a:ext cx="10807337" cy="54520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</a:t>
            </a:r>
            <a:r>
              <a:rPr lang="en-US" sz="2000" dirty="0" err="1" smtClean="0"/>
              <a:t>camelContext</a:t>
            </a:r>
            <a:r>
              <a:rPr lang="en-US" sz="2000" dirty="0" smtClean="0"/>
              <a:t> id</a:t>
            </a:r>
            <a:r>
              <a:rPr lang="en-US" sz="2000" dirty="0"/>
              <a:t>="</a:t>
            </a:r>
            <a:r>
              <a:rPr lang="en-US" sz="2000" dirty="0" err="1" smtClean="0"/>
              <a:t>myContextXML</a:t>
            </a:r>
            <a:r>
              <a:rPr lang="en-US" sz="2000" dirty="0" smtClean="0"/>
              <a:t>“ </a:t>
            </a:r>
            <a:r>
              <a:rPr lang="en-US" sz="2000" dirty="0" err="1" smtClean="0"/>
              <a:t>xmlns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2"/>
              </a:rPr>
              <a:t>“http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camel.apache.org/schema/spring</a:t>
            </a:r>
            <a:r>
              <a:rPr lang="en-US" sz="2000" dirty="0" smtClean="0"/>
              <a:t>” &gt;</a:t>
            </a: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&lt;</a:t>
            </a:r>
            <a:r>
              <a:rPr lang="en-US" sz="2000" dirty="0" err="1"/>
              <a:t>propertyPlaceholder</a:t>
            </a:r>
            <a:r>
              <a:rPr lang="en-US" sz="2000" dirty="0"/>
              <a:t> id="properties" location="</a:t>
            </a:r>
            <a:r>
              <a:rPr lang="en-US" sz="2000" dirty="0" err="1"/>
              <a:t>classpath:frameworkDev.properties</a:t>
            </a:r>
            <a:r>
              <a:rPr lang="en-US" sz="2000" dirty="0" smtClean="0"/>
              <a:t>"/&gt;        </a:t>
            </a:r>
            <a:endParaRPr lang="en-US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&lt;route id="</a:t>
            </a:r>
            <a:r>
              <a:rPr lang="en-US" sz="2000" dirty="0" err="1" smtClean="0"/>
              <a:t>route_Migrationflow</a:t>
            </a:r>
            <a:r>
              <a:rPr lang="en-US" sz="2000" dirty="0"/>
              <a:t>"&gt;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&lt;from </a:t>
            </a:r>
            <a:r>
              <a:rPr lang="en-US" sz="2000" dirty="0" err="1"/>
              <a:t>uri</a:t>
            </a:r>
            <a:r>
              <a:rPr lang="en-US" sz="2000" dirty="0"/>
              <a:t>="</a:t>
            </a:r>
            <a:r>
              <a:rPr lang="en-US" sz="2000" dirty="0" err="1" smtClean="0"/>
              <a:t>direct:MigrationStart</a:t>
            </a:r>
            <a:r>
              <a:rPr lang="en-US" sz="2000" dirty="0"/>
              <a:t>"/&gt;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&lt;to </a:t>
            </a:r>
            <a:r>
              <a:rPr lang="en-US" sz="2000" dirty="0" err="1"/>
              <a:t>uri</a:t>
            </a:r>
            <a:r>
              <a:rPr lang="en-US" sz="2000" dirty="0"/>
              <a:t>="</a:t>
            </a:r>
            <a:r>
              <a:rPr lang="en-US" sz="2000" dirty="0" err="1" smtClean="0"/>
              <a:t>direct:inquiryEndpointStart</a:t>
            </a:r>
            <a:r>
              <a:rPr lang="en-US" sz="2000" dirty="0"/>
              <a:t>"/&gt;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</a:t>
            </a:r>
            <a:r>
              <a:rPr lang="en-US" sz="2000" dirty="0" err="1"/>
              <a:t>convertBodyTo</a:t>
            </a:r>
            <a:r>
              <a:rPr lang="en-US" sz="2000" dirty="0"/>
              <a:t> type="</a:t>
            </a:r>
            <a:r>
              <a:rPr lang="en-US" sz="2000" dirty="0" err="1"/>
              <a:t>java.lang.String</a:t>
            </a:r>
            <a:r>
              <a:rPr lang="en-US" sz="2000" dirty="0"/>
              <a:t>" /&gt;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		&lt;</a:t>
            </a:r>
            <a:r>
              <a:rPr lang="en-US" sz="2000" dirty="0"/>
              <a:t>log message</a:t>
            </a:r>
            <a:r>
              <a:rPr lang="en-US" sz="2000" dirty="0" smtClean="0"/>
              <a:t>="Install </a:t>
            </a:r>
            <a:r>
              <a:rPr lang="en-US" sz="2000" dirty="0"/>
              <a:t>success </a:t>
            </a:r>
            <a:r>
              <a:rPr lang="en-US" sz="2000" dirty="0" smtClean="0"/>
              <a:t>with </a:t>
            </a:r>
            <a:r>
              <a:rPr lang="en-US" sz="2000" dirty="0"/>
              <a:t>final response ${body}" /&gt;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&lt;/route&gt;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&lt;route id="</a:t>
            </a:r>
            <a:r>
              <a:rPr lang="en-US" sz="2000" dirty="0" err="1" smtClean="0"/>
              <a:t>route_inquiryEndpointSubflow</a:t>
            </a:r>
            <a:r>
              <a:rPr lang="en-US" sz="2000" dirty="0"/>
              <a:t>"&gt;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&lt;from </a:t>
            </a:r>
            <a:r>
              <a:rPr lang="en-US" sz="2000" dirty="0" err="1"/>
              <a:t>uri</a:t>
            </a:r>
            <a:r>
              <a:rPr lang="en-US" sz="2000" dirty="0"/>
              <a:t>="</a:t>
            </a:r>
            <a:r>
              <a:rPr lang="en-US" sz="2000" dirty="0" err="1" smtClean="0"/>
              <a:t>direct:</a:t>
            </a:r>
            <a:r>
              <a:rPr lang="en-US" sz="2000" dirty="0" err="1"/>
              <a:t>inquiryEndpointStart</a:t>
            </a:r>
            <a:r>
              <a:rPr lang="en-US" sz="2000" dirty="0" smtClean="0"/>
              <a:t>" </a:t>
            </a:r>
            <a:r>
              <a:rPr lang="en-US" sz="2000" dirty="0"/>
              <a:t>/&gt;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</a:t>
            </a:r>
            <a:r>
              <a:rPr lang="en-US" sz="2000" dirty="0" err="1"/>
              <a:t>setHeader</a:t>
            </a:r>
            <a:r>
              <a:rPr lang="en-US" sz="2000" dirty="0"/>
              <a:t> </a:t>
            </a:r>
            <a:r>
              <a:rPr lang="en-US" sz="2000" dirty="0" err="1"/>
              <a:t>headerName</a:t>
            </a:r>
            <a:r>
              <a:rPr lang="en-US" sz="2000" dirty="0"/>
              <a:t>="</a:t>
            </a:r>
            <a:r>
              <a:rPr lang="en-US" sz="2000" dirty="0" err="1"/>
              <a:t>CamelHttpMethod</a:t>
            </a:r>
            <a:r>
              <a:rPr lang="en-US" sz="2000" dirty="0" smtClean="0"/>
              <a:t>"&gt;&lt;</a:t>
            </a:r>
            <a:r>
              <a:rPr lang="en-US" sz="2000" dirty="0"/>
              <a:t>constant&gt;POST&lt;/constant&gt;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&lt;/</a:t>
            </a:r>
            <a:r>
              <a:rPr lang="en-US" sz="2000" dirty="0" err="1"/>
              <a:t>setHeader</a:t>
            </a:r>
            <a:r>
              <a:rPr lang="en-US" sz="2000" dirty="0"/>
              <a:t>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</a:t>
            </a:r>
            <a:r>
              <a:rPr lang="en-US" sz="2000" dirty="0" err="1"/>
              <a:t>setHeader</a:t>
            </a:r>
            <a:r>
              <a:rPr lang="en-US" sz="2000" dirty="0"/>
              <a:t> </a:t>
            </a:r>
            <a:r>
              <a:rPr lang="en-US" sz="2000" dirty="0" err="1"/>
              <a:t>headerName</a:t>
            </a:r>
            <a:r>
              <a:rPr lang="en-US" sz="2000" dirty="0"/>
              <a:t>="Content-Type</a:t>
            </a:r>
            <a:r>
              <a:rPr lang="en-US" sz="2000" dirty="0" smtClean="0"/>
              <a:t>"&gt;&lt;</a:t>
            </a:r>
            <a:r>
              <a:rPr lang="en-US" sz="2000" dirty="0"/>
              <a:t>constant&gt;application/</a:t>
            </a:r>
            <a:r>
              <a:rPr lang="en-US" sz="2000" dirty="0" err="1"/>
              <a:t>json</a:t>
            </a:r>
            <a:r>
              <a:rPr lang="en-US" sz="2000" dirty="0"/>
              <a:t>&lt;/constant&gt;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&lt;/</a:t>
            </a:r>
            <a:r>
              <a:rPr lang="en-US" sz="2000" dirty="0" err="1"/>
              <a:t>setHeader</a:t>
            </a:r>
            <a:r>
              <a:rPr lang="en-US" sz="2000" dirty="0"/>
              <a:t>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	&lt;to id="</a:t>
            </a:r>
            <a:r>
              <a:rPr lang="en-US" sz="2000" dirty="0" err="1"/>
              <a:t>caseInquiryEndpoint</a:t>
            </a:r>
            <a:r>
              <a:rPr lang="en-US" sz="2000" dirty="0"/>
              <a:t>" </a:t>
            </a:r>
            <a:r>
              <a:rPr lang="en-US" sz="2000" dirty="0" err="1"/>
              <a:t>uri</a:t>
            </a:r>
            <a:r>
              <a:rPr lang="en-US" sz="2000" dirty="0"/>
              <a:t>="{{</a:t>
            </a:r>
            <a:r>
              <a:rPr lang="en-US" sz="2000" dirty="0" smtClean="0"/>
              <a:t>retreiveInquirydata.url</a:t>
            </a:r>
            <a:r>
              <a:rPr lang="en-US" sz="2000" dirty="0"/>
              <a:t>}}" /&gt;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&lt;/route&gt;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&lt;/</a:t>
            </a:r>
            <a:r>
              <a:rPr lang="en-US" sz="2000" dirty="0" err="1"/>
              <a:t>camelContext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05394" y="149533"/>
            <a:ext cx="9622971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Sample HTTP URL </a:t>
            </a:r>
            <a:r>
              <a:rPr lang="en-US" sz="2400" dirty="0">
                <a:latin typeface="Arial Black" panose="020B0A04020102020204" pitchFamily="34" charset="0"/>
              </a:rPr>
              <a:t>Route </a:t>
            </a:r>
            <a:r>
              <a:rPr lang="en-US" sz="2400" dirty="0" smtClean="0">
                <a:latin typeface="Arial Black" panose="020B0A04020102020204" pitchFamily="34" charset="0"/>
              </a:rPr>
              <a:t>configuration(XML based)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1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757646"/>
            <a:ext cx="10328366" cy="55996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Above Camel context example defines multiple routes </a:t>
            </a:r>
            <a:r>
              <a:rPr lang="en-US" sz="1800" dirty="0"/>
              <a:t>using </a:t>
            </a:r>
            <a:r>
              <a:rPr lang="en-US" sz="1800" dirty="0" smtClean="0"/>
              <a:t>direct component </a:t>
            </a:r>
            <a:r>
              <a:rPr lang="en-US" sz="1800" dirty="0"/>
              <a:t>for synchronous invocation of </a:t>
            </a:r>
            <a:r>
              <a:rPr lang="en-US" sz="1800" dirty="0" smtClean="0"/>
              <a:t>HTTP </a:t>
            </a:r>
            <a:r>
              <a:rPr lang="en-US" sz="1800" dirty="0" err="1" smtClean="0"/>
              <a:t>url</a:t>
            </a:r>
            <a:r>
              <a:rPr lang="en-US" sz="1800" dirty="0" smtClean="0"/>
              <a:t> </a:t>
            </a:r>
            <a:r>
              <a:rPr lang="en-US" sz="1800" dirty="0"/>
              <a:t>defined by </a:t>
            </a:r>
            <a:r>
              <a:rPr lang="en-US" sz="1800" dirty="0" smtClean="0"/>
              <a:t>the property </a:t>
            </a:r>
            <a:r>
              <a:rPr lang="en-US" sz="1800" dirty="0" err="1"/>
              <a:t>uri</a:t>
            </a:r>
            <a:r>
              <a:rPr lang="en-US" sz="1800" dirty="0"/>
              <a:t>="{{</a:t>
            </a:r>
            <a:r>
              <a:rPr lang="en-US" sz="1800" dirty="0" smtClean="0"/>
              <a:t>retreiveInquirydata.url</a:t>
            </a:r>
            <a:r>
              <a:rPr lang="en-US" sz="1800" dirty="0" smtClean="0"/>
              <a:t>}}".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When </a:t>
            </a:r>
            <a:r>
              <a:rPr lang="en-US" sz="1800" dirty="0"/>
              <a:t>any producer sends a message </a:t>
            </a:r>
            <a:r>
              <a:rPr lang="en-US" sz="1800" dirty="0" smtClean="0"/>
              <a:t>body it is mapped to HTTP request body and HTTP headers are set by using constant </a:t>
            </a:r>
            <a:r>
              <a:rPr lang="en-US" sz="1800" dirty="0"/>
              <a:t>expression language </a:t>
            </a:r>
            <a:r>
              <a:rPr lang="en-US" sz="1800" dirty="0" smtClean="0"/>
              <a:t>semantics:</a:t>
            </a:r>
          </a:p>
          <a:p>
            <a:pPr marL="0" lvl="4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 err="1"/>
              <a:t>setHeader</a:t>
            </a:r>
            <a:r>
              <a:rPr lang="en-US" dirty="0"/>
              <a:t> </a:t>
            </a:r>
            <a:r>
              <a:rPr lang="en-US" dirty="0" err="1"/>
              <a:t>headerName</a:t>
            </a:r>
            <a:r>
              <a:rPr lang="en-US" dirty="0"/>
              <a:t>="</a:t>
            </a:r>
            <a:r>
              <a:rPr lang="en-US" dirty="0" err="1"/>
              <a:t>CamelHttpMethod</a:t>
            </a:r>
            <a:r>
              <a:rPr lang="en-US" dirty="0"/>
              <a:t>"&gt;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</a:t>
            </a:r>
            <a:r>
              <a:rPr lang="en-US" sz="1800" dirty="0" smtClean="0"/>
              <a:t>&lt;</a:t>
            </a:r>
            <a:r>
              <a:rPr lang="en-US" sz="1800" dirty="0"/>
              <a:t>constant&gt;POST&lt;/constant&gt;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       &lt;/</a:t>
            </a:r>
            <a:r>
              <a:rPr lang="en-US" sz="1800" dirty="0" err="1"/>
              <a:t>setHeader</a:t>
            </a:r>
            <a:r>
              <a:rPr lang="en-US" sz="1800" dirty="0" smtClean="0"/>
              <a:t>&gt;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It is also worth noting that </a:t>
            </a:r>
            <a:r>
              <a:rPr lang="en-US" sz="1800" dirty="0"/>
              <a:t>using </a:t>
            </a:r>
            <a:r>
              <a:rPr lang="en-US" sz="1800" dirty="0" smtClean="0"/>
              <a:t>&lt;</a:t>
            </a:r>
            <a:r>
              <a:rPr lang="en-US" sz="1800" dirty="0" err="1" smtClean="0"/>
              <a:t>propertyPlaceholder</a:t>
            </a:r>
            <a:r>
              <a:rPr lang="en-US" sz="1800" dirty="0" smtClean="0"/>
              <a:t>&gt; tag we can reference any custom </a:t>
            </a:r>
            <a:r>
              <a:rPr lang="en-US" sz="1800" dirty="0"/>
              <a:t>application </a:t>
            </a:r>
            <a:r>
              <a:rPr lang="en-US" sz="1800" dirty="0" smtClean="0"/>
              <a:t>property dynamically within camel route where it has actual HTTP </a:t>
            </a:r>
            <a:r>
              <a:rPr lang="en-US" sz="1800" dirty="0" err="1" smtClean="0"/>
              <a:t>url</a:t>
            </a:r>
            <a:r>
              <a:rPr lang="en-US" sz="1800" dirty="0" smtClean="0"/>
              <a:t> </a:t>
            </a:r>
            <a:r>
              <a:rPr lang="en-US" sz="1800" dirty="0" smtClean="0"/>
              <a:t>defined.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By default  logging component provided by camel can be configured to obtain necessary information coming in message headers/body evaluated using simple expression language semantics as illustrated in example: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&lt;log </a:t>
            </a:r>
            <a:r>
              <a:rPr lang="en-US" sz="1800" dirty="0"/>
              <a:t>message="Case Install success in BSP with final response ${body}" </a:t>
            </a:r>
            <a:r>
              <a:rPr lang="en-US" sz="1800" dirty="0" smtClean="0"/>
              <a:t>/&gt;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Finally an important implicit type converter is used in example which converts </a:t>
            </a:r>
            <a:r>
              <a:rPr lang="en-US" sz="1800" dirty="0" err="1" smtClean="0"/>
              <a:t>ResponseOutputStream</a:t>
            </a:r>
            <a:r>
              <a:rPr lang="en-US" sz="1800" dirty="0" smtClean="0"/>
              <a:t> coming from HTTP resource into a final output formatted as </a:t>
            </a:r>
            <a:r>
              <a:rPr lang="en-US" sz="1800" dirty="0" err="1" smtClean="0"/>
              <a:t>json</a:t>
            </a:r>
            <a:r>
              <a:rPr lang="en-US" sz="1800" dirty="0" smtClean="0"/>
              <a:t> string without explicit code changes: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&lt;</a:t>
            </a:r>
            <a:r>
              <a:rPr lang="en-US" sz="1800" dirty="0" err="1" smtClean="0"/>
              <a:t>convertBodyTo</a:t>
            </a:r>
            <a:r>
              <a:rPr lang="en-US" sz="1800" dirty="0" smtClean="0"/>
              <a:t> </a:t>
            </a:r>
            <a:r>
              <a:rPr lang="en-US" sz="1800" dirty="0"/>
              <a:t>type="</a:t>
            </a:r>
            <a:r>
              <a:rPr lang="en-US" sz="1800" dirty="0" err="1"/>
              <a:t>java.lang.String</a:t>
            </a:r>
            <a:r>
              <a:rPr lang="en-US" sz="1800" dirty="0"/>
              <a:t>" /&gt;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851" y="149533"/>
            <a:ext cx="9683932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Sample HTTP </a:t>
            </a:r>
            <a:r>
              <a:rPr lang="en-US" sz="2400" dirty="0" smtClean="0">
                <a:latin typeface="Arial Black" panose="020B0A04020102020204" pitchFamily="34" charset="0"/>
              </a:rPr>
              <a:t>URL </a:t>
            </a:r>
            <a:r>
              <a:rPr lang="en-US" sz="2400" dirty="0">
                <a:latin typeface="Arial Black" panose="020B0A04020102020204" pitchFamily="34" charset="0"/>
              </a:rPr>
              <a:t>Route configuration(XML based)</a:t>
            </a:r>
          </a:p>
        </p:txBody>
      </p:sp>
    </p:spTree>
    <p:extLst>
      <p:ext uri="{BB962C8B-B14F-4D97-AF65-F5344CB8AC3E}">
        <p14:creationId xmlns:p14="http://schemas.microsoft.com/office/powerpoint/2010/main" val="315314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4" y="975359"/>
            <a:ext cx="10671175" cy="5686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dirty="0" smtClean="0"/>
              <a:t>Aggregator</a:t>
            </a:r>
            <a:r>
              <a:rPr lang="en-US" sz="2000" dirty="0"/>
              <a:t> </a:t>
            </a:r>
            <a:r>
              <a:rPr lang="en-US" sz="2000" dirty="0" smtClean="0"/>
              <a:t>is a standard</a:t>
            </a:r>
            <a:r>
              <a:rPr lang="en-US" sz="2000" dirty="0"/>
              <a:t>  EIP </a:t>
            </a:r>
            <a:r>
              <a:rPr lang="en-US" sz="2000" dirty="0" smtClean="0"/>
              <a:t>available out of box in the Apache Camel framework, which allows us </a:t>
            </a:r>
            <a:r>
              <a:rPr lang="en-US" sz="2000" dirty="0"/>
              <a:t>to combine a number of messages together into a single message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Mandatory elements needed for aggregator configuration:</a:t>
            </a:r>
          </a:p>
          <a:p>
            <a:r>
              <a:rPr lang="en-US" sz="2000" dirty="0"/>
              <a:t>A correlation Expression </a:t>
            </a:r>
            <a:r>
              <a:rPr lang="en-US" sz="2000" dirty="0" smtClean="0"/>
              <a:t>- this is a constant/dynamic expression evaluated </a:t>
            </a:r>
            <a:r>
              <a:rPr lang="en-US" sz="2000" dirty="0"/>
              <a:t>by camel</a:t>
            </a:r>
            <a:r>
              <a:rPr lang="en-US" sz="2000" dirty="0" smtClean="0"/>
              <a:t> to determine </a:t>
            </a:r>
            <a:r>
              <a:rPr lang="en-US" sz="2000" dirty="0"/>
              <a:t>the </a:t>
            </a:r>
            <a:r>
              <a:rPr lang="en-US" sz="2000" dirty="0" smtClean="0"/>
              <a:t>incoming messages </a:t>
            </a:r>
            <a:r>
              <a:rPr lang="en-US" sz="2000" dirty="0"/>
              <a:t>which should be aggregated </a:t>
            </a:r>
            <a:r>
              <a:rPr lang="en-US" sz="2000" dirty="0" smtClean="0"/>
              <a:t>together.</a:t>
            </a:r>
          </a:p>
          <a:p>
            <a:r>
              <a:rPr lang="en-US" sz="2000" dirty="0"/>
              <a:t>An </a:t>
            </a:r>
            <a:r>
              <a:rPr lang="en-US" sz="2000" dirty="0" smtClean="0"/>
              <a:t>Aggregation Strategy - this is the aggregation logic which is executed by camel to </a:t>
            </a:r>
            <a:r>
              <a:rPr lang="en-US" sz="2000" dirty="0"/>
              <a:t>combine all the message exchanges for a </a:t>
            </a:r>
            <a:r>
              <a:rPr lang="en-US" sz="2000" dirty="0" smtClean="0"/>
              <a:t>correlation </a:t>
            </a:r>
            <a:r>
              <a:rPr lang="en-US" sz="2000" dirty="0"/>
              <a:t>key into a single message exchange.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1" y="185814"/>
            <a:ext cx="820675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Aggregator Enterprise Integration Pattern (EIP)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54" y="1699201"/>
            <a:ext cx="4286250" cy="158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3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7"/>
            <a:ext cx="11266715" cy="61837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camelContext</a:t>
            </a:r>
            <a:r>
              <a:rPr lang="en-US" sz="2000" dirty="0"/>
              <a:t> id="</a:t>
            </a:r>
            <a:r>
              <a:rPr lang="en-US" sz="2000" dirty="0" err="1" smtClean="0"/>
              <a:t>myContextXML</a:t>
            </a:r>
            <a:r>
              <a:rPr lang="en-US" sz="2000" dirty="0" smtClean="0"/>
              <a:t>“ </a:t>
            </a:r>
            <a:r>
              <a:rPr lang="en-US" sz="2000" dirty="0" err="1" smtClean="0"/>
              <a:t>xmlns</a:t>
            </a:r>
            <a:r>
              <a:rPr lang="en-US" sz="2000" dirty="0" smtClean="0"/>
              <a:t>=</a:t>
            </a:r>
            <a:r>
              <a:rPr lang="en-US" sz="2000" dirty="0" smtClean="0">
                <a:hlinkClick r:id="rId2"/>
              </a:rPr>
              <a:t>“http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camel.apache.org/schema/spring</a:t>
            </a:r>
            <a:r>
              <a:rPr lang="en-US" sz="2000" dirty="0" smtClean="0"/>
              <a:t>”&gt;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&lt;route id="</a:t>
            </a:r>
            <a:r>
              <a:rPr lang="en-US" sz="2000" dirty="0" err="1"/>
              <a:t>route_AggregatorEnbflow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     &lt;from </a:t>
            </a:r>
            <a:r>
              <a:rPr lang="en-US" sz="2000" dirty="0" err="1"/>
              <a:t>uri</a:t>
            </a:r>
            <a:r>
              <a:rPr lang="en-US" sz="2000" dirty="0"/>
              <a:t>="</a:t>
            </a:r>
            <a:r>
              <a:rPr lang="en-US" sz="2000" dirty="0" err="1"/>
              <a:t>direct:AggregatorEnbStart</a:t>
            </a:r>
            <a:r>
              <a:rPr lang="en-US" sz="2000" dirty="0"/>
              <a:t>" /&gt;</a:t>
            </a:r>
          </a:p>
          <a:p>
            <a:pPr marL="0" indent="0">
              <a:buNone/>
            </a:pPr>
            <a:r>
              <a:rPr lang="en-US" sz="2000" dirty="0"/>
              <a:t>         &lt;log message="Sending ${body} with correlation key </a:t>
            </a:r>
            <a:r>
              <a:rPr lang="en-US" sz="2000" dirty="0" smtClean="0"/>
              <a:t>${</a:t>
            </a:r>
            <a:r>
              <a:rPr lang="en-US" sz="2000" dirty="0" err="1"/>
              <a:t>header.ENBAggregationKey</a:t>
            </a:r>
            <a:r>
              <a:rPr lang="en-US" sz="2000" dirty="0"/>
              <a:t>} </a:t>
            </a:r>
            <a:r>
              <a:rPr lang="en-US" sz="2000" dirty="0" smtClean="0"/>
              <a:t>   before </a:t>
            </a:r>
            <a:r>
              <a:rPr lang="en-US" sz="2000" dirty="0"/>
              <a:t>aggregation" /&gt;</a:t>
            </a:r>
          </a:p>
          <a:p>
            <a:pPr marL="0" indent="0">
              <a:buNone/>
            </a:pPr>
            <a:r>
              <a:rPr lang="en-US" sz="2000" dirty="0"/>
              <a:t>         &lt;aggregate </a:t>
            </a:r>
            <a:r>
              <a:rPr lang="en-US" sz="2000" dirty="0" err="1"/>
              <a:t>strategyRef</a:t>
            </a:r>
            <a:r>
              <a:rPr lang="en-US" sz="2000" dirty="0"/>
              <a:t>="</a:t>
            </a:r>
            <a:r>
              <a:rPr lang="en-US" sz="2000" dirty="0" err="1" smtClean="0"/>
              <a:t>enrollmentAndBalancingAggregationStrategy</a:t>
            </a:r>
            <a:r>
              <a:rPr lang="en-US" sz="2000" dirty="0" smtClean="0"/>
              <a:t>“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aggregationRepositoryRef</a:t>
            </a:r>
            <a:r>
              <a:rPr lang="en-US" sz="2000" dirty="0"/>
              <a:t>="</a:t>
            </a:r>
            <a:r>
              <a:rPr lang="en-US" sz="2000" dirty="0" err="1"/>
              <a:t>jdbcAggregationRepository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            &lt;</a:t>
            </a:r>
            <a:r>
              <a:rPr lang="en-US" sz="2000" dirty="0" err="1"/>
              <a:t>correlationExpression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       &lt;header&gt;</a:t>
            </a:r>
            <a:r>
              <a:rPr lang="en-US" sz="2000" dirty="0" err="1"/>
              <a:t>ENBAggregationKey</a:t>
            </a:r>
            <a:r>
              <a:rPr lang="en-US" sz="2000" dirty="0"/>
              <a:t>&lt;/header&gt;</a:t>
            </a:r>
          </a:p>
          <a:p>
            <a:pPr marL="0" indent="0">
              <a:buNone/>
            </a:pPr>
            <a:r>
              <a:rPr lang="en-US" sz="2000" dirty="0"/>
              <a:t>            &lt;/</a:t>
            </a:r>
            <a:r>
              <a:rPr lang="en-US" sz="2000" dirty="0" err="1"/>
              <a:t>correlationExpression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          &lt;log message="Final Result - Sending out ${body}" /&gt;</a:t>
            </a:r>
          </a:p>
          <a:p>
            <a:pPr marL="0" indent="0">
              <a:buNone/>
            </a:pPr>
            <a:r>
              <a:rPr lang="en-US" sz="2000" dirty="0" smtClean="0"/>
              <a:t>           &lt;/</a:t>
            </a:r>
            <a:r>
              <a:rPr lang="en-US" sz="2000" dirty="0"/>
              <a:t>aggregate&gt;</a:t>
            </a:r>
          </a:p>
          <a:p>
            <a:pPr marL="0" indent="0">
              <a:buNone/>
            </a:pPr>
            <a:r>
              <a:rPr lang="en-US" sz="2000" dirty="0"/>
              <a:t>      &lt;/route&gt;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camelContext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9533"/>
            <a:ext cx="820675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Aggregate Route sample in Spring XML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1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08" y="826791"/>
            <a:ext cx="10515600" cy="578249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The </a:t>
            </a:r>
            <a:r>
              <a:rPr lang="en-US" sz="2000" dirty="0" smtClean="0"/>
              <a:t>Aggregator</a:t>
            </a:r>
            <a:r>
              <a:rPr lang="en-US" sz="2000" dirty="0"/>
              <a:t> </a:t>
            </a:r>
            <a:r>
              <a:rPr lang="en-US" sz="2000" dirty="0" smtClean="0"/>
              <a:t>provides multiple options for configuring the route, following section describes most common and frequent elements used in configuring Aggregator.</a:t>
            </a:r>
          </a:p>
          <a:p>
            <a:r>
              <a:rPr lang="en-US" sz="2000" dirty="0" err="1" smtClean="0"/>
              <a:t>correlationExpression</a:t>
            </a:r>
            <a:r>
              <a:rPr lang="en-US" sz="2000" dirty="0" smtClean="0"/>
              <a:t> - A </a:t>
            </a:r>
            <a:r>
              <a:rPr lang="en-US" sz="2000" dirty="0"/>
              <a:t>correlation Expression is used to determine the messages which should be aggregated </a:t>
            </a:r>
            <a:r>
              <a:rPr lang="en-US" sz="2000" dirty="0" smtClean="0"/>
              <a:t>together based on correlation key. It will be evaluated to unique key on incoming message exchange to group all the messages together.</a:t>
            </a:r>
          </a:p>
          <a:p>
            <a:r>
              <a:rPr lang="en-US" sz="2000" dirty="0" err="1" smtClean="0"/>
              <a:t>completionSize</a:t>
            </a:r>
            <a:r>
              <a:rPr lang="en-US" sz="2000" dirty="0" smtClean="0"/>
              <a:t> </a:t>
            </a:r>
            <a:r>
              <a:rPr lang="en-US" sz="2000" dirty="0"/>
              <a:t>- Number of messages aggregated before the aggregation is </a:t>
            </a:r>
            <a:r>
              <a:rPr lang="en-US" sz="2000" dirty="0" smtClean="0"/>
              <a:t>marked complete for given correlation key. </a:t>
            </a:r>
            <a:r>
              <a:rPr lang="en-US" sz="2000" dirty="0"/>
              <a:t>This option can be set as either a fixed value or using an Expression which allows </a:t>
            </a:r>
            <a:r>
              <a:rPr lang="en-US" sz="2000" dirty="0" smtClean="0"/>
              <a:t>us </a:t>
            </a:r>
            <a:r>
              <a:rPr lang="en-US" sz="2000" dirty="0"/>
              <a:t>to evaluate a size dynamically, will </a:t>
            </a:r>
            <a:r>
              <a:rPr lang="en-US" sz="2000" dirty="0" smtClean="0"/>
              <a:t>use Integer as </a:t>
            </a:r>
            <a:r>
              <a:rPr lang="en-US" sz="2000" dirty="0"/>
              <a:t>result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completionPredicate</a:t>
            </a:r>
            <a:r>
              <a:rPr lang="en-US" sz="2000" dirty="0" smtClean="0"/>
              <a:t> - Bean reference which implements </a:t>
            </a:r>
            <a:r>
              <a:rPr lang="en-US" sz="2000" dirty="0"/>
              <a:t>Predicate </a:t>
            </a:r>
            <a:r>
              <a:rPr lang="en-US" sz="2000" dirty="0" smtClean="0"/>
              <a:t>interface , this contains Boolean logic </a:t>
            </a:r>
            <a:r>
              <a:rPr lang="en-US" sz="2000" dirty="0"/>
              <a:t>when an </a:t>
            </a:r>
            <a:r>
              <a:rPr lang="en-US" sz="2000" dirty="0" smtClean="0"/>
              <a:t>current aggregated </a:t>
            </a:r>
            <a:r>
              <a:rPr lang="en-US" sz="2000" dirty="0"/>
              <a:t>exchange is </a:t>
            </a:r>
            <a:r>
              <a:rPr lang="en-US" sz="2000" dirty="0" smtClean="0"/>
              <a:t>marked complete/or not complete for a given correlation key.</a:t>
            </a:r>
          </a:p>
          <a:p>
            <a:pPr marL="0" indent="0" algn="just">
              <a:buNone/>
            </a:pPr>
            <a:r>
              <a:rPr lang="en-US" sz="2000" dirty="0" smtClean="0"/>
              <a:t>       </a:t>
            </a:r>
            <a:r>
              <a:rPr lang="en-US" sz="2000" dirty="0"/>
              <a:t>If this </a:t>
            </a:r>
            <a:r>
              <a:rPr lang="en-US" sz="2000" dirty="0" smtClean="0"/>
              <a:t>option is </a:t>
            </a:r>
            <a:r>
              <a:rPr lang="en-US" sz="2000" dirty="0"/>
              <a:t>not specified </a:t>
            </a:r>
            <a:r>
              <a:rPr lang="en-US" sz="2000" dirty="0" smtClean="0"/>
              <a:t>explicitly and </a:t>
            </a:r>
            <a:r>
              <a:rPr lang="en-US" sz="2000" dirty="0"/>
              <a:t>the </a:t>
            </a:r>
            <a:r>
              <a:rPr lang="en-US" sz="2000" dirty="0" err="1" smtClean="0"/>
              <a:t>aggregationStrategy</a:t>
            </a:r>
            <a:r>
              <a:rPr lang="en-US" sz="2000" dirty="0" smtClean="0"/>
              <a:t> </a:t>
            </a:r>
            <a:r>
              <a:rPr lang="en-US" sz="2000" dirty="0"/>
              <a:t>object implements </a:t>
            </a:r>
            <a:r>
              <a:rPr lang="en-US" sz="2000" dirty="0" smtClean="0"/>
              <a:t>Predicate interface, </a:t>
            </a:r>
            <a:r>
              <a:rPr lang="en-US" sz="2000" dirty="0"/>
              <a:t>the </a:t>
            </a:r>
            <a:r>
              <a:rPr lang="en-US" sz="2000" dirty="0" err="1"/>
              <a:t>aggregationStrategy</a:t>
            </a:r>
            <a:r>
              <a:rPr lang="en-US" sz="2000" dirty="0"/>
              <a:t> object will be used as the </a:t>
            </a:r>
            <a:r>
              <a:rPr lang="en-US" sz="2000" dirty="0" err="1"/>
              <a:t>completionPredicate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err="1" smtClean="0"/>
              <a:t>completionTimeout</a:t>
            </a:r>
            <a:r>
              <a:rPr lang="en-US" sz="2000" dirty="0" smtClean="0"/>
              <a:t> </a:t>
            </a:r>
            <a:r>
              <a:rPr lang="en-US" sz="2000" dirty="0"/>
              <a:t>- Time in </a:t>
            </a:r>
            <a:r>
              <a:rPr lang="en-US" sz="2000" dirty="0" smtClean="0"/>
              <a:t>milliseconds </a:t>
            </a:r>
            <a:r>
              <a:rPr lang="en-US" sz="2000" dirty="0"/>
              <a:t>that an aggregated exchange should be inactive before its complete (timeout). </a:t>
            </a:r>
            <a:r>
              <a:rPr lang="en-US" sz="2000" dirty="0" smtClean="0"/>
              <a:t>This </a:t>
            </a:r>
            <a:r>
              <a:rPr lang="en-US" sz="2000" dirty="0"/>
              <a:t>option can be set as either a fixed value or using an Expression which allows </a:t>
            </a:r>
            <a:r>
              <a:rPr lang="en-US" sz="2000" dirty="0" smtClean="0"/>
              <a:t>us </a:t>
            </a:r>
            <a:r>
              <a:rPr lang="en-US" sz="2000" dirty="0"/>
              <a:t>to evaluate a timeout </a:t>
            </a:r>
            <a:r>
              <a:rPr lang="en-US" sz="2000" dirty="0" smtClean="0"/>
              <a:t>dynamically, will </a:t>
            </a:r>
            <a:r>
              <a:rPr lang="en-US" sz="2000" dirty="0"/>
              <a:t>use Long as </a:t>
            </a:r>
            <a:r>
              <a:rPr lang="en-US" sz="2000" dirty="0" smtClean="0"/>
              <a:t>result.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185814"/>
            <a:ext cx="820675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Aggregator Configuration options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2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/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365126"/>
            <a:ext cx="10586266" cy="61227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000" dirty="0" err="1"/>
              <a:t>strategyRef</a:t>
            </a:r>
            <a:r>
              <a:rPr lang="en-US" sz="2000" dirty="0"/>
              <a:t> </a:t>
            </a:r>
            <a:r>
              <a:rPr lang="en-US" sz="2000" dirty="0" smtClean="0"/>
              <a:t>- Sets the </a:t>
            </a:r>
            <a:r>
              <a:rPr lang="en-US" sz="2000" dirty="0"/>
              <a:t>Strategy </a:t>
            </a:r>
            <a:r>
              <a:rPr lang="en-US" sz="2000" dirty="0" smtClean="0"/>
              <a:t>bean </a:t>
            </a:r>
            <a:r>
              <a:rPr lang="en-US" sz="2000" dirty="0"/>
              <a:t>reference </a:t>
            </a:r>
            <a:r>
              <a:rPr lang="en-US" sz="2000" dirty="0" smtClean="0"/>
              <a:t>in the Registry(ex</a:t>
            </a:r>
            <a:r>
              <a:rPr lang="en-US" sz="2000" dirty="0"/>
              <a:t>: Spring </a:t>
            </a:r>
            <a:r>
              <a:rPr lang="en-US" sz="2000" dirty="0" smtClean="0"/>
              <a:t>bean container</a:t>
            </a:r>
            <a:r>
              <a:rPr lang="en-US" sz="2000" dirty="0"/>
              <a:t>) which is </a:t>
            </a:r>
            <a:r>
              <a:rPr lang="en-US" sz="2000" dirty="0" smtClean="0"/>
              <a:t>used to </a:t>
            </a:r>
            <a:r>
              <a:rPr lang="en-US" sz="2000" dirty="0"/>
              <a:t>merge the incoming Exchange with </a:t>
            </a:r>
            <a:r>
              <a:rPr lang="en-US" sz="2000" dirty="0" smtClean="0"/>
              <a:t>already existing merged exchanges.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Aggregation </a:t>
            </a:r>
            <a:r>
              <a:rPr lang="en-US" sz="2000" dirty="0"/>
              <a:t>Strategy </a:t>
            </a:r>
            <a:r>
              <a:rPr lang="en-US" sz="2000" dirty="0" smtClean="0"/>
              <a:t>is a core interface provided by camel with below method signature: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public Exchange </a:t>
            </a:r>
            <a:r>
              <a:rPr lang="en-US" sz="2000" dirty="0"/>
              <a:t>aggregate(Exchange </a:t>
            </a:r>
            <a:r>
              <a:rPr lang="en-US" sz="2000" dirty="0" err="1"/>
              <a:t>oldExchange</a:t>
            </a:r>
            <a:r>
              <a:rPr lang="en-US" sz="2000" dirty="0"/>
              <a:t>, Exchange </a:t>
            </a:r>
            <a:r>
              <a:rPr lang="en-US" sz="2000" dirty="0" err="1"/>
              <a:t>newExchange</a:t>
            </a:r>
            <a:r>
              <a:rPr lang="en-US" sz="20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At </a:t>
            </a:r>
            <a:r>
              <a:rPr lang="en-US" sz="2000" dirty="0"/>
              <a:t>first call the </a:t>
            </a:r>
            <a:r>
              <a:rPr lang="en-US" sz="2000" dirty="0" err="1"/>
              <a:t>oldExchange</a:t>
            </a:r>
            <a:r>
              <a:rPr lang="en-US" sz="2000" dirty="0"/>
              <a:t> parameter is null. On subsequent invocations the </a:t>
            </a:r>
            <a:r>
              <a:rPr lang="en-US" sz="2000" dirty="0" err="1"/>
              <a:t>oldExchange</a:t>
            </a:r>
            <a:r>
              <a:rPr lang="en-US" sz="2000" dirty="0"/>
              <a:t> contains the merged exchanges and </a:t>
            </a:r>
            <a:r>
              <a:rPr lang="en-US" sz="2000" dirty="0" err="1"/>
              <a:t>newExchange</a:t>
            </a:r>
            <a:r>
              <a:rPr lang="en-US" sz="2000" dirty="0"/>
              <a:t> is of course the new incoming Exchange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Sample code </a:t>
            </a:r>
            <a:r>
              <a:rPr lang="en-US" sz="2000" dirty="0" smtClean="0"/>
              <a:t>snippet below with simple string concatenation on incoming message body to produce aggregated message exchanges: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public </a:t>
            </a:r>
            <a:r>
              <a:rPr lang="en-US" sz="1800" dirty="0"/>
              <a:t>Exchange aggregate(Exchange </a:t>
            </a:r>
            <a:r>
              <a:rPr lang="en-US" sz="1800" dirty="0" err="1"/>
              <a:t>oldExchange</a:t>
            </a:r>
            <a:r>
              <a:rPr lang="en-US" sz="1800" dirty="0"/>
              <a:t>, Exchange </a:t>
            </a:r>
            <a:r>
              <a:rPr lang="en-US" sz="1800" dirty="0" err="1"/>
              <a:t>newExchange</a:t>
            </a:r>
            <a:r>
              <a:rPr lang="en-US" sz="1800" dirty="0"/>
              <a:t>) {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if (</a:t>
            </a:r>
            <a:r>
              <a:rPr lang="en-US" sz="1800" dirty="0" err="1"/>
              <a:t>oldExchange</a:t>
            </a:r>
            <a:r>
              <a:rPr lang="en-US" sz="1800" dirty="0"/>
              <a:t> == null)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	</a:t>
            </a:r>
            <a:r>
              <a:rPr lang="en-US" sz="1800" dirty="0" smtClean="0"/>
              <a:t>     return </a:t>
            </a:r>
            <a:r>
              <a:rPr lang="en-US" sz="1800" dirty="0" err="1"/>
              <a:t>newExchange</a:t>
            </a:r>
            <a:r>
              <a:rPr lang="en-US" sz="1800" dirty="0"/>
              <a:t>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	}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	String </a:t>
            </a:r>
            <a:r>
              <a:rPr lang="en-US" sz="1800" dirty="0" err="1"/>
              <a:t>oldBody</a:t>
            </a:r>
            <a:r>
              <a:rPr lang="en-US" sz="1800" dirty="0"/>
              <a:t> = </a:t>
            </a:r>
            <a:r>
              <a:rPr lang="en-US" sz="1800" dirty="0" err="1"/>
              <a:t>oldExchange.getIn</a:t>
            </a:r>
            <a:r>
              <a:rPr lang="en-US" sz="1800" dirty="0"/>
              <a:t>().</a:t>
            </a:r>
            <a:r>
              <a:rPr lang="en-US" sz="1800" dirty="0" err="1"/>
              <a:t>getBody</a:t>
            </a:r>
            <a:r>
              <a:rPr lang="en-US" sz="1800" dirty="0"/>
              <a:t>(</a:t>
            </a:r>
            <a:r>
              <a:rPr lang="en-US" sz="1800" dirty="0" err="1"/>
              <a:t>String.class</a:t>
            </a:r>
            <a:r>
              <a:rPr lang="en-US" sz="1800" dirty="0"/>
              <a:t>);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	String </a:t>
            </a:r>
            <a:r>
              <a:rPr lang="en-US" sz="1800" dirty="0" err="1"/>
              <a:t>newBody</a:t>
            </a:r>
            <a:r>
              <a:rPr lang="en-US" sz="1800" dirty="0"/>
              <a:t> = </a:t>
            </a:r>
            <a:r>
              <a:rPr lang="en-US" sz="1800" dirty="0" err="1"/>
              <a:t>newExchange.getIn</a:t>
            </a:r>
            <a:r>
              <a:rPr lang="en-US" sz="1800" dirty="0"/>
              <a:t>().</a:t>
            </a:r>
            <a:r>
              <a:rPr lang="en-US" sz="1800" dirty="0" err="1"/>
              <a:t>getBody</a:t>
            </a:r>
            <a:r>
              <a:rPr lang="en-US" sz="1800" dirty="0"/>
              <a:t>(</a:t>
            </a:r>
            <a:r>
              <a:rPr lang="en-US" sz="1800" dirty="0" err="1"/>
              <a:t>String.class</a:t>
            </a:r>
            <a:r>
              <a:rPr lang="en-US" sz="1800" dirty="0"/>
              <a:t>);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oldExchange.getIn</a:t>
            </a:r>
            <a:r>
              <a:rPr lang="en-US" sz="1800" dirty="0"/>
              <a:t>().</a:t>
            </a:r>
            <a:r>
              <a:rPr lang="en-US" sz="1800" dirty="0" err="1"/>
              <a:t>setBody</a:t>
            </a:r>
            <a:r>
              <a:rPr lang="en-US" sz="1800" dirty="0"/>
              <a:t>(</a:t>
            </a:r>
            <a:r>
              <a:rPr lang="en-US" sz="1800" dirty="0" err="1"/>
              <a:t>oldBody</a:t>
            </a:r>
            <a:r>
              <a:rPr lang="en-US" sz="1800" dirty="0"/>
              <a:t> + "+" + </a:t>
            </a:r>
            <a:r>
              <a:rPr lang="en-US" sz="1800" dirty="0" err="1"/>
              <a:t>newBody</a:t>
            </a:r>
            <a:r>
              <a:rPr lang="en-US" sz="1800" dirty="0"/>
              <a:t>); </a:t>
            </a:r>
            <a:endParaRPr lang="en-US" sz="18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return </a:t>
            </a:r>
            <a:r>
              <a:rPr lang="en-US" sz="1800" dirty="0" err="1"/>
              <a:t>oldExchange</a:t>
            </a:r>
            <a:r>
              <a:rPr lang="en-US" sz="1800" dirty="0"/>
              <a:t>; </a:t>
            </a:r>
            <a:endParaRPr lang="en-US" sz="1800" dirty="0" smtClean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1" y="185814"/>
            <a:ext cx="8206756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Aggregator Configuration options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5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0F618B6EC0064998ADD9654B6BD085" ma:contentTypeVersion="2" ma:contentTypeDescription="Create a new document." ma:contentTypeScope="" ma:versionID="a02a92ad7be78b5ee361b7a23e77ebaf">
  <xsd:schema xmlns:xsd="http://www.w3.org/2001/XMLSchema" xmlns:xs="http://www.w3.org/2001/XMLSchema" xmlns:p="http://schemas.microsoft.com/office/2006/metadata/properties" xmlns:ns3="dccefe53-cff5-441f-9994-93f27e137bbb" targetNamespace="http://schemas.microsoft.com/office/2006/metadata/properties" ma:root="true" ma:fieldsID="ed09f7c2271a32ad59d184e96bc836ef" ns3:_="">
    <xsd:import namespace="dccefe53-cff5-441f-9994-93f27e137b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efe53-cff5-441f-9994-93f27e137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978695-7B30-448D-8C2D-3F5A8B620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cefe53-cff5-441f-9994-93f27e137b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115458-128C-42A1-951F-98705E52D759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dccefe53-cff5-441f-9994-93f27e137bb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E18A6D-9E11-4EA5-B36D-E8ADADB0E8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12989</TotalTime>
  <Words>1584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WellPoint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praveen.hn@legatohealth.com</dc:creator>
  <cp:lastModifiedBy>H N, Praveen</cp:lastModifiedBy>
  <cp:revision>275</cp:revision>
  <dcterms:created xsi:type="dcterms:W3CDTF">2020-02-04T12:24:29Z</dcterms:created>
  <dcterms:modified xsi:type="dcterms:W3CDTF">2021-01-11T11:08:49Z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0x010100930F618B6EC0064998ADD9654B6BD085</vt:lpwstr>
  </property>
</Properties>
</file>