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99" r:id="rId6"/>
    <p:sldId id="306" r:id="rId7"/>
    <p:sldId id="305" r:id="rId8"/>
    <p:sldId id="300" r:id="rId9"/>
    <p:sldId id="301" r:id="rId10"/>
    <p:sldId id="310" r:id="rId11"/>
    <p:sldId id="311" r:id="rId12"/>
    <p:sldId id="307" r:id="rId13"/>
    <p:sldId id="288" r:id="rId14"/>
    <p:sldId id="294" r:id="rId15"/>
    <p:sldId id="296" r:id="rId16"/>
    <p:sldId id="295" r:id="rId17"/>
    <p:sldId id="297" r:id="rId18"/>
    <p:sldId id="308" r:id="rId19"/>
    <p:sldId id="298" r:id="rId20"/>
    <p:sldId id="309" r:id="rId21"/>
    <p:sldId id="279"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p:scale>
          <a:sx n="66" d="100"/>
          <a:sy n="66" d="100"/>
        </p:scale>
        <p:origin x="1330" y="533"/>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2/23/2024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68183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426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669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731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216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02378" y="4041106"/>
            <a:ext cx="9144000" cy="2492990"/>
          </a:xfrm>
        </p:spPr>
        <p:txBody>
          <a:bodyPr lIns="0" tIns="0" rIns="0" bIns="0" anchor="t">
            <a:spAutoFit/>
          </a:bodyPr>
          <a:lstStyle/>
          <a:p>
            <a:r>
              <a:rPr lang="en-US" sz="4800" b="1" dirty="0" smtClean="0">
                <a:solidFill>
                  <a:schemeClr val="bg1"/>
                </a:solidFill>
              </a:rPr>
              <a:t>Customer Churn</a:t>
            </a:r>
            <a:br>
              <a:rPr lang="en-US" sz="4800" b="1" dirty="0" smtClean="0">
                <a:solidFill>
                  <a:schemeClr val="bg1"/>
                </a:solidFill>
              </a:rPr>
            </a:br>
            <a:r>
              <a:rPr lang="en-US" sz="4800" b="1" dirty="0" smtClean="0">
                <a:solidFill>
                  <a:schemeClr val="bg1"/>
                </a:solidFill>
              </a:rPr>
              <a:t>EDA Analysis - Univariate</a:t>
            </a:r>
            <a:r>
              <a:rPr lang="en-US" sz="4800" dirty="0">
                <a:solidFill>
                  <a:schemeClr val="bg1"/>
                </a:solidFill>
              </a:rPr>
              <a:t/>
            </a:r>
            <a:br>
              <a:rPr lang="en-US" sz="4800" dirty="0">
                <a:solidFill>
                  <a:schemeClr val="bg1"/>
                </a:solidFill>
              </a:rPr>
            </a:br>
            <a:r>
              <a:rPr lang="en-US" sz="4800" dirty="0" smtClean="0">
                <a:solidFill>
                  <a:schemeClr val="bg1"/>
                </a:solidFill>
              </a:rPr>
              <a:t/>
            </a:r>
            <a:br>
              <a:rPr lang="en-US" sz="4800" dirty="0" smtClean="0">
                <a:solidFill>
                  <a:schemeClr val="bg1"/>
                </a:solidFill>
              </a:rPr>
            </a:br>
            <a:r>
              <a:rPr lang="en-US" sz="3200" dirty="0" smtClean="0">
                <a:solidFill>
                  <a:schemeClr val="accent4"/>
                </a:solidFill>
              </a:rPr>
              <a:t>Ramakrishnan Natarajan</a:t>
            </a:r>
            <a:endParaRPr lang="en-US" sz="4800" dirty="0">
              <a:solidFill>
                <a:schemeClr val="accent4"/>
              </a:solidFill>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2" y="919991"/>
            <a:ext cx="3588555" cy="2928495"/>
          </a:xfrm>
          <a:prstGeom prst="rect">
            <a:avLst/>
          </a:prstGeom>
        </p:spPr>
      </p:pic>
      <p:pic>
        <p:nvPicPr>
          <p:cNvPr id="3" name="Picture 2"/>
          <p:cNvPicPr>
            <a:picLocks noChangeAspect="1"/>
          </p:cNvPicPr>
          <p:nvPr/>
        </p:nvPicPr>
        <p:blipFill>
          <a:blip r:embed="rId3"/>
          <a:stretch>
            <a:fillRect/>
          </a:stretch>
        </p:blipFill>
        <p:spPr>
          <a:xfrm>
            <a:off x="3697292" y="919875"/>
            <a:ext cx="3579243" cy="2920893"/>
          </a:xfrm>
          <a:prstGeom prst="rect">
            <a:avLst/>
          </a:prstGeom>
        </p:spPr>
      </p:pic>
      <p:pic>
        <p:nvPicPr>
          <p:cNvPr id="7" name="Picture 6"/>
          <p:cNvPicPr>
            <a:picLocks noChangeAspect="1"/>
          </p:cNvPicPr>
          <p:nvPr/>
        </p:nvPicPr>
        <p:blipFill>
          <a:blip r:embed="rId4"/>
          <a:stretch>
            <a:fillRect/>
          </a:stretch>
        </p:blipFill>
        <p:spPr>
          <a:xfrm>
            <a:off x="0" y="3937107"/>
            <a:ext cx="3579243" cy="2920893"/>
          </a:xfrm>
          <a:prstGeom prst="rect">
            <a:avLst/>
          </a:prstGeom>
        </p:spPr>
      </p:pic>
      <p:pic>
        <p:nvPicPr>
          <p:cNvPr id="9" name="Picture 8"/>
          <p:cNvPicPr>
            <a:picLocks noChangeAspect="1"/>
          </p:cNvPicPr>
          <p:nvPr/>
        </p:nvPicPr>
        <p:blipFill>
          <a:blip r:embed="rId5"/>
          <a:stretch>
            <a:fillRect/>
          </a:stretch>
        </p:blipFill>
        <p:spPr>
          <a:xfrm>
            <a:off x="3687697" y="3929274"/>
            <a:ext cx="3579240" cy="2920893"/>
          </a:xfrm>
          <a:prstGeom prst="rect">
            <a:avLst/>
          </a:prstGeom>
        </p:spPr>
      </p:pic>
      <p:sp>
        <p:nvSpPr>
          <p:cNvPr id="15" name="Title 1">
            <a:extLst>
              <a:ext uri="{FF2B5EF4-FFF2-40B4-BE49-F238E27FC236}">
                <a16:creationId xmlns:a16="http://schemas.microsoft.com/office/drawing/2014/main" id="{4E3F5479-058B-4FA8-92E9-18CAB8CDC5C5}"/>
              </a:ext>
            </a:extLst>
          </p:cNvPr>
          <p:cNvSpPr txBox="1">
            <a:spLocks/>
          </p:cNvSpPr>
          <p:nvPr/>
        </p:nvSpPr>
        <p:spPr>
          <a:xfrm>
            <a:off x="0" y="626266"/>
            <a:ext cx="121920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 Based on Personal Attributes of Customers</a:t>
            </a:r>
            <a:r>
              <a:rPr lang="en-US" sz="1800" dirty="0">
                <a:solidFill>
                  <a:schemeClr val="tx1">
                    <a:lumMod val="75000"/>
                    <a:lumOff val="25000"/>
                  </a:schemeClr>
                </a:solidFill>
              </a:rPr>
              <a:t/>
            </a:r>
            <a:br>
              <a:rPr lang="en-US" sz="1800" dirty="0">
                <a:solidFill>
                  <a:schemeClr val="tx1">
                    <a:lumMod val="75000"/>
                    <a:lumOff val="25000"/>
                  </a:schemeClr>
                </a:solidFill>
              </a:rPr>
            </a:br>
            <a:endParaRPr lang="en-US" sz="1800" dirty="0">
              <a:solidFill>
                <a:schemeClr val="tx1">
                  <a:lumMod val="75000"/>
                  <a:lumOff val="25000"/>
                </a:schemeClr>
              </a:solidFill>
            </a:endParaRPr>
          </a:p>
        </p:txBody>
      </p:sp>
      <p:sp>
        <p:nvSpPr>
          <p:cNvPr id="18" name="Rectangle 17">
            <a:extLst>
              <a:ext uri="{FF2B5EF4-FFF2-40B4-BE49-F238E27FC236}">
                <a16:creationId xmlns:a16="http://schemas.microsoft.com/office/drawing/2014/main" id="{D927301F-4FAD-47A6-987B-1D9C411B7CC1}"/>
              </a:ext>
            </a:extLst>
          </p:cNvPr>
          <p:cNvSpPr/>
          <p:nvPr/>
        </p:nvSpPr>
        <p:spPr>
          <a:xfrm>
            <a:off x="7378729" y="919875"/>
            <a:ext cx="4711076" cy="2436564"/>
          </a:xfrm>
          <a:prstGeom prst="rect">
            <a:avLst/>
          </a:prstGeom>
        </p:spPr>
        <p:txBody>
          <a:bodyPr wrap="square" lIns="0" tIns="0" rIns="0" bIns="0" anchor="ctr">
            <a:spAutoFit/>
          </a:bodyPr>
          <a:lstStyle/>
          <a:p>
            <a:pPr>
              <a:lnSpc>
                <a:spcPts val="1900"/>
              </a:lnSpc>
            </a:pPr>
            <a:r>
              <a:rPr lang="en-US" sz="1400" b="1" dirty="0" smtClean="0">
                <a:solidFill>
                  <a:schemeClr val="tx1">
                    <a:lumMod val="75000"/>
                    <a:lumOff val="25000"/>
                  </a:schemeClr>
                </a:solidFill>
                <a:cs typeface="Segoe UI" panose="020B0502040204020203" pitchFamily="34" charset="0"/>
              </a:rPr>
              <a:t>Important Observations [Original Churn Rate : 26.58 %] :</a:t>
            </a:r>
          </a:p>
          <a:p>
            <a:pPr>
              <a:lnSpc>
                <a:spcPts val="1900"/>
              </a:lnSpc>
            </a:pPr>
            <a:endParaRPr lang="en-US" sz="1400" b="1" dirty="0">
              <a:solidFill>
                <a:schemeClr val="tx1">
                  <a:lumMod val="75000"/>
                  <a:lumOff val="25000"/>
                </a:schemeClr>
              </a:solidFill>
              <a:cs typeface="Segoe UI" panose="020B0502040204020203" pitchFamily="34" charset="0"/>
            </a:endParaRPr>
          </a:p>
          <a:p>
            <a:pPr>
              <a:lnSpc>
                <a:spcPts val="1900"/>
              </a:lnSpc>
            </a:pPr>
            <a:r>
              <a:rPr lang="en-US" sz="1400" b="1" dirty="0" smtClean="0">
                <a:solidFill>
                  <a:schemeClr val="tx1">
                    <a:lumMod val="75000"/>
                    <a:lumOff val="25000"/>
                  </a:schemeClr>
                </a:solidFill>
                <a:cs typeface="Segoe UI" panose="020B0502040204020203" pitchFamily="34" charset="0"/>
              </a:rPr>
              <a:t>Customer with following personal </a:t>
            </a:r>
            <a:r>
              <a:rPr lang="en-US" sz="1400" b="1" dirty="0" smtClean="0">
                <a:solidFill>
                  <a:schemeClr val="tx1">
                    <a:lumMod val="75000"/>
                    <a:lumOff val="25000"/>
                  </a:schemeClr>
                </a:solidFill>
                <a:cs typeface="Segoe UI" panose="020B0502040204020203" pitchFamily="34" charset="0"/>
              </a:rPr>
              <a:t> characteristics are bound to churn out more: </a:t>
            </a: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Senior citizens – 41.68% (churn rate)</a:t>
            </a: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Customers without partners – 32.98% (churn rate)</a:t>
            </a: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Customers without dependents – 31.28% (churn rate)</a:t>
            </a:r>
            <a:endParaRPr lang="en-US" sz="1400" dirty="0" smtClean="0">
              <a:solidFill>
                <a:schemeClr val="tx1">
                  <a:lumMod val="75000"/>
                  <a:lumOff val="25000"/>
                </a:schemeClr>
              </a:solidFill>
              <a:cs typeface="Segoe UI" panose="020B0502040204020203" pitchFamily="34" charset="0"/>
            </a:endParaRPr>
          </a:p>
          <a:p>
            <a:pPr marL="342900" indent="-342900">
              <a:lnSpc>
                <a:spcPts val="1900"/>
              </a:lnSpc>
              <a:buAutoNum type="arabicPeriod"/>
            </a:pP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19" name="Rounded Rectangle 18"/>
          <p:cNvSpPr/>
          <p:nvPr/>
        </p:nvSpPr>
        <p:spPr>
          <a:xfrm>
            <a:off x="4702628" y="2725782"/>
            <a:ext cx="824151" cy="1001487"/>
          </a:xfrm>
          <a:prstGeom prst="round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534194" y="5216433"/>
            <a:ext cx="949235" cy="1567544"/>
          </a:xfrm>
          <a:prstGeom prst="round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40085" y="5181597"/>
            <a:ext cx="949235" cy="1567544"/>
          </a:xfrm>
          <a:prstGeom prst="round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25" name="Straight Connector 24">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207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 y="919991"/>
            <a:ext cx="3588555" cy="29284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294" y="919875"/>
            <a:ext cx="3579239" cy="292089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3937107"/>
            <a:ext cx="3579239" cy="2920893"/>
          </a:xfrm>
          <a:prstGeom prst="rect">
            <a:avLst/>
          </a:prstGeom>
        </p:spPr>
      </p:pic>
      <p:sp>
        <p:nvSpPr>
          <p:cNvPr id="15" name="Title 1">
            <a:extLst>
              <a:ext uri="{FF2B5EF4-FFF2-40B4-BE49-F238E27FC236}">
                <a16:creationId xmlns:a16="http://schemas.microsoft.com/office/drawing/2014/main" id="{4E3F5479-058B-4FA8-92E9-18CAB8CDC5C5}"/>
              </a:ext>
            </a:extLst>
          </p:cNvPr>
          <p:cNvSpPr txBox="1">
            <a:spLocks/>
          </p:cNvSpPr>
          <p:nvPr/>
        </p:nvSpPr>
        <p:spPr>
          <a:xfrm>
            <a:off x="0" y="626266"/>
            <a:ext cx="121920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 Based on Service Type </a:t>
            </a:r>
            <a:r>
              <a:rPr lang="en-US" sz="1800" dirty="0">
                <a:solidFill>
                  <a:schemeClr val="tx1">
                    <a:lumMod val="75000"/>
                    <a:lumOff val="25000"/>
                  </a:schemeClr>
                </a:solidFill>
              </a:rPr>
              <a:t/>
            </a:r>
            <a:br>
              <a:rPr lang="en-US" sz="1800" dirty="0">
                <a:solidFill>
                  <a:schemeClr val="tx1">
                    <a:lumMod val="75000"/>
                    <a:lumOff val="25000"/>
                  </a:schemeClr>
                </a:solidFill>
              </a:rPr>
            </a:br>
            <a:endParaRPr lang="en-US" sz="1800" dirty="0">
              <a:solidFill>
                <a:schemeClr val="tx1">
                  <a:lumMod val="75000"/>
                  <a:lumOff val="25000"/>
                </a:schemeClr>
              </a:solidFill>
            </a:endParaRPr>
          </a:p>
        </p:txBody>
      </p:sp>
      <p:sp>
        <p:nvSpPr>
          <p:cNvPr id="17" name="Rectangle 16">
            <a:extLst>
              <a:ext uri="{FF2B5EF4-FFF2-40B4-BE49-F238E27FC236}">
                <a16:creationId xmlns:a16="http://schemas.microsoft.com/office/drawing/2014/main" id="{D927301F-4FAD-47A6-987B-1D9C411B7CC1}"/>
              </a:ext>
            </a:extLst>
          </p:cNvPr>
          <p:cNvSpPr/>
          <p:nvPr/>
        </p:nvSpPr>
        <p:spPr>
          <a:xfrm>
            <a:off x="7378728" y="919875"/>
            <a:ext cx="4711076" cy="1705595"/>
          </a:xfrm>
          <a:prstGeom prst="rect">
            <a:avLst/>
          </a:prstGeom>
        </p:spPr>
        <p:txBody>
          <a:bodyPr wrap="square" lIns="0" tIns="0" rIns="0" bIns="0" anchor="ctr">
            <a:spAutoFit/>
          </a:bodyPr>
          <a:lstStyle/>
          <a:p>
            <a:pPr>
              <a:lnSpc>
                <a:spcPts val="1900"/>
              </a:lnSpc>
            </a:pPr>
            <a:r>
              <a:rPr lang="en-US" sz="1400" b="1" dirty="0" smtClean="0">
                <a:solidFill>
                  <a:schemeClr val="tx1">
                    <a:lumMod val="75000"/>
                    <a:lumOff val="25000"/>
                  </a:schemeClr>
                </a:solidFill>
                <a:cs typeface="Segoe UI" panose="020B0502040204020203" pitchFamily="34" charset="0"/>
              </a:rPr>
              <a:t>Important Observations [Original Churn Rate : 26.58 %] :</a:t>
            </a:r>
          </a:p>
          <a:p>
            <a:pPr>
              <a:lnSpc>
                <a:spcPts val="1900"/>
              </a:lnSpc>
            </a:pPr>
            <a:endParaRPr lang="en-US" sz="1400" b="1" dirty="0">
              <a:solidFill>
                <a:schemeClr val="tx1">
                  <a:lumMod val="75000"/>
                  <a:lumOff val="25000"/>
                </a:schemeClr>
              </a:solidFill>
              <a:cs typeface="Segoe UI" panose="020B0502040204020203" pitchFamily="34" charset="0"/>
            </a:endParaRPr>
          </a:p>
          <a:p>
            <a:pPr>
              <a:lnSpc>
                <a:spcPts val="1900"/>
              </a:lnSpc>
            </a:pPr>
            <a:r>
              <a:rPr lang="en-US" sz="1400" b="1" dirty="0" smtClean="0">
                <a:solidFill>
                  <a:schemeClr val="tx1">
                    <a:lumMod val="75000"/>
                    <a:lumOff val="25000"/>
                  </a:schemeClr>
                </a:solidFill>
                <a:cs typeface="Segoe UI" panose="020B0502040204020203" pitchFamily="34" charset="0"/>
              </a:rPr>
              <a:t>Customer with following service type </a:t>
            </a:r>
            <a:r>
              <a:rPr lang="en-US" sz="1400" b="1" dirty="0" smtClean="0">
                <a:solidFill>
                  <a:schemeClr val="tx1">
                    <a:lumMod val="75000"/>
                    <a:lumOff val="25000"/>
                  </a:schemeClr>
                </a:solidFill>
                <a:cs typeface="Segoe UI" panose="020B0502040204020203" pitchFamily="34" charset="0"/>
              </a:rPr>
              <a:t>are bound to churn out more: </a:t>
            </a: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Fiber Optic Internet Service – 41.89% (churn rate)</a:t>
            </a: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cxnSp>
        <p:nvCxnSpPr>
          <p:cNvPr id="18" name="Straight Connector 1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20" name="Straight Connector 19">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411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 y="919991"/>
            <a:ext cx="3588554" cy="29284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294" y="919875"/>
            <a:ext cx="3579239" cy="29208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3937107"/>
            <a:ext cx="3579239" cy="292089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7697" y="3929274"/>
            <a:ext cx="3579239" cy="2920892"/>
          </a:xfrm>
          <a:prstGeom prst="rect">
            <a:avLst/>
          </a:prstGeom>
        </p:spPr>
      </p:pic>
      <p:sp>
        <p:nvSpPr>
          <p:cNvPr id="15" name="Title 1">
            <a:extLst>
              <a:ext uri="{FF2B5EF4-FFF2-40B4-BE49-F238E27FC236}">
                <a16:creationId xmlns:a16="http://schemas.microsoft.com/office/drawing/2014/main" id="{4E3F5479-058B-4FA8-92E9-18CAB8CDC5C5}"/>
              </a:ext>
            </a:extLst>
          </p:cNvPr>
          <p:cNvSpPr txBox="1">
            <a:spLocks/>
          </p:cNvSpPr>
          <p:nvPr/>
        </p:nvSpPr>
        <p:spPr>
          <a:xfrm>
            <a:off x="0" y="626266"/>
            <a:ext cx="1219200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 Based on Type of Contract and Payment Method</a:t>
            </a:r>
            <a:endParaRPr lang="en-US" sz="1800" dirty="0">
              <a:solidFill>
                <a:schemeClr val="tx1">
                  <a:lumMod val="75000"/>
                  <a:lumOff val="25000"/>
                </a:schemeClr>
              </a:solidFill>
            </a:endParaRPr>
          </a:p>
        </p:txBody>
      </p:sp>
      <p:cxnSp>
        <p:nvCxnSpPr>
          <p:cNvPr id="17" name="Straight Connector 16">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19" name="Straight Connector 1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927301F-4FAD-47A6-987B-1D9C411B7CC1}"/>
              </a:ext>
            </a:extLst>
          </p:cNvPr>
          <p:cNvSpPr/>
          <p:nvPr/>
        </p:nvSpPr>
        <p:spPr>
          <a:xfrm>
            <a:off x="7385131" y="919875"/>
            <a:ext cx="4711076" cy="2680221"/>
          </a:xfrm>
          <a:prstGeom prst="rect">
            <a:avLst/>
          </a:prstGeom>
        </p:spPr>
        <p:txBody>
          <a:bodyPr wrap="square" lIns="0" tIns="0" rIns="0" bIns="0" anchor="ctr">
            <a:spAutoFit/>
          </a:bodyPr>
          <a:lstStyle/>
          <a:p>
            <a:pPr>
              <a:lnSpc>
                <a:spcPts val="1900"/>
              </a:lnSpc>
            </a:pPr>
            <a:r>
              <a:rPr lang="en-US" sz="1400" b="1" dirty="0" smtClean="0">
                <a:solidFill>
                  <a:schemeClr val="tx1">
                    <a:lumMod val="75000"/>
                    <a:lumOff val="25000"/>
                  </a:schemeClr>
                </a:solidFill>
                <a:cs typeface="Segoe UI" panose="020B0502040204020203" pitchFamily="34" charset="0"/>
              </a:rPr>
              <a:t>Important Observations [Original Churn Rate : 26.58 %] :</a:t>
            </a:r>
          </a:p>
          <a:p>
            <a:pPr>
              <a:lnSpc>
                <a:spcPts val="1900"/>
              </a:lnSpc>
            </a:pPr>
            <a:endParaRPr lang="en-US" sz="1400" b="1" dirty="0">
              <a:solidFill>
                <a:schemeClr val="tx1">
                  <a:lumMod val="75000"/>
                  <a:lumOff val="25000"/>
                </a:schemeClr>
              </a:solidFill>
              <a:cs typeface="Segoe UI" panose="020B0502040204020203" pitchFamily="34" charset="0"/>
            </a:endParaRPr>
          </a:p>
          <a:p>
            <a:pPr>
              <a:lnSpc>
                <a:spcPts val="1900"/>
              </a:lnSpc>
            </a:pPr>
            <a:r>
              <a:rPr lang="en-US" sz="1400" b="1" dirty="0" smtClean="0">
                <a:solidFill>
                  <a:schemeClr val="tx1">
                    <a:lumMod val="75000"/>
                    <a:lumOff val="25000"/>
                  </a:schemeClr>
                </a:solidFill>
                <a:cs typeface="Segoe UI" panose="020B0502040204020203" pitchFamily="34" charset="0"/>
              </a:rPr>
              <a:t>Customer with following contract type </a:t>
            </a:r>
            <a:r>
              <a:rPr lang="en-US" sz="1400" b="1" dirty="0" smtClean="0">
                <a:solidFill>
                  <a:schemeClr val="tx1">
                    <a:lumMod val="75000"/>
                    <a:lumOff val="25000"/>
                  </a:schemeClr>
                </a:solidFill>
                <a:cs typeface="Segoe UI" panose="020B0502040204020203" pitchFamily="34" charset="0"/>
              </a:rPr>
              <a:t>are bound to churn out more: </a:t>
            </a: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Month to Month – 42.71 % (churn rate)</a:t>
            </a: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Less than one year </a:t>
            </a:r>
            <a:r>
              <a:rPr lang="en-US" sz="1400" dirty="0">
                <a:solidFill>
                  <a:schemeClr val="tx1">
                    <a:lumMod val="75000"/>
                    <a:lumOff val="25000"/>
                  </a:schemeClr>
                </a:solidFill>
                <a:cs typeface="Segoe UI" panose="020B0502040204020203" pitchFamily="34" charset="0"/>
              </a:rPr>
              <a:t>contract – </a:t>
            </a:r>
            <a:r>
              <a:rPr lang="en-US" sz="1400" dirty="0" smtClean="0">
                <a:solidFill>
                  <a:schemeClr val="tx1">
                    <a:lumMod val="75000"/>
                    <a:lumOff val="25000"/>
                  </a:schemeClr>
                </a:solidFill>
                <a:cs typeface="Segoe UI" panose="020B0502040204020203" pitchFamily="34" charset="0"/>
              </a:rPr>
              <a:t>47.68 </a:t>
            </a:r>
            <a:r>
              <a:rPr lang="en-US" sz="1400" dirty="0">
                <a:solidFill>
                  <a:schemeClr val="tx1">
                    <a:lumMod val="75000"/>
                    <a:lumOff val="25000"/>
                  </a:schemeClr>
                </a:solidFill>
                <a:cs typeface="Segoe UI" panose="020B0502040204020203" pitchFamily="34" charset="0"/>
              </a:rPr>
              <a:t>% (churn rate</a:t>
            </a:r>
            <a:r>
              <a:rPr lang="en-US" sz="1400" dirty="0" smtClean="0">
                <a:solidFill>
                  <a:schemeClr val="tx1">
                    <a:lumMod val="75000"/>
                    <a:lumOff val="25000"/>
                  </a:schemeClr>
                </a:solidFill>
                <a:cs typeface="Segoe UI" panose="020B0502040204020203" pitchFamily="34" charset="0"/>
              </a:rPr>
              <a:t>)</a:t>
            </a:r>
          </a:p>
          <a:p>
            <a:pPr marL="342900" indent="-342900">
              <a:lnSpc>
                <a:spcPts val="1900"/>
              </a:lnSpc>
              <a:buFontTx/>
              <a:buAutoNum type="arabicPeriod"/>
            </a:pPr>
            <a:r>
              <a:rPr lang="en-US" sz="1400" dirty="0" smtClean="0">
                <a:solidFill>
                  <a:schemeClr val="tx1">
                    <a:lumMod val="75000"/>
                    <a:lumOff val="25000"/>
                  </a:schemeClr>
                </a:solidFill>
                <a:cs typeface="Segoe UI" panose="020B0502040204020203" pitchFamily="34" charset="0"/>
              </a:rPr>
              <a:t>More than one and less than 2 years – 35.34 % </a:t>
            </a:r>
            <a:r>
              <a:rPr lang="en-US" sz="1400" dirty="0">
                <a:solidFill>
                  <a:schemeClr val="tx1">
                    <a:lumMod val="75000"/>
                    <a:lumOff val="25000"/>
                  </a:schemeClr>
                </a:solidFill>
                <a:cs typeface="Segoe UI" panose="020B0502040204020203" pitchFamily="34" charset="0"/>
              </a:rPr>
              <a:t>(churn rate)</a:t>
            </a:r>
          </a:p>
          <a:p>
            <a:pPr marL="342900" indent="-342900">
              <a:lnSpc>
                <a:spcPts val="1900"/>
              </a:lnSpc>
              <a:buAutoNum type="arabicPeriod"/>
            </a:pPr>
            <a:endParaRPr lang="en-US" sz="1400" dirty="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21" name="Rectangle 20">
            <a:extLst>
              <a:ext uri="{FF2B5EF4-FFF2-40B4-BE49-F238E27FC236}">
                <a16:creationId xmlns:a16="http://schemas.microsoft.com/office/drawing/2014/main" id="{D927301F-4FAD-47A6-987B-1D9C411B7CC1}"/>
              </a:ext>
            </a:extLst>
          </p:cNvPr>
          <p:cNvSpPr/>
          <p:nvPr/>
        </p:nvSpPr>
        <p:spPr>
          <a:xfrm>
            <a:off x="7375392" y="4172930"/>
            <a:ext cx="4711076" cy="2192908"/>
          </a:xfrm>
          <a:prstGeom prst="rect">
            <a:avLst/>
          </a:prstGeom>
        </p:spPr>
        <p:txBody>
          <a:bodyPr wrap="square" lIns="0" tIns="0" rIns="0" bIns="0" anchor="ctr">
            <a:spAutoFit/>
          </a:bodyPr>
          <a:lstStyle/>
          <a:p>
            <a:pPr>
              <a:lnSpc>
                <a:spcPts val="1900"/>
              </a:lnSpc>
            </a:pPr>
            <a:r>
              <a:rPr lang="en-US" sz="1400" b="1" dirty="0" smtClean="0">
                <a:solidFill>
                  <a:schemeClr val="tx1">
                    <a:lumMod val="75000"/>
                    <a:lumOff val="25000"/>
                  </a:schemeClr>
                </a:solidFill>
                <a:cs typeface="Segoe UI" panose="020B0502040204020203" pitchFamily="34" charset="0"/>
              </a:rPr>
              <a:t>Important Observations [Original Churn Rate : 26.58 %] :</a:t>
            </a:r>
          </a:p>
          <a:p>
            <a:pPr>
              <a:lnSpc>
                <a:spcPts val="1900"/>
              </a:lnSpc>
            </a:pPr>
            <a:endParaRPr lang="en-US" sz="1400" b="1" dirty="0">
              <a:solidFill>
                <a:schemeClr val="tx1">
                  <a:lumMod val="75000"/>
                  <a:lumOff val="25000"/>
                </a:schemeClr>
              </a:solidFill>
              <a:cs typeface="Segoe UI" panose="020B0502040204020203" pitchFamily="34" charset="0"/>
            </a:endParaRPr>
          </a:p>
          <a:p>
            <a:pPr>
              <a:lnSpc>
                <a:spcPts val="1900"/>
              </a:lnSpc>
            </a:pPr>
            <a:r>
              <a:rPr lang="en-US" sz="1400" b="1" dirty="0" smtClean="0">
                <a:solidFill>
                  <a:schemeClr val="tx1">
                    <a:lumMod val="75000"/>
                    <a:lumOff val="25000"/>
                  </a:schemeClr>
                </a:solidFill>
                <a:cs typeface="Segoe UI" panose="020B0502040204020203" pitchFamily="34" charset="0"/>
              </a:rPr>
              <a:t>Customer with following payment type </a:t>
            </a:r>
            <a:r>
              <a:rPr lang="en-US" sz="1400" b="1" dirty="0" smtClean="0">
                <a:solidFill>
                  <a:schemeClr val="tx1">
                    <a:lumMod val="75000"/>
                    <a:lumOff val="25000"/>
                  </a:schemeClr>
                </a:solidFill>
                <a:cs typeface="Segoe UI" panose="020B0502040204020203" pitchFamily="34" charset="0"/>
              </a:rPr>
              <a:t>are bound to churn out more: </a:t>
            </a: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Paperless Billing – 33.59 % (churn rate)</a:t>
            </a: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Electronic Check </a:t>
            </a:r>
            <a:r>
              <a:rPr lang="en-US" sz="1400" dirty="0" smtClean="0">
                <a:solidFill>
                  <a:schemeClr val="tx1">
                    <a:lumMod val="75000"/>
                    <a:lumOff val="25000"/>
                  </a:schemeClr>
                </a:solidFill>
                <a:cs typeface="Segoe UI" panose="020B0502040204020203" pitchFamily="34" charset="0"/>
              </a:rPr>
              <a:t>– 45.29 </a:t>
            </a:r>
            <a:r>
              <a:rPr lang="en-US" sz="1400" dirty="0">
                <a:solidFill>
                  <a:schemeClr val="tx1">
                    <a:lumMod val="75000"/>
                    <a:lumOff val="25000"/>
                  </a:schemeClr>
                </a:solidFill>
                <a:cs typeface="Segoe UI" panose="020B0502040204020203" pitchFamily="34" charset="0"/>
              </a:rPr>
              <a:t>% (churn rate</a:t>
            </a:r>
            <a:r>
              <a:rPr lang="en-US" sz="1400" dirty="0" smtClean="0">
                <a:solidFill>
                  <a:schemeClr val="tx1">
                    <a:lumMod val="75000"/>
                    <a:lumOff val="25000"/>
                  </a:schemeClr>
                </a:solidFill>
                <a:cs typeface="Segoe UI" panose="020B0502040204020203" pitchFamily="34" charset="0"/>
              </a:rPr>
              <a:t>)</a:t>
            </a:r>
          </a:p>
          <a:p>
            <a:pPr>
              <a:lnSpc>
                <a:spcPts val="1900"/>
              </a:lnSpc>
            </a:pPr>
            <a:endParaRPr lang="en-US" sz="1400" dirty="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706171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 y="919991"/>
            <a:ext cx="3588555" cy="29284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294" y="919875"/>
            <a:ext cx="3579239" cy="292089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3937107"/>
            <a:ext cx="3579239" cy="29208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7697" y="3929274"/>
            <a:ext cx="3579239" cy="2920893"/>
          </a:xfrm>
          <a:prstGeom prst="rect">
            <a:avLst/>
          </a:prstGeom>
        </p:spPr>
      </p:pic>
      <p:sp>
        <p:nvSpPr>
          <p:cNvPr id="15" name="Title 1">
            <a:extLst>
              <a:ext uri="{FF2B5EF4-FFF2-40B4-BE49-F238E27FC236}">
                <a16:creationId xmlns:a16="http://schemas.microsoft.com/office/drawing/2014/main" id="{4E3F5479-058B-4FA8-92E9-18CAB8CDC5C5}"/>
              </a:ext>
            </a:extLst>
          </p:cNvPr>
          <p:cNvSpPr txBox="1">
            <a:spLocks/>
          </p:cNvSpPr>
          <p:nvPr/>
        </p:nvSpPr>
        <p:spPr>
          <a:xfrm>
            <a:off x="0" y="626266"/>
            <a:ext cx="121920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 Based on Add-on Services</a:t>
            </a:r>
            <a:r>
              <a:rPr lang="en-US" sz="1800" dirty="0">
                <a:solidFill>
                  <a:schemeClr val="tx1">
                    <a:lumMod val="75000"/>
                    <a:lumOff val="25000"/>
                  </a:schemeClr>
                </a:solidFill>
              </a:rPr>
              <a:t/>
            </a:r>
            <a:br>
              <a:rPr lang="en-US" sz="1800" dirty="0">
                <a:solidFill>
                  <a:schemeClr val="tx1">
                    <a:lumMod val="75000"/>
                    <a:lumOff val="25000"/>
                  </a:schemeClr>
                </a:solidFill>
              </a:rPr>
            </a:br>
            <a:endParaRPr lang="en-US" sz="1800" dirty="0">
              <a:solidFill>
                <a:schemeClr val="tx1">
                  <a:lumMod val="75000"/>
                  <a:lumOff val="25000"/>
                </a:schemeClr>
              </a:solidFill>
            </a:endParaRPr>
          </a:p>
        </p:txBody>
      </p:sp>
      <p:cxnSp>
        <p:nvCxnSpPr>
          <p:cNvPr id="17" name="Straight Connector 16">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19" name="Straight Connector 1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927301F-4FAD-47A6-987B-1D9C411B7CC1}"/>
              </a:ext>
            </a:extLst>
          </p:cNvPr>
          <p:cNvSpPr/>
          <p:nvPr/>
        </p:nvSpPr>
        <p:spPr>
          <a:xfrm>
            <a:off x="7378728" y="916891"/>
            <a:ext cx="4711076" cy="2923877"/>
          </a:xfrm>
          <a:prstGeom prst="rect">
            <a:avLst/>
          </a:prstGeom>
        </p:spPr>
        <p:txBody>
          <a:bodyPr wrap="square" lIns="0" tIns="0" rIns="0" bIns="0" anchor="ctr">
            <a:spAutoFit/>
          </a:bodyPr>
          <a:lstStyle/>
          <a:p>
            <a:pPr>
              <a:lnSpc>
                <a:spcPts val="1900"/>
              </a:lnSpc>
            </a:pPr>
            <a:r>
              <a:rPr lang="en-US" sz="1400" b="1" dirty="0" smtClean="0">
                <a:solidFill>
                  <a:schemeClr val="tx1">
                    <a:lumMod val="75000"/>
                    <a:lumOff val="25000"/>
                  </a:schemeClr>
                </a:solidFill>
                <a:cs typeface="Segoe UI" panose="020B0502040204020203" pitchFamily="34" charset="0"/>
              </a:rPr>
              <a:t>Important Observations [Original Churn Rate : 26.58 %] :</a:t>
            </a:r>
          </a:p>
          <a:p>
            <a:pPr>
              <a:lnSpc>
                <a:spcPts val="1900"/>
              </a:lnSpc>
            </a:pPr>
            <a:endParaRPr lang="en-US" sz="1400" b="1" dirty="0">
              <a:solidFill>
                <a:schemeClr val="tx1">
                  <a:lumMod val="75000"/>
                  <a:lumOff val="25000"/>
                </a:schemeClr>
              </a:solidFill>
              <a:cs typeface="Segoe UI" panose="020B0502040204020203" pitchFamily="34" charset="0"/>
            </a:endParaRPr>
          </a:p>
          <a:p>
            <a:pPr>
              <a:lnSpc>
                <a:spcPts val="1900"/>
              </a:lnSpc>
            </a:pPr>
            <a:r>
              <a:rPr lang="en-US" sz="1400" b="1" dirty="0" smtClean="0">
                <a:solidFill>
                  <a:schemeClr val="tx1">
                    <a:lumMod val="75000"/>
                    <a:lumOff val="25000"/>
                  </a:schemeClr>
                </a:solidFill>
                <a:cs typeface="Segoe UI" panose="020B0502040204020203" pitchFamily="34" charset="0"/>
              </a:rPr>
              <a:t>Customer without following add on services </a:t>
            </a:r>
            <a:r>
              <a:rPr lang="en-US" sz="1400" b="1" dirty="0" smtClean="0">
                <a:solidFill>
                  <a:schemeClr val="tx1">
                    <a:lumMod val="75000"/>
                    <a:lumOff val="25000"/>
                  </a:schemeClr>
                </a:solidFill>
                <a:cs typeface="Segoe UI" panose="020B0502040204020203" pitchFamily="34" charset="0"/>
              </a:rPr>
              <a:t>are bound to churn out more: </a:t>
            </a:r>
          </a:p>
          <a:p>
            <a:pPr>
              <a:lnSpc>
                <a:spcPts val="1900"/>
              </a:lnSpc>
            </a:pPr>
            <a:endParaRPr lang="en-US" sz="1400" b="1" dirty="0" smtClean="0">
              <a:solidFill>
                <a:schemeClr val="tx1">
                  <a:lumMod val="75000"/>
                  <a:lumOff val="25000"/>
                </a:schemeClr>
              </a:solidFill>
              <a:cs typeface="Segoe UI" panose="020B0502040204020203" pitchFamily="34" charset="0"/>
            </a:endParaRP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No Online Security – 41.78% (churn rate)</a:t>
            </a:r>
          </a:p>
          <a:p>
            <a:pPr marL="342900" indent="-342900">
              <a:lnSpc>
                <a:spcPts val="1900"/>
              </a:lnSpc>
              <a:buFontTx/>
              <a:buAutoNum type="arabicPeriod"/>
            </a:pPr>
            <a:r>
              <a:rPr lang="en-US" sz="1400" dirty="0">
                <a:solidFill>
                  <a:schemeClr val="tx1">
                    <a:lumMod val="75000"/>
                    <a:lumOff val="25000"/>
                  </a:schemeClr>
                </a:solidFill>
                <a:cs typeface="Segoe UI" panose="020B0502040204020203" pitchFamily="34" charset="0"/>
              </a:rPr>
              <a:t>No Online </a:t>
            </a:r>
            <a:r>
              <a:rPr lang="en-US" sz="1400" dirty="0" smtClean="0">
                <a:solidFill>
                  <a:schemeClr val="tx1">
                    <a:lumMod val="75000"/>
                    <a:lumOff val="25000"/>
                  </a:schemeClr>
                </a:solidFill>
                <a:cs typeface="Segoe UI" panose="020B0502040204020203" pitchFamily="34" charset="0"/>
              </a:rPr>
              <a:t>Backup – 39.94% </a:t>
            </a:r>
            <a:r>
              <a:rPr lang="en-US" sz="1400" dirty="0">
                <a:solidFill>
                  <a:schemeClr val="tx1">
                    <a:lumMod val="75000"/>
                    <a:lumOff val="25000"/>
                  </a:schemeClr>
                </a:solidFill>
                <a:cs typeface="Segoe UI" panose="020B0502040204020203" pitchFamily="34" charset="0"/>
              </a:rPr>
              <a:t>(churn rate</a:t>
            </a:r>
            <a:r>
              <a:rPr lang="en-US" sz="1400" dirty="0" smtClean="0">
                <a:solidFill>
                  <a:schemeClr val="tx1">
                    <a:lumMod val="75000"/>
                    <a:lumOff val="25000"/>
                  </a:schemeClr>
                </a:solidFill>
                <a:cs typeface="Segoe UI" panose="020B0502040204020203" pitchFamily="34" charset="0"/>
              </a:rPr>
              <a:t>)</a:t>
            </a:r>
          </a:p>
          <a:p>
            <a:pPr marL="342900" indent="-342900">
              <a:lnSpc>
                <a:spcPts val="1900"/>
              </a:lnSpc>
              <a:buFontTx/>
              <a:buAutoNum type="arabicPeriod"/>
            </a:pPr>
            <a:r>
              <a:rPr lang="en-US" sz="1400" dirty="0">
                <a:solidFill>
                  <a:schemeClr val="tx1">
                    <a:lumMod val="75000"/>
                    <a:lumOff val="25000"/>
                  </a:schemeClr>
                </a:solidFill>
                <a:cs typeface="Segoe UI" panose="020B0502040204020203" pitchFamily="34" charset="0"/>
              </a:rPr>
              <a:t>No Device </a:t>
            </a:r>
            <a:r>
              <a:rPr lang="en-US" sz="1400" dirty="0" smtClean="0">
                <a:solidFill>
                  <a:schemeClr val="tx1">
                    <a:lumMod val="75000"/>
                    <a:lumOff val="25000"/>
                  </a:schemeClr>
                </a:solidFill>
                <a:cs typeface="Segoe UI" panose="020B0502040204020203" pitchFamily="34" charset="0"/>
              </a:rPr>
              <a:t>Protection – 39.14</a:t>
            </a:r>
            <a:r>
              <a:rPr lang="en-US" sz="1400" dirty="0">
                <a:solidFill>
                  <a:schemeClr val="tx1">
                    <a:lumMod val="75000"/>
                    <a:lumOff val="25000"/>
                  </a:schemeClr>
                </a:solidFill>
                <a:cs typeface="Segoe UI" panose="020B0502040204020203" pitchFamily="34" charset="0"/>
              </a:rPr>
              <a:t>% (churn rate)</a:t>
            </a:r>
          </a:p>
          <a:p>
            <a:pPr marL="342900" indent="-342900">
              <a:lnSpc>
                <a:spcPts val="1900"/>
              </a:lnSpc>
              <a:buFontTx/>
              <a:buAutoNum type="arabicPeriod"/>
            </a:pPr>
            <a:r>
              <a:rPr lang="en-US" sz="1400" dirty="0">
                <a:solidFill>
                  <a:schemeClr val="tx1">
                    <a:lumMod val="75000"/>
                    <a:lumOff val="25000"/>
                  </a:schemeClr>
                </a:solidFill>
                <a:cs typeface="Segoe UI" panose="020B0502040204020203" pitchFamily="34" charset="0"/>
              </a:rPr>
              <a:t>No </a:t>
            </a:r>
            <a:r>
              <a:rPr lang="en-US" sz="1400" dirty="0" smtClean="0">
                <a:solidFill>
                  <a:schemeClr val="tx1">
                    <a:lumMod val="75000"/>
                    <a:lumOff val="25000"/>
                  </a:schemeClr>
                </a:solidFill>
                <a:cs typeface="Segoe UI" panose="020B0502040204020203" pitchFamily="34" charset="0"/>
              </a:rPr>
              <a:t>Tech Support – 41.65% </a:t>
            </a:r>
            <a:r>
              <a:rPr lang="en-US" sz="1400" dirty="0">
                <a:solidFill>
                  <a:schemeClr val="tx1">
                    <a:lumMod val="75000"/>
                    <a:lumOff val="25000"/>
                  </a:schemeClr>
                </a:solidFill>
                <a:cs typeface="Segoe UI" panose="020B0502040204020203" pitchFamily="34" charset="0"/>
              </a:rPr>
              <a:t>(churn rate)</a:t>
            </a:r>
          </a:p>
          <a:p>
            <a:pPr marL="342900" indent="-342900">
              <a:lnSpc>
                <a:spcPts val="1900"/>
              </a:lnSpc>
              <a:buAutoNum type="arabicPeriod"/>
            </a:pP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940234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 y="919991"/>
            <a:ext cx="3588554" cy="29284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294" y="919875"/>
            <a:ext cx="3579239" cy="2920892"/>
          </a:xfrm>
          <a:prstGeom prst="rect">
            <a:avLst/>
          </a:prstGeom>
        </p:spPr>
      </p:pic>
      <p:sp>
        <p:nvSpPr>
          <p:cNvPr id="15" name="Title 1">
            <a:extLst>
              <a:ext uri="{FF2B5EF4-FFF2-40B4-BE49-F238E27FC236}">
                <a16:creationId xmlns:a16="http://schemas.microsoft.com/office/drawing/2014/main" id="{4E3F5479-058B-4FA8-92E9-18CAB8CDC5C5}"/>
              </a:ext>
            </a:extLst>
          </p:cNvPr>
          <p:cNvSpPr txBox="1">
            <a:spLocks/>
          </p:cNvSpPr>
          <p:nvPr/>
        </p:nvSpPr>
        <p:spPr>
          <a:xfrm>
            <a:off x="0" y="626266"/>
            <a:ext cx="121920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 Based on Add-on Streaming Services </a:t>
            </a:r>
            <a:r>
              <a:rPr lang="en-US" sz="1800" dirty="0">
                <a:solidFill>
                  <a:schemeClr val="tx1">
                    <a:lumMod val="75000"/>
                    <a:lumOff val="25000"/>
                  </a:schemeClr>
                </a:solidFill>
              </a:rPr>
              <a:t/>
            </a:r>
            <a:br>
              <a:rPr lang="en-US" sz="1800" dirty="0">
                <a:solidFill>
                  <a:schemeClr val="tx1">
                    <a:lumMod val="75000"/>
                    <a:lumOff val="25000"/>
                  </a:schemeClr>
                </a:solidFill>
              </a:rPr>
            </a:br>
            <a:endParaRPr lang="en-US" sz="1800" dirty="0">
              <a:solidFill>
                <a:schemeClr val="tx1">
                  <a:lumMod val="75000"/>
                  <a:lumOff val="25000"/>
                </a:schemeClr>
              </a:solidFill>
            </a:endParaRPr>
          </a:p>
        </p:txBody>
      </p:sp>
      <p:cxnSp>
        <p:nvCxnSpPr>
          <p:cNvPr id="11" name="Straight Connector 1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17" name="Straight Connector 16">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927301F-4FAD-47A6-987B-1D9C411B7CC1}"/>
              </a:ext>
            </a:extLst>
          </p:cNvPr>
          <p:cNvSpPr/>
          <p:nvPr/>
        </p:nvSpPr>
        <p:spPr>
          <a:xfrm>
            <a:off x="7385131" y="919875"/>
            <a:ext cx="4711076" cy="3898503"/>
          </a:xfrm>
          <a:prstGeom prst="rect">
            <a:avLst/>
          </a:prstGeom>
        </p:spPr>
        <p:txBody>
          <a:bodyPr wrap="square" lIns="0" tIns="0" rIns="0" bIns="0" anchor="ctr">
            <a:spAutoFit/>
          </a:bodyPr>
          <a:lstStyle/>
          <a:p>
            <a:pPr>
              <a:lnSpc>
                <a:spcPts val="1900"/>
              </a:lnSpc>
            </a:pPr>
            <a:r>
              <a:rPr lang="en-US" sz="1400" b="1" dirty="0" smtClean="0">
                <a:solidFill>
                  <a:schemeClr val="tx1">
                    <a:lumMod val="75000"/>
                    <a:lumOff val="25000"/>
                  </a:schemeClr>
                </a:solidFill>
                <a:cs typeface="Segoe UI" panose="020B0502040204020203" pitchFamily="34" charset="0"/>
              </a:rPr>
              <a:t>Important Observations [Original Churn Rate : 26.58 %] :</a:t>
            </a:r>
          </a:p>
          <a:p>
            <a:pPr>
              <a:lnSpc>
                <a:spcPts val="1900"/>
              </a:lnSpc>
            </a:pPr>
            <a:endParaRPr lang="en-US" sz="1400" b="1" dirty="0">
              <a:solidFill>
                <a:schemeClr val="tx1">
                  <a:lumMod val="75000"/>
                  <a:lumOff val="25000"/>
                </a:schemeClr>
              </a:solidFill>
              <a:cs typeface="Segoe UI" panose="020B0502040204020203" pitchFamily="34" charset="0"/>
            </a:endParaRPr>
          </a:p>
          <a:p>
            <a:pPr>
              <a:lnSpc>
                <a:spcPts val="1900"/>
              </a:lnSpc>
            </a:pPr>
            <a:r>
              <a:rPr lang="en-US" sz="1400" b="1" dirty="0" smtClean="0">
                <a:solidFill>
                  <a:schemeClr val="tx1">
                    <a:lumMod val="75000"/>
                    <a:lumOff val="25000"/>
                  </a:schemeClr>
                </a:solidFill>
                <a:cs typeface="Segoe UI" panose="020B0502040204020203" pitchFamily="34" charset="0"/>
              </a:rPr>
              <a:t>Customer without following streaming services </a:t>
            </a:r>
            <a:r>
              <a:rPr lang="en-US" sz="1400" b="1" dirty="0" smtClean="0">
                <a:solidFill>
                  <a:schemeClr val="tx1">
                    <a:lumMod val="75000"/>
                    <a:lumOff val="25000"/>
                  </a:schemeClr>
                </a:solidFill>
                <a:cs typeface="Segoe UI" panose="020B0502040204020203" pitchFamily="34" charset="0"/>
              </a:rPr>
              <a:t>are bound to churn out more: </a:t>
            </a:r>
          </a:p>
          <a:p>
            <a:pPr>
              <a:lnSpc>
                <a:spcPts val="1900"/>
              </a:lnSpc>
            </a:pPr>
            <a:endParaRPr lang="en-US" sz="1400" b="1" dirty="0" smtClean="0">
              <a:solidFill>
                <a:schemeClr val="tx1">
                  <a:lumMod val="75000"/>
                  <a:lumOff val="25000"/>
                </a:schemeClr>
              </a:solidFill>
              <a:cs typeface="Segoe UI" panose="020B0502040204020203" pitchFamily="34" charset="0"/>
            </a:endParaRP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No Streaming TV – 33.54% (churn rate)</a:t>
            </a:r>
          </a:p>
          <a:p>
            <a:pPr marL="342900" indent="-342900">
              <a:lnSpc>
                <a:spcPts val="1900"/>
              </a:lnSpc>
              <a:buFontTx/>
              <a:buAutoNum type="arabicPeriod"/>
            </a:pPr>
            <a:r>
              <a:rPr lang="en-US" sz="1400" dirty="0">
                <a:solidFill>
                  <a:schemeClr val="tx1">
                    <a:lumMod val="75000"/>
                    <a:lumOff val="25000"/>
                  </a:schemeClr>
                </a:solidFill>
                <a:cs typeface="Segoe UI" panose="020B0502040204020203" pitchFamily="34" charset="0"/>
              </a:rPr>
              <a:t>No </a:t>
            </a:r>
            <a:r>
              <a:rPr lang="en-US" sz="1400" dirty="0" smtClean="0">
                <a:solidFill>
                  <a:schemeClr val="tx1">
                    <a:lumMod val="75000"/>
                    <a:lumOff val="25000"/>
                  </a:schemeClr>
                </a:solidFill>
                <a:cs typeface="Segoe UI" panose="020B0502040204020203" pitchFamily="34" charset="0"/>
              </a:rPr>
              <a:t>Streaming Movies – 33.73% </a:t>
            </a:r>
            <a:r>
              <a:rPr lang="en-US" sz="1400" dirty="0">
                <a:solidFill>
                  <a:schemeClr val="tx1">
                    <a:lumMod val="75000"/>
                    <a:lumOff val="25000"/>
                  </a:schemeClr>
                </a:solidFill>
                <a:cs typeface="Segoe UI" panose="020B0502040204020203" pitchFamily="34" charset="0"/>
              </a:rPr>
              <a:t>(churn rate</a:t>
            </a:r>
            <a:r>
              <a:rPr lang="en-US" sz="1400" dirty="0" smtClean="0">
                <a:solidFill>
                  <a:schemeClr val="tx1">
                    <a:lumMod val="75000"/>
                    <a:lumOff val="25000"/>
                  </a:schemeClr>
                </a:solidFill>
                <a:cs typeface="Segoe UI" panose="020B0502040204020203" pitchFamily="34" charset="0"/>
              </a:rPr>
              <a:t>)</a:t>
            </a:r>
          </a:p>
          <a:p>
            <a:pPr>
              <a:lnSpc>
                <a:spcPts val="1900"/>
              </a:lnSpc>
            </a:pPr>
            <a:endParaRPr lang="en-US" sz="1400" dirty="0">
              <a:solidFill>
                <a:schemeClr val="tx1">
                  <a:lumMod val="75000"/>
                  <a:lumOff val="25000"/>
                </a:schemeClr>
              </a:solidFill>
              <a:cs typeface="Segoe UI" panose="020B0502040204020203" pitchFamily="34" charset="0"/>
            </a:endParaRPr>
          </a:p>
          <a:p>
            <a:pPr>
              <a:lnSpc>
                <a:spcPts val="1900"/>
              </a:lnSpc>
            </a:pPr>
            <a:r>
              <a:rPr lang="en-US" sz="1400" b="1" dirty="0" smtClean="0">
                <a:solidFill>
                  <a:schemeClr val="tx1">
                    <a:lumMod val="75000"/>
                    <a:lumOff val="25000"/>
                  </a:schemeClr>
                </a:solidFill>
                <a:cs typeface="Segoe UI" panose="020B0502040204020203" pitchFamily="34" charset="0"/>
              </a:rPr>
              <a:t>Another important observation, people using the following services are also likely to churn out: </a:t>
            </a:r>
          </a:p>
          <a:p>
            <a:pPr>
              <a:lnSpc>
                <a:spcPts val="1900"/>
              </a:lnSpc>
            </a:pPr>
            <a:endParaRPr lang="en-US" sz="1400" dirty="0" smtClean="0">
              <a:solidFill>
                <a:schemeClr val="tx1">
                  <a:lumMod val="75000"/>
                  <a:lumOff val="25000"/>
                </a:schemeClr>
              </a:solidFill>
              <a:cs typeface="Segoe UI" panose="020B0502040204020203" pitchFamily="34" charset="0"/>
            </a:endParaRPr>
          </a:p>
          <a:p>
            <a:pPr marL="342900" indent="-342900">
              <a:lnSpc>
                <a:spcPts val="1900"/>
              </a:lnSpc>
              <a:buAutoNum type="arabicPeriod"/>
            </a:pPr>
            <a:r>
              <a:rPr lang="en-US" sz="1400" dirty="0" smtClean="0">
                <a:solidFill>
                  <a:schemeClr val="tx1">
                    <a:lumMod val="75000"/>
                    <a:lumOff val="25000"/>
                  </a:schemeClr>
                </a:solidFill>
                <a:cs typeface="Segoe UI" panose="020B0502040204020203" pitchFamily="34" charset="0"/>
              </a:rPr>
              <a:t>Yes- </a:t>
            </a:r>
            <a:r>
              <a:rPr lang="en-US" sz="1400" dirty="0">
                <a:solidFill>
                  <a:schemeClr val="tx1">
                    <a:lumMod val="75000"/>
                    <a:lumOff val="25000"/>
                  </a:schemeClr>
                </a:solidFill>
                <a:cs typeface="Segoe UI" panose="020B0502040204020203" pitchFamily="34" charset="0"/>
              </a:rPr>
              <a:t>Streaming TV – </a:t>
            </a:r>
            <a:r>
              <a:rPr lang="en-US" sz="1400" dirty="0" smtClean="0">
                <a:solidFill>
                  <a:schemeClr val="tx1">
                    <a:lumMod val="75000"/>
                    <a:lumOff val="25000"/>
                  </a:schemeClr>
                </a:solidFill>
                <a:cs typeface="Segoe UI" panose="020B0502040204020203" pitchFamily="34" charset="0"/>
              </a:rPr>
              <a:t>30.11 % </a:t>
            </a:r>
            <a:r>
              <a:rPr lang="en-US" sz="1400" dirty="0">
                <a:solidFill>
                  <a:schemeClr val="tx1">
                    <a:lumMod val="75000"/>
                    <a:lumOff val="25000"/>
                  </a:schemeClr>
                </a:solidFill>
                <a:cs typeface="Segoe UI" panose="020B0502040204020203" pitchFamily="34" charset="0"/>
              </a:rPr>
              <a:t>(churn rate)</a:t>
            </a:r>
          </a:p>
          <a:p>
            <a:pPr marL="342900" indent="-342900">
              <a:lnSpc>
                <a:spcPts val="1900"/>
              </a:lnSpc>
              <a:buFontTx/>
              <a:buAutoNum type="arabicPeriod"/>
            </a:pPr>
            <a:r>
              <a:rPr lang="en-US" sz="1400" dirty="0" smtClean="0">
                <a:solidFill>
                  <a:schemeClr val="tx1">
                    <a:lumMod val="75000"/>
                    <a:lumOff val="25000"/>
                  </a:schemeClr>
                </a:solidFill>
                <a:cs typeface="Segoe UI" panose="020B0502040204020203" pitchFamily="34" charset="0"/>
              </a:rPr>
              <a:t>Yes - </a:t>
            </a:r>
            <a:r>
              <a:rPr lang="en-US" sz="1400" dirty="0">
                <a:solidFill>
                  <a:schemeClr val="tx1">
                    <a:lumMod val="75000"/>
                    <a:lumOff val="25000"/>
                  </a:schemeClr>
                </a:solidFill>
                <a:cs typeface="Segoe UI" panose="020B0502040204020203" pitchFamily="34" charset="0"/>
              </a:rPr>
              <a:t>Streaming Movies – </a:t>
            </a:r>
            <a:r>
              <a:rPr lang="en-US" sz="1400" dirty="0" smtClean="0">
                <a:solidFill>
                  <a:schemeClr val="tx1">
                    <a:lumMod val="75000"/>
                    <a:lumOff val="25000"/>
                  </a:schemeClr>
                </a:solidFill>
                <a:cs typeface="Segoe UI" panose="020B0502040204020203" pitchFamily="34" charset="0"/>
              </a:rPr>
              <a:t>29.95 % </a:t>
            </a:r>
            <a:r>
              <a:rPr lang="en-US" sz="1400" dirty="0">
                <a:solidFill>
                  <a:schemeClr val="tx1">
                    <a:lumMod val="75000"/>
                    <a:lumOff val="25000"/>
                  </a:schemeClr>
                </a:solidFill>
                <a:cs typeface="Segoe UI" panose="020B0502040204020203" pitchFamily="34" charset="0"/>
              </a:rPr>
              <a:t>(churn rate)</a:t>
            </a:r>
          </a:p>
          <a:p>
            <a:pPr marL="342900" indent="-342900">
              <a:lnSpc>
                <a:spcPts val="1900"/>
              </a:lnSpc>
              <a:buAutoNum type="arabicPeriod"/>
            </a:pP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438726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5">
              <a:lumMod val="75000"/>
            </a:schemeClr>
          </a:fgClr>
          <a:bgClr>
            <a:schemeClr val="accent5">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850023" y="2929935"/>
            <a:ext cx="10481592" cy="664797"/>
          </a:xfrm>
        </p:spPr>
        <p:txBody>
          <a:bodyPr wrap="square" lIns="0" tIns="0" rIns="0" bIns="0" anchor="t">
            <a:spAutoFit/>
          </a:bodyPr>
          <a:lstStyle/>
          <a:p>
            <a:r>
              <a:rPr lang="en-US" sz="4800" b="1" dirty="0" smtClean="0">
                <a:solidFill>
                  <a:schemeClr val="bg1"/>
                </a:solidFill>
              </a:rPr>
              <a:t>Univariate Analysis (Numerical)</a:t>
            </a:r>
            <a:endParaRPr lang="en-US" sz="4800" dirty="0">
              <a:solidFill>
                <a:schemeClr val="accent4"/>
              </a:solidFill>
            </a:endParaRPr>
          </a:p>
        </p:txBody>
      </p:sp>
    </p:spTree>
    <p:extLst>
      <p:ext uri="{BB962C8B-B14F-4D97-AF65-F5344CB8AC3E}">
        <p14:creationId xmlns:p14="http://schemas.microsoft.com/office/powerpoint/2010/main" val="4119357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E3F5479-058B-4FA8-92E9-18CAB8CDC5C5}"/>
              </a:ext>
            </a:extLst>
          </p:cNvPr>
          <p:cNvSpPr txBox="1">
            <a:spLocks/>
          </p:cNvSpPr>
          <p:nvPr/>
        </p:nvSpPr>
        <p:spPr>
          <a:xfrm>
            <a:off x="0" y="626266"/>
            <a:ext cx="121920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 Based on Charges</a:t>
            </a:r>
            <a:r>
              <a:rPr lang="en-US" sz="1800" dirty="0">
                <a:solidFill>
                  <a:schemeClr val="tx1">
                    <a:lumMod val="75000"/>
                    <a:lumOff val="25000"/>
                  </a:schemeClr>
                </a:solidFill>
              </a:rPr>
              <a:t/>
            </a:r>
            <a:br>
              <a:rPr lang="en-US" sz="1800" dirty="0">
                <a:solidFill>
                  <a:schemeClr val="tx1">
                    <a:lumMod val="75000"/>
                    <a:lumOff val="25000"/>
                  </a:schemeClr>
                </a:solidFill>
              </a:rPr>
            </a:br>
            <a:endParaRPr lang="en-US" sz="1800" dirty="0">
              <a:solidFill>
                <a:schemeClr val="tx1">
                  <a:lumMod val="75000"/>
                  <a:lumOff val="25000"/>
                </a:scheme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 y="943472"/>
            <a:ext cx="3588555" cy="288153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958880"/>
            <a:ext cx="3579239" cy="2877347"/>
          </a:xfrm>
          <a:prstGeom prst="rect">
            <a:avLst/>
          </a:prstGeom>
        </p:spPr>
      </p:pic>
      <p:cxnSp>
        <p:nvCxnSpPr>
          <p:cNvPr id="13" name="Straight Connector 12">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927301F-4FAD-47A6-987B-1D9C411B7CC1}"/>
              </a:ext>
            </a:extLst>
          </p:cNvPr>
          <p:cNvSpPr/>
          <p:nvPr/>
        </p:nvSpPr>
        <p:spPr>
          <a:xfrm>
            <a:off x="3814354" y="1226044"/>
            <a:ext cx="8173255" cy="1461939"/>
          </a:xfrm>
          <a:prstGeom prst="rect">
            <a:avLst/>
          </a:prstGeom>
        </p:spPr>
        <p:txBody>
          <a:bodyPr wrap="square" lIns="0" tIns="0" rIns="0" bIns="0" anchor="ctr">
            <a:spAutoFit/>
          </a:bodyPr>
          <a:lstStyle/>
          <a:p>
            <a:pPr>
              <a:lnSpc>
                <a:spcPts val="1900"/>
              </a:lnSpc>
            </a:pPr>
            <a:r>
              <a:rPr lang="en-US" sz="1400" b="1" dirty="0" smtClean="0">
                <a:solidFill>
                  <a:schemeClr val="tx1">
                    <a:lumMod val="75000"/>
                    <a:lumOff val="25000"/>
                  </a:schemeClr>
                </a:solidFill>
                <a:cs typeface="Segoe UI" panose="020B0502040204020203" pitchFamily="34" charset="0"/>
              </a:rPr>
              <a:t>Important Observations [Original Churn Rate : 26.58 %] :</a:t>
            </a:r>
          </a:p>
          <a:p>
            <a:pPr>
              <a:lnSpc>
                <a:spcPts val="1900"/>
              </a:lnSpc>
            </a:pPr>
            <a:endParaRPr lang="en-US" sz="1400" b="1" dirty="0">
              <a:solidFill>
                <a:schemeClr val="tx1">
                  <a:lumMod val="75000"/>
                  <a:lumOff val="25000"/>
                </a:schemeClr>
              </a:solidFill>
              <a:cs typeface="Segoe UI" panose="020B0502040204020203" pitchFamily="34" charset="0"/>
            </a:endParaRPr>
          </a:p>
          <a:p>
            <a:pPr>
              <a:lnSpc>
                <a:spcPts val="1900"/>
              </a:lnSpc>
            </a:pPr>
            <a:r>
              <a:rPr lang="en-US" sz="1400" dirty="0" smtClean="0">
                <a:solidFill>
                  <a:schemeClr val="tx1">
                    <a:lumMod val="75000"/>
                    <a:lumOff val="25000"/>
                  </a:schemeClr>
                </a:solidFill>
                <a:cs typeface="Segoe UI" panose="020B0502040204020203" pitchFamily="34" charset="0"/>
              </a:rPr>
              <a:t>Th</a:t>
            </a:r>
            <a:r>
              <a:rPr lang="en-US" sz="1400" dirty="0" smtClean="0">
                <a:solidFill>
                  <a:schemeClr val="tx1">
                    <a:lumMod val="75000"/>
                    <a:lumOff val="25000"/>
                  </a:schemeClr>
                </a:solidFill>
                <a:cs typeface="Segoe UI" panose="020B0502040204020203" pitchFamily="34" charset="0"/>
              </a:rPr>
              <a:t>e monthly charges correlation clearly proves that, the higher the charges, customers are more likely to churn. </a:t>
            </a: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18" name="Rectangle 17">
            <a:extLst>
              <a:ext uri="{FF2B5EF4-FFF2-40B4-BE49-F238E27FC236}">
                <a16:creationId xmlns:a16="http://schemas.microsoft.com/office/drawing/2014/main" id="{D927301F-4FAD-47A6-987B-1D9C411B7CC1}"/>
              </a:ext>
            </a:extLst>
          </p:cNvPr>
          <p:cNvSpPr/>
          <p:nvPr/>
        </p:nvSpPr>
        <p:spPr>
          <a:xfrm>
            <a:off x="3777082" y="3958880"/>
            <a:ext cx="8173255" cy="1949252"/>
          </a:xfrm>
          <a:prstGeom prst="rect">
            <a:avLst/>
          </a:prstGeom>
        </p:spPr>
        <p:txBody>
          <a:bodyPr wrap="square" lIns="0" tIns="0" rIns="0" bIns="0" anchor="ctr">
            <a:spAutoFit/>
          </a:bodyPr>
          <a:lstStyle/>
          <a:p>
            <a:pPr>
              <a:lnSpc>
                <a:spcPts val="1900"/>
              </a:lnSpc>
            </a:pPr>
            <a:r>
              <a:rPr lang="en-US" sz="1400" b="1" dirty="0" smtClean="0">
                <a:solidFill>
                  <a:schemeClr val="tx1">
                    <a:lumMod val="75000"/>
                    <a:lumOff val="25000"/>
                  </a:schemeClr>
                </a:solidFill>
                <a:cs typeface="Segoe UI" panose="020B0502040204020203" pitchFamily="34" charset="0"/>
              </a:rPr>
              <a:t>Important Observations [Original Churn Rate : 26.58 %] :</a:t>
            </a:r>
          </a:p>
          <a:p>
            <a:pPr>
              <a:lnSpc>
                <a:spcPts val="1900"/>
              </a:lnSpc>
            </a:pPr>
            <a:endParaRPr lang="en-US" sz="1400" dirty="0" smtClean="0">
              <a:solidFill>
                <a:schemeClr val="tx1">
                  <a:lumMod val="75000"/>
                  <a:lumOff val="25000"/>
                </a:schemeClr>
              </a:solidFill>
              <a:cs typeface="Segoe UI" panose="020B0502040204020203" pitchFamily="34" charset="0"/>
            </a:endParaRPr>
          </a:p>
          <a:p>
            <a:pPr>
              <a:lnSpc>
                <a:spcPts val="1900"/>
              </a:lnSpc>
            </a:pPr>
            <a:r>
              <a:rPr lang="en-US" sz="1400" dirty="0" smtClean="0">
                <a:solidFill>
                  <a:schemeClr val="tx1">
                    <a:lumMod val="75000"/>
                    <a:lumOff val="25000"/>
                  </a:schemeClr>
                </a:solidFill>
                <a:cs typeface="Segoe UI" panose="020B0502040204020203" pitchFamily="34" charset="0"/>
              </a:rPr>
              <a:t>The total </a:t>
            </a:r>
            <a:r>
              <a:rPr lang="en-US" sz="1400" dirty="0">
                <a:solidFill>
                  <a:schemeClr val="tx1">
                    <a:lumMod val="75000"/>
                    <a:lumOff val="25000"/>
                  </a:schemeClr>
                </a:solidFill>
                <a:cs typeface="Segoe UI" panose="020B0502040204020203" pitchFamily="34" charset="0"/>
              </a:rPr>
              <a:t>charges </a:t>
            </a:r>
            <a:r>
              <a:rPr lang="en-US" sz="1400" dirty="0" smtClean="0">
                <a:solidFill>
                  <a:schemeClr val="tx1">
                    <a:lumMod val="75000"/>
                    <a:lumOff val="25000"/>
                  </a:schemeClr>
                </a:solidFill>
                <a:cs typeface="Segoe UI" panose="020B0502040204020203" pitchFamily="34" charset="0"/>
              </a:rPr>
              <a:t>has a correlation that shows the lower </a:t>
            </a:r>
            <a:r>
              <a:rPr lang="en-US" sz="1400" dirty="0">
                <a:solidFill>
                  <a:schemeClr val="tx1">
                    <a:lumMod val="75000"/>
                    <a:lumOff val="25000"/>
                  </a:schemeClr>
                </a:solidFill>
                <a:cs typeface="Segoe UI" panose="020B0502040204020203" pitchFamily="34" charset="0"/>
              </a:rPr>
              <a:t>the </a:t>
            </a:r>
            <a:r>
              <a:rPr lang="en-US" sz="1400" dirty="0" smtClean="0">
                <a:solidFill>
                  <a:schemeClr val="tx1">
                    <a:lumMod val="75000"/>
                    <a:lumOff val="25000"/>
                  </a:schemeClr>
                </a:solidFill>
                <a:cs typeface="Segoe UI" panose="020B0502040204020203" pitchFamily="34" charset="0"/>
              </a:rPr>
              <a:t>total charges</a:t>
            </a:r>
            <a:r>
              <a:rPr lang="en-US" sz="1400" dirty="0">
                <a:solidFill>
                  <a:schemeClr val="tx1">
                    <a:lumMod val="75000"/>
                    <a:lumOff val="25000"/>
                  </a:schemeClr>
                </a:solidFill>
                <a:cs typeface="Segoe UI" panose="020B0502040204020203" pitchFamily="34" charset="0"/>
              </a:rPr>
              <a:t>, customers are more likely to churn. </a:t>
            </a: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dirty="0" smtClean="0">
              <a:solidFill>
                <a:schemeClr val="tx1">
                  <a:lumMod val="75000"/>
                  <a:lumOff val="25000"/>
                </a:schemeClr>
              </a:solidFill>
              <a:cs typeface="Segoe UI" panose="020B0502040204020203" pitchFamily="34" charset="0"/>
            </a:endParaRPr>
          </a:p>
          <a:p>
            <a:pPr>
              <a:lnSpc>
                <a:spcPts val="1900"/>
              </a:lnSpc>
            </a:pPr>
            <a:r>
              <a:rPr lang="en-US" sz="1400" dirty="0" smtClean="0">
                <a:solidFill>
                  <a:schemeClr val="tx1">
                    <a:lumMod val="75000"/>
                    <a:lumOff val="25000"/>
                  </a:schemeClr>
                </a:solidFill>
                <a:cs typeface="Segoe UI" panose="020B0502040204020203" pitchFamily="34" charset="0"/>
              </a:rPr>
              <a:t>As we already know, customers are highly likely to churn out for lower tenures and lower monthly charges, this graph proves the same. </a:t>
            </a:r>
            <a:endParaRPr lang="en-US" sz="1400" dirty="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82040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5">
              <a:lumMod val="75000"/>
            </a:schemeClr>
          </a:fgClr>
          <a:bgClr>
            <a:schemeClr val="accent5">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850023" y="2929935"/>
            <a:ext cx="10481592" cy="664797"/>
          </a:xfrm>
        </p:spPr>
        <p:txBody>
          <a:bodyPr wrap="square" lIns="0" tIns="0" rIns="0" bIns="0" anchor="t">
            <a:spAutoFit/>
          </a:bodyPr>
          <a:lstStyle/>
          <a:p>
            <a:r>
              <a:rPr lang="en-US" sz="4800" b="1" dirty="0" smtClean="0">
                <a:solidFill>
                  <a:schemeClr val="bg1"/>
                </a:solidFill>
              </a:rPr>
              <a:t>Next Steps</a:t>
            </a:r>
            <a:endParaRPr lang="en-US" sz="4800" dirty="0">
              <a:solidFill>
                <a:schemeClr val="accent4"/>
              </a:solidFill>
            </a:endParaRPr>
          </a:p>
        </p:txBody>
      </p:sp>
    </p:spTree>
    <p:extLst>
      <p:ext uri="{BB962C8B-B14F-4D97-AF65-F5344CB8AC3E}">
        <p14:creationId xmlns:p14="http://schemas.microsoft.com/office/powerpoint/2010/main" val="1173653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21" name="Straight Connector 2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23" name="Straight Connector 22">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4E3F5479-058B-4FA8-92E9-18CAB8CDC5C5}"/>
              </a:ext>
            </a:extLst>
          </p:cNvPr>
          <p:cNvSpPr txBox="1">
            <a:spLocks/>
          </p:cNvSpPr>
          <p:nvPr/>
        </p:nvSpPr>
        <p:spPr>
          <a:xfrm>
            <a:off x="364933" y="995334"/>
            <a:ext cx="1219200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chemeClr val="tx1">
                    <a:lumMod val="75000"/>
                    <a:lumOff val="25000"/>
                  </a:schemeClr>
                </a:solidFill>
              </a:rPr>
              <a:t> Next Steps Planned</a:t>
            </a:r>
          </a:p>
        </p:txBody>
      </p:sp>
      <p:sp>
        <p:nvSpPr>
          <p:cNvPr id="10" name="Rectangle 9"/>
          <p:cNvSpPr/>
          <p:nvPr/>
        </p:nvSpPr>
        <p:spPr>
          <a:xfrm>
            <a:off x="364932" y="1539528"/>
            <a:ext cx="11694987" cy="2462213"/>
          </a:xfrm>
          <a:prstGeom prst="rect">
            <a:avLst/>
          </a:prstGeom>
        </p:spPr>
        <p:txBody>
          <a:bodyPr wrap="square">
            <a:spAutoFit/>
          </a:bodyPr>
          <a:lstStyle/>
          <a:p>
            <a:r>
              <a:rPr lang="en-US" sz="1400" b="1" dirty="0" smtClean="0"/>
              <a:t>1. Detailed Bivariate Analysis </a:t>
            </a:r>
          </a:p>
          <a:p>
            <a:r>
              <a:rPr lang="en-US" sz="1400" dirty="0" smtClean="0"/>
              <a:t>	Conduct </a:t>
            </a:r>
            <a:r>
              <a:rPr lang="en-US" sz="1400" dirty="0"/>
              <a:t>a detailed look at how different factors relate to each other concerning customer </a:t>
            </a:r>
            <a:r>
              <a:rPr lang="en-US" sz="1400" dirty="0" smtClean="0"/>
              <a:t>churn through bi-variate analysis.</a:t>
            </a:r>
            <a:endParaRPr lang="en-US" sz="1400" dirty="0"/>
          </a:p>
          <a:p>
            <a:endParaRPr lang="en-US" sz="1400" b="1" dirty="0" smtClean="0"/>
          </a:p>
          <a:p>
            <a:r>
              <a:rPr lang="en-US" sz="1400" b="1" dirty="0" smtClean="0"/>
              <a:t>2. Insights </a:t>
            </a:r>
            <a:r>
              <a:rPr lang="en-US" sz="1400" b="1" dirty="0"/>
              <a:t>Generation:</a:t>
            </a:r>
          </a:p>
          <a:p>
            <a:r>
              <a:rPr lang="en-US" sz="1400" dirty="0" smtClean="0"/>
              <a:t>	Summarize </a:t>
            </a:r>
            <a:r>
              <a:rPr lang="en-US" sz="1400" dirty="0"/>
              <a:t>key insights from this analysis to highlight crucial patterns and relationships.</a:t>
            </a:r>
          </a:p>
          <a:p>
            <a:endParaRPr lang="en-US" sz="1400" b="1" dirty="0" smtClean="0"/>
          </a:p>
          <a:p>
            <a:r>
              <a:rPr lang="en-US" sz="1400" b="1" dirty="0" smtClean="0"/>
              <a:t>3. Machine </a:t>
            </a:r>
            <a:r>
              <a:rPr lang="en-US" sz="1400" b="1" dirty="0"/>
              <a:t>Learning Prediction:</a:t>
            </a:r>
          </a:p>
          <a:p>
            <a:r>
              <a:rPr lang="en-US" sz="1400" dirty="0" smtClean="0"/>
              <a:t>	Utilize </a:t>
            </a:r>
            <a:r>
              <a:rPr lang="en-US" sz="1400" dirty="0"/>
              <a:t>these insights to build a machine learning model that predicts future churners.</a:t>
            </a:r>
          </a:p>
          <a:p>
            <a:endParaRPr lang="en-US" sz="1400" b="1" dirty="0" smtClean="0"/>
          </a:p>
          <a:p>
            <a:r>
              <a:rPr lang="en-US" sz="1400" b="1" dirty="0" smtClean="0"/>
              <a:t>4. Data-Driven </a:t>
            </a:r>
            <a:r>
              <a:rPr lang="en-US" sz="1400" b="1" dirty="0"/>
              <a:t>Decision Making:</a:t>
            </a:r>
          </a:p>
          <a:p>
            <a:r>
              <a:rPr lang="en-US" sz="1400" dirty="0" smtClean="0"/>
              <a:t>	Integrate </a:t>
            </a:r>
            <a:r>
              <a:rPr lang="en-US" sz="1400" dirty="0"/>
              <a:t>advanced analytics and machine learning for data-driven decisions, ensuring the company stays competitive in the telecom market.</a:t>
            </a:r>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927301F-4FAD-47A6-987B-1D9C411B7CC1}"/>
              </a:ext>
            </a:extLst>
          </p:cNvPr>
          <p:cNvSpPr/>
          <p:nvPr/>
        </p:nvSpPr>
        <p:spPr>
          <a:xfrm>
            <a:off x="215537" y="1366261"/>
            <a:ext cx="11461307" cy="4298613"/>
          </a:xfrm>
          <a:prstGeom prst="rect">
            <a:avLst/>
          </a:prstGeom>
        </p:spPr>
        <p:txBody>
          <a:bodyPr wrap="square" lIns="0" tIns="0" rIns="0" bIns="0" anchor="ctr">
            <a:spAutoFit/>
          </a:bodyPr>
          <a:lstStyle/>
          <a:p>
            <a:r>
              <a:rPr lang="en-US" dirty="0"/>
              <a:t>In the </a:t>
            </a:r>
            <a:r>
              <a:rPr lang="en-US" dirty="0" smtClean="0"/>
              <a:t>telecom </a:t>
            </a:r>
            <a:r>
              <a:rPr lang="en-US" dirty="0"/>
              <a:t>industry, preventing customer churn is crucial for a company's long-term success. </a:t>
            </a:r>
            <a:r>
              <a:rPr lang="en-US" dirty="0" smtClean="0"/>
              <a:t>This data analysis focuses </a:t>
            </a:r>
            <a:r>
              <a:rPr lang="en-US" dirty="0"/>
              <a:t>on </a:t>
            </a:r>
            <a:r>
              <a:rPr lang="en-US" dirty="0" smtClean="0"/>
              <a:t>understanding </a:t>
            </a:r>
            <a:r>
              <a:rPr lang="en-US" dirty="0"/>
              <a:t>why customers might leave a telecom company. We'll be doing Exploratory Data Analysis (EDA) using Python on the provided data. This helps us uncover patterns and insights to guide the company in making informed decisions</a:t>
            </a:r>
            <a:r>
              <a:rPr lang="en-US" dirty="0" smtClean="0"/>
              <a:t>.</a:t>
            </a:r>
          </a:p>
          <a:p>
            <a:endParaRPr lang="en-US" dirty="0"/>
          </a:p>
          <a:p>
            <a:r>
              <a:rPr lang="en-US" dirty="0"/>
              <a:t>Telecom churn analysis is essential because </a:t>
            </a:r>
            <a:r>
              <a:rPr lang="en-US" dirty="0" smtClean="0"/>
              <a:t>customer’s </a:t>
            </a:r>
            <a:r>
              <a:rPr lang="en-US" dirty="0"/>
              <a:t>needs and technology keep evolving. EDA is the first step in understanding the data we have. In this presentation, we'll look at the challenges faced by telecom companies and use Python to explore the data, aiming to find valuable insights. </a:t>
            </a:r>
            <a:endParaRPr lang="en-US" dirty="0" smtClean="0"/>
          </a:p>
          <a:p>
            <a:endParaRPr lang="en-US" dirty="0"/>
          </a:p>
          <a:p>
            <a:r>
              <a:rPr lang="en-US" dirty="0"/>
              <a:t>Our goal is to delve into the underlying data points contributing to this churn, leveraging exploratory data analysis (EDA) to identify patterns and insights that will inform strategic measures for reducing churn and enhancing customer retention.</a:t>
            </a:r>
          </a:p>
          <a:p>
            <a:pPr>
              <a:lnSpc>
                <a:spcPts val="1900"/>
              </a:lnSpc>
            </a:pPr>
            <a:endParaRPr lang="en-US" sz="1400" dirty="0" smtClean="0">
              <a:solidFill>
                <a:schemeClr val="tx1">
                  <a:lumMod val="75000"/>
                  <a:lumOff val="25000"/>
                </a:schemeClr>
              </a:solidFill>
              <a:cs typeface="Segoe UI" panose="020B0502040204020203" pitchFamily="34" charset="0"/>
            </a:endParaRPr>
          </a:p>
          <a:p>
            <a:pPr marL="342900" indent="-342900">
              <a:lnSpc>
                <a:spcPts val="1900"/>
              </a:lnSpc>
              <a:buAutoNum type="arabicPeriod"/>
            </a:pP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64933" y="995334"/>
            <a:ext cx="1219200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chemeClr val="tx1">
                    <a:lumMod val="75000"/>
                    <a:lumOff val="25000"/>
                  </a:schemeClr>
                </a:solidFill>
              </a:rPr>
              <a:t>Business Understanding and Overview</a:t>
            </a:r>
            <a:endParaRPr lang="en-US" sz="1800" dirty="0">
              <a:solidFill>
                <a:schemeClr val="tx1">
                  <a:lumMod val="75000"/>
                  <a:lumOff val="25000"/>
                </a:schemeClr>
              </a:solidFill>
            </a:endParaRPr>
          </a:p>
        </p:txBody>
      </p:sp>
    </p:spTree>
    <p:extLst>
      <p:ext uri="{BB962C8B-B14F-4D97-AF65-F5344CB8AC3E}">
        <p14:creationId xmlns:p14="http://schemas.microsoft.com/office/powerpoint/2010/main" val="2691174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zigZag">
          <a:fgClr>
            <a:schemeClr val="accent5">
              <a:lumMod val="75000"/>
            </a:schemeClr>
          </a:fgClr>
          <a:bgClr>
            <a:schemeClr val="accent5">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850023" y="2929935"/>
            <a:ext cx="9144000" cy="664797"/>
          </a:xfrm>
        </p:spPr>
        <p:txBody>
          <a:bodyPr lIns="0" tIns="0" rIns="0" bIns="0" anchor="t">
            <a:spAutoFit/>
          </a:bodyPr>
          <a:lstStyle/>
          <a:p>
            <a:r>
              <a:rPr lang="en-US" sz="4800" b="1" dirty="0" smtClean="0">
                <a:solidFill>
                  <a:schemeClr val="bg1"/>
                </a:solidFill>
              </a:rPr>
              <a:t>Understanding the data</a:t>
            </a:r>
            <a:endParaRPr lang="en-US" sz="4800" dirty="0">
              <a:solidFill>
                <a:schemeClr val="accent4"/>
              </a:solidFill>
            </a:endParaRPr>
          </a:p>
        </p:txBody>
      </p:sp>
    </p:spTree>
    <p:extLst>
      <p:ext uri="{BB962C8B-B14F-4D97-AF65-F5344CB8AC3E}">
        <p14:creationId xmlns:p14="http://schemas.microsoft.com/office/powerpoint/2010/main" val="1551745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4E3F5479-058B-4FA8-92E9-18CAB8CDC5C5}"/>
              </a:ext>
            </a:extLst>
          </p:cNvPr>
          <p:cNvSpPr txBox="1">
            <a:spLocks/>
          </p:cNvSpPr>
          <p:nvPr/>
        </p:nvSpPr>
        <p:spPr>
          <a:xfrm>
            <a:off x="364933" y="995334"/>
            <a:ext cx="1219200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Target Variable</a:t>
            </a:r>
            <a:endParaRPr lang="en-US" sz="1800" dirty="0">
              <a:solidFill>
                <a:schemeClr val="tx1">
                  <a:lumMod val="75000"/>
                  <a:lumOff val="25000"/>
                </a:schemeClr>
              </a:solidFill>
            </a:endParaRPr>
          </a:p>
        </p:txBody>
      </p:sp>
      <p:sp>
        <p:nvSpPr>
          <p:cNvPr id="18" name="Rectangle 17">
            <a:extLst>
              <a:ext uri="{FF2B5EF4-FFF2-40B4-BE49-F238E27FC236}">
                <a16:creationId xmlns:a16="http://schemas.microsoft.com/office/drawing/2014/main" id="{D927301F-4FAD-47A6-987B-1D9C411B7CC1}"/>
              </a:ext>
            </a:extLst>
          </p:cNvPr>
          <p:cNvSpPr/>
          <p:nvPr/>
        </p:nvSpPr>
        <p:spPr>
          <a:xfrm>
            <a:off x="364933" y="1562181"/>
            <a:ext cx="11429670" cy="2192908"/>
          </a:xfrm>
          <a:prstGeom prst="rect">
            <a:avLst/>
          </a:prstGeom>
        </p:spPr>
        <p:txBody>
          <a:bodyPr wrap="square" lIns="0" tIns="0" rIns="0" bIns="0" anchor="ctr">
            <a:spAutoFit/>
          </a:bodyPr>
          <a:lstStyle/>
          <a:p>
            <a:pPr>
              <a:lnSpc>
                <a:spcPts val="1900"/>
              </a:lnSpc>
            </a:pPr>
            <a:r>
              <a:rPr lang="en-US" sz="2000" b="1" dirty="0" smtClean="0">
                <a:solidFill>
                  <a:schemeClr val="tx1">
                    <a:lumMod val="75000"/>
                    <a:lumOff val="25000"/>
                  </a:schemeClr>
                </a:solidFill>
                <a:cs typeface="Segoe UI" panose="020B0502040204020203" pitchFamily="34" charset="0"/>
              </a:rPr>
              <a:t>Initial findings show the overall churn rate is 26.58 %</a:t>
            </a:r>
          </a:p>
          <a:p>
            <a:pPr>
              <a:lnSpc>
                <a:spcPts val="1900"/>
              </a:lnSpc>
            </a:pPr>
            <a:endParaRPr lang="en-US" sz="1400" b="1" dirty="0">
              <a:solidFill>
                <a:schemeClr val="tx1">
                  <a:lumMod val="75000"/>
                  <a:lumOff val="25000"/>
                </a:schemeClr>
              </a:solidFill>
              <a:cs typeface="Segoe UI" panose="020B0502040204020203" pitchFamily="34" charset="0"/>
            </a:endParaRPr>
          </a:p>
          <a:p>
            <a:pPr marL="285750" indent="-285750">
              <a:lnSpc>
                <a:spcPts val="1900"/>
              </a:lnSpc>
              <a:buFontTx/>
              <a:buChar char="-"/>
            </a:pPr>
            <a:r>
              <a:rPr lang="en-US" dirty="0" smtClean="0"/>
              <a:t>The </a:t>
            </a:r>
            <a:r>
              <a:rPr lang="en-US" dirty="0"/>
              <a:t>customer churn rate, determined from the given data, is 26.58%, reflecting the proportion of customers </a:t>
            </a:r>
            <a:r>
              <a:rPr lang="en-US" dirty="0" smtClean="0"/>
              <a:t>  </a:t>
            </a:r>
          </a:p>
          <a:p>
            <a:pPr>
              <a:lnSpc>
                <a:spcPts val="1900"/>
              </a:lnSpc>
            </a:pPr>
            <a:r>
              <a:rPr lang="en-US" dirty="0"/>
              <a:t> </a:t>
            </a:r>
            <a:r>
              <a:rPr lang="en-US" dirty="0" smtClean="0"/>
              <a:t>     discontinuing </a:t>
            </a:r>
            <a:r>
              <a:rPr lang="en-US" dirty="0"/>
              <a:t>services. </a:t>
            </a:r>
            <a:endParaRPr lang="en-US" dirty="0" smtClean="0"/>
          </a:p>
          <a:p>
            <a:pPr>
              <a:lnSpc>
                <a:spcPts val="1900"/>
              </a:lnSpc>
            </a:pPr>
            <a:endParaRPr lang="en-US" dirty="0"/>
          </a:p>
          <a:p>
            <a:pPr>
              <a:lnSpc>
                <a:spcPts val="1900"/>
              </a:lnSpc>
            </a:pPr>
            <a:r>
              <a:rPr lang="en-US" dirty="0" smtClean="0"/>
              <a:t>-    This </a:t>
            </a:r>
            <a:r>
              <a:rPr lang="en-US" dirty="0"/>
              <a:t>will serve as our </a:t>
            </a:r>
            <a:r>
              <a:rPr lang="en-US" dirty="0" smtClean="0"/>
              <a:t>base target value </a:t>
            </a:r>
            <a:r>
              <a:rPr lang="en-US" dirty="0"/>
              <a:t>to compare and evaluate the impact of </a:t>
            </a:r>
            <a:r>
              <a:rPr lang="en-US" dirty="0" smtClean="0"/>
              <a:t>categorical and numerical data.</a:t>
            </a: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r>
              <a:rPr lang="en-US" sz="1400" dirty="0" smtClean="0">
                <a:solidFill>
                  <a:schemeClr val="tx1">
                    <a:lumMod val="75000"/>
                    <a:lumOff val="25000"/>
                  </a:schemeClr>
                </a:solidFill>
                <a:cs typeface="Segoe UI" panose="020B0502040204020203" pitchFamily="34" charset="0"/>
              </a:rPr>
              <a:t>	</a:t>
            </a:r>
            <a:endParaRPr lang="en-US" sz="1400" dirty="0">
              <a:solidFill>
                <a:schemeClr val="tx1">
                  <a:lumMod val="75000"/>
                  <a:lumOff val="25000"/>
                </a:schemeClr>
              </a:solidFill>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19" y="3553427"/>
            <a:ext cx="11552897" cy="2519290"/>
          </a:xfrm>
          <a:prstGeom prst="rect">
            <a:avLst/>
          </a:prstGeom>
        </p:spPr>
      </p:pic>
    </p:spTree>
    <p:extLst>
      <p:ext uri="{BB962C8B-B14F-4D97-AF65-F5344CB8AC3E}">
        <p14:creationId xmlns:p14="http://schemas.microsoft.com/office/powerpoint/2010/main" val="3945307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4E3F5479-058B-4FA8-92E9-18CAB8CDC5C5}"/>
              </a:ext>
            </a:extLst>
          </p:cNvPr>
          <p:cNvSpPr txBox="1">
            <a:spLocks/>
          </p:cNvSpPr>
          <p:nvPr/>
        </p:nvSpPr>
        <p:spPr>
          <a:xfrm>
            <a:off x="364933" y="995334"/>
            <a:ext cx="1219200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Missing Data Analysis</a:t>
            </a:r>
            <a:endParaRPr lang="en-US" sz="1800" dirty="0">
              <a:solidFill>
                <a:schemeClr val="tx1">
                  <a:lumMod val="75000"/>
                  <a:lumOff val="25000"/>
                </a:schemeClr>
              </a:solidFill>
            </a:endParaRPr>
          </a:p>
        </p:txBody>
      </p:sp>
      <p:sp>
        <p:nvSpPr>
          <p:cNvPr id="18" name="Rectangle 17">
            <a:extLst>
              <a:ext uri="{FF2B5EF4-FFF2-40B4-BE49-F238E27FC236}">
                <a16:creationId xmlns:a16="http://schemas.microsoft.com/office/drawing/2014/main" id="{D927301F-4FAD-47A6-987B-1D9C411B7CC1}"/>
              </a:ext>
            </a:extLst>
          </p:cNvPr>
          <p:cNvSpPr/>
          <p:nvPr/>
        </p:nvSpPr>
        <p:spPr>
          <a:xfrm>
            <a:off x="364933" y="1706016"/>
            <a:ext cx="10723614" cy="2946961"/>
          </a:xfrm>
          <a:prstGeom prst="rect">
            <a:avLst/>
          </a:prstGeom>
        </p:spPr>
        <p:txBody>
          <a:bodyPr wrap="square" lIns="0" tIns="0" rIns="0" bIns="0" anchor="ctr">
            <a:spAutoFit/>
          </a:bodyPr>
          <a:lstStyle/>
          <a:p>
            <a:r>
              <a:rPr lang="en-US" b="1" dirty="0"/>
              <a:t>Data Type Correction</a:t>
            </a:r>
            <a:r>
              <a:rPr lang="en-US" b="1" dirty="0" smtClean="0"/>
              <a:t>:</a:t>
            </a:r>
          </a:p>
          <a:p>
            <a:pPr lvl="1"/>
            <a:r>
              <a:rPr lang="en-US" dirty="0" smtClean="0"/>
              <a:t>Issue</a:t>
            </a:r>
            <a:r>
              <a:rPr lang="en-US" dirty="0"/>
              <a:t>: The data type of the "Total Charges" column was incorrect (object instead of float64).</a:t>
            </a:r>
          </a:p>
          <a:p>
            <a:pPr lvl="1"/>
            <a:r>
              <a:rPr lang="en-US" dirty="0"/>
              <a:t>Resolution: The data type was changed to numerical (float64) to ensure accurate analysis</a:t>
            </a:r>
            <a:r>
              <a:rPr lang="en-US" dirty="0" smtClean="0"/>
              <a:t>.</a:t>
            </a:r>
          </a:p>
          <a:p>
            <a:pPr lvl="1"/>
            <a:endParaRPr lang="en-US" dirty="0"/>
          </a:p>
          <a:p>
            <a:r>
              <a:rPr lang="en-US" b="1" dirty="0"/>
              <a:t>Handling Null Values:</a:t>
            </a:r>
            <a:endParaRPr lang="en-US" dirty="0"/>
          </a:p>
          <a:p>
            <a:pPr lvl="1"/>
            <a:r>
              <a:rPr lang="en-US" dirty="0"/>
              <a:t>Issue: 11 null records were identified in the "Total Charges" </a:t>
            </a:r>
            <a:r>
              <a:rPr lang="en-US" dirty="0" smtClean="0"/>
              <a:t>column, constituting 0.15</a:t>
            </a:r>
            <a:r>
              <a:rPr lang="en-US" dirty="0"/>
              <a:t>% of the dataset.</a:t>
            </a:r>
          </a:p>
          <a:p>
            <a:pPr lvl="1"/>
            <a:r>
              <a:rPr lang="en-US" dirty="0"/>
              <a:t>Resolution: </a:t>
            </a:r>
            <a:r>
              <a:rPr lang="en-US" dirty="0" smtClean="0"/>
              <a:t>As this percentage is very small compared to the overall data as represented on the graph below, those 11 records were dropped, resulting </a:t>
            </a:r>
            <a:r>
              <a:rPr lang="en-US" dirty="0"/>
              <a:t>in a new dataset with 7032 records.</a:t>
            </a:r>
          </a:p>
          <a:p>
            <a:pPr marL="342900" indent="-342900">
              <a:lnSpc>
                <a:spcPts val="1900"/>
              </a:lnSpc>
              <a:buAutoNum type="arabicPeriod"/>
            </a:pP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973" y="4032498"/>
            <a:ext cx="6352579" cy="2825502"/>
          </a:xfrm>
          <a:prstGeom prst="rect">
            <a:avLst/>
          </a:prstGeom>
        </p:spPr>
      </p:pic>
    </p:spTree>
    <p:extLst>
      <p:ext uri="{BB962C8B-B14F-4D97-AF65-F5344CB8AC3E}">
        <p14:creationId xmlns:p14="http://schemas.microsoft.com/office/powerpoint/2010/main" val="1463414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4E3F5479-058B-4FA8-92E9-18CAB8CDC5C5}"/>
              </a:ext>
            </a:extLst>
          </p:cNvPr>
          <p:cNvSpPr txBox="1">
            <a:spLocks/>
          </p:cNvSpPr>
          <p:nvPr/>
        </p:nvSpPr>
        <p:spPr>
          <a:xfrm>
            <a:off x="364933" y="995334"/>
            <a:ext cx="1219200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Data Cleaning</a:t>
            </a:r>
            <a:endParaRPr lang="en-US" sz="1800" dirty="0">
              <a:solidFill>
                <a:schemeClr val="tx1">
                  <a:lumMod val="75000"/>
                  <a:lumOff val="25000"/>
                </a:schemeClr>
              </a:solidFill>
            </a:endParaRPr>
          </a:p>
        </p:txBody>
      </p:sp>
      <p:sp>
        <p:nvSpPr>
          <p:cNvPr id="18" name="Rectangle 17">
            <a:extLst>
              <a:ext uri="{FF2B5EF4-FFF2-40B4-BE49-F238E27FC236}">
                <a16:creationId xmlns:a16="http://schemas.microsoft.com/office/drawing/2014/main" id="{D927301F-4FAD-47A6-987B-1D9C411B7CC1}"/>
              </a:ext>
            </a:extLst>
          </p:cNvPr>
          <p:cNvSpPr/>
          <p:nvPr/>
        </p:nvSpPr>
        <p:spPr>
          <a:xfrm>
            <a:off x="364933" y="2021033"/>
            <a:ext cx="10897234" cy="2946961"/>
          </a:xfrm>
          <a:prstGeom prst="rect">
            <a:avLst/>
          </a:prstGeom>
        </p:spPr>
        <p:txBody>
          <a:bodyPr wrap="square" lIns="0" tIns="0" rIns="0" bIns="0" anchor="ctr">
            <a:spAutoFit/>
          </a:bodyPr>
          <a:lstStyle/>
          <a:p>
            <a:r>
              <a:rPr lang="en-US" b="1" dirty="0" smtClean="0"/>
              <a:t>Tenure </a:t>
            </a:r>
            <a:r>
              <a:rPr lang="en-US" b="1" dirty="0"/>
              <a:t>Grouping for Visualization:</a:t>
            </a:r>
            <a:endParaRPr lang="en-US" dirty="0"/>
          </a:p>
          <a:p>
            <a:pPr lvl="1"/>
            <a:r>
              <a:rPr lang="en-US" dirty="0"/>
              <a:t>Issue: To improve visualization, the "Tenure Months" entries (ranging from 1 to 72) were grouped into six bins: 1-12, 13-24, 25-36, 37-48, 49-60, and 61-72. The new data column, "</a:t>
            </a:r>
            <a:r>
              <a:rPr lang="en-US" dirty="0" err="1"/>
              <a:t>tenure_group</a:t>
            </a:r>
            <a:r>
              <a:rPr lang="en-US" dirty="0"/>
              <a:t>," was created</a:t>
            </a:r>
            <a:r>
              <a:rPr lang="en-US" dirty="0" smtClean="0"/>
              <a:t>.</a:t>
            </a:r>
          </a:p>
          <a:p>
            <a:pPr lvl="1"/>
            <a:endParaRPr lang="en-US" dirty="0"/>
          </a:p>
          <a:p>
            <a:pPr lvl="1"/>
            <a:endParaRPr lang="en-US" dirty="0"/>
          </a:p>
          <a:p>
            <a:r>
              <a:rPr lang="en-US" b="1" dirty="0"/>
              <a:t>Irrelevant Column Removal:</a:t>
            </a:r>
            <a:endParaRPr lang="en-US" dirty="0"/>
          </a:p>
          <a:p>
            <a:pPr lvl="1"/>
            <a:r>
              <a:rPr lang="en-US" dirty="0"/>
              <a:t>Issue: "Customer ID" and "Tenure" were identified as irrelevant for data analysis.</a:t>
            </a:r>
          </a:p>
          <a:p>
            <a:pPr lvl="1"/>
            <a:r>
              <a:rPr lang="en-US" dirty="0"/>
              <a:t>Resolution: Both columns were dropped, </a:t>
            </a:r>
            <a:r>
              <a:rPr lang="en-US" dirty="0" smtClean="0"/>
              <a:t>resulting in a dataset that is ready for more </a:t>
            </a:r>
            <a:r>
              <a:rPr lang="en-US"/>
              <a:t>focused </a:t>
            </a:r>
            <a:r>
              <a:rPr lang="en-US" smtClean="0"/>
              <a:t>EDA</a:t>
            </a:r>
            <a:r>
              <a:rPr lang="en-US" dirty="0" smtClean="0"/>
              <a:t>.</a:t>
            </a:r>
            <a:endParaRPr lang="en-US" dirty="0"/>
          </a:p>
          <a:p>
            <a:pPr marL="342900" indent="-342900">
              <a:lnSpc>
                <a:spcPts val="1900"/>
              </a:lnSpc>
              <a:buAutoNum type="arabicPeriod"/>
            </a:pPr>
            <a:endParaRPr lang="en-US" sz="1400" dirty="0" smtClean="0">
              <a:solidFill>
                <a:schemeClr val="tx1">
                  <a:lumMod val="75000"/>
                  <a:lumOff val="25000"/>
                </a:schemeClr>
              </a:solidFill>
              <a:cs typeface="Segoe UI" panose="020B0502040204020203" pitchFamily="34" charset="0"/>
            </a:endParaRPr>
          </a:p>
          <a:p>
            <a:pPr>
              <a:lnSpc>
                <a:spcPts val="1900"/>
              </a:lnSpc>
            </a:pPr>
            <a:endParaRPr lang="en-US" sz="1400" b="1" dirty="0" smtClean="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975931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5">
              <a:lumMod val="75000"/>
            </a:schemeClr>
          </a:fgClr>
          <a:bgClr>
            <a:schemeClr val="accent5">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850023" y="2929935"/>
            <a:ext cx="10481592" cy="664797"/>
          </a:xfrm>
        </p:spPr>
        <p:txBody>
          <a:bodyPr wrap="square" lIns="0" tIns="0" rIns="0" bIns="0" anchor="t">
            <a:spAutoFit/>
          </a:bodyPr>
          <a:lstStyle/>
          <a:p>
            <a:r>
              <a:rPr lang="en-US" sz="4800" b="1" dirty="0" smtClean="0">
                <a:solidFill>
                  <a:schemeClr val="bg1"/>
                </a:solidFill>
              </a:rPr>
              <a:t>Univariate Analysis</a:t>
            </a:r>
            <a:endParaRPr lang="en-US" sz="4800" dirty="0">
              <a:solidFill>
                <a:schemeClr val="accent4"/>
              </a:solidFill>
            </a:endParaRPr>
          </a:p>
        </p:txBody>
      </p:sp>
    </p:spTree>
    <p:extLst>
      <p:ext uri="{BB962C8B-B14F-4D97-AF65-F5344CB8AC3E}">
        <p14:creationId xmlns:p14="http://schemas.microsoft.com/office/powerpoint/2010/main" val="2657511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6617" y="357432"/>
            <a:ext cx="33353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4E3F5479-058B-4FA8-92E9-18CAB8CDC5C5}"/>
              </a:ext>
            </a:extLst>
          </p:cNvPr>
          <p:cNvSpPr txBox="1">
            <a:spLocks/>
          </p:cNvSpPr>
          <p:nvPr/>
        </p:nvSpPr>
        <p:spPr>
          <a:xfrm>
            <a:off x="215537" y="14025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7432"/>
            <a:ext cx="33092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4E3F5479-058B-4FA8-92E9-18CAB8CDC5C5}"/>
              </a:ext>
            </a:extLst>
          </p:cNvPr>
          <p:cNvSpPr txBox="1">
            <a:spLocks/>
          </p:cNvSpPr>
          <p:nvPr/>
        </p:nvSpPr>
        <p:spPr>
          <a:xfrm>
            <a:off x="364933" y="995334"/>
            <a:ext cx="1219200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tx1">
                    <a:lumMod val="75000"/>
                    <a:lumOff val="25000"/>
                  </a:schemeClr>
                </a:solidFill>
              </a:rPr>
              <a:t>Initial Findings of Univariate</a:t>
            </a:r>
            <a:r>
              <a:rPr lang="en-US" sz="1800" b="1" dirty="0">
                <a:solidFill>
                  <a:schemeClr val="tx1">
                    <a:lumMod val="75000"/>
                    <a:lumOff val="25000"/>
                  </a:schemeClr>
                </a:solidFill>
              </a:rPr>
              <a:t> </a:t>
            </a:r>
            <a:r>
              <a:rPr lang="en-US" sz="1800" b="1" dirty="0" smtClean="0">
                <a:solidFill>
                  <a:schemeClr val="tx1">
                    <a:lumMod val="75000"/>
                    <a:lumOff val="25000"/>
                  </a:schemeClr>
                </a:solidFill>
              </a:rPr>
              <a:t>Analysis</a:t>
            </a:r>
            <a:endParaRPr lang="en-US" sz="1800" dirty="0">
              <a:solidFill>
                <a:schemeClr val="tx1">
                  <a:lumMod val="75000"/>
                  <a:lumOff val="25000"/>
                </a:schemeClr>
              </a:solidFill>
            </a:endParaRPr>
          </a:p>
        </p:txBody>
      </p:sp>
      <p:sp>
        <p:nvSpPr>
          <p:cNvPr id="18" name="Rectangle 17">
            <a:extLst>
              <a:ext uri="{FF2B5EF4-FFF2-40B4-BE49-F238E27FC236}">
                <a16:creationId xmlns:a16="http://schemas.microsoft.com/office/drawing/2014/main" id="{D927301F-4FAD-47A6-987B-1D9C411B7CC1}"/>
              </a:ext>
            </a:extLst>
          </p:cNvPr>
          <p:cNvSpPr/>
          <p:nvPr/>
        </p:nvSpPr>
        <p:spPr>
          <a:xfrm>
            <a:off x="364933" y="1340630"/>
            <a:ext cx="10747204" cy="4670509"/>
          </a:xfrm>
          <a:prstGeom prst="rect">
            <a:avLst/>
          </a:prstGeom>
        </p:spPr>
        <p:txBody>
          <a:bodyPr wrap="square" lIns="0" tIns="0" rIns="0" bIns="0" anchor="ctr">
            <a:spAutoFit/>
          </a:bodyPr>
          <a:lstStyle/>
          <a:p>
            <a:r>
              <a:rPr lang="en-US" sz="1600" dirty="0"/>
              <a:t>To </a:t>
            </a:r>
            <a:r>
              <a:rPr lang="en-US" sz="1600" dirty="0" smtClean="0"/>
              <a:t>find out the overall univariate analysis</a:t>
            </a:r>
            <a:r>
              <a:rPr lang="en-US" sz="1600" dirty="0"/>
              <a:t>, we converted all categorical values to numerical representations using the </a:t>
            </a:r>
            <a:r>
              <a:rPr lang="en-US" sz="1600" dirty="0" err="1"/>
              <a:t>get_dummies</a:t>
            </a:r>
            <a:r>
              <a:rPr lang="en-US" sz="1600" dirty="0"/>
              <a:t> method. Subsequently, we conducted a correlation analysis, examining the relationship between these numerical features and the "Churn" column</a:t>
            </a:r>
            <a:r>
              <a:rPr lang="en-US" sz="1600" dirty="0" smtClean="0"/>
              <a:t>.</a:t>
            </a:r>
          </a:p>
          <a:p>
            <a:endParaRPr lang="en-US" sz="1600" dirty="0" smtClean="0"/>
          </a:p>
          <a:p>
            <a:r>
              <a:rPr lang="en-US" sz="1600" dirty="0" smtClean="0"/>
              <a:t>According </a:t>
            </a:r>
            <a:r>
              <a:rPr lang="en-US" sz="1600" dirty="0"/>
              <a:t>to the analysis, customers with the following attributes tend to exhibit higher churn </a:t>
            </a:r>
            <a:r>
              <a:rPr lang="en-US" sz="1600" dirty="0" smtClean="0"/>
              <a:t>rates as shown in the graph:</a:t>
            </a:r>
          </a:p>
          <a:p>
            <a:endParaRPr lang="en-US" sz="1600" dirty="0"/>
          </a:p>
          <a:p>
            <a:r>
              <a:rPr lang="en-US" sz="1600" dirty="0" smtClean="0"/>
              <a:t>- Month-to-month </a:t>
            </a:r>
            <a:r>
              <a:rPr lang="en-US" sz="1600" dirty="0"/>
              <a:t>contract</a:t>
            </a:r>
          </a:p>
          <a:p>
            <a:r>
              <a:rPr lang="en-US" sz="1600" dirty="0" smtClean="0"/>
              <a:t>- No </a:t>
            </a:r>
            <a:r>
              <a:rPr lang="en-US" sz="1600" dirty="0"/>
              <a:t>online security or tech support</a:t>
            </a:r>
          </a:p>
          <a:p>
            <a:r>
              <a:rPr lang="en-US" sz="1600" dirty="0" smtClean="0"/>
              <a:t>- With a tenure of less than a year</a:t>
            </a:r>
            <a:endParaRPr lang="en-US" sz="1600" dirty="0"/>
          </a:p>
          <a:p>
            <a:r>
              <a:rPr lang="en-US" sz="1600" dirty="0" smtClean="0"/>
              <a:t>- Fiber </a:t>
            </a:r>
            <a:r>
              <a:rPr lang="en-US" sz="1600" dirty="0"/>
              <a:t>optic internet service</a:t>
            </a:r>
          </a:p>
          <a:p>
            <a:r>
              <a:rPr lang="en-US" sz="1600" dirty="0" smtClean="0"/>
              <a:t>- Electronic </a:t>
            </a:r>
            <a:r>
              <a:rPr lang="en-US" sz="1600" dirty="0"/>
              <a:t>check payment</a:t>
            </a:r>
          </a:p>
          <a:p>
            <a:r>
              <a:rPr lang="en-US" sz="1600" dirty="0" smtClean="0"/>
              <a:t>- No </a:t>
            </a:r>
            <a:r>
              <a:rPr lang="en-US" sz="1600" dirty="0"/>
              <a:t>online backup or device protection</a:t>
            </a:r>
          </a:p>
          <a:p>
            <a:r>
              <a:rPr lang="en-US" sz="1600" dirty="0" smtClean="0"/>
              <a:t>- High </a:t>
            </a:r>
            <a:r>
              <a:rPr lang="en-US" sz="1600" dirty="0"/>
              <a:t>monthly charges</a:t>
            </a:r>
          </a:p>
          <a:p>
            <a:r>
              <a:rPr lang="en-US" sz="1600" dirty="0" smtClean="0"/>
              <a:t>- Opting </a:t>
            </a:r>
            <a:r>
              <a:rPr lang="en-US" sz="1600" dirty="0"/>
              <a:t>for paperless billing</a:t>
            </a:r>
          </a:p>
          <a:p>
            <a:r>
              <a:rPr lang="en-US" sz="1600" dirty="0" smtClean="0"/>
              <a:t>- Having </a:t>
            </a:r>
            <a:r>
              <a:rPr lang="en-US" sz="1600" dirty="0"/>
              <a:t>partners and dependents</a:t>
            </a:r>
          </a:p>
          <a:p>
            <a:r>
              <a:rPr lang="en-US" sz="1600" dirty="0" smtClean="0"/>
              <a:t>- Not </a:t>
            </a:r>
            <a:r>
              <a:rPr lang="en-US" sz="1600" dirty="0"/>
              <a:t>utilizing streaming services for TV and movies</a:t>
            </a:r>
          </a:p>
          <a:p>
            <a:pPr marL="342900" indent="-342900">
              <a:lnSpc>
                <a:spcPts val="1900"/>
              </a:lnSpc>
              <a:buAutoNum type="arabicPeriod"/>
            </a:pPr>
            <a:endParaRPr lang="en-US" sz="1200" dirty="0" smtClean="0">
              <a:solidFill>
                <a:schemeClr val="tx1">
                  <a:lumMod val="75000"/>
                  <a:lumOff val="25000"/>
                </a:schemeClr>
              </a:solidFill>
              <a:cs typeface="Segoe UI" panose="020B0502040204020203" pitchFamily="34" charset="0"/>
            </a:endParaRPr>
          </a:p>
          <a:p>
            <a:pPr>
              <a:lnSpc>
                <a:spcPts val="1900"/>
              </a:lnSpc>
            </a:pPr>
            <a:endParaRPr lang="en-US" sz="1200" b="1" dirty="0" smtClean="0">
              <a:solidFill>
                <a:schemeClr val="tx1">
                  <a:lumMod val="75000"/>
                  <a:lumOff val="25000"/>
                </a:schemeClr>
              </a:solidFill>
              <a:cs typeface="Segoe UI" panose="020B0502040204020203" pitchFamily="34" charset="0"/>
            </a:endParaRPr>
          </a:p>
          <a:p>
            <a:pPr>
              <a:lnSpc>
                <a:spcPts val="1900"/>
              </a:lnSpc>
            </a:pPr>
            <a:endParaRPr lang="en-US" sz="1200" dirty="0">
              <a:solidFill>
                <a:schemeClr val="tx1">
                  <a:lumMod val="75000"/>
                  <a:lumOff val="25000"/>
                </a:schemeClr>
              </a:solidFill>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834" y="2706505"/>
            <a:ext cx="4905565" cy="3907655"/>
          </a:xfrm>
          <a:prstGeom prst="rect">
            <a:avLst/>
          </a:prstGeom>
        </p:spPr>
      </p:pic>
    </p:spTree>
    <p:extLst>
      <p:ext uri="{BB962C8B-B14F-4D97-AF65-F5344CB8AC3E}">
        <p14:creationId xmlns:p14="http://schemas.microsoft.com/office/powerpoint/2010/main" val="1805336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5">
              <a:lumMod val="75000"/>
            </a:schemeClr>
          </a:fgClr>
          <a:bgClr>
            <a:schemeClr val="accent5">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850023" y="2929935"/>
            <a:ext cx="10481592" cy="664797"/>
          </a:xfrm>
        </p:spPr>
        <p:txBody>
          <a:bodyPr wrap="square" lIns="0" tIns="0" rIns="0" bIns="0" anchor="t">
            <a:spAutoFit/>
          </a:bodyPr>
          <a:lstStyle/>
          <a:p>
            <a:r>
              <a:rPr lang="en-US" sz="4800" b="1" dirty="0" smtClean="0">
                <a:solidFill>
                  <a:schemeClr val="bg1"/>
                </a:solidFill>
              </a:rPr>
              <a:t>Univariate Analysis (Categorical)</a:t>
            </a:r>
            <a:endParaRPr lang="en-US" sz="4800" dirty="0">
              <a:solidFill>
                <a:schemeClr val="accent4"/>
              </a:solidFill>
            </a:endParaRPr>
          </a:p>
        </p:txBody>
      </p:sp>
    </p:spTree>
    <p:extLst>
      <p:ext uri="{BB962C8B-B14F-4D97-AF65-F5344CB8AC3E}">
        <p14:creationId xmlns:p14="http://schemas.microsoft.com/office/powerpoint/2010/main" val="3466566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www.w3.org/XML/1998/namespace"/>
    <ds:schemaRef ds:uri="http://purl.org/dc/elements/1.1/"/>
    <ds:schemaRef ds:uri="http://purl.org/dc/term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1070</Words>
  <Application>Microsoft Office PowerPoint</Application>
  <PresentationFormat>Widescreen</PresentationFormat>
  <Paragraphs>151</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Segoe UI</vt:lpstr>
      <vt:lpstr>Segoe UI Light</vt:lpstr>
      <vt:lpstr>Office Theme</vt:lpstr>
      <vt:lpstr>Customer Churn EDA Analysis - Univariate  Ramakrishnan Natarajan</vt:lpstr>
      <vt:lpstr>PowerPoint Presentation</vt:lpstr>
      <vt:lpstr>Understanding the data</vt:lpstr>
      <vt:lpstr>PowerPoint Presentation</vt:lpstr>
      <vt:lpstr>PowerPoint Presentation</vt:lpstr>
      <vt:lpstr>PowerPoint Presentation</vt:lpstr>
      <vt:lpstr>Univariate Analysis</vt:lpstr>
      <vt:lpstr>PowerPoint Presentation</vt:lpstr>
      <vt:lpstr>Univariate Analysis (Categorical)</vt:lpstr>
      <vt:lpstr>PowerPoint Presentation</vt:lpstr>
      <vt:lpstr>PowerPoint Presentation</vt:lpstr>
      <vt:lpstr>PowerPoint Presentation</vt:lpstr>
      <vt:lpstr>PowerPoint Presentation</vt:lpstr>
      <vt:lpstr>PowerPoint Presentation</vt:lpstr>
      <vt:lpstr>Univariate Analysis (Numerical)</vt:lpstr>
      <vt:lpstr>PowerPoint Presentation</vt:lpstr>
      <vt:lpstr>Next Steps</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2024-02-23T16:18:30Z</dcterms:created>
  <dcterms:modified xsi:type="dcterms:W3CDTF">2024-02-24T04:52:00Z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