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C4631C-725A-B001-0431-765FD7F1FE66}" v="635" dt="2024-07-10T07:58:41.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21B98-A68E-48B9-8C7B-84B3BA982639}" type="datetimeFigureOut">
              <a:rPr lang="en-IN" smtClean="0"/>
              <a:t>27-09-2024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8C381-88E7-492B-8474-ABB0C829C354}" type="slidenum">
              <a:rPr lang="en-IN" smtClean="0"/>
              <a:t>‹#›</a:t>
            </a:fld>
            <a:endParaRPr lang="en-IN"/>
          </a:p>
        </p:txBody>
      </p:sp>
    </p:spTree>
    <p:extLst>
      <p:ext uri="{BB962C8B-B14F-4D97-AF65-F5344CB8AC3E}">
        <p14:creationId xmlns:p14="http://schemas.microsoft.com/office/powerpoint/2010/main" val="319738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08C381-88E7-492B-8474-ABB0C829C354}" type="slidenum">
              <a:rPr lang="en-IN" smtClean="0"/>
              <a:t>10</a:t>
            </a:fld>
            <a:endParaRPr lang="en-IN"/>
          </a:p>
        </p:txBody>
      </p:sp>
    </p:spTree>
    <p:extLst>
      <p:ext uri="{BB962C8B-B14F-4D97-AF65-F5344CB8AC3E}">
        <p14:creationId xmlns:p14="http://schemas.microsoft.com/office/powerpoint/2010/main" val="355820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9/27/2024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9/27/2024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9/27/2024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9/27/2024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9/27/2024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9/27/2024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ramakrishnasankavaram436@gmail.co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am6834/APSSDC-ML-project/blob/main/EMPLOYEES_BURNOUT_PREDICTION.ipynb" TargetMode="External"/><Relationship Id="rId2" Type="http://schemas.openxmlformats.org/officeDocument/2006/relationships/hyperlink" Target="https://colab.research.google.com/drive/1b3pE3N1Ub7I98pq3tjTJcZVjWod3xJNM#scrollTo=rcMngT71PUV-" TargetMode="External"/><Relationship Id="rId1" Type="http://schemas.openxmlformats.org/officeDocument/2006/relationships/slideLayout" Target="../slideLayouts/slideLayout2.xml"/><Relationship Id="rId6" Type="http://schemas.openxmlformats.org/officeDocument/2006/relationships/hyperlink" Target="https://www.mckinsey.com/mhi/our-insights/addressing-employee-burnout-are-you-solving-the-right-problem" TargetMode="External"/><Relationship Id="rId5" Type="http://schemas.openxmlformats.org/officeDocument/2006/relationships/hyperlink" Target="https://www.kaggle.com/code/asanchezhernandez/employee-burnout-eda-and-prediction" TargetMode="External"/><Relationship Id="rId4" Type="http://schemas.openxmlformats.org/officeDocument/2006/relationships/hyperlink" Target="https://nycdatascience.com/blog/student-works/tracking-data-and-predicting-employee-burnou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456760"/>
            <a:ext cx="10993549" cy="771793"/>
          </a:xfrm>
        </p:spPr>
        <p:txBody>
          <a:bodyPr>
            <a:normAutofit/>
          </a:bodyPr>
          <a:lstStyle/>
          <a:p>
            <a:r>
              <a:rPr lang="en-US" dirty="0"/>
              <a:t>Student details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353256"/>
            <a:ext cx="10993546" cy="2070534"/>
          </a:xfrm>
        </p:spPr>
        <p:txBody>
          <a:bodyPr>
            <a:normAutofit fontScale="70000" lnSpcReduction="20000"/>
          </a:bodyPr>
          <a:lstStyle/>
          <a:p>
            <a:r>
              <a:rPr lang="en-US" sz="2000" b="1" cap="none" dirty="0"/>
              <a:t>NAME : </a:t>
            </a:r>
            <a:r>
              <a:rPr lang="en-US" sz="2000" b="1" cap="none" dirty="0">
                <a:solidFill>
                  <a:schemeClr val="tx1"/>
                </a:solidFill>
              </a:rPr>
              <a:t>RAMA KRISHNA SANKAVARAM</a:t>
            </a:r>
            <a:endParaRPr lang="en-US" sz="2000" cap="none" dirty="0">
              <a:solidFill>
                <a:schemeClr val="tx1"/>
              </a:solidFill>
            </a:endParaRPr>
          </a:p>
          <a:p>
            <a:r>
              <a:rPr lang="en-US" sz="2000" b="1" cap="none" dirty="0"/>
              <a:t>SKILLS BUILD EMAIL ID : </a:t>
            </a:r>
            <a:r>
              <a:rPr lang="en-US" sz="2000" b="1" cap="none" dirty="0">
                <a:solidFill>
                  <a:schemeClr val="tx1"/>
                </a:solidFill>
                <a:hlinkClick r:id="rId2">
                  <a:extLst>
                    <a:ext uri="{A12FA001-AC4F-418D-AE19-62706E023703}">
                      <ahyp:hlinkClr xmlns:ahyp="http://schemas.microsoft.com/office/drawing/2018/hyperlinkcolor" val="tx"/>
                    </a:ext>
                  </a:extLst>
                </a:hlinkClick>
              </a:rPr>
              <a:t>ramakrishnasankavaram436@gmail.com</a:t>
            </a:r>
          </a:p>
          <a:p>
            <a:r>
              <a:rPr lang="en-US" sz="2000" b="1" cap="none" dirty="0"/>
              <a:t>COLLEGE NAME :</a:t>
            </a:r>
            <a:r>
              <a:rPr lang="en-US" sz="2000" b="1" cap="none" dirty="0">
                <a:solidFill>
                  <a:schemeClr val="tx1"/>
                </a:solidFill>
              </a:rPr>
              <a:t> MOHAN BABU UNIVERSITY</a:t>
            </a:r>
          </a:p>
          <a:p>
            <a:r>
              <a:rPr lang="en-US" sz="2000" b="1" cap="none" dirty="0"/>
              <a:t>STATE : </a:t>
            </a:r>
            <a:r>
              <a:rPr lang="en-US" sz="2000" b="1" cap="none" dirty="0">
                <a:solidFill>
                  <a:schemeClr val="tx1"/>
                </a:solidFill>
              </a:rPr>
              <a:t>ANDHRA </a:t>
            </a:r>
            <a:r>
              <a:rPr lang="en-US" sz="2000" b="1" cap="none" dirty="0" err="1">
                <a:solidFill>
                  <a:schemeClr val="tx1"/>
                </a:solidFill>
              </a:rPr>
              <a:t>PRADESH</a:t>
            </a:r>
            <a:endParaRPr lang="en-US" sz="2000" b="1" cap="none" dirty="0">
              <a:solidFill>
                <a:schemeClr val="tx1"/>
              </a:solidFill>
            </a:endParaRPr>
          </a:p>
          <a:p>
            <a:r>
              <a:rPr lang="en-US" sz="2000" b="1" cap="none" dirty="0"/>
              <a:t>INTERNSHIP DOMAIN : </a:t>
            </a:r>
            <a:r>
              <a:rPr lang="en-US" sz="2000" b="1" cap="none" dirty="0">
                <a:solidFill>
                  <a:schemeClr val="tx1"/>
                </a:solidFill>
              </a:rPr>
              <a:t>ARTIFICIAL INTELLIGENCE AND MACHINE LEARNING</a:t>
            </a:r>
          </a:p>
          <a:p>
            <a:r>
              <a:rPr lang="en-US" sz="2000" b="1" cap="none" dirty="0"/>
              <a:t>INTERNSHIP START AND END DATE : </a:t>
            </a:r>
            <a:r>
              <a:rPr lang="en-US" sz="2000" b="1" cap="none" dirty="0">
                <a:solidFill>
                  <a:schemeClr val="tx1"/>
                </a:solidFill>
              </a:rPr>
              <a:t>3 JUNE 2024 - 15 JULY 2024</a:t>
            </a:r>
          </a:p>
          <a:p>
            <a:endParaRPr lang="en-US" sz="2000" b="1" cap="none" dirty="0"/>
          </a:p>
          <a:p>
            <a:endParaRPr lang="en-US" sz="2000" b="1"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pic>
        <p:nvPicPr>
          <p:cNvPr id="4" name="Picture 3" descr="A person in a blue shirt&#10;&#10;Description automatically generated">
            <a:extLst>
              <a:ext uri="{FF2B5EF4-FFF2-40B4-BE49-F238E27FC236}">
                <a16:creationId xmlns:a16="http://schemas.microsoft.com/office/drawing/2014/main" id="{1E491597-CAC5-6F30-C3DB-BB3CD79D41CB}"/>
              </a:ext>
            </a:extLst>
          </p:cNvPr>
          <p:cNvPicPr>
            <a:picLocks noChangeAspect="1"/>
          </p:cNvPicPr>
          <p:nvPr/>
        </p:nvPicPr>
        <p:blipFill>
          <a:blip r:embed="rId4"/>
          <a:stretch>
            <a:fillRect/>
          </a:stretch>
        </p:blipFill>
        <p:spPr>
          <a:xfrm>
            <a:off x="8134029" y="1125071"/>
            <a:ext cx="2826769" cy="2064124"/>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9953-C44F-CDF8-A4F4-DBBF748C7C3B}"/>
              </a:ext>
            </a:extLst>
          </p:cNvPr>
          <p:cNvSpPr>
            <a:spLocks noGrp="1"/>
          </p:cNvSpPr>
          <p:nvPr>
            <p:ph type="title"/>
          </p:nvPr>
        </p:nvSpPr>
        <p:spPr/>
        <p:txBody>
          <a:bodyPr/>
          <a:lstStyle/>
          <a:p>
            <a:r>
              <a:rPr lang="en-US" sz="2800" b="1" kern="0" spc="-120" dirty="0">
                <a:solidFill>
                  <a:schemeClr val="accent1"/>
                </a:solidFill>
                <a:latin typeface="Inter"/>
                <a:ea typeface="Inter" pitchFamily="34" charset="-122"/>
                <a:cs typeface="Inter" pitchFamily="34" charset="-120"/>
              </a:rPr>
              <a:t>Results</a:t>
            </a:r>
            <a:br>
              <a:rPr lang="en-US" sz="2800" dirty="0"/>
            </a:br>
            <a:endParaRPr lang="en-IN" dirty="0"/>
          </a:p>
        </p:txBody>
      </p:sp>
      <p:sp>
        <p:nvSpPr>
          <p:cNvPr id="3" name="Content Placeholder 2">
            <a:extLst>
              <a:ext uri="{FF2B5EF4-FFF2-40B4-BE49-F238E27FC236}">
                <a16:creationId xmlns:a16="http://schemas.microsoft.com/office/drawing/2014/main" id="{A8F08935-192A-2A99-953C-9367C49D722A}"/>
              </a:ext>
            </a:extLst>
          </p:cNvPr>
          <p:cNvSpPr>
            <a:spLocks noGrp="1"/>
          </p:cNvSpPr>
          <p:nvPr>
            <p:ph idx="1"/>
          </p:nvPr>
        </p:nvSpPr>
        <p:spPr>
          <a:xfrm>
            <a:off x="581193" y="768096"/>
            <a:ext cx="11029615" cy="3634486"/>
          </a:xfrm>
        </p:spPr>
        <p:txBody>
          <a:bodyPr/>
          <a:lstStyle/>
          <a:p>
            <a:pPr marL="305435" indent="-305435"/>
            <a:r>
              <a:rPr lang="en-US" sz="1800" b="1" kern="0" spc="-32" dirty="0">
                <a:solidFill>
                  <a:srgbClr val="272525"/>
                </a:solidFill>
                <a:latin typeface="Lucida Bright"/>
                <a:ea typeface="Inter"/>
                <a:cs typeface="Inter" pitchFamily="34" charset="-120"/>
              </a:rPr>
              <a:t>Accuracy</a:t>
            </a:r>
            <a:r>
              <a:rPr lang="en-US" sz="1800" kern="0" spc="-32" dirty="0">
                <a:solidFill>
                  <a:srgbClr val="272525"/>
                </a:solidFill>
                <a:latin typeface="Lucida Bright"/>
                <a:ea typeface="Inter"/>
                <a:cs typeface="Inter" pitchFamily="34" charset="-120"/>
              </a:rPr>
              <a:t>				-  91%</a:t>
            </a:r>
            <a:endParaRPr lang="en-US" sz="1800" dirty="0">
              <a:latin typeface="Lucida Bright"/>
              <a:ea typeface="Inter"/>
            </a:endParaRPr>
          </a:p>
          <a:p>
            <a:pPr marL="305435" indent="-305435"/>
            <a:r>
              <a:rPr lang="en-US" sz="1800" b="1" kern="0" spc="-32" dirty="0">
                <a:solidFill>
                  <a:srgbClr val="272525"/>
                </a:solidFill>
                <a:latin typeface="Lucida Bright"/>
                <a:ea typeface="Inter"/>
                <a:cs typeface="Inter" pitchFamily="34" charset="-120"/>
              </a:rPr>
              <a:t>Key Burnout Factors</a:t>
            </a:r>
            <a:r>
              <a:rPr lang="en-US" sz="1800" kern="0" spc="-32" dirty="0">
                <a:solidFill>
                  <a:srgbClr val="272525"/>
                </a:solidFill>
                <a:latin typeface="Lucida Bright"/>
                <a:ea typeface="Inter"/>
                <a:cs typeface="Inter" pitchFamily="34" charset="-120"/>
              </a:rPr>
              <a:t>	-  Workload, Work-life Balance, Job Satisfaction, Employee Engagement</a:t>
            </a:r>
            <a:endParaRPr lang="en-US" sz="1800">
              <a:latin typeface="Lucida Bright"/>
              <a:ea typeface="Inter"/>
            </a:endParaRPr>
          </a:p>
          <a:p>
            <a:pPr marL="305435" indent="-305435"/>
            <a:r>
              <a:rPr lang="en-US" sz="1800" b="1" kern="0" spc="-32" dirty="0">
                <a:solidFill>
                  <a:srgbClr val="272525"/>
                </a:solidFill>
                <a:latin typeface="Lucida Bright"/>
                <a:ea typeface="Inter"/>
                <a:cs typeface="Inter" pitchFamily="34" charset="-120"/>
              </a:rPr>
              <a:t>Recommendations</a:t>
            </a:r>
            <a:r>
              <a:rPr lang="en-US" sz="1800" kern="0" spc="-32" dirty="0">
                <a:solidFill>
                  <a:srgbClr val="272525"/>
                </a:solidFill>
                <a:latin typeface="Lucida Bright"/>
                <a:ea typeface="Inter"/>
                <a:cs typeface="Inter" pitchFamily="34" charset="-120"/>
              </a:rPr>
              <a:t>	- </a:t>
            </a:r>
            <a:r>
              <a:rPr lang="en-US" sz="1800" kern="0" spc="-32" dirty="0">
                <a:solidFill>
                  <a:srgbClr val="272525"/>
                </a:solidFill>
                <a:latin typeface="Lucida Bright"/>
                <a:ea typeface="+mn-lt"/>
                <a:cs typeface="+mn-lt"/>
              </a:rPr>
              <a:t>Implement flexible work arrangements, provide mental health resources, and foster a culture of support.</a:t>
            </a:r>
            <a:endParaRPr lang="en-US" sz="1800" dirty="0">
              <a:latin typeface="Lucida Bright"/>
            </a:endParaRPr>
          </a:p>
          <a:p>
            <a:pPr marL="305435" indent="-305435"/>
            <a:endParaRPr lang="en-IN" dirty="0"/>
          </a:p>
        </p:txBody>
      </p:sp>
      <p:sp>
        <p:nvSpPr>
          <p:cNvPr id="6" name="TextBox 5">
            <a:extLst>
              <a:ext uri="{FF2B5EF4-FFF2-40B4-BE49-F238E27FC236}">
                <a16:creationId xmlns:a16="http://schemas.microsoft.com/office/drawing/2014/main" id="{68292F21-F0BD-2B53-A65F-8C577F956ACA}"/>
              </a:ext>
            </a:extLst>
          </p:cNvPr>
          <p:cNvSpPr txBox="1"/>
          <p:nvPr/>
        </p:nvSpPr>
        <p:spPr>
          <a:xfrm>
            <a:off x="581192" y="4709605"/>
            <a:ext cx="11029615" cy="1200329"/>
          </a:xfrm>
          <a:prstGeom prst="rect">
            <a:avLst/>
          </a:prstGeom>
          <a:noFill/>
        </p:spPr>
        <p:txBody>
          <a:bodyPr wrap="square" rtlCol="0">
            <a:spAutoFit/>
          </a:bodyPr>
          <a:lstStyle/>
          <a:p>
            <a:r>
              <a:rPr lang="en-US" sz="1800" kern="0" spc="-32" dirty="0">
                <a:solidFill>
                  <a:srgbClr val="272525"/>
                </a:solidFill>
                <a:latin typeface="Inter" pitchFamily="34" charset="0"/>
                <a:ea typeface="Inter" pitchFamily="34" charset="-122"/>
                <a:cs typeface="Inter" pitchFamily="34" charset="-120"/>
              </a:rPr>
              <a:t>The predictive model has demonstrated a high level of accuracy in identifying employees at risk of burnout. By addressing the key contributing factors, organizations can proactively implement targeted interventions to support their workforce and mitigate the negative impacts of burnout.</a:t>
            </a:r>
            <a:endParaRPr lang="en-US" sz="1800" dirty="0"/>
          </a:p>
          <a:p>
            <a:endParaRPr lang="en-IN" dirty="0"/>
          </a:p>
        </p:txBody>
      </p:sp>
      <p:cxnSp>
        <p:nvCxnSpPr>
          <p:cNvPr id="8" name="Straight Connector 7">
            <a:extLst>
              <a:ext uri="{FF2B5EF4-FFF2-40B4-BE49-F238E27FC236}">
                <a16:creationId xmlns:a16="http://schemas.microsoft.com/office/drawing/2014/main" id="{B146940A-CBC2-756C-4EE5-E31E9C85DA36}"/>
              </a:ext>
            </a:extLst>
          </p:cNvPr>
          <p:cNvCxnSpPr/>
          <p:nvPr/>
        </p:nvCxnSpPr>
        <p:spPr>
          <a:xfrm>
            <a:off x="838199" y="404164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68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B6F75A-0023-15EF-9914-278A6B14668C}"/>
              </a:ext>
            </a:extLst>
          </p:cNvPr>
          <p:cNvPicPr>
            <a:picLocks noGrp="1" noChangeAspect="1"/>
          </p:cNvPicPr>
          <p:nvPr>
            <p:ph idx="1"/>
          </p:nvPr>
        </p:nvPicPr>
        <p:blipFill>
          <a:blip r:embed="rId2"/>
          <a:stretch>
            <a:fillRect/>
          </a:stretch>
        </p:blipFill>
        <p:spPr>
          <a:xfrm>
            <a:off x="5809035" y="702156"/>
            <a:ext cx="5972793" cy="5954676"/>
          </a:xfrm>
        </p:spPr>
      </p:pic>
      <p:pic>
        <p:nvPicPr>
          <p:cNvPr id="9" name="Picture 8">
            <a:extLst>
              <a:ext uri="{FF2B5EF4-FFF2-40B4-BE49-F238E27FC236}">
                <a16:creationId xmlns:a16="http://schemas.microsoft.com/office/drawing/2014/main" id="{1A02F2BA-DDE0-C20F-E4D7-DEE54825DB3C}"/>
              </a:ext>
            </a:extLst>
          </p:cNvPr>
          <p:cNvPicPr>
            <a:picLocks noChangeAspect="1"/>
          </p:cNvPicPr>
          <p:nvPr/>
        </p:nvPicPr>
        <p:blipFill>
          <a:blip r:embed="rId3"/>
          <a:stretch>
            <a:fillRect/>
          </a:stretch>
        </p:blipFill>
        <p:spPr>
          <a:xfrm>
            <a:off x="271266" y="1508756"/>
            <a:ext cx="5303531" cy="3986792"/>
          </a:xfrm>
          <a:prstGeom prst="rect">
            <a:avLst/>
          </a:prstGeom>
        </p:spPr>
      </p:pic>
    </p:spTree>
    <p:extLst>
      <p:ext uri="{BB962C8B-B14F-4D97-AF65-F5344CB8AC3E}">
        <p14:creationId xmlns:p14="http://schemas.microsoft.com/office/powerpoint/2010/main" val="360707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CA71190-D5B0-BBCB-D18C-D09E9E5A8205}"/>
              </a:ext>
            </a:extLst>
          </p:cNvPr>
          <p:cNvPicPr>
            <a:picLocks noGrp="1" noChangeAspect="1"/>
          </p:cNvPicPr>
          <p:nvPr>
            <p:ph idx="1"/>
          </p:nvPr>
        </p:nvPicPr>
        <p:blipFill>
          <a:blip r:embed="rId2"/>
          <a:stretch>
            <a:fillRect/>
          </a:stretch>
        </p:blipFill>
        <p:spPr>
          <a:xfrm>
            <a:off x="1524208" y="1436306"/>
            <a:ext cx="8555715" cy="4415853"/>
          </a:xfrm>
        </p:spPr>
      </p:pic>
    </p:spTree>
    <p:extLst>
      <p:ext uri="{BB962C8B-B14F-4D97-AF65-F5344CB8AC3E}">
        <p14:creationId xmlns:p14="http://schemas.microsoft.com/office/powerpoint/2010/main" val="65161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65B822A-4154-3A95-0526-CB259E761B98}"/>
              </a:ext>
            </a:extLst>
          </p:cNvPr>
          <p:cNvPicPr>
            <a:picLocks noGrp="1" noChangeAspect="1"/>
          </p:cNvPicPr>
          <p:nvPr>
            <p:ph idx="1"/>
          </p:nvPr>
        </p:nvPicPr>
        <p:blipFill>
          <a:blip r:embed="rId2"/>
          <a:stretch>
            <a:fillRect/>
          </a:stretch>
        </p:blipFill>
        <p:spPr>
          <a:xfrm>
            <a:off x="862851" y="764673"/>
            <a:ext cx="10748132" cy="5868292"/>
          </a:xfrm>
        </p:spPr>
      </p:pic>
    </p:spTree>
    <p:extLst>
      <p:ext uri="{BB962C8B-B14F-4D97-AF65-F5344CB8AC3E}">
        <p14:creationId xmlns:p14="http://schemas.microsoft.com/office/powerpoint/2010/main" val="417320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D971-6BF4-BDA4-4A51-83CAB5CC9D4E}"/>
              </a:ext>
            </a:extLst>
          </p:cNvPr>
          <p:cNvSpPr>
            <a:spLocks noGrp="1"/>
          </p:cNvSpPr>
          <p:nvPr>
            <p:ph type="title"/>
          </p:nvPr>
        </p:nvSpPr>
        <p:spPr/>
        <p:txBody>
          <a:bodyPr/>
          <a:lstStyle/>
          <a:p>
            <a:r>
              <a:rPr lang="en-IN" dirty="0">
                <a:solidFill>
                  <a:schemeClr val="accent1"/>
                </a:solidFill>
              </a:rPr>
              <a:t>Links 🔗</a:t>
            </a:r>
            <a:endParaRPr lang="en-US" dirty="0">
              <a:solidFill>
                <a:schemeClr val="accent1"/>
              </a:solidFill>
            </a:endParaRPr>
          </a:p>
        </p:txBody>
      </p:sp>
      <p:sp>
        <p:nvSpPr>
          <p:cNvPr id="3" name="Content Placeholder 2">
            <a:extLst>
              <a:ext uri="{FF2B5EF4-FFF2-40B4-BE49-F238E27FC236}">
                <a16:creationId xmlns:a16="http://schemas.microsoft.com/office/drawing/2014/main" id="{ED0BCF88-3C5C-C70C-ECAE-D17E021E6F57}"/>
              </a:ext>
            </a:extLst>
          </p:cNvPr>
          <p:cNvSpPr>
            <a:spLocks noGrp="1"/>
          </p:cNvSpPr>
          <p:nvPr>
            <p:ph idx="1"/>
          </p:nvPr>
        </p:nvSpPr>
        <p:spPr>
          <a:xfrm>
            <a:off x="581193" y="1545336"/>
            <a:ext cx="11029615" cy="6126480"/>
          </a:xfrm>
        </p:spPr>
        <p:txBody>
          <a:bodyPr>
            <a:normAutofit/>
          </a:bodyPr>
          <a:lstStyle/>
          <a:p>
            <a:pPr marL="305435" indent="-305435"/>
            <a:r>
              <a:rPr lang="en-IN" dirty="0">
                <a:solidFill>
                  <a:schemeClr val="tx1"/>
                </a:solidFill>
                <a:hlinkClick r:id="rId2">
                  <a:extLst>
                    <a:ext uri="{A12FA001-AC4F-418D-AE19-62706E023703}">
                      <ahyp:hlinkClr xmlns:ahyp="http://schemas.microsoft.com/office/drawing/2018/hyperlinkcolor" val="tx"/>
                    </a:ext>
                  </a:extLst>
                </a:hlinkClick>
              </a:rPr>
              <a:t>GOOGLE Colab  NOTEBOOK Link</a:t>
            </a:r>
          </a:p>
          <a:p>
            <a:pPr marL="305435" indent="-305435"/>
            <a:endParaRPr lang="en-IN" dirty="0">
              <a:solidFill>
                <a:schemeClr val="tx1"/>
              </a:solidFill>
            </a:endParaRPr>
          </a:p>
          <a:p>
            <a:pPr marL="305435" indent="-305435"/>
            <a:r>
              <a:rPr lang="en-US" dirty="0">
                <a:solidFill>
                  <a:schemeClr val="tx1"/>
                </a:solidFill>
                <a:hlinkClick r:id="rId3">
                  <a:extLst>
                    <a:ext uri="{A12FA001-AC4F-418D-AE19-62706E023703}">
                      <ahyp:hlinkClr xmlns:ahyp="http://schemas.microsoft.com/office/drawing/2018/hyperlinkcolor" val="tx"/>
                    </a:ext>
                  </a:extLst>
                </a:hlinkClick>
              </a:rPr>
              <a:t>GITHUB REPO</a:t>
            </a:r>
            <a:endParaRPr lang="en-US">
              <a:solidFill>
                <a:schemeClr val="tx1"/>
              </a:solidFill>
              <a:hlinkClick r:id="rId3">
                <a:extLst>
                  <a:ext uri="{A12FA001-AC4F-418D-AE19-62706E023703}">
                    <ahyp:hlinkClr xmlns:ahyp="http://schemas.microsoft.com/office/drawing/2018/hyperlinkcolor" val="tx"/>
                  </a:ext>
                </a:extLst>
              </a:hlinkClick>
            </a:endParaRPr>
          </a:p>
          <a:p>
            <a:pPr marL="305435" indent="-305435"/>
            <a:endParaRPr lang="en-IN" dirty="0">
              <a:solidFill>
                <a:schemeClr val="tx1"/>
              </a:solidFill>
            </a:endParaRPr>
          </a:p>
          <a:p>
            <a:pPr marL="305435" indent="-305435"/>
            <a:r>
              <a:rPr lang="en-US" dirty="0">
                <a:solidFill>
                  <a:schemeClr val="tx1"/>
                </a:solidFill>
                <a:hlinkClick r:id="rId4">
                  <a:extLst>
                    <a:ext uri="{A12FA001-AC4F-418D-AE19-62706E023703}">
                      <ahyp:hlinkClr xmlns:ahyp="http://schemas.microsoft.com/office/drawing/2018/hyperlinkcolor" val="tx"/>
                    </a:ext>
                  </a:extLst>
                </a:hlinkClick>
              </a:rPr>
              <a:t>Tracking Data and Predicting Employee Burnout (nycdatascience.com)</a:t>
            </a:r>
            <a:endParaRPr lang="en-IN" dirty="0">
              <a:solidFill>
                <a:schemeClr val="tx1"/>
              </a:solidFill>
              <a:hlinkClick r:id="rId4">
                <a:extLst>
                  <a:ext uri="{A12FA001-AC4F-418D-AE19-62706E023703}">
                    <ahyp:hlinkClr xmlns:ahyp="http://schemas.microsoft.com/office/drawing/2018/hyperlinkcolor" val="tx"/>
                  </a:ext>
                </a:extLst>
              </a:hlinkClick>
            </a:endParaRPr>
          </a:p>
          <a:p>
            <a:pPr marL="305435" indent="-305435"/>
            <a:endParaRPr lang="en-IN" dirty="0">
              <a:solidFill>
                <a:schemeClr val="tx1"/>
              </a:solidFill>
            </a:endParaRPr>
          </a:p>
          <a:p>
            <a:pPr marL="305435" indent="-305435"/>
            <a:r>
              <a:rPr lang="en-US" dirty="0">
                <a:solidFill>
                  <a:schemeClr val="tx1"/>
                </a:solidFill>
                <a:hlinkClick r:id="rId5">
                  <a:extLst>
                    <a:ext uri="{A12FA001-AC4F-418D-AE19-62706E023703}">
                      <ahyp:hlinkClr xmlns:ahyp="http://schemas.microsoft.com/office/drawing/2018/hyperlinkcolor" val="tx"/>
                    </a:ext>
                  </a:extLst>
                </a:hlinkClick>
              </a:rPr>
              <a:t>Employee Burnout EDA and prediction (kaggle.com)</a:t>
            </a:r>
            <a:endParaRPr lang="en-IN" dirty="0">
              <a:solidFill>
                <a:schemeClr val="tx1"/>
              </a:solidFill>
              <a:hlinkClick r:id="rId5">
                <a:extLst>
                  <a:ext uri="{A12FA001-AC4F-418D-AE19-62706E023703}">
                    <ahyp:hlinkClr xmlns:ahyp="http://schemas.microsoft.com/office/drawing/2018/hyperlinkcolor" val="tx"/>
                  </a:ext>
                </a:extLst>
              </a:hlinkClick>
            </a:endParaRPr>
          </a:p>
          <a:p>
            <a:pPr marL="305435" indent="-305435"/>
            <a:endParaRPr lang="en-IN" dirty="0">
              <a:solidFill>
                <a:schemeClr val="tx1"/>
              </a:solidFill>
            </a:endParaRPr>
          </a:p>
          <a:p>
            <a:pPr marL="305435" indent="-305435"/>
            <a:r>
              <a:rPr lang="en-US" dirty="0">
                <a:solidFill>
                  <a:schemeClr val="tx1"/>
                </a:solidFill>
                <a:hlinkClick r:id="rId6">
                  <a:extLst>
                    <a:ext uri="{A12FA001-AC4F-418D-AE19-62706E023703}">
                      <ahyp:hlinkClr xmlns:ahyp="http://schemas.microsoft.com/office/drawing/2018/hyperlinkcolor" val="tx"/>
                    </a:ext>
                  </a:extLst>
                </a:hlinkClick>
              </a:rPr>
              <a:t>Addressing employee burnout: Are you solving the right problem? | McKinsey</a:t>
            </a:r>
            <a:endParaRPr lang="en-IN" dirty="0">
              <a:solidFill>
                <a:schemeClr val="tx1"/>
              </a:solidFill>
              <a:hlinkClick r:id="rId6">
                <a:extLst>
                  <a:ext uri="{A12FA001-AC4F-418D-AE19-62706E023703}">
                    <ahyp:hlinkClr xmlns:ahyp="http://schemas.microsoft.com/office/drawing/2018/hyperlinkcolor" val="tx"/>
                  </a:ext>
                </a:extLst>
              </a:hlinkClick>
            </a:endParaRPr>
          </a:p>
          <a:p>
            <a:pPr marL="305435" indent="-305435"/>
            <a:endParaRPr lang="en-IN" dirty="0"/>
          </a:p>
          <a:p>
            <a:pPr marL="305435" indent="-305435"/>
            <a:endParaRPr lang="en-IN" dirty="0"/>
          </a:p>
        </p:txBody>
      </p:sp>
    </p:spTree>
    <p:extLst>
      <p:ext uri="{BB962C8B-B14F-4D97-AF65-F5344CB8AC3E}">
        <p14:creationId xmlns:p14="http://schemas.microsoft.com/office/powerpoint/2010/main" val="223097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785C4E7-545B-4D43-81C9-76F75297C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B6ECCA-7A31-489A-9EB5-A736F1A38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9657081C-9529-4BAD-8D9E-855E0D178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B4FBA72A-1CDB-4DED-9D9F-8DCEA66D6C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2EFA499E-F4DC-4889-A998-1AB63657F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46723" y="1532847"/>
            <a:ext cx="3791022" cy="443610"/>
          </a:xfrm>
        </p:spPr>
        <p:txBody>
          <a:bodyPr vert="horz" lIns="91440" tIns="45720" rIns="91440" bIns="45720" rtlCol="0" anchor="b">
            <a:normAutofit/>
          </a:bodyPr>
          <a:lstStyle/>
          <a:p>
            <a:pPr>
              <a:lnSpc>
                <a:spcPct val="90000"/>
              </a:lnSpc>
            </a:pPr>
            <a:r>
              <a:rPr lang="en-US" sz="2200" b="1" i="1" spc="-185" dirty="0">
                <a:solidFill>
                  <a:srgbClr val="1CADE4"/>
                </a:solidFill>
                <a:latin typeface="Franklin Gothic Book"/>
              </a:rPr>
              <a:t>EMPLOYEE BURNOUT PREDICTION </a:t>
            </a:r>
            <a:endParaRPr lang="en-US" sz="2200" b="1" i="1" kern="1200" cap="all" spc="-185" dirty="0">
              <a:solidFill>
                <a:srgbClr val="1CADE4"/>
              </a:solidFill>
              <a:latin typeface="Franklin Gothic Book"/>
            </a:endParaRPr>
          </a:p>
        </p:txBody>
      </p:sp>
      <p:sp>
        <p:nvSpPr>
          <p:cNvPr id="7" name="TextBox 6">
            <a:extLst>
              <a:ext uri="{FF2B5EF4-FFF2-40B4-BE49-F238E27FC236}">
                <a16:creationId xmlns:a16="http://schemas.microsoft.com/office/drawing/2014/main" id="{39707B48-A181-A8B4-5433-E665BC08603E}"/>
              </a:ext>
            </a:extLst>
          </p:cNvPr>
          <p:cNvSpPr txBox="1"/>
          <p:nvPr/>
        </p:nvSpPr>
        <p:spPr>
          <a:xfrm>
            <a:off x="581192" y="2232397"/>
            <a:ext cx="3415633" cy="4024521"/>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spc="-36" dirty="0">
                <a:solidFill>
                  <a:srgbClr val="FFFFFF"/>
                </a:solidFill>
              </a:rPr>
              <a:t> </a:t>
            </a:r>
            <a:r>
              <a:rPr lang="en-US" spc="-36" dirty="0">
                <a:solidFill>
                  <a:srgbClr val="FFFFFF"/>
                </a:solidFill>
                <a:latin typeface="Calibri"/>
                <a:cs typeface="Calibri"/>
              </a:rPr>
              <a:t>Employee burnout is a critical issue that can have a significant impact on organizational productivity and employee well-being. By leveraging linear regression, this project aims to develop a predictive model that can identify the key factors contributing to employee burnout, enabling organizations to proactively address this challenge and support their workforce.</a:t>
            </a:r>
            <a:endParaRPr lang="en-US" dirty="0">
              <a:solidFill>
                <a:srgbClr val="FFFFFF"/>
              </a:solidFill>
              <a:latin typeface="Calibri"/>
              <a:cs typeface="Calibri"/>
            </a:endParaRPr>
          </a:p>
          <a:p>
            <a:pPr defTabSz="457200">
              <a:spcBef>
                <a:spcPct val="20000"/>
              </a:spcBef>
              <a:spcAft>
                <a:spcPts val="600"/>
              </a:spcAft>
              <a:buClr>
                <a:schemeClr val="accent1"/>
              </a:buClr>
              <a:buSzPct val="92000"/>
              <a:buFont typeface="Wingdings 2" panose="05020102010507070707" pitchFamily="18" charset="2"/>
              <a:buChar char=""/>
            </a:pPr>
            <a:endParaRPr lang="en-US">
              <a:solidFill>
                <a:srgbClr val="FFFFFF"/>
              </a:solidFill>
            </a:endParaRPr>
          </a:p>
        </p:txBody>
      </p:sp>
      <p:pic>
        <p:nvPicPr>
          <p:cNvPr id="6" name="Image 1" descr="preencoded.png">
            <a:extLst>
              <a:ext uri="{FF2B5EF4-FFF2-40B4-BE49-F238E27FC236}">
                <a16:creationId xmlns:a16="http://schemas.microsoft.com/office/drawing/2014/main" id="{69874CE5-428D-0FF9-FAA3-DDC164CC65EB}"/>
              </a:ext>
            </a:extLst>
          </p:cNvPr>
          <p:cNvPicPr>
            <a:picLocks noGrp="1" noChangeAspect="1"/>
          </p:cNvPicPr>
          <p:nvPr>
            <p:ph idx="1"/>
          </p:nvPr>
        </p:nvPicPr>
        <p:blipFill>
          <a:blip r:embed="rId2"/>
          <a:stretch>
            <a:fillRect/>
          </a:stretch>
        </p:blipFill>
        <p:spPr>
          <a:xfrm>
            <a:off x="4574838" y="1254026"/>
            <a:ext cx="3024390" cy="4530921"/>
          </a:xfrm>
          <a:prstGeom prst="rect">
            <a:avLst/>
          </a:prstGeom>
        </p:spPr>
      </p:pic>
      <p:sp>
        <p:nvSpPr>
          <p:cNvPr id="22" name="Rectangle 21">
            <a:extLst>
              <a:ext uri="{FF2B5EF4-FFF2-40B4-BE49-F238E27FC236}">
                <a16:creationId xmlns:a16="http://schemas.microsoft.com/office/drawing/2014/main" id="{5F8E3B12-4ED7-4DDE-A720-58DAD716A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rgbClr val="C65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How to Reduce Employee Burnout ...">
            <a:extLst>
              <a:ext uri="{FF2B5EF4-FFF2-40B4-BE49-F238E27FC236}">
                <a16:creationId xmlns:a16="http://schemas.microsoft.com/office/drawing/2014/main" id="{2A262F40-AE5E-39A6-5561-84F211605C06}"/>
              </a:ext>
            </a:extLst>
          </p:cNvPr>
          <p:cNvPicPr>
            <a:picLocks noChangeAspect="1"/>
          </p:cNvPicPr>
          <p:nvPr/>
        </p:nvPicPr>
        <p:blipFill rotWithShape="1">
          <a:blip r:embed="rId3"/>
          <a:srcRect l="-314" t="6301" r="374" b="7397"/>
          <a:stretch/>
        </p:blipFill>
        <p:spPr>
          <a:xfrm>
            <a:off x="8043502" y="1848360"/>
            <a:ext cx="3692307" cy="3526918"/>
          </a:xfrm>
          <a:prstGeom prst="rect">
            <a:avLst/>
          </a:prstGeom>
        </p:spPr>
      </p:pic>
      <p:sp>
        <p:nvSpPr>
          <p:cNvPr id="24" name="Rectangle 23">
            <a:extLst>
              <a:ext uri="{FF2B5EF4-FFF2-40B4-BE49-F238E27FC236}">
                <a16:creationId xmlns:a16="http://schemas.microsoft.com/office/drawing/2014/main" id="{E48E5443-80E7-4AE3-B50F-9B6837BE0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rgbClr val="969F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0C81AC8-F02D-C910-6616-8D9E44521436}"/>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lnSpc>
                <a:spcPct val="90000"/>
              </a:lnSpc>
            </a:pPr>
            <a:r>
              <a:rPr lang="en-US" spc="-134" dirty="0">
                <a:solidFill>
                  <a:schemeClr val="accent1"/>
                </a:solidFill>
              </a:rPr>
              <a:t>Problem Statement</a:t>
            </a:r>
            <a:br>
              <a:rPr lang="en-US" dirty="0">
                <a:solidFill>
                  <a:schemeClr val="accent1"/>
                </a:solidFill>
              </a:rPr>
            </a:br>
            <a:endParaRPr lang="en-US">
              <a:solidFill>
                <a:schemeClr val="accent1"/>
              </a:solidFill>
            </a:endParaRPr>
          </a:p>
        </p:txBody>
      </p:sp>
      <p:sp>
        <p:nvSpPr>
          <p:cNvPr id="5" name="TextBox 4">
            <a:extLst>
              <a:ext uri="{FF2B5EF4-FFF2-40B4-BE49-F238E27FC236}">
                <a16:creationId xmlns:a16="http://schemas.microsoft.com/office/drawing/2014/main" id="{FBE89C60-CF53-5E00-8DFE-2442A7B1877C}"/>
              </a:ext>
            </a:extLst>
          </p:cNvPr>
          <p:cNvSpPr txBox="1"/>
          <p:nvPr/>
        </p:nvSpPr>
        <p:spPr>
          <a:xfrm>
            <a:off x="601255" y="2260649"/>
            <a:ext cx="3409782" cy="3823607"/>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spc="-36">
                <a:solidFill>
                  <a:srgbClr val="FFFFFF"/>
                </a:solidFill>
              </a:rPr>
              <a:t>The goal of this project is to create a linear regression model that can accurately predict employee burnout based on various factors, such as workload, work-life balance, job satisfaction, and employee engagement. By understanding the underlying drivers of burnout, organizations can implement targeted interventions to support their employees and prevent burnout.</a:t>
            </a:r>
            <a:endParaRPr lang="en-US">
              <a:solidFill>
                <a:srgbClr val="FFFFFF"/>
              </a:solidFill>
            </a:endParaRPr>
          </a:p>
          <a:p>
            <a:pPr defTabSz="457200">
              <a:spcBef>
                <a:spcPct val="20000"/>
              </a:spcBef>
              <a:spcAft>
                <a:spcPts val="600"/>
              </a:spcAft>
              <a:buClr>
                <a:schemeClr val="accent1"/>
              </a:buClr>
              <a:buSzPct val="92000"/>
              <a:buFont typeface="Wingdings 2" panose="05020102010507070707" pitchFamily="18" charset="2"/>
              <a:buChar char=""/>
            </a:pPr>
            <a:endParaRPr lang="en-US">
              <a:solidFill>
                <a:srgbClr val="FFFFFF"/>
              </a:solidFill>
            </a:endParaRPr>
          </a:p>
        </p:txBody>
      </p:sp>
      <p:pic>
        <p:nvPicPr>
          <p:cNvPr id="4" name="Image 1" descr="preencoded.png">
            <a:extLst>
              <a:ext uri="{FF2B5EF4-FFF2-40B4-BE49-F238E27FC236}">
                <a16:creationId xmlns:a16="http://schemas.microsoft.com/office/drawing/2014/main" id="{C25B172D-3581-4BE7-4C61-93F66A74185F}"/>
              </a:ext>
            </a:extLst>
          </p:cNvPr>
          <p:cNvPicPr>
            <a:picLocks noGrp="1" noChangeAspect="1"/>
          </p:cNvPicPr>
          <p:nvPr>
            <p:ph idx="1"/>
          </p:nvPr>
        </p:nvPicPr>
        <p:blipFill>
          <a:blip r:embed="rId2"/>
          <a:stretch>
            <a:fillRect/>
          </a:stretch>
        </p:blipFill>
        <p:spPr>
          <a:xfrm>
            <a:off x="4592231" y="1635563"/>
            <a:ext cx="6831503" cy="3569460"/>
          </a:xfrm>
          <a:prstGeom prst="rect">
            <a:avLst/>
          </a:prstGeom>
        </p:spPr>
      </p:pic>
    </p:spTree>
    <p:extLst>
      <p:ext uri="{BB962C8B-B14F-4D97-AF65-F5344CB8AC3E}">
        <p14:creationId xmlns:p14="http://schemas.microsoft.com/office/powerpoint/2010/main" val="80542827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1C8D-79F3-3F80-3664-DEF760BA3A3B}"/>
              </a:ext>
            </a:extLst>
          </p:cNvPr>
          <p:cNvSpPr>
            <a:spLocks noGrp="1"/>
          </p:cNvSpPr>
          <p:nvPr>
            <p:ph type="title"/>
          </p:nvPr>
        </p:nvSpPr>
        <p:spPr>
          <a:xfrm>
            <a:off x="8144758" y="702156"/>
            <a:ext cx="3466049" cy="1010879"/>
          </a:xfrm>
        </p:spPr>
        <p:txBody>
          <a:bodyPr/>
          <a:lstStyle/>
          <a:p>
            <a:r>
              <a:rPr lang="en-US" sz="2800" b="1" kern="0" spc="-134" dirty="0">
                <a:solidFill>
                  <a:schemeClr val="accent1"/>
                </a:solidFill>
                <a:latin typeface="Inter"/>
                <a:ea typeface="Inter" pitchFamily="34" charset="-122"/>
                <a:cs typeface="Inter" pitchFamily="34" charset="-120"/>
              </a:rPr>
              <a:t>Agenda</a:t>
            </a:r>
            <a:br>
              <a:rPr lang="en-US" sz="2800" dirty="0"/>
            </a:br>
            <a:endParaRPr lang="en-IN" dirty="0"/>
          </a:p>
        </p:txBody>
      </p:sp>
      <p:pic>
        <p:nvPicPr>
          <p:cNvPr id="46" name="Image 1" descr="preencoded.png">
            <a:extLst>
              <a:ext uri="{FF2B5EF4-FFF2-40B4-BE49-F238E27FC236}">
                <a16:creationId xmlns:a16="http://schemas.microsoft.com/office/drawing/2014/main" id="{4386356F-42D3-E64A-C51E-2AA902336FF9}"/>
              </a:ext>
            </a:extLst>
          </p:cNvPr>
          <p:cNvPicPr>
            <a:picLocks noGrp="1" noChangeAspect="1"/>
          </p:cNvPicPr>
          <p:nvPr>
            <p:ph idx="1"/>
          </p:nvPr>
        </p:nvPicPr>
        <p:blipFill>
          <a:blip r:embed="rId2"/>
          <a:stretch>
            <a:fillRect/>
          </a:stretch>
        </p:blipFill>
        <p:spPr>
          <a:xfrm>
            <a:off x="417627" y="2007909"/>
            <a:ext cx="5483553" cy="3228886"/>
          </a:xfrm>
          <a:prstGeom prst="rect">
            <a:avLst/>
          </a:prstGeom>
        </p:spPr>
      </p:pic>
      <p:sp>
        <p:nvSpPr>
          <p:cNvPr id="49" name="TextBox 48">
            <a:extLst>
              <a:ext uri="{FF2B5EF4-FFF2-40B4-BE49-F238E27FC236}">
                <a16:creationId xmlns:a16="http://schemas.microsoft.com/office/drawing/2014/main" id="{BFF0D676-D733-1421-D871-420593EE738F}"/>
              </a:ext>
            </a:extLst>
          </p:cNvPr>
          <p:cNvSpPr txBox="1"/>
          <p:nvPr/>
        </p:nvSpPr>
        <p:spPr>
          <a:xfrm>
            <a:off x="6528062" y="1694809"/>
            <a:ext cx="2050330" cy="646331"/>
          </a:xfrm>
          <a:prstGeom prst="rect">
            <a:avLst/>
          </a:prstGeom>
          <a:noFill/>
        </p:spPr>
        <p:txBody>
          <a:bodyPr wrap="square" rtlCol="0">
            <a:spAutoFit/>
          </a:bodyPr>
          <a:lstStyle/>
          <a:p>
            <a:r>
              <a:rPr lang="en-US" sz="1800" b="1" kern="0" spc="-67" dirty="0">
                <a:solidFill>
                  <a:srgbClr val="272525"/>
                </a:solidFill>
                <a:latin typeface="Inter" pitchFamily="34" charset="0"/>
                <a:ea typeface="Inter" pitchFamily="34" charset="-122"/>
                <a:cs typeface="Inter" pitchFamily="34" charset="-120"/>
              </a:rPr>
              <a:t>1. Project Overview</a:t>
            </a:r>
            <a:endParaRPr lang="en-US" sz="1800" dirty="0"/>
          </a:p>
          <a:p>
            <a:endParaRPr lang="en-IN" dirty="0"/>
          </a:p>
        </p:txBody>
      </p:sp>
      <p:sp>
        <p:nvSpPr>
          <p:cNvPr id="51" name="TextBox 50">
            <a:extLst>
              <a:ext uri="{FF2B5EF4-FFF2-40B4-BE49-F238E27FC236}">
                <a16:creationId xmlns:a16="http://schemas.microsoft.com/office/drawing/2014/main" id="{F44F2ACE-836F-97B0-04A0-3F06EC6716C2}"/>
              </a:ext>
            </a:extLst>
          </p:cNvPr>
          <p:cNvSpPr txBox="1"/>
          <p:nvPr/>
        </p:nvSpPr>
        <p:spPr>
          <a:xfrm>
            <a:off x="6528062" y="3880936"/>
            <a:ext cx="2050330" cy="923330"/>
          </a:xfrm>
          <a:prstGeom prst="rect">
            <a:avLst/>
          </a:prstGeom>
          <a:noFill/>
        </p:spPr>
        <p:txBody>
          <a:bodyPr wrap="square" rtlCol="0">
            <a:spAutoFit/>
          </a:bodyPr>
          <a:lstStyle/>
          <a:p>
            <a:r>
              <a:rPr lang="en-US" sz="1800" b="1" kern="0" spc="-67" dirty="0">
                <a:solidFill>
                  <a:srgbClr val="272525"/>
                </a:solidFill>
                <a:latin typeface="Inter" pitchFamily="34" charset="0"/>
                <a:ea typeface="Inter" pitchFamily="34" charset="-122"/>
                <a:cs typeface="Inter" pitchFamily="34" charset="-120"/>
              </a:rPr>
              <a:t>3. Solution and Value Proposition</a:t>
            </a:r>
            <a:endParaRPr lang="en-US" sz="1800" dirty="0"/>
          </a:p>
          <a:p>
            <a:endParaRPr lang="en-IN" dirty="0"/>
          </a:p>
        </p:txBody>
      </p:sp>
      <p:sp>
        <p:nvSpPr>
          <p:cNvPr id="52" name="TextBox 51">
            <a:extLst>
              <a:ext uri="{FF2B5EF4-FFF2-40B4-BE49-F238E27FC236}">
                <a16:creationId xmlns:a16="http://schemas.microsoft.com/office/drawing/2014/main" id="{4D409C51-5869-9F7F-3E54-495A47061FFB}"/>
              </a:ext>
            </a:extLst>
          </p:cNvPr>
          <p:cNvSpPr txBox="1"/>
          <p:nvPr/>
        </p:nvSpPr>
        <p:spPr>
          <a:xfrm>
            <a:off x="9560477" y="3880936"/>
            <a:ext cx="2050330" cy="646331"/>
          </a:xfrm>
          <a:prstGeom prst="rect">
            <a:avLst/>
          </a:prstGeom>
          <a:noFill/>
        </p:spPr>
        <p:txBody>
          <a:bodyPr wrap="square" rtlCol="0">
            <a:spAutoFit/>
          </a:bodyPr>
          <a:lstStyle/>
          <a:p>
            <a:r>
              <a:rPr lang="en-US" sz="1800" b="1" kern="0" spc="-67" dirty="0">
                <a:solidFill>
                  <a:srgbClr val="272525"/>
                </a:solidFill>
                <a:latin typeface="Inter" pitchFamily="34" charset="0"/>
                <a:ea typeface="Inter" pitchFamily="34" charset="-122"/>
                <a:cs typeface="Inter" pitchFamily="34" charset="-120"/>
              </a:rPr>
              <a:t>4. Customization</a:t>
            </a:r>
            <a:endParaRPr lang="en-US" sz="1800" dirty="0"/>
          </a:p>
          <a:p>
            <a:endParaRPr lang="en-IN" dirty="0"/>
          </a:p>
        </p:txBody>
      </p:sp>
      <p:sp>
        <p:nvSpPr>
          <p:cNvPr id="53" name="TextBox 52">
            <a:extLst>
              <a:ext uri="{FF2B5EF4-FFF2-40B4-BE49-F238E27FC236}">
                <a16:creationId xmlns:a16="http://schemas.microsoft.com/office/drawing/2014/main" id="{F9116E21-A803-160A-DF59-04B34D00BFD4}"/>
              </a:ext>
            </a:extLst>
          </p:cNvPr>
          <p:cNvSpPr txBox="1"/>
          <p:nvPr/>
        </p:nvSpPr>
        <p:spPr>
          <a:xfrm>
            <a:off x="9560477" y="1694809"/>
            <a:ext cx="2050330" cy="646331"/>
          </a:xfrm>
          <a:prstGeom prst="rect">
            <a:avLst/>
          </a:prstGeom>
          <a:noFill/>
        </p:spPr>
        <p:txBody>
          <a:bodyPr wrap="square" rtlCol="0">
            <a:spAutoFit/>
          </a:bodyPr>
          <a:lstStyle/>
          <a:p>
            <a:r>
              <a:rPr lang="en-US" sz="1800" b="1" kern="0" spc="-67" dirty="0">
                <a:solidFill>
                  <a:srgbClr val="272525"/>
                </a:solidFill>
                <a:latin typeface="Inter" pitchFamily="34" charset="0"/>
                <a:ea typeface="Inter" pitchFamily="34" charset="-122"/>
                <a:cs typeface="Inter" pitchFamily="34" charset="-120"/>
              </a:rPr>
              <a:t>2. End Users</a:t>
            </a:r>
            <a:endParaRPr lang="en-US" sz="1800" dirty="0"/>
          </a:p>
          <a:p>
            <a:endParaRPr lang="en-IN" dirty="0"/>
          </a:p>
        </p:txBody>
      </p:sp>
      <p:sp>
        <p:nvSpPr>
          <p:cNvPr id="54" name="TextBox 53">
            <a:extLst>
              <a:ext uri="{FF2B5EF4-FFF2-40B4-BE49-F238E27FC236}">
                <a16:creationId xmlns:a16="http://schemas.microsoft.com/office/drawing/2014/main" id="{909D3BDF-CD73-D7D0-4280-1A83435CF46B}"/>
              </a:ext>
            </a:extLst>
          </p:cNvPr>
          <p:cNvSpPr txBox="1"/>
          <p:nvPr/>
        </p:nvSpPr>
        <p:spPr>
          <a:xfrm>
            <a:off x="6646321" y="2145986"/>
            <a:ext cx="2169014" cy="1477328"/>
          </a:xfrm>
          <a:prstGeom prst="rect">
            <a:avLst/>
          </a:prstGeom>
          <a:noFill/>
        </p:spPr>
        <p:txBody>
          <a:bodyPr wrap="square" rtlCol="0">
            <a:spAutoFit/>
          </a:bodyPr>
          <a:lstStyle/>
          <a:p>
            <a:r>
              <a:rPr lang="en-US" kern="0" spc="-36" dirty="0">
                <a:solidFill>
                  <a:srgbClr val="272525"/>
                </a:solidFill>
                <a:latin typeface="Inter" pitchFamily="34" charset="0"/>
                <a:ea typeface="Inter" pitchFamily="34" charset="-122"/>
                <a:cs typeface="Inter" pitchFamily="34" charset="-120"/>
              </a:rPr>
              <a:t>Understand the scope and objectives of the employee burnout prediction project.</a:t>
            </a:r>
            <a:endParaRPr lang="en-US" dirty="0"/>
          </a:p>
          <a:p>
            <a:endParaRPr lang="en-IN" dirty="0"/>
          </a:p>
        </p:txBody>
      </p:sp>
      <p:sp>
        <p:nvSpPr>
          <p:cNvPr id="55" name="TextBox 54">
            <a:extLst>
              <a:ext uri="{FF2B5EF4-FFF2-40B4-BE49-F238E27FC236}">
                <a16:creationId xmlns:a16="http://schemas.microsoft.com/office/drawing/2014/main" id="{706BD7A5-A3C0-9700-5818-B13695DD9EF3}"/>
              </a:ext>
            </a:extLst>
          </p:cNvPr>
          <p:cNvSpPr txBox="1"/>
          <p:nvPr/>
        </p:nvSpPr>
        <p:spPr>
          <a:xfrm>
            <a:off x="9560476" y="2269583"/>
            <a:ext cx="2319288" cy="1754326"/>
          </a:xfrm>
          <a:prstGeom prst="rect">
            <a:avLst/>
          </a:prstGeom>
          <a:noFill/>
        </p:spPr>
        <p:txBody>
          <a:bodyPr wrap="square" rtlCol="0">
            <a:spAutoFit/>
          </a:bodyPr>
          <a:lstStyle/>
          <a:p>
            <a:r>
              <a:rPr lang="en-US" sz="1800" kern="0" spc="-36" dirty="0">
                <a:solidFill>
                  <a:srgbClr val="272525"/>
                </a:solidFill>
                <a:latin typeface="Inter" pitchFamily="34" charset="0"/>
                <a:ea typeface="Inter" pitchFamily="34" charset="-122"/>
                <a:cs typeface="Inter" pitchFamily="34" charset="-120"/>
              </a:rPr>
              <a:t>Identify the target audience and stakeholders who will benefit from the predictive model.</a:t>
            </a:r>
            <a:endParaRPr lang="en-US" sz="1800" dirty="0"/>
          </a:p>
          <a:p>
            <a:endParaRPr lang="en-IN" dirty="0"/>
          </a:p>
        </p:txBody>
      </p:sp>
      <p:sp>
        <p:nvSpPr>
          <p:cNvPr id="56" name="TextBox 55">
            <a:extLst>
              <a:ext uri="{FF2B5EF4-FFF2-40B4-BE49-F238E27FC236}">
                <a16:creationId xmlns:a16="http://schemas.microsoft.com/office/drawing/2014/main" id="{8A06969A-521C-21E4-3794-F94C89784277}"/>
              </a:ext>
            </a:extLst>
          </p:cNvPr>
          <p:cNvSpPr txBox="1"/>
          <p:nvPr/>
        </p:nvSpPr>
        <p:spPr>
          <a:xfrm>
            <a:off x="9560476" y="4598194"/>
            <a:ext cx="2319289" cy="1754326"/>
          </a:xfrm>
          <a:prstGeom prst="rect">
            <a:avLst/>
          </a:prstGeom>
          <a:noFill/>
        </p:spPr>
        <p:txBody>
          <a:bodyPr wrap="square" rtlCol="0">
            <a:spAutoFit/>
          </a:bodyPr>
          <a:lstStyle/>
          <a:p>
            <a:r>
              <a:rPr lang="en-US" sz="1800" kern="0" spc="-36" dirty="0">
                <a:solidFill>
                  <a:srgbClr val="272525"/>
                </a:solidFill>
                <a:latin typeface="Inter" pitchFamily="34" charset="0"/>
                <a:ea typeface="Inter" pitchFamily="34" charset="-122"/>
                <a:cs typeface="Inter" pitchFamily="34" charset="-120"/>
              </a:rPr>
              <a:t>Discuss how the project can be customized to meet the specific needs of different organizations.</a:t>
            </a:r>
            <a:endParaRPr lang="en-US" sz="1800" dirty="0"/>
          </a:p>
          <a:p>
            <a:endParaRPr lang="en-IN" dirty="0"/>
          </a:p>
        </p:txBody>
      </p:sp>
      <p:sp>
        <p:nvSpPr>
          <p:cNvPr id="57" name="TextBox 56">
            <a:extLst>
              <a:ext uri="{FF2B5EF4-FFF2-40B4-BE49-F238E27FC236}">
                <a16:creationId xmlns:a16="http://schemas.microsoft.com/office/drawing/2014/main" id="{41BB672B-F9A6-6F12-13AB-0039E41EBD81}"/>
              </a:ext>
            </a:extLst>
          </p:cNvPr>
          <p:cNvSpPr txBox="1"/>
          <p:nvPr/>
        </p:nvSpPr>
        <p:spPr>
          <a:xfrm>
            <a:off x="6528062" y="4598194"/>
            <a:ext cx="2436829" cy="1754326"/>
          </a:xfrm>
          <a:prstGeom prst="rect">
            <a:avLst/>
          </a:prstGeom>
          <a:noFill/>
        </p:spPr>
        <p:txBody>
          <a:bodyPr wrap="square" rtlCol="0">
            <a:spAutoFit/>
          </a:bodyPr>
          <a:lstStyle/>
          <a:p>
            <a:r>
              <a:rPr lang="en-US" sz="1800" kern="0" spc="-36" dirty="0">
                <a:solidFill>
                  <a:srgbClr val="272525"/>
                </a:solidFill>
                <a:latin typeface="Inter" pitchFamily="34" charset="0"/>
                <a:ea typeface="Inter" pitchFamily="34" charset="-122"/>
                <a:cs typeface="Inter" pitchFamily="34" charset="-120"/>
              </a:rPr>
              <a:t>Explore the proposed solution and the value it offers to organizations in addressing employee burnout.</a:t>
            </a:r>
            <a:endParaRPr lang="en-US" sz="1800" dirty="0"/>
          </a:p>
          <a:p>
            <a:endParaRPr lang="en-IN" dirty="0"/>
          </a:p>
        </p:txBody>
      </p:sp>
      <p:pic>
        <p:nvPicPr>
          <p:cNvPr id="3" name="Picture 2" descr="Agenda Stock Illustrations – 100,727 ...">
            <a:extLst>
              <a:ext uri="{FF2B5EF4-FFF2-40B4-BE49-F238E27FC236}">
                <a16:creationId xmlns:a16="http://schemas.microsoft.com/office/drawing/2014/main" id="{85BA60C3-6E1F-CBE0-B304-51A2B3ECA7E2}"/>
              </a:ext>
            </a:extLst>
          </p:cNvPr>
          <p:cNvPicPr>
            <a:picLocks noChangeAspect="1"/>
          </p:cNvPicPr>
          <p:nvPr/>
        </p:nvPicPr>
        <p:blipFill rotWithShape="1">
          <a:blip r:embed="rId3"/>
          <a:srcRect l="2831" t="2778" r="3376" b="7843"/>
          <a:stretch/>
        </p:blipFill>
        <p:spPr>
          <a:xfrm>
            <a:off x="414434" y="1024070"/>
            <a:ext cx="5589629" cy="5717151"/>
          </a:xfrm>
          <a:prstGeom prst="rect">
            <a:avLst/>
          </a:prstGeom>
        </p:spPr>
      </p:pic>
    </p:spTree>
    <p:extLst>
      <p:ext uri="{BB962C8B-B14F-4D97-AF65-F5344CB8AC3E}">
        <p14:creationId xmlns:p14="http://schemas.microsoft.com/office/powerpoint/2010/main" val="371590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B96F-A701-8224-3286-C9F975F53EA1}"/>
              </a:ext>
            </a:extLst>
          </p:cNvPr>
          <p:cNvSpPr>
            <a:spLocks noGrp="1"/>
          </p:cNvSpPr>
          <p:nvPr>
            <p:ph type="title"/>
          </p:nvPr>
        </p:nvSpPr>
        <p:spPr/>
        <p:txBody>
          <a:bodyPr>
            <a:normAutofit/>
          </a:bodyPr>
          <a:lstStyle/>
          <a:p>
            <a:r>
              <a:rPr lang="en-US" sz="2800" b="1" kern="0" spc="-134" dirty="0">
                <a:solidFill>
                  <a:schemeClr val="accent1"/>
                </a:solidFill>
                <a:latin typeface="Inter"/>
                <a:ea typeface="Inter" pitchFamily="34" charset="-122"/>
                <a:cs typeface="Inter" pitchFamily="34" charset="-120"/>
              </a:rPr>
              <a:t>Project Overview</a:t>
            </a:r>
            <a:br>
              <a:rPr lang="en-US" sz="2800" dirty="0"/>
            </a:br>
            <a:endParaRPr lang="en-IN" dirty="0"/>
          </a:p>
        </p:txBody>
      </p:sp>
      <p:sp>
        <p:nvSpPr>
          <p:cNvPr id="3" name="Content Placeholder 2">
            <a:extLst>
              <a:ext uri="{FF2B5EF4-FFF2-40B4-BE49-F238E27FC236}">
                <a16:creationId xmlns:a16="http://schemas.microsoft.com/office/drawing/2014/main" id="{A5C27AC4-990E-0C8D-9391-1CB8F03E9D3A}"/>
              </a:ext>
            </a:extLst>
          </p:cNvPr>
          <p:cNvSpPr>
            <a:spLocks noGrp="1"/>
          </p:cNvSpPr>
          <p:nvPr>
            <p:ph idx="1"/>
          </p:nvPr>
        </p:nvSpPr>
        <p:spPr>
          <a:xfrm>
            <a:off x="581193" y="2836029"/>
            <a:ext cx="3981664" cy="3139321"/>
          </a:xfrm>
          <a:ln>
            <a:solidFill>
              <a:schemeClr val="bg1"/>
            </a:solidFill>
          </a:ln>
        </p:spPr>
        <p:txBody>
          <a:bodyPr>
            <a:noAutofit/>
          </a:bodyPr>
          <a:lstStyle/>
          <a:p>
            <a:pPr marL="305435" indent="-305435">
              <a:buFont typeface="Arial" panose="05020102010507070707" pitchFamily="18" charset="2"/>
              <a:buChar char="•"/>
            </a:pPr>
            <a:endParaRPr lang="en-US" sz="1800" b="1" kern="0" spc="-67" dirty="0">
              <a:solidFill>
                <a:schemeClr val="tx1"/>
              </a:solidFill>
              <a:latin typeface="Inter" pitchFamily="34" charset="0"/>
              <a:ea typeface="Inter" pitchFamily="34" charset="-122"/>
              <a:cs typeface="Inter" pitchFamily="34" charset="-120"/>
            </a:endParaRPr>
          </a:p>
          <a:p>
            <a:pPr marL="305435" indent="-305435">
              <a:buFont typeface="Arial" panose="05020102010507070707" pitchFamily="18" charset="2"/>
              <a:buChar char="•"/>
            </a:pPr>
            <a:endParaRPr lang="en-US" sz="1800" kern="0" spc="-36" dirty="0">
              <a:solidFill>
                <a:schemeClr val="tx1"/>
              </a:solidFill>
              <a:latin typeface="Inter" pitchFamily="34" charset="0"/>
              <a:ea typeface="Inter" pitchFamily="34" charset="-122"/>
              <a:cs typeface="Inter" pitchFamily="34" charset="-120"/>
            </a:endParaRPr>
          </a:p>
          <a:p>
            <a:pPr marL="305435" indent="-305435">
              <a:buFont typeface="Arial" panose="05020102010507070707" pitchFamily="18" charset="2"/>
              <a:buChar char="•"/>
            </a:pPr>
            <a:endParaRPr lang="en-US" sz="1800" kern="0" spc="-36" dirty="0">
              <a:solidFill>
                <a:schemeClr val="tx1"/>
              </a:solidFill>
              <a:latin typeface="Inter" pitchFamily="34" charset="0"/>
              <a:ea typeface="Inter" pitchFamily="34" charset="-122"/>
              <a:cs typeface="Inter" pitchFamily="34" charset="-120"/>
            </a:endParaRPr>
          </a:p>
          <a:p>
            <a:pPr marL="305435" indent="-305435">
              <a:buFont typeface="Arial" panose="05020102010507070707" pitchFamily="18" charset="2"/>
              <a:buChar char="•"/>
            </a:pPr>
            <a:endParaRPr lang="en-US" sz="1800" kern="0" spc="-36" dirty="0">
              <a:solidFill>
                <a:schemeClr val="tx1"/>
              </a:solidFill>
              <a:latin typeface="Inter" pitchFamily="34" charset="0"/>
              <a:ea typeface="Inter" pitchFamily="34" charset="-122"/>
              <a:cs typeface="Inter" pitchFamily="34" charset="-120"/>
            </a:endParaRPr>
          </a:p>
          <a:p>
            <a:pPr marL="305435" indent="-305435">
              <a:buFont typeface="Arial" panose="05020102010507070707" pitchFamily="18" charset="2"/>
              <a:buChar char="•"/>
            </a:pPr>
            <a:r>
              <a:rPr lang="en-US" sz="1800" kern="0" spc="-36" dirty="0">
                <a:solidFill>
                  <a:schemeClr val="tx1"/>
                </a:solidFill>
                <a:latin typeface="Inter"/>
                <a:ea typeface="Inter"/>
                <a:cs typeface="Inter" pitchFamily="34" charset="-120"/>
              </a:rPr>
              <a:t>Develop a linear regression model to predict employee burnout based on various factors.</a:t>
            </a:r>
            <a:endParaRPr lang="en-US" sz="1800" dirty="0">
              <a:solidFill>
                <a:schemeClr val="tx1"/>
              </a:solidFill>
              <a:latin typeface="Inter"/>
              <a:ea typeface="Inter"/>
            </a:endParaRPr>
          </a:p>
          <a:p>
            <a:pPr marL="305435" indent="-305435">
              <a:buFont typeface="Arial" panose="05020102010507070707" pitchFamily="18" charset="2"/>
              <a:buChar char="•"/>
            </a:pPr>
            <a:r>
              <a:rPr lang="en-US" sz="1800" kern="0" spc="-36" dirty="0">
                <a:solidFill>
                  <a:schemeClr val="tx1"/>
                </a:solidFill>
                <a:latin typeface="Inter"/>
                <a:ea typeface="Inter"/>
                <a:cs typeface="Inter" pitchFamily="34" charset="-120"/>
              </a:rPr>
              <a:t>Identify the key drivers of burnout and provide insights to organizations.</a:t>
            </a:r>
            <a:endParaRPr lang="en-US" sz="1800" b="1" kern="0" spc="-67" dirty="0">
              <a:solidFill>
                <a:schemeClr val="tx1"/>
              </a:solidFill>
              <a:latin typeface="Inter"/>
              <a:ea typeface="Inter"/>
            </a:endParaRPr>
          </a:p>
          <a:p>
            <a:pPr marL="305435" indent="-305435">
              <a:buFont typeface="Arial" panose="05020102010507070707" pitchFamily="18" charset="2"/>
              <a:buChar char="•"/>
            </a:pPr>
            <a:r>
              <a:rPr lang="en-US" sz="1800" kern="0" spc="-36" dirty="0">
                <a:solidFill>
                  <a:schemeClr val="tx1"/>
                </a:solidFill>
                <a:latin typeface="Inter"/>
                <a:ea typeface="Inter"/>
                <a:cs typeface="Inter" pitchFamily="34" charset="-120"/>
              </a:rPr>
              <a:t>Assist organizations in implementing targeted interventions to support their employees.</a:t>
            </a:r>
            <a:endParaRPr lang="en-US" sz="1800" dirty="0">
              <a:solidFill>
                <a:schemeClr val="tx1"/>
              </a:solidFill>
              <a:latin typeface="Inter"/>
              <a:ea typeface="Inter"/>
            </a:endParaRPr>
          </a:p>
          <a:p>
            <a:pPr marL="305435" indent="-305435">
              <a:buFont typeface="Arial" panose="05020102010507070707" pitchFamily="18" charset="2"/>
              <a:buChar char="•"/>
            </a:pPr>
            <a:endParaRPr lang="en-US" sz="1800" b="1" kern="0" spc="-67" dirty="0">
              <a:solidFill>
                <a:schemeClr val="tx1"/>
              </a:solidFill>
              <a:latin typeface="Inter" pitchFamily="34" charset="0"/>
              <a:ea typeface="Inter" pitchFamily="34" charset="-122"/>
            </a:endParaRPr>
          </a:p>
          <a:p>
            <a:pPr marL="305435" indent="-305435">
              <a:buFont typeface="Arial" panose="05020102010507070707" pitchFamily="18" charset="2"/>
              <a:buChar char="•"/>
            </a:pPr>
            <a:endParaRPr lang="en-US" sz="1800" b="1" kern="0" spc="-67" dirty="0">
              <a:solidFill>
                <a:schemeClr val="tx1"/>
              </a:solidFill>
              <a:latin typeface="Inter" pitchFamily="34" charset="0"/>
              <a:ea typeface="Inter" pitchFamily="34" charset="-122"/>
            </a:endParaRPr>
          </a:p>
          <a:p>
            <a:pPr marL="305435" indent="-305435">
              <a:buFont typeface="Arial" panose="05020102010507070707" pitchFamily="18" charset="2"/>
              <a:buChar char="•"/>
            </a:pPr>
            <a:endParaRPr lang="en-US" sz="1800" b="1" kern="0" spc="-67" dirty="0">
              <a:solidFill>
                <a:schemeClr val="tx1"/>
              </a:solidFill>
              <a:latin typeface="Inter" pitchFamily="34" charset="0"/>
              <a:ea typeface="Inter" pitchFamily="34" charset="-122"/>
            </a:endParaRPr>
          </a:p>
          <a:p>
            <a:pPr marL="305435" indent="-305435">
              <a:buFont typeface="Arial" panose="05020102010507070707" pitchFamily="18" charset="2"/>
              <a:buChar char="•"/>
            </a:pPr>
            <a:endParaRPr lang="en-US" sz="1800" b="1" kern="0" spc="-67" dirty="0">
              <a:solidFill>
                <a:schemeClr val="tx1"/>
              </a:solidFill>
              <a:latin typeface="Inter" pitchFamily="34" charset="0"/>
              <a:ea typeface="Inter" pitchFamily="34" charset="-122"/>
            </a:endParaRPr>
          </a:p>
          <a:p>
            <a:pPr marL="305435" indent="-305435">
              <a:buFont typeface="Arial" panose="05020102010507070707" pitchFamily="18" charset="2"/>
              <a:buChar char="•"/>
            </a:pPr>
            <a:endParaRPr lang="en-US" sz="1800" dirty="0">
              <a:solidFill>
                <a:schemeClr val="tx1"/>
              </a:solidFill>
            </a:endParaRPr>
          </a:p>
        </p:txBody>
      </p:sp>
      <p:sp>
        <p:nvSpPr>
          <p:cNvPr id="4" name="TextBox 3">
            <a:extLst>
              <a:ext uri="{FF2B5EF4-FFF2-40B4-BE49-F238E27FC236}">
                <a16:creationId xmlns:a16="http://schemas.microsoft.com/office/drawing/2014/main" id="{8A78C3BC-5406-E36F-67BF-8E52ACAD6956}"/>
              </a:ext>
            </a:extLst>
          </p:cNvPr>
          <p:cNvSpPr txBox="1"/>
          <p:nvPr/>
        </p:nvSpPr>
        <p:spPr>
          <a:xfrm>
            <a:off x="4562857" y="1870656"/>
            <a:ext cx="1814984" cy="738664"/>
          </a:xfrm>
          <a:prstGeom prst="rect">
            <a:avLst/>
          </a:prstGeom>
          <a:noFill/>
        </p:spPr>
        <p:txBody>
          <a:bodyPr wrap="none" rtlCol="0">
            <a:spAutoFit/>
          </a:bodyPr>
          <a:lstStyle/>
          <a:p>
            <a:r>
              <a:rPr lang="en-US" sz="2400" b="1" kern="0" spc="-67" dirty="0">
                <a:solidFill>
                  <a:srgbClr val="000000"/>
                </a:solidFill>
                <a:latin typeface="Inter" pitchFamily="34" charset="0"/>
                <a:ea typeface="Inter" pitchFamily="34" charset="-122"/>
                <a:cs typeface="Inter" pitchFamily="34" charset="-120"/>
              </a:rPr>
              <a:t>Methodology</a:t>
            </a:r>
            <a:endParaRPr lang="en-US" sz="2400" dirty="0"/>
          </a:p>
          <a:p>
            <a:endParaRPr lang="en-IN" dirty="0"/>
          </a:p>
        </p:txBody>
      </p:sp>
      <p:sp>
        <p:nvSpPr>
          <p:cNvPr id="5" name="TextBox 4">
            <a:extLst>
              <a:ext uri="{FF2B5EF4-FFF2-40B4-BE49-F238E27FC236}">
                <a16:creationId xmlns:a16="http://schemas.microsoft.com/office/drawing/2014/main" id="{C68F3D45-F61F-781D-0F78-CDD805D0BA17}"/>
              </a:ext>
            </a:extLst>
          </p:cNvPr>
          <p:cNvSpPr txBox="1"/>
          <p:nvPr/>
        </p:nvSpPr>
        <p:spPr>
          <a:xfrm>
            <a:off x="4562857" y="2836028"/>
            <a:ext cx="3792961" cy="3139321"/>
          </a:xfrm>
          <a:prstGeom prst="rect">
            <a:avLst/>
          </a:prstGeom>
          <a:noFill/>
        </p:spPr>
        <p:txBody>
          <a:bodyPr wrap="none" lIns="91440" tIns="45720" rIns="91440" bIns="45720" rtlCol="0" anchor="t">
            <a:spAutoFit/>
          </a:bodyPr>
          <a:lstStyle/>
          <a:p>
            <a:pPr marL="285750" indent="-285750">
              <a:buFont typeface="Arial"/>
              <a:buChar char="•"/>
            </a:pPr>
            <a:r>
              <a:rPr lang="en-US" kern="0" spc="-36" dirty="0">
                <a:solidFill>
                  <a:srgbClr val="272525"/>
                </a:solidFill>
                <a:latin typeface="Inter" pitchFamily="34" charset="0"/>
                <a:ea typeface="Inter" pitchFamily="34" charset="-122"/>
                <a:cs typeface="Inter" pitchFamily="34" charset="-120"/>
              </a:rPr>
              <a:t>Data collection and preprocessing</a:t>
            </a:r>
            <a:endParaRPr lang="en-US" dirty="0"/>
          </a:p>
          <a:p>
            <a:pPr marL="285750" indent="-285750">
              <a:buFont typeface="Arial"/>
              <a:buChar char="•"/>
            </a:pPr>
            <a:endParaRPr lang="en-IN" dirty="0"/>
          </a:p>
          <a:p>
            <a:pPr marL="285750" indent="-285750">
              <a:buFont typeface="Arial"/>
              <a:buChar char="•"/>
            </a:pPr>
            <a:r>
              <a:rPr lang="en-US" kern="0" spc="-36" dirty="0">
                <a:solidFill>
                  <a:srgbClr val="272525"/>
                </a:solidFill>
                <a:latin typeface="Inter" pitchFamily="34" charset="0"/>
                <a:ea typeface="Inter" pitchFamily="34" charset="-122"/>
                <a:cs typeface="Inter" pitchFamily="34" charset="-120"/>
              </a:rPr>
              <a:t>Feature engineering and selection</a:t>
            </a:r>
            <a:endParaRPr lang="en-US" dirty="0"/>
          </a:p>
          <a:p>
            <a:pPr marL="285750" indent="-285750">
              <a:buFont typeface="Arial"/>
              <a:buChar char="•"/>
            </a:pPr>
            <a:endParaRPr lang="en-US" kern="0" spc="-36" dirty="0">
              <a:solidFill>
                <a:srgbClr val="272525"/>
              </a:solidFill>
              <a:latin typeface="Inter" pitchFamily="34" charset="0"/>
              <a:ea typeface="Inter" pitchFamily="34" charset="-122"/>
              <a:cs typeface="Inter" pitchFamily="34" charset="-120"/>
            </a:endParaRPr>
          </a:p>
          <a:p>
            <a:pPr marL="285750" indent="-285750">
              <a:buFont typeface="Arial"/>
              <a:buChar char="•"/>
            </a:pPr>
            <a:r>
              <a:rPr lang="en-US" kern="0" spc="-36" dirty="0">
                <a:solidFill>
                  <a:srgbClr val="272525"/>
                </a:solidFill>
                <a:latin typeface="Inter" pitchFamily="34" charset="0"/>
                <a:ea typeface="Inter" pitchFamily="34" charset="-122"/>
                <a:cs typeface="Inter" pitchFamily="34" charset="-120"/>
              </a:rPr>
              <a:t>Model training and evaluation</a:t>
            </a:r>
          </a:p>
          <a:p>
            <a:pPr marL="285750" indent="-285750">
              <a:buFont typeface="Arial"/>
              <a:buChar char="•"/>
            </a:pPr>
            <a:endParaRPr lang="en-US" kern="0" spc="-36" dirty="0">
              <a:solidFill>
                <a:srgbClr val="272525"/>
              </a:solidFill>
              <a:latin typeface="Inter" pitchFamily="34" charset="0"/>
              <a:ea typeface="Inter" pitchFamily="34" charset="-122"/>
            </a:endParaRPr>
          </a:p>
          <a:p>
            <a:pPr marL="285750" indent="-285750">
              <a:buFont typeface="Arial"/>
              <a:buChar char="•"/>
            </a:pPr>
            <a:r>
              <a:rPr lang="en-US" kern="0" spc="-36" dirty="0">
                <a:solidFill>
                  <a:srgbClr val="272525"/>
                </a:solidFill>
                <a:latin typeface="Inter" pitchFamily="34" charset="0"/>
                <a:ea typeface="Inter" pitchFamily="34" charset="-122"/>
                <a:cs typeface="Inter" pitchFamily="34" charset="-120"/>
              </a:rPr>
              <a:t>Deployment and ongoing monitoring</a:t>
            </a:r>
            <a:endParaRPr lang="en-US" dirty="0"/>
          </a:p>
          <a:p>
            <a:pPr marL="285750" indent="-285750">
              <a:buFont typeface="Arial"/>
              <a:buChar char="•"/>
            </a:pPr>
            <a:endParaRPr lang="en-IN" dirty="0"/>
          </a:p>
          <a:p>
            <a:pPr marL="285750" indent="-285750">
              <a:buFont typeface="Arial"/>
              <a:buChar char="•"/>
            </a:pPr>
            <a:endParaRPr lang="en-US" sz="1800" dirty="0"/>
          </a:p>
          <a:p>
            <a:pPr marL="285750" indent="-285750">
              <a:buFont typeface="Arial"/>
              <a:buChar char="•"/>
            </a:pPr>
            <a:endParaRPr lang="en-IN" dirty="0"/>
          </a:p>
          <a:p>
            <a:pPr marL="285750" indent="-285750">
              <a:buFont typeface="Arial"/>
              <a:buChar char="•"/>
            </a:pPr>
            <a:endParaRPr lang="en-IN" dirty="0"/>
          </a:p>
        </p:txBody>
      </p:sp>
      <p:sp>
        <p:nvSpPr>
          <p:cNvPr id="9" name="TextBox 8">
            <a:extLst>
              <a:ext uri="{FF2B5EF4-FFF2-40B4-BE49-F238E27FC236}">
                <a16:creationId xmlns:a16="http://schemas.microsoft.com/office/drawing/2014/main" id="{A63E1791-1618-EF68-E1C2-952A4B4D0BC4}"/>
              </a:ext>
            </a:extLst>
          </p:cNvPr>
          <p:cNvSpPr txBox="1"/>
          <p:nvPr/>
        </p:nvSpPr>
        <p:spPr>
          <a:xfrm>
            <a:off x="581192" y="1937668"/>
            <a:ext cx="1442061" cy="461665"/>
          </a:xfrm>
          <a:prstGeom prst="rect">
            <a:avLst/>
          </a:prstGeom>
          <a:noFill/>
        </p:spPr>
        <p:txBody>
          <a:bodyPr wrap="none" rtlCol="0">
            <a:spAutoFit/>
          </a:bodyPr>
          <a:lstStyle/>
          <a:p>
            <a:r>
              <a:rPr lang="en-US" sz="2400" b="1" kern="0" spc="-67" dirty="0">
                <a:solidFill>
                  <a:srgbClr val="000000"/>
                </a:solidFill>
                <a:latin typeface="Inter" pitchFamily="34" charset="0"/>
                <a:ea typeface="Inter" pitchFamily="34" charset="-122"/>
                <a:cs typeface="Inter" pitchFamily="34" charset="-120"/>
              </a:rPr>
              <a:t>Objectives</a:t>
            </a:r>
          </a:p>
        </p:txBody>
      </p:sp>
      <p:sp>
        <p:nvSpPr>
          <p:cNvPr id="10" name="TextBox 9">
            <a:extLst>
              <a:ext uri="{FF2B5EF4-FFF2-40B4-BE49-F238E27FC236}">
                <a16:creationId xmlns:a16="http://schemas.microsoft.com/office/drawing/2014/main" id="{89595B19-504C-B0EE-C505-937C2DBA3D79}"/>
              </a:ext>
            </a:extLst>
          </p:cNvPr>
          <p:cNvSpPr txBox="1"/>
          <p:nvPr/>
        </p:nvSpPr>
        <p:spPr>
          <a:xfrm>
            <a:off x="8290784" y="1870656"/>
            <a:ext cx="2579360" cy="461665"/>
          </a:xfrm>
          <a:prstGeom prst="rect">
            <a:avLst/>
          </a:prstGeom>
          <a:noFill/>
        </p:spPr>
        <p:txBody>
          <a:bodyPr wrap="none" rtlCol="0">
            <a:spAutoFit/>
          </a:bodyPr>
          <a:lstStyle/>
          <a:p>
            <a:r>
              <a:rPr lang="en-US" sz="2400" b="1" kern="0" spc="-67" dirty="0">
                <a:solidFill>
                  <a:srgbClr val="000000"/>
                </a:solidFill>
                <a:latin typeface="Inter" pitchFamily="34" charset="0"/>
                <a:ea typeface="Inter" pitchFamily="34" charset="-122"/>
                <a:cs typeface="Inter" pitchFamily="34" charset="-120"/>
              </a:rPr>
              <a:t>Expected Outcomes</a:t>
            </a:r>
            <a:endParaRPr lang="en-US" sz="2400" dirty="0"/>
          </a:p>
        </p:txBody>
      </p:sp>
      <p:sp>
        <p:nvSpPr>
          <p:cNvPr id="11" name="TextBox 10">
            <a:extLst>
              <a:ext uri="{FF2B5EF4-FFF2-40B4-BE49-F238E27FC236}">
                <a16:creationId xmlns:a16="http://schemas.microsoft.com/office/drawing/2014/main" id="{0ADE9837-E68B-3E02-8DC4-32AFEEEFFB4A}"/>
              </a:ext>
            </a:extLst>
          </p:cNvPr>
          <p:cNvSpPr txBox="1"/>
          <p:nvPr/>
        </p:nvSpPr>
        <p:spPr>
          <a:xfrm>
            <a:off x="8290784" y="2836027"/>
            <a:ext cx="3320023" cy="3139321"/>
          </a:xfrm>
          <a:prstGeom prst="rect">
            <a:avLst/>
          </a:prstGeom>
          <a:noFill/>
        </p:spPr>
        <p:txBody>
          <a:bodyPr wrap="square" lIns="91440" tIns="45720" rIns="91440" bIns="45720" rtlCol="0" anchor="t">
            <a:spAutoFit/>
          </a:bodyPr>
          <a:lstStyle/>
          <a:p>
            <a:pPr marL="285750" indent="-285750">
              <a:buFont typeface="Arial"/>
              <a:buChar char="•"/>
            </a:pPr>
            <a:r>
              <a:rPr lang="en-US" sz="1800" kern="0" spc="-36" dirty="0">
                <a:solidFill>
                  <a:srgbClr val="272525"/>
                </a:solidFill>
                <a:latin typeface="Inter" pitchFamily="34" charset="0"/>
                <a:ea typeface="Inter" pitchFamily="34" charset="-122"/>
                <a:cs typeface="Inter" pitchFamily="34" charset="-120"/>
              </a:rPr>
              <a:t>Accurate prediction of employee burnout risk</a:t>
            </a:r>
            <a:endParaRPr lang="en-US" sz="1800" dirty="0"/>
          </a:p>
          <a:p>
            <a:pPr marL="285750" indent="-285750">
              <a:buFont typeface="Arial"/>
              <a:buChar char="•"/>
            </a:pPr>
            <a:endParaRPr lang="en-IN" dirty="0"/>
          </a:p>
          <a:p>
            <a:pPr marL="285750" indent="-285750">
              <a:buFont typeface="Arial"/>
              <a:buChar char="•"/>
            </a:pPr>
            <a:r>
              <a:rPr lang="en-US" sz="1800" kern="0" spc="-36" dirty="0">
                <a:solidFill>
                  <a:srgbClr val="272525"/>
                </a:solidFill>
                <a:latin typeface="Inter" pitchFamily="34" charset="0"/>
                <a:ea typeface="Inter" pitchFamily="34" charset="-122"/>
                <a:cs typeface="Inter" pitchFamily="34" charset="-120"/>
              </a:rPr>
              <a:t>Identification of the most influential factors contributing to burnout</a:t>
            </a:r>
            <a:endParaRPr lang="en-US" sz="1800" dirty="0"/>
          </a:p>
          <a:p>
            <a:pPr marL="285750" indent="-285750">
              <a:buFont typeface="Arial"/>
              <a:buChar char="•"/>
            </a:pPr>
            <a:endParaRPr lang="en-IN" dirty="0"/>
          </a:p>
          <a:p>
            <a:pPr marL="285750" indent="-285750">
              <a:buFont typeface="Arial"/>
              <a:buChar char="•"/>
            </a:pPr>
            <a:r>
              <a:rPr lang="en-US" sz="1800" kern="0" spc="-36" dirty="0">
                <a:solidFill>
                  <a:srgbClr val="272525"/>
                </a:solidFill>
                <a:latin typeface="Inter" pitchFamily="34" charset="0"/>
                <a:ea typeface="Inter" pitchFamily="34" charset="-122"/>
                <a:cs typeface="Inter" pitchFamily="34" charset="-120"/>
              </a:rPr>
              <a:t>Recommendations for effective burnout prevention and mitigation strategies</a:t>
            </a:r>
            <a:endParaRPr lang="en-US" sz="1800" dirty="0"/>
          </a:p>
          <a:p>
            <a:pPr marL="285750" indent="-285750">
              <a:buFont typeface="Arial"/>
              <a:buChar char="•"/>
            </a:pPr>
            <a:endParaRPr lang="en-IN" dirty="0"/>
          </a:p>
        </p:txBody>
      </p:sp>
    </p:spTree>
    <p:extLst>
      <p:ext uri="{BB962C8B-B14F-4D97-AF65-F5344CB8AC3E}">
        <p14:creationId xmlns:p14="http://schemas.microsoft.com/office/powerpoint/2010/main" val="3904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51C0-1234-9252-E511-1A04917A863F}"/>
              </a:ext>
            </a:extLst>
          </p:cNvPr>
          <p:cNvSpPr>
            <a:spLocks noGrp="1"/>
          </p:cNvSpPr>
          <p:nvPr>
            <p:ph type="title"/>
          </p:nvPr>
        </p:nvSpPr>
        <p:spPr>
          <a:xfrm>
            <a:off x="1040480" y="938116"/>
            <a:ext cx="11029616" cy="775308"/>
          </a:xfrm>
        </p:spPr>
        <p:txBody>
          <a:bodyPr>
            <a:normAutofit/>
          </a:bodyPr>
          <a:lstStyle/>
          <a:p>
            <a:pPr algn="ctr"/>
            <a:r>
              <a:rPr lang="en-US" b="1" kern="0" spc="-134" dirty="0">
                <a:solidFill>
                  <a:schemeClr val="accent1"/>
                </a:solidFill>
                <a:latin typeface="Inter"/>
                <a:ea typeface="Inter"/>
                <a:cs typeface="Inter" pitchFamily="34" charset="-120"/>
              </a:rPr>
              <a:t>End Users</a:t>
            </a:r>
            <a:endParaRPr lang="en-IN" dirty="0">
              <a:solidFill>
                <a:schemeClr val="accent1"/>
              </a:solidFill>
              <a:latin typeface="Inter"/>
              <a:ea typeface="Inter"/>
            </a:endParaRPr>
          </a:p>
        </p:txBody>
      </p:sp>
      <p:pic>
        <p:nvPicPr>
          <p:cNvPr id="4" name="Image 1" descr="preencoded.png">
            <a:extLst>
              <a:ext uri="{FF2B5EF4-FFF2-40B4-BE49-F238E27FC236}">
                <a16:creationId xmlns:a16="http://schemas.microsoft.com/office/drawing/2014/main" id="{73B6E07B-F983-3367-2056-CFF528C2D157}"/>
              </a:ext>
            </a:extLst>
          </p:cNvPr>
          <p:cNvPicPr>
            <a:picLocks noGrp="1" noChangeAspect="1"/>
          </p:cNvPicPr>
          <p:nvPr>
            <p:ph idx="1"/>
          </p:nvPr>
        </p:nvPicPr>
        <p:blipFill>
          <a:blip r:embed="rId2"/>
          <a:stretch>
            <a:fillRect/>
          </a:stretch>
        </p:blipFill>
        <p:spPr>
          <a:xfrm>
            <a:off x="581192" y="2307103"/>
            <a:ext cx="4387712" cy="3633787"/>
          </a:xfrm>
          <a:prstGeom prst="rect">
            <a:avLst/>
          </a:prstGeom>
        </p:spPr>
      </p:pic>
      <p:sp>
        <p:nvSpPr>
          <p:cNvPr id="5" name="TextBox 4">
            <a:extLst>
              <a:ext uri="{FF2B5EF4-FFF2-40B4-BE49-F238E27FC236}">
                <a16:creationId xmlns:a16="http://schemas.microsoft.com/office/drawing/2014/main" id="{CA2051E9-3167-4FE5-BA4C-A98AE78286BE}"/>
              </a:ext>
            </a:extLst>
          </p:cNvPr>
          <p:cNvSpPr txBox="1"/>
          <p:nvPr/>
        </p:nvSpPr>
        <p:spPr>
          <a:xfrm>
            <a:off x="5545836" y="2307103"/>
            <a:ext cx="2007108" cy="646331"/>
          </a:xfrm>
          <a:prstGeom prst="rect">
            <a:avLst/>
          </a:prstGeom>
          <a:noFill/>
        </p:spPr>
        <p:txBody>
          <a:bodyPr wrap="square" rtlCol="0">
            <a:spAutoFit/>
          </a:bodyPr>
          <a:lstStyle/>
          <a:p>
            <a:r>
              <a:rPr lang="en-US" sz="1800" b="1" kern="0" spc="-67" dirty="0">
                <a:solidFill>
                  <a:srgbClr val="272525"/>
                </a:solidFill>
                <a:latin typeface="Inter" pitchFamily="34" charset="0"/>
                <a:ea typeface="Inter" pitchFamily="34" charset="-122"/>
                <a:cs typeface="Inter" pitchFamily="34" charset="-120"/>
              </a:rPr>
              <a:t>HR Professionals</a:t>
            </a:r>
            <a:endParaRPr lang="en-US" sz="1800" dirty="0"/>
          </a:p>
          <a:p>
            <a:endParaRPr lang="en-IN" dirty="0"/>
          </a:p>
        </p:txBody>
      </p:sp>
      <p:sp>
        <p:nvSpPr>
          <p:cNvPr id="7" name="TextBox 6">
            <a:extLst>
              <a:ext uri="{FF2B5EF4-FFF2-40B4-BE49-F238E27FC236}">
                <a16:creationId xmlns:a16="http://schemas.microsoft.com/office/drawing/2014/main" id="{2057BAF5-5468-2D87-46F9-45D2472AF577}"/>
              </a:ext>
            </a:extLst>
          </p:cNvPr>
          <p:cNvSpPr txBox="1"/>
          <p:nvPr/>
        </p:nvSpPr>
        <p:spPr>
          <a:xfrm>
            <a:off x="5545836" y="4643959"/>
            <a:ext cx="2007108" cy="646331"/>
          </a:xfrm>
          <a:prstGeom prst="rect">
            <a:avLst/>
          </a:prstGeom>
          <a:noFill/>
        </p:spPr>
        <p:txBody>
          <a:bodyPr wrap="square" rtlCol="0">
            <a:spAutoFit/>
          </a:bodyPr>
          <a:lstStyle/>
          <a:p>
            <a:r>
              <a:rPr lang="en-US" sz="1800" b="1" kern="0" spc="-67" dirty="0">
                <a:solidFill>
                  <a:srgbClr val="272525"/>
                </a:solidFill>
                <a:latin typeface="Inter" pitchFamily="34" charset="0"/>
                <a:ea typeface="Inter" pitchFamily="34" charset="-122"/>
                <a:cs typeface="Inter" pitchFamily="34" charset="-120"/>
              </a:rPr>
              <a:t>Employees</a:t>
            </a:r>
            <a:endParaRPr lang="en-US" sz="1800" dirty="0"/>
          </a:p>
          <a:p>
            <a:endParaRPr lang="en-IN" dirty="0"/>
          </a:p>
        </p:txBody>
      </p:sp>
      <p:sp>
        <p:nvSpPr>
          <p:cNvPr id="8" name="TextBox 7">
            <a:extLst>
              <a:ext uri="{FF2B5EF4-FFF2-40B4-BE49-F238E27FC236}">
                <a16:creationId xmlns:a16="http://schemas.microsoft.com/office/drawing/2014/main" id="{513A8612-0272-CC64-B707-163C321DCE0F}"/>
              </a:ext>
            </a:extLst>
          </p:cNvPr>
          <p:cNvSpPr txBox="1"/>
          <p:nvPr/>
        </p:nvSpPr>
        <p:spPr>
          <a:xfrm>
            <a:off x="8751022" y="4704589"/>
            <a:ext cx="2007108" cy="646331"/>
          </a:xfrm>
          <a:prstGeom prst="rect">
            <a:avLst/>
          </a:prstGeom>
          <a:noFill/>
        </p:spPr>
        <p:txBody>
          <a:bodyPr wrap="square" rtlCol="0">
            <a:spAutoFit/>
          </a:bodyPr>
          <a:lstStyle/>
          <a:p>
            <a:r>
              <a:rPr lang="en-US" sz="1800" b="1" kern="0" spc="-67" dirty="0">
                <a:solidFill>
                  <a:srgbClr val="272525"/>
                </a:solidFill>
                <a:latin typeface="Inter" pitchFamily="34" charset="0"/>
                <a:ea typeface="Inter" pitchFamily="34" charset="-122"/>
                <a:cs typeface="Inter" pitchFamily="34" charset="-120"/>
              </a:rPr>
              <a:t>Consultants</a:t>
            </a:r>
            <a:endParaRPr lang="en-US" sz="1800" dirty="0"/>
          </a:p>
          <a:p>
            <a:endParaRPr lang="en-IN" dirty="0"/>
          </a:p>
        </p:txBody>
      </p:sp>
      <p:sp>
        <p:nvSpPr>
          <p:cNvPr id="9" name="TextBox 8">
            <a:extLst>
              <a:ext uri="{FF2B5EF4-FFF2-40B4-BE49-F238E27FC236}">
                <a16:creationId xmlns:a16="http://schemas.microsoft.com/office/drawing/2014/main" id="{1B48D31C-6C22-E467-D385-1929A209C9FD}"/>
              </a:ext>
            </a:extLst>
          </p:cNvPr>
          <p:cNvSpPr txBox="1"/>
          <p:nvPr/>
        </p:nvSpPr>
        <p:spPr>
          <a:xfrm>
            <a:off x="8751022" y="2309918"/>
            <a:ext cx="2340004" cy="646331"/>
          </a:xfrm>
          <a:prstGeom prst="rect">
            <a:avLst/>
          </a:prstGeom>
          <a:noFill/>
        </p:spPr>
        <p:txBody>
          <a:bodyPr wrap="square" rtlCol="0">
            <a:spAutoFit/>
          </a:bodyPr>
          <a:lstStyle/>
          <a:p>
            <a:r>
              <a:rPr lang="en-US" sz="1800" b="1" kern="0" spc="-67" dirty="0">
                <a:solidFill>
                  <a:srgbClr val="272525"/>
                </a:solidFill>
                <a:latin typeface="Inter" pitchFamily="34" charset="0"/>
                <a:ea typeface="Inter" pitchFamily="34" charset="-122"/>
                <a:cs typeface="Inter" pitchFamily="34" charset="-120"/>
              </a:rPr>
              <a:t>Organizational Leaders</a:t>
            </a:r>
            <a:endParaRPr lang="en-US" sz="1800" dirty="0"/>
          </a:p>
          <a:p>
            <a:endParaRPr lang="en-IN" dirty="0"/>
          </a:p>
        </p:txBody>
      </p:sp>
      <p:sp>
        <p:nvSpPr>
          <p:cNvPr id="10" name="TextBox 9">
            <a:extLst>
              <a:ext uri="{FF2B5EF4-FFF2-40B4-BE49-F238E27FC236}">
                <a16:creationId xmlns:a16="http://schemas.microsoft.com/office/drawing/2014/main" id="{550A1160-2356-8634-D38B-5222B8543EAE}"/>
              </a:ext>
            </a:extLst>
          </p:cNvPr>
          <p:cNvSpPr txBox="1"/>
          <p:nvPr/>
        </p:nvSpPr>
        <p:spPr>
          <a:xfrm>
            <a:off x="5607558" y="2842737"/>
            <a:ext cx="2916936" cy="1477328"/>
          </a:xfrm>
          <a:prstGeom prst="rect">
            <a:avLst/>
          </a:prstGeom>
          <a:noFill/>
        </p:spPr>
        <p:txBody>
          <a:bodyPr wrap="square" rtlCol="0">
            <a:spAutoFit/>
          </a:bodyPr>
          <a:lstStyle/>
          <a:p>
            <a:r>
              <a:rPr lang="en-US" sz="1800" kern="0" spc="-36" dirty="0">
                <a:solidFill>
                  <a:srgbClr val="272525"/>
                </a:solidFill>
                <a:latin typeface="Inter" pitchFamily="34" charset="0"/>
                <a:ea typeface="Inter" pitchFamily="34" charset="-122"/>
                <a:cs typeface="Inter" pitchFamily="34" charset="-120"/>
              </a:rPr>
              <a:t>Utilize the predictive model to identify high-risk employees and implement targeted support programs.</a:t>
            </a:r>
            <a:endParaRPr lang="en-US" sz="1800" dirty="0"/>
          </a:p>
          <a:p>
            <a:endParaRPr lang="en-IN" dirty="0"/>
          </a:p>
        </p:txBody>
      </p:sp>
      <p:sp>
        <p:nvSpPr>
          <p:cNvPr id="11" name="TextBox 10">
            <a:extLst>
              <a:ext uri="{FF2B5EF4-FFF2-40B4-BE49-F238E27FC236}">
                <a16:creationId xmlns:a16="http://schemas.microsoft.com/office/drawing/2014/main" id="{1374C05C-5B0C-5E5E-3ABD-38BBFF14A5C5}"/>
              </a:ext>
            </a:extLst>
          </p:cNvPr>
          <p:cNvSpPr txBox="1"/>
          <p:nvPr/>
        </p:nvSpPr>
        <p:spPr>
          <a:xfrm>
            <a:off x="8751022" y="5131463"/>
            <a:ext cx="2916936" cy="1200329"/>
          </a:xfrm>
          <a:prstGeom prst="rect">
            <a:avLst/>
          </a:prstGeom>
          <a:noFill/>
        </p:spPr>
        <p:txBody>
          <a:bodyPr wrap="square" rtlCol="0">
            <a:spAutoFit/>
          </a:bodyPr>
          <a:lstStyle/>
          <a:p>
            <a:r>
              <a:rPr lang="en-US" sz="1800" kern="0" spc="-36" dirty="0">
                <a:solidFill>
                  <a:srgbClr val="272525"/>
                </a:solidFill>
                <a:latin typeface="Inter" pitchFamily="34" charset="0"/>
                <a:ea typeface="Inter" pitchFamily="34" charset="-122"/>
                <a:cs typeface="Inter" pitchFamily="34" charset="-120"/>
              </a:rPr>
              <a:t>Leverage the predictive model to provide data-driven recommendations to clients.</a:t>
            </a:r>
            <a:endParaRPr lang="en-US" sz="1800" dirty="0"/>
          </a:p>
          <a:p>
            <a:endParaRPr lang="en-IN" dirty="0"/>
          </a:p>
        </p:txBody>
      </p:sp>
      <p:sp>
        <p:nvSpPr>
          <p:cNvPr id="12" name="TextBox 11">
            <a:extLst>
              <a:ext uri="{FF2B5EF4-FFF2-40B4-BE49-F238E27FC236}">
                <a16:creationId xmlns:a16="http://schemas.microsoft.com/office/drawing/2014/main" id="{3C539B1D-50D5-A505-5C9C-8DE138B587BC}"/>
              </a:ext>
            </a:extLst>
          </p:cNvPr>
          <p:cNvSpPr txBox="1"/>
          <p:nvPr/>
        </p:nvSpPr>
        <p:spPr>
          <a:xfrm>
            <a:off x="5545836" y="5131464"/>
            <a:ext cx="2916936" cy="1200329"/>
          </a:xfrm>
          <a:prstGeom prst="rect">
            <a:avLst/>
          </a:prstGeom>
          <a:noFill/>
        </p:spPr>
        <p:txBody>
          <a:bodyPr wrap="square" rtlCol="0">
            <a:spAutoFit/>
          </a:bodyPr>
          <a:lstStyle/>
          <a:p>
            <a:r>
              <a:rPr lang="en-US" sz="1800" kern="0" spc="-36" dirty="0">
                <a:solidFill>
                  <a:srgbClr val="272525"/>
                </a:solidFill>
                <a:latin typeface="Inter" pitchFamily="34" charset="0"/>
                <a:ea typeface="Inter" pitchFamily="34" charset="-122"/>
                <a:cs typeface="Inter" pitchFamily="34" charset="-120"/>
              </a:rPr>
              <a:t>Benefit from increased organizational awareness and support to prevent burnout.</a:t>
            </a:r>
            <a:endParaRPr lang="en-US" sz="1800" dirty="0"/>
          </a:p>
          <a:p>
            <a:endParaRPr lang="en-IN" dirty="0"/>
          </a:p>
        </p:txBody>
      </p:sp>
      <p:sp>
        <p:nvSpPr>
          <p:cNvPr id="13" name="TextBox 12">
            <a:extLst>
              <a:ext uri="{FF2B5EF4-FFF2-40B4-BE49-F238E27FC236}">
                <a16:creationId xmlns:a16="http://schemas.microsoft.com/office/drawing/2014/main" id="{340C589B-4447-EA12-A094-467DA83CC2C8}"/>
              </a:ext>
            </a:extLst>
          </p:cNvPr>
          <p:cNvSpPr txBox="1"/>
          <p:nvPr/>
        </p:nvSpPr>
        <p:spPr>
          <a:xfrm>
            <a:off x="8751022" y="2745136"/>
            <a:ext cx="2916936" cy="1477328"/>
          </a:xfrm>
          <a:prstGeom prst="rect">
            <a:avLst/>
          </a:prstGeom>
          <a:noFill/>
        </p:spPr>
        <p:txBody>
          <a:bodyPr wrap="square" rtlCol="0">
            <a:spAutoFit/>
          </a:bodyPr>
          <a:lstStyle/>
          <a:p>
            <a:r>
              <a:rPr lang="en-US" sz="1800" kern="0" spc="-36" dirty="0">
                <a:solidFill>
                  <a:srgbClr val="272525"/>
                </a:solidFill>
                <a:latin typeface="Inter" pitchFamily="34" charset="0"/>
                <a:ea typeface="Inter" pitchFamily="34" charset="-122"/>
                <a:cs typeface="Inter" pitchFamily="34" charset="-120"/>
              </a:rPr>
              <a:t>Gain insights to inform strategic decision-making and create a more resilient workforce.</a:t>
            </a:r>
            <a:endParaRPr lang="en-US" sz="1800" dirty="0"/>
          </a:p>
          <a:p>
            <a:endParaRPr lang="en-IN" dirty="0"/>
          </a:p>
        </p:txBody>
      </p:sp>
      <p:pic>
        <p:nvPicPr>
          <p:cNvPr id="3" name="Picture 2" descr="Let the End User Be Your Guide ...">
            <a:extLst>
              <a:ext uri="{FF2B5EF4-FFF2-40B4-BE49-F238E27FC236}">
                <a16:creationId xmlns:a16="http://schemas.microsoft.com/office/drawing/2014/main" id="{1FFF0E53-E988-E03C-BF89-0DDE88EAABCC}"/>
              </a:ext>
            </a:extLst>
          </p:cNvPr>
          <p:cNvPicPr>
            <a:picLocks noChangeAspect="1"/>
          </p:cNvPicPr>
          <p:nvPr/>
        </p:nvPicPr>
        <p:blipFill rotWithShape="1">
          <a:blip r:embed="rId3"/>
          <a:srcRect l="19085" r="21438"/>
          <a:stretch/>
        </p:blipFill>
        <p:spPr>
          <a:xfrm>
            <a:off x="340291" y="2192389"/>
            <a:ext cx="4757873" cy="3862426"/>
          </a:xfrm>
          <a:prstGeom prst="rect">
            <a:avLst/>
          </a:prstGeom>
        </p:spPr>
      </p:pic>
    </p:spTree>
    <p:extLst>
      <p:ext uri="{BB962C8B-B14F-4D97-AF65-F5344CB8AC3E}">
        <p14:creationId xmlns:p14="http://schemas.microsoft.com/office/powerpoint/2010/main" val="378955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0420-69AA-35C5-C116-AD6844BFA329}"/>
              </a:ext>
            </a:extLst>
          </p:cNvPr>
          <p:cNvSpPr>
            <a:spLocks noGrp="1"/>
          </p:cNvSpPr>
          <p:nvPr>
            <p:ph type="title"/>
          </p:nvPr>
        </p:nvSpPr>
        <p:spPr/>
        <p:txBody>
          <a:bodyPr/>
          <a:lstStyle/>
          <a:p>
            <a:r>
              <a:rPr lang="en-US" sz="2800" b="1" kern="0" spc="-120" dirty="0">
                <a:solidFill>
                  <a:schemeClr val="accent1"/>
                </a:solidFill>
                <a:latin typeface="Inter"/>
                <a:ea typeface="Inter" pitchFamily="34" charset="-122"/>
                <a:cs typeface="Inter" pitchFamily="34" charset="-120"/>
              </a:rPr>
              <a:t>Solution and Value Proposition</a:t>
            </a:r>
            <a:br>
              <a:rPr lang="en-US" sz="2800" dirty="0"/>
            </a:br>
            <a:endParaRPr lang="en-IN" dirty="0"/>
          </a:p>
        </p:txBody>
      </p:sp>
      <p:pic>
        <p:nvPicPr>
          <p:cNvPr id="4" name="Image 1" descr="preencoded.png">
            <a:extLst>
              <a:ext uri="{FF2B5EF4-FFF2-40B4-BE49-F238E27FC236}">
                <a16:creationId xmlns:a16="http://schemas.microsoft.com/office/drawing/2014/main" id="{D3D10394-D5EA-9B38-EF64-82E766E15918}"/>
              </a:ext>
            </a:extLst>
          </p:cNvPr>
          <p:cNvPicPr>
            <a:picLocks noGrp="1" noChangeAspect="1"/>
          </p:cNvPicPr>
          <p:nvPr>
            <p:ph idx="1"/>
          </p:nvPr>
        </p:nvPicPr>
        <p:blipFill>
          <a:blip r:embed="rId2"/>
          <a:stretch>
            <a:fillRect/>
          </a:stretch>
        </p:blipFill>
        <p:spPr>
          <a:xfrm>
            <a:off x="6812280" y="2021523"/>
            <a:ext cx="4798528" cy="3633787"/>
          </a:xfrm>
          <a:prstGeom prst="rect">
            <a:avLst/>
          </a:prstGeom>
        </p:spPr>
      </p:pic>
      <p:sp>
        <p:nvSpPr>
          <p:cNvPr id="5" name="TextBox 4">
            <a:extLst>
              <a:ext uri="{FF2B5EF4-FFF2-40B4-BE49-F238E27FC236}">
                <a16:creationId xmlns:a16="http://schemas.microsoft.com/office/drawing/2014/main" id="{939D8692-4EB1-67CE-79DA-90A80B82F80B}"/>
              </a:ext>
            </a:extLst>
          </p:cNvPr>
          <p:cNvSpPr txBox="1"/>
          <p:nvPr/>
        </p:nvSpPr>
        <p:spPr>
          <a:xfrm>
            <a:off x="581192" y="1890876"/>
            <a:ext cx="5920193" cy="4247317"/>
          </a:xfrm>
          <a:prstGeom prst="rect">
            <a:avLst/>
          </a:prstGeom>
          <a:noFill/>
        </p:spPr>
        <p:txBody>
          <a:bodyPr wrap="square" rtlCol="0">
            <a:spAutoFit/>
          </a:bodyPr>
          <a:lstStyle/>
          <a:p>
            <a:r>
              <a:rPr lang="en-US" sz="1800" b="1" kern="0" spc="-60" dirty="0">
                <a:solidFill>
                  <a:srgbClr val="272525"/>
                </a:solidFill>
                <a:latin typeface="Inter" pitchFamily="34" charset="0"/>
                <a:ea typeface="Inter" pitchFamily="34" charset="-122"/>
                <a:cs typeface="Inter" pitchFamily="34" charset="-120"/>
              </a:rPr>
              <a:t>1. Predictive Modeling</a:t>
            </a:r>
            <a:endParaRPr lang="en-US" sz="1800" dirty="0"/>
          </a:p>
          <a:p>
            <a:endParaRPr lang="en-IN" dirty="0"/>
          </a:p>
          <a:p>
            <a:r>
              <a:rPr lang="en-US" sz="1800" kern="0" spc="-32" dirty="0">
                <a:solidFill>
                  <a:srgbClr val="272525"/>
                </a:solidFill>
                <a:latin typeface="Inter" pitchFamily="34" charset="0"/>
                <a:ea typeface="Inter" pitchFamily="34" charset="-122"/>
                <a:cs typeface="Inter" pitchFamily="34" charset="-120"/>
              </a:rPr>
              <a:t>Utilize linear regression to develop a robust model that can accurately predict employee burnout risk.</a:t>
            </a:r>
            <a:endParaRPr lang="en-US" sz="1800" dirty="0"/>
          </a:p>
          <a:p>
            <a:endParaRPr lang="en-IN" dirty="0"/>
          </a:p>
          <a:p>
            <a:r>
              <a:rPr lang="en-US" sz="1800" b="1" kern="0" spc="-60" dirty="0">
                <a:solidFill>
                  <a:srgbClr val="272525"/>
                </a:solidFill>
                <a:latin typeface="Inter" pitchFamily="34" charset="0"/>
                <a:ea typeface="Inter" pitchFamily="34" charset="-122"/>
                <a:cs typeface="Inter" pitchFamily="34" charset="-120"/>
              </a:rPr>
              <a:t>2. Burnout Drivers</a:t>
            </a:r>
          </a:p>
          <a:p>
            <a:endParaRPr lang="en-US" sz="1800" dirty="0"/>
          </a:p>
          <a:p>
            <a:r>
              <a:rPr lang="en-US" sz="1800" kern="0" spc="-32" dirty="0">
                <a:solidFill>
                  <a:srgbClr val="272525"/>
                </a:solidFill>
                <a:latin typeface="Inter" pitchFamily="34" charset="0"/>
                <a:ea typeface="Inter" pitchFamily="34" charset="-122"/>
                <a:cs typeface="Inter" pitchFamily="34" charset="-120"/>
              </a:rPr>
              <a:t>Identify the key factors, such as workload, work-life balance, and job satisfaction, that contribute to employee burnout.</a:t>
            </a:r>
            <a:endParaRPr lang="en-US" sz="1800" dirty="0"/>
          </a:p>
          <a:p>
            <a:endParaRPr lang="en-IN" dirty="0"/>
          </a:p>
          <a:p>
            <a:r>
              <a:rPr lang="en-US" sz="1800" b="1" kern="0" spc="-60" dirty="0">
                <a:solidFill>
                  <a:srgbClr val="272525"/>
                </a:solidFill>
                <a:latin typeface="Inter" pitchFamily="34" charset="0"/>
                <a:ea typeface="Inter" pitchFamily="34" charset="-122"/>
                <a:cs typeface="Inter" pitchFamily="34" charset="-120"/>
              </a:rPr>
              <a:t>3. Organizational Impact</a:t>
            </a:r>
            <a:endParaRPr lang="en-US" sz="1800" dirty="0"/>
          </a:p>
          <a:p>
            <a:endParaRPr lang="en-IN" dirty="0"/>
          </a:p>
          <a:p>
            <a:r>
              <a:rPr lang="en-US" sz="1800" kern="0" spc="-32" dirty="0">
                <a:solidFill>
                  <a:srgbClr val="272525"/>
                </a:solidFill>
                <a:latin typeface="Inter" pitchFamily="34" charset="0"/>
                <a:ea typeface="Inter" pitchFamily="34" charset="-122"/>
                <a:cs typeface="Inter" pitchFamily="34" charset="-120"/>
              </a:rPr>
              <a:t>Enable organizations to proactively address burnout, leading to improved employee well-being, productivity, and retention.</a:t>
            </a:r>
            <a:endParaRPr lang="en-US" sz="1800" dirty="0"/>
          </a:p>
          <a:p>
            <a:endParaRPr lang="en-IN" dirty="0"/>
          </a:p>
        </p:txBody>
      </p:sp>
    </p:spTree>
    <p:extLst>
      <p:ext uri="{BB962C8B-B14F-4D97-AF65-F5344CB8AC3E}">
        <p14:creationId xmlns:p14="http://schemas.microsoft.com/office/powerpoint/2010/main" val="81329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1751-7DB3-5E62-F357-AA8CA8826B0E}"/>
              </a:ext>
            </a:extLst>
          </p:cNvPr>
          <p:cNvSpPr>
            <a:spLocks noGrp="1"/>
          </p:cNvSpPr>
          <p:nvPr>
            <p:ph type="title"/>
          </p:nvPr>
        </p:nvSpPr>
        <p:spPr/>
        <p:txBody>
          <a:bodyPr/>
          <a:lstStyle/>
          <a:p>
            <a:r>
              <a:rPr lang="en-US" sz="2800" b="1" kern="0" spc="-131" dirty="0">
                <a:solidFill>
                  <a:schemeClr val="accent1"/>
                </a:solidFill>
                <a:latin typeface="Inter"/>
                <a:ea typeface="Inter" pitchFamily="34" charset="-122"/>
                <a:cs typeface="Inter" pitchFamily="34" charset="-120"/>
              </a:rPr>
              <a:t>Customization</a:t>
            </a:r>
            <a:br>
              <a:rPr lang="en-US" sz="2800" dirty="0"/>
            </a:br>
            <a:endParaRPr lang="en-IN" dirty="0"/>
          </a:p>
        </p:txBody>
      </p:sp>
      <p:pic>
        <p:nvPicPr>
          <p:cNvPr id="5" name="Image 1" descr="preencoded.png">
            <a:extLst>
              <a:ext uri="{FF2B5EF4-FFF2-40B4-BE49-F238E27FC236}">
                <a16:creationId xmlns:a16="http://schemas.microsoft.com/office/drawing/2014/main" id="{2B3C45C5-5BAA-97FE-5858-FEDEE05265B5}"/>
              </a:ext>
            </a:extLst>
          </p:cNvPr>
          <p:cNvPicPr>
            <a:picLocks noGrp="1" noChangeAspect="1"/>
          </p:cNvPicPr>
          <p:nvPr>
            <p:ph idx="1"/>
          </p:nvPr>
        </p:nvPicPr>
        <p:blipFill>
          <a:blip r:embed="rId2"/>
          <a:stretch>
            <a:fillRect/>
          </a:stretch>
        </p:blipFill>
        <p:spPr>
          <a:xfrm>
            <a:off x="8193023" y="1890876"/>
            <a:ext cx="3763751" cy="3633787"/>
          </a:xfrm>
          <a:prstGeom prst="rect">
            <a:avLst/>
          </a:prstGeom>
        </p:spPr>
      </p:pic>
      <p:sp>
        <p:nvSpPr>
          <p:cNvPr id="6" name="TextBox 5">
            <a:extLst>
              <a:ext uri="{FF2B5EF4-FFF2-40B4-BE49-F238E27FC236}">
                <a16:creationId xmlns:a16="http://schemas.microsoft.com/office/drawing/2014/main" id="{C47D29A4-D81B-19A5-4AAE-811159F623C3}"/>
              </a:ext>
            </a:extLst>
          </p:cNvPr>
          <p:cNvSpPr txBox="1"/>
          <p:nvPr/>
        </p:nvSpPr>
        <p:spPr>
          <a:xfrm>
            <a:off x="672514" y="1823184"/>
            <a:ext cx="1625445" cy="646331"/>
          </a:xfrm>
          <a:prstGeom prst="rect">
            <a:avLst/>
          </a:prstGeom>
          <a:noFill/>
        </p:spPr>
        <p:txBody>
          <a:bodyPr wrap="none" rtlCol="0">
            <a:spAutoFit/>
          </a:bodyPr>
          <a:lstStyle/>
          <a:p>
            <a:r>
              <a:rPr lang="en-US" sz="1800" b="1" kern="0" spc="-65" dirty="0">
                <a:solidFill>
                  <a:srgbClr val="272525"/>
                </a:solidFill>
                <a:latin typeface="Inter" pitchFamily="34" charset="0"/>
                <a:ea typeface="Inter" pitchFamily="34" charset="-122"/>
                <a:cs typeface="Inter" pitchFamily="34" charset="-120"/>
              </a:rPr>
              <a:t>Data Integration</a:t>
            </a:r>
            <a:endParaRPr lang="en-US" sz="1800" dirty="0"/>
          </a:p>
          <a:p>
            <a:endParaRPr lang="en-IN" dirty="0"/>
          </a:p>
        </p:txBody>
      </p:sp>
      <p:sp>
        <p:nvSpPr>
          <p:cNvPr id="7" name="TextBox 6">
            <a:extLst>
              <a:ext uri="{FF2B5EF4-FFF2-40B4-BE49-F238E27FC236}">
                <a16:creationId xmlns:a16="http://schemas.microsoft.com/office/drawing/2014/main" id="{81CC9E69-0088-D8C0-38E9-00E875004526}"/>
              </a:ext>
            </a:extLst>
          </p:cNvPr>
          <p:cNvSpPr txBox="1"/>
          <p:nvPr/>
        </p:nvSpPr>
        <p:spPr>
          <a:xfrm>
            <a:off x="4427272" y="4111456"/>
            <a:ext cx="2452274" cy="646331"/>
          </a:xfrm>
          <a:prstGeom prst="rect">
            <a:avLst/>
          </a:prstGeom>
          <a:noFill/>
        </p:spPr>
        <p:txBody>
          <a:bodyPr wrap="none" rtlCol="0">
            <a:spAutoFit/>
          </a:bodyPr>
          <a:lstStyle/>
          <a:p>
            <a:r>
              <a:rPr lang="en-US" sz="1800" b="1" kern="0" spc="-65" dirty="0">
                <a:solidFill>
                  <a:srgbClr val="272525"/>
                </a:solidFill>
                <a:latin typeface="Inter" pitchFamily="34" charset="0"/>
                <a:ea typeface="Inter" pitchFamily="34" charset="-122"/>
                <a:cs typeface="Inter" pitchFamily="34" charset="-120"/>
              </a:rPr>
              <a:t>Continuous Improvement</a:t>
            </a:r>
            <a:endParaRPr lang="en-US" sz="1800" dirty="0"/>
          </a:p>
          <a:p>
            <a:endParaRPr lang="en-IN" dirty="0"/>
          </a:p>
        </p:txBody>
      </p:sp>
      <p:sp>
        <p:nvSpPr>
          <p:cNvPr id="8" name="TextBox 7">
            <a:extLst>
              <a:ext uri="{FF2B5EF4-FFF2-40B4-BE49-F238E27FC236}">
                <a16:creationId xmlns:a16="http://schemas.microsoft.com/office/drawing/2014/main" id="{02675BEA-ADEA-50B7-2E3A-B0F68764DE82}"/>
              </a:ext>
            </a:extLst>
          </p:cNvPr>
          <p:cNvSpPr txBox="1"/>
          <p:nvPr/>
        </p:nvSpPr>
        <p:spPr>
          <a:xfrm>
            <a:off x="672514" y="4039912"/>
            <a:ext cx="2154116" cy="646331"/>
          </a:xfrm>
          <a:prstGeom prst="rect">
            <a:avLst/>
          </a:prstGeom>
          <a:noFill/>
        </p:spPr>
        <p:txBody>
          <a:bodyPr wrap="none" rtlCol="0">
            <a:spAutoFit/>
          </a:bodyPr>
          <a:lstStyle/>
          <a:p>
            <a:r>
              <a:rPr lang="en-US" sz="1800" b="1" kern="0" spc="-65" dirty="0">
                <a:solidFill>
                  <a:srgbClr val="272525"/>
                </a:solidFill>
                <a:latin typeface="Inter" pitchFamily="34" charset="0"/>
                <a:ea typeface="Inter" pitchFamily="34" charset="-122"/>
                <a:cs typeface="Inter" pitchFamily="34" charset="-120"/>
              </a:rPr>
              <a:t>Deployment Flexibility</a:t>
            </a:r>
            <a:endParaRPr lang="en-US" sz="1800" dirty="0"/>
          </a:p>
          <a:p>
            <a:endParaRPr lang="en-IN" dirty="0"/>
          </a:p>
        </p:txBody>
      </p:sp>
      <p:sp>
        <p:nvSpPr>
          <p:cNvPr id="9" name="TextBox 8">
            <a:extLst>
              <a:ext uri="{FF2B5EF4-FFF2-40B4-BE49-F238E27FC236}">
                <a16:creationId xmlns:a16="http://schemas.microsoft.com/office/drawing/2014/main" id="{7134220B-CA6E-1820-5AA4-96ACCF6865CA}"/>
              </a:ext>
            </a:extLst>
          </p:cNvPr>
          <p:cNvSpPr txBox="1"/>
          <p:nvPr/>
        </p:nvSpPr>
        <p:spPr>
          <a:xfrm>
            <a:off x="4421177" y="1823184"/>
            <a:ext cx="2294218" cy="646331"/>
          </a:xfrm>
          <a:prstGeom prst="rect">
            <a:avLst/>
          </a:prstGeom>
          <a:noFill/>
        </p:spPr>
        <p:txBody>
          <a:bodyPr wrap="none" rtlCol="0">
            <a:spAutoFit/>
          </a:bodyPr>
          <a:lstStyle/>
          <a:p>
            <a:r>
              <a:rPr lang="en-US" sz="1800" b="1" kern="0" spc="-65" dirty="0">
                <a:solidFill>
                  <a:srgbClr val="272525"/>
                </a:solidFill>
                <a:latin typeface="Inter" pitchFamily="34" charset="0"/>
                <a:ea typeface="Inter" pitchFamily="34" charset="-122"/>
                <a:cs typeface="Inter" pitchFamily="34" charset="-120"/>
              </a:rPr>
              <a:t>Industry-specific Factors</a:t>
            </a:r>
            <a:endParaRPr lang="en-US" sz="1800" dirty="0"/>
          </a:p>
          <a:p>
            <a:endParaRPr lang="en-IN" dirty="0"/>
          </a:p>
        </p:txBody>
      </p:sp>
      <p:sp>
        <p:nvSpPr>
          <p:cNvPr id="10" name="TextBox 9">
            <a:extLst>
              <a:ext uri="{FF2B5EF4-FFF2-40B4-BE49-F238E27FC236}">
                <a16:creationId xmlns:a16="http://schemas.microsoft.com/office/drawing/2014/main" id="{AE52B855-E03A-34B2-C9E2-AA2F5FFB96CB}"/>
              </a:ext>
            </a:extLst>
          </p:cNvPr>
          <p:cNvSpPr txBox="1"/>
          <p:nvPr/>
        </p:nvSpPr>
        <p:spPr>
          <a:xfrm>
            <a:off x="672514" y="2291202"/>
            <a:ext cx="3293100" cy="1477328"/>
          </a:xfrm>
          <a:prstGeom prst="rect">
            <a:avLst/>
          </a:prstGeom>
          <a:noFill/>
        </p:spPr>
        <p:txBody>
          <a:bodyPr wrap="square" rtlCol="0">
            <a:spAutoFit/>
          </a:bodyPr>
          <a:lstStyle/>
          <a:p>
            <a:r>
              <a:rPr lang="en-US" sz="1800" kern="0" spc="-35" dirty="0">
                <a:solidFill>
                  <a:srgbClr val="272525"/>
                </a:solidFill>
                <a:latin typeface="Inter" pitchFamily="34" charset="0"/>
                <a:ea typeface="Inter" pitchFamily="34" charset="-122"/>
                <a:cs typeface="Inter" pitchFamily="34" charset="-120"/>
              </a:rPr>
              <a:t>Integrate relevant data sources, such as HR records, employee surveys, and performance metrics, to enhance the predictive model.</a:t>
            </a:r>
            <a:endParaRPr lang="en-US" sz="1800" dirty="0"/>
          </a:p>
          <a:p>
            <a:endParaRPr lang="en-IN" dirty="0"/>
          </a:p>
        </p:txBody>
      </p:sp>
      <p:sp>
        <p:nvSpPr>
          <p:cNvPr id="11" name="TextBox 10">
            <a:extLst>
              <a:ext uri="{FF2B5EF4-FFF2-40B4-BE49-F238E27FC236}">
                <a16:creationId xmlns:a16="http://schemas.microsoft.com/office/drawing/2014/main" id="{A7D57516-F4D5-10C8-533F-D0A740468CB1}"/>
              </a:ext>
            </a:extLst>
          </p:cNvPr>
          <p:cNvSpPr txBox="1"/>
          <p:nvPr/>
        </p:nvSpPr>
        <p:spPr>
          <a:xfrm>
            <a:off x="4421177" y="4757787"/>
            <a:ext cx="2738933" cy="1754326"/>
          </a:xfrm>
          <a:prstGeom prst="rect">
            <a:avLst/>
          </a:prstGeom>
          <a:noFill/>
        </p:spPr>
        <p:txBody>
          <a:bodyPr wrap="square" rtlCol="0">
            <a:spAutoFit/>
          </a:bodyPr>
          <a:lstStyle/>
          <a:p>
            <a:r>
              <a:rPr lang="en-US" sz="1800" kern="0" spc="-35" dirty="0">
                <a:solidFill>
                  <a:srgbClr val="272525"/>
                </a:solidFill>
                <a:latin typeface="Inter" pitchFamily="34" charset="0"/>
                <a:ea typeface="Inter" pitchFamily="34" charset="-122"/>
                <a:cs typeface="Inter" pitchFamily="34" charset="-120"/>
              </a:rPr>
              <a:t>Implement feedback loops and update the model regularly to maintain its accuracy and relevance over time.</a:t>
            </a:r>
            <a:endParaRPr lang="en-US" sz="1800" dirty="0"/>
          </a:p>
          <a:p>
            <a:endParaRPr lang="en-IN" dirty="0"/>
          </a:p>
        </p:txBody>
      </p:sp>
      <p:sp>
        <p:nvSpPr>
          <p:cNvPr id="12" name="TextBox 11">
            <a:extLst>
              <a:ext uri="{FF2B5EF4-FFF2-40B4-BE49-F238E27FC236}">
                <a16:creationId xmlns:a16="http://schemas.microsoft.com/office/drawing/2014/main" id="{DDC731B7-F18D-7CAA-6072-C0F896EFD69F}"/>
              </a:ext>
            </a:extLst>
          </p:cNvPr>
          <p:cNvSpPr txBox="1"/>
          <p:nvPr/>
        </p:nvSpPr>
        <p:spPr>
          <a:xfrm>
            <a:off x="672514" y="4647500"/>
            <a:ext cx="3293100" cy="1754326"/>
          </a:xfrm>
          <a:prstGeom prst="rect">
            <a:avLst/>
          </a:prstGeom>
          <a:noFill/>
        </p:spPr>
        <p:txBody>
          <a:bodyPr wrap="square" rtlCol="0">
            <a:spAutoFit/>
          </a:bodyPr>
          <a:lstStyle/>
          <a:p>
            <a:r>
              <a:rPr lang="en-US" sz="1800" kern="0" spc="-35" dirty="0">
                <a:solidFill>
                  <a:srgbClr val="272525"/>
                </a:solidFill>
                <a:latin typeface="Inter" pitchFamily="34" charset="0"/>
                <a:ea typeface="Inter" pitchFamily="34" charset="-122"/>
                <a:cs typeface="Inter" pitchFamily="34" charset="-120"/>
              </a:rPr>
              <a:t>Offer deployment options, including on-premise and cloud-based solutions, to accommodate the needs of different organizations.</a:t>
            </a:r>
            <a:endParaRPr lang="en-US" sz="1800" dirty="0"/>
          </a:p>
          <a:p>
            <a:endParaRPr lang="en-IN" dirty="0"/>
          </a:p>
        </p:txBody>
      </p:sp>
      <p:sp>
        <p:nvSpPr>
          <p:cNvPr id="13" name="TextBox 12">
            <a:extLst>
              <a:ext uri="{FF2B5EF4-FFF2-40B4-BE49-F238E27FC236}">
                <a16:creationId xmlns:a16="http://schemas.microsoft.com/office/drawing/2014/main" id="{833F1EB2-4E24-6742-8095-1AEB1CEFF7B7}"/>
              </a:ext>
            </a:extLst>
          </p:cNvPr>
          <p:cNvSpPr txBox="1"/>
          <p:nvPr/>
        </p:nvSpPr>
        <p:spPr>
          <a:xfrm>
            <a:off x="4423086" y="2285586"/>
            <a:ext cx="3124348" cy="1754326"/>
          </a:xfrm>
          <a:prstGeom prst="rect">
            <a:avLst/>
          </a:prstGeom>
          <a:noFill/>
        </p:spPr>
        <p:txBody>
          <a:bodyPr wrap="square" rtlCol="0">
            <a:spAutoFit/>
          </a:bodyPr>
          <a:lstStyle/>
          <a:p>
            <a:r>
              <a:rPr lang="en-US" sz="1800" kern="0" spc="-35" dirty="0">
                <a:solidFill>
                  <a:srgbClr val="272525"/>
                </a:solidFill>
                <a:latin typeface="Inter" pitchFamily="34" charset="0"/>
                <a:ea typeface="Inter" pitchFamily="34" charset="-122"/>
                <a:cs typeface="Inter" pitchFamily="34" charset="-120"/>
              </a:rPr>
              <a:t>Tailor the model to incorporate industry-specific factors that may contribute to burnout, ensuring relevance across diverse sectors.</a:t>
            </a:r>
            <a:endParaRPr lang="en-US" sz="1800" dirty="0"/>
          </a:p>
          <a:p>
            <a:endParaRPr lang="en-IN" dirty="0"/>
          </a:p>
        </p:txBody>
      </p:sp>
      <p:pic>
        <p:nvPicPr>
          <p:cNvPr id="4" name="Picture 3" descr="A person standing in front of a large screen&#10;&#10;Description automatically generated">
            <a:extLst>
              <a:ext uri="{FF2B5EF4-FFF2-40B4-BE49-F238E27FC236}">
                <a16:creationId xmlns:a16="http://schemas.microsoft.com/office/drawing/2014/main" id="{8103D3FE-6ADE-4F7A-338B-10BA7C81FE25}"/>
              </a:ext>
            </a:extLst>
          </p:cNvPr>
          <p:cNvPicPr>
            <a:picLocks noChangeAspect="1"/>
          </p:cNvPicPr>
          <p:nvPr/>
        </p:nvPicPr>
        <p:blipFill rotWithShape="1">
          <a:blip r:embed="rId3"/>
          <a:srcRect t="4309" r="229" b="4390"/>
          <a:stretch/>
        </p:blipFill>
        <p:spPr>
          <a:xfrm>
            <a:off x="7546056" y="1888780"/>
            <a:ext cx="4532096" cy="3740162"/>
          </a:xfrm>
          <a:prstGeom prst="rect">
            <a:avLst/>
          </a:prstGeom>
        </p:spPr>
      </p:pic>
    </p:spTree>
    <p:extLst>
      <p:ext uri="{BB962C8B-B14F-4D97-AF65-F5344CB8AC3E}">
        <p14:creationId xmlns:p14="http://schemas.microsoft.com/office/powerpoint/2010/main" val="71894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493A-D3E3-42C7-C03B-1C6A7AFCA393}"/>
              </a:ext>
            </a:extLst>
          </p:cNvPr>
          <p:cNvSpPr>
            <a:spLocks noGrp="1"/>
          </p:cNvSpPr>
          <p:nvPr>
            <p:ph type="title"/>
          </p:nvPr>
        </p:nvSpPr>
        <p:spPr/>
        <p:txBody>
          <a:bodyPr/>
          <a:lstStyle/>
          <a:p>
            <a:pPr algn="ctr"/>
            <a:r>
              <a:rPr lang="en-US" sz="2800" b="1" kern="0" spc="-115" dirty="0">
                <a:solidFill>
                  <a:schemeClr val="accent1"/>
                </a:solidFill>
                <a:latin typeface="Inter"/>
                <a:ea typeface="Inter" pitchFamily="34" charset="-122"/>
                <a:cs typeface="Inter" pitchFamily="34" charset="-120"/>
              </a:rPr>
              <a:t>Modeling</a:t>
            </a:r>
            <a:br>
              <a:rPr lang="en-US" sz="2800" dirty="0"/>
            </a:br>
            <a:endParaRPr lang="en-IN" dirty="0"/>
          </a:p>
        </p:txBody>
      </p:sp>
      <p:pic>
        <p:nvPicPr>
          <p:cNvPr id="4" name="Image 1" descr="preencoded.png">
            <a:extLst>
              <a:ext uri="{FF2B5EF4-FFF2-40B4-BE49-F238E27FC236}">
                <a16:creationId xmlns:a16="http://schemas.microsoft.com/office/drawing/2014/main" id="{0AD2B44A-7739-808E-55AB-FFCD3062332C}"/>
              </a:ext>
            </a:extLst>
          </p:cNvPr>
          <p:cNvPicPr>
            <a:picLocks noGrp="1" noChangeAspect="1"/>
          </p:cNvPicPr>
          <p:nvPr>
            <p:ph idx="1"/>
          </p:nvPr>
        </p:nvPicPr>
        <p:blipFill>
          <a:blip r:embed="rId2"/>
          <a:stretch>
            <a:fillRect/>
          </a:stretch>
        </p:blipFill>
        <p:spPr>
          <a:xfrm>
            <a:off x="7373849" y="2186115"/>
            <a:ext cx="4236959" cy="3309429"/>
          </a:xfrm>
          <a:prstGeom prst="rect">
            <a:avLst/>
          </a:prstGeom>
        </p:spPr>
      </p:pic>
      <p:sp>
        <p:nvSpPr>
          <p:cNvPr id="5" name="TextBox 4">
            <a:extLst>
              <a:ext uri="{FF2B5EF4-FFF2-40B4-BE49-F238E27FC236}">
                <a16:creationId xmlns:a16="http://schemas.microsoft.com/office/drawing/2014/main" id="{45C58B8A-4EAC-E593-FB1A-73EA84FA772E}"/>
              </a:ext>
            </a:extLst>
          </p:cNvPr>
          <p:cNvSpPr txBox="1"/>
          <p:nvPr/>
        </p:nvSpPr>
        <p:spPr>
          <a:xfrm>
            <a:off x="581192" y="1653132"/>
            <a:ext cx="6971752" cy="4801314"/>
          </a:xfrm>
          <a:prstGeom prst="rect">
            <a:avLst/>
          </a:prstGeom>
          <a:noFill/>
        </p:spPr>
        <p:txBody>
          <a:bodyPr wrap="square" rtlCol="0">
            <a:spAutoFit/>
          </a:bodyPr>
          <a:lstStyle/>
          <a:p>
            <a:r>
              <a:rPr lang="en-US" sz="1800" b="1" kern="0" spc="-58" dirty="0">
                <a:solidFill>
                  <a:srgbClr val="272525"/>
                </a:solidFill>
                <a:latin typeface="Inter" pitchFamily="34" charset="0"/>
                <a:ea typeface="Inter" pitchFamily="34" charset="-122"/>
                <a:cs typeface="Inter" pitchFamily="34" charset="-120"/>
              </a:rPr>
              <a:t>1. Data Preprocessing</a:t>
            </a:r>
          </a:p>
          <a:p>
            <a:endParaRPr lang="en-US" sz="1800" dirty="0"/>
          </a:p>
          <a:p>
            <a:r>
              <a:rPr lang="en-US" sz="1800" kern="0" spc="-31" dirty="0">
                <a:solidFill>
                  <a:srgbClr val="272525"/>
                </a:solidFill>
                <a:latin typeface="Inter" pitchFamily="34" charset="0"/>
                <a:ea typeface="Inter" pitchFamily="34" charset="-122"/>
                <a:cs typeface="Inter" pitchFamily="34" charset="-120"/>
              </a:rPr>
              <a:t>Clean, transform, and normalize the data to prepare it for modeling.</a:t>
            </a:r>
            <a:endParaRPr lang="en-US" sz="1800" dirty="0"/>
          </a:p>
          <a:p>
            <a:endParaRPr lang="en-US" sz="1800" b="1" kern="0" spc="-58" dirty="0">
              <a:solidFill>
                <a:srgbClr val="272525"/>
              </a:solidFill>
              <a:latin typeface="Inter" pitchFamily="34" charset="0"/>
              <a:ea typeface="Inter" pitchFamily="34" charset="-122"/>
              <a:cs typeface="Inter" pitchFamily="34" charset="-120"/>
            </a:endParaRPr>
          </a:p>
          <a:p>
            <a:r>
              <a:rPr lang="en-US" sz="1800" b="1" kern="0" spc="-58" dirty="0">
                <a:solidFill>
                  <a:srgbClr val="272525"/>
                </a:solidFill>
                <a:latin typeface="Inter" pitchFamily="34" charset="0"/>
                <a:ea typeface="Inter" pitchFamily="34" charset="-122"/>
                <a:cs typeface="Inter" pitchFamily="34" charset="-120"/>
              </a:rPr>
              <a:t>2. Feature Engineering</a:t>
            </a:r>
            <a:endParaRPr lang="en-US" sz="1800" dirty="0"/>
          </a:p>
          <a:p>
            <a:endParaRPr lang="en-US" sz="1800" kern="0" spc="-31" dirty="0">
              <a:solidFill>
                <a:srgbClr val="272525"/>
              </a:solidFill>
              <a:latin typeface="Inter" pitchFamily="34" charset="0"/>
              <a:ea typeface="Inter" pitchFamily="34" charset="-122"/>
              <a:cs typeface="Inter" pitchFamily="34" charset="-120"/>
            </a:endParaRPr>
          </a:p>
          <a:p>
            <a:r>
              <a:rPr lang="en-US" sz="1800" kern="0" spc="-31" dirty="0">
                <a:solidFill>
                  <a:srgbClr val="272525"/>
                </a:solidFill>
                <a:latin typeface="Inter" pitchFamily="34" charset="0"/>
                <a:ea typeface="Inter" pitchFamily="34" charset="-122"/>
                <a:cs typeface="Inter" pitchFamily="34" charset="-120"/>
              </a:rPr>
              <a:t>Identify and create relevant features that can influence employee burnout.</a:t>
            </a:r>
            <a:endParaRPr lang="en-US" sz="1800" dirty="0"/>
          </a:p>
          <a:p>
            <a:endParaRPr lang="en-US" sz="1800" b="1" kern="0" spc="-58" dirty="0">
              <a:solidFill>
                <a:srgbClr val="272525"/>
              </a:solidFill>
              <a:latin typeface="Inter" pitchFamily="34" charset="0"/>
              <a:ea typeface="Inter" pitchFamily="34" charset="-122"/>
              <a:cs typeface="Inter" pitchFamily="34" charset="-120"/>
            </a:endParaRPr>
          </a:p>
          <a:p>
            <a:r>
              <a:rPr lang="en-US" sz="1800" b="1" kern="0" spc="-58" dirty="0">
                <a:solidFill>
                  <a:srgbClr val="272525"/>
                </a:solidFill>
                <a:latin typeface="Inter" pitchFamily="34" charset="0"/>
                <a:ea typeface="Inter" pitchFamily="34" charset="-122"/>
                <a:cs typeface="Inter" pitchFamily="34" charset="-120"/>
              </a:rPr>
              <a:t>3. Model Training</a:t>
            </a:r>
            <a:endParaRPr lang="en-US" sz="1800" dirty="0"/>
          </a:p>
          <a:p>
            <a:endParaRPr lang="en-US" sz="1800" kern="0" spc="-31" dirty="0">
              <a:solidFill>
                <a:srgbClr val="272525"/>
              </a:solidFill>
              <a:latin typeface="Inter" pitchFamily="34" charset="0"/>
              <a:ea typeface="Inter" pitchFamily="34" charset="-122"/>
              <a:cs typeface="Inter" pitchFamily="34" charset="-120"/>
            </a:endParaRPr>
          </a:p>
          <a:p>
            <a:r>
              <a:rPr lang="en-US" sz="1800" kern="0" spc="-31" dirty="0">
                <a:solidFill>
                  <a:srgbClr val="272525"/>
                </a:solidFill>
                <a:latin typeface="Inter" pitchFamily="34" charset="0"/>
                <a:ea typeface="Inter" pitchFamily="34" charset="-122"/>
                <a:cs typeface="Inter" pitchFamily="34" charset="-120"/>
              </a:rPr>
              <a:t>Apply linear regression techniques to train the predictive model.</a:t>
            </a:r>
            <a:endParaRPr lang="en-US" sz="1800" dirty="0"/>
          </a:p>
          <a:p>
            <a:endParaRPr lang="en-US" sz="1800" b="1" kern="0" spc="-58" dirty="0">
              <a:solidFill>
                <a:srgbClr val="272525"/>
              </a:solidFill>
              <a:latin typeface="Inter" pitchFamily="34" charset="0"/>
              <a:ea typeface="Inter" pitchFamily="34" charset="-122"/>
              <a:cs typeface="Inter" pitchFamily="34" charset="-120"/>
            </a:endParaRPr>
          </a:p>
          <a:p>
            <a:r>
              <a:rPr lang="en-US" sz="1800" b="1" kern="0" spc="-58" dirty="0">
                <a:solidFill>
                  <a:srgbClr val="272525"/>
                </a:solidFill>
                <a:latin typeface="Inter" pitchFamily="34" charset="0"/>
                <a:ea typeface="Inter" pitchFamily="34" charset="-122"/>
                <a:cs typeface="Inter" pitchFamily="34" charset="-120"/>
              </a:rPr>
              <a:t>4. Model Evaluation</a:t>
            </a:r>
            <a:endParaRPr lang="en-US" sz="1800" dirty="0"/>
          </a:p>
          <a:p>
            <a:endParaRPr lang="en-US" sz="1800" kern="0" spc="-31" dirty="0">
              <a:solidFill>
                <a:srgbClr val="272525"/>
              </a:solidFill>
              <a:latin typeface="Inter" pitchFamily="34" charset="0"/>
              <a:ea typeface="Inter" pitchFamily="34" charset="-122"/>
              <a:cs typeface="Inter" pitchFamily="34" charset="-120"/>
            </a:endParaRPr>
          </a:p>
          <a:p>
            <a:r>
              <a:rPr lang="en-US" sz="1800" kern="0" spc="-31" dirty="0">
                <a:solidFill>
                  <a:srgbClr val="272525"/>
                </a:solidFill>
                <a:latin typeface="Inter" pitchFamily="34" charset="0"/>
                <a:ea typeface="Inter" pitchFamily="34" charset="-122"/>
                <a:cs typeface="Inter" pitchFamily="34" charset="-120"/>
              </a:rPr>
              <a:t>Assess the model's performance using appropriate metrics, such as R-squared and mean squared error.</a:t>
            </a:r>
            <a:endParaRPr lang="en-US" sz="1800" dirty="0"/>
          </a:p>
          <a:p>
            <a:endParaRPr lang="en-IN" dirty="0"/>
          </a:p>
        </p:txBody>
      </p:sp>
    </p:spTree>
    <p:extLst>
      <p:ext uri="{BB962C8B-B14F-4D97-AF65-F5344CB8AC3E}">
        <p14:creationId xmlns:p14="http://schemas.microsoft.com/office/powerpoint/2010/main" val="27653657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{1AD19DB7-6DDC-4B10-916B-BBB64E721CB9}tf33552983_win32</Template>
  <TotalTime>101</TotalTime>
  <Words>746</Words>
  <Application>Microsoft Office PowerPoint</Application>
  <PresentationFormat>Widescreen</PresentationFormat>
  <Paragraphs>110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Franklin Gothic Book</vt:lpstr>
      <vt:lpstr>Franklin Gothic Demi</vt:lpstr>
      <vt:lpstr>Inter</vt:lpstr>
      <vt:lpstr>Lucida Bright</vt:lpstr>
      <vt:lpstr>Wingdings 2</vt:lpstr>
      <vt:lpstr>DividendVTI</vt:lpstr>
      <vt:lpstr>Student details :</vt:lpstr>
      <vt:lpstr>EMPLOYEE BURNOUT PREDICTION </vt:lpstr>
      <vt:lpstr>Problem Statement </vt:lpstr>
      <vt:lpstr>Agenda </vt:lpstr>
      <vt:lpstr>Project Overview </vt:lpstr>
      <vt:lpstr>End Users</vt:lpstr>
      <vt:lpstr>Solution and Value Proposition </vt:lpstr>
      <vt:lpstr>Customization </vt:lpstr>
      <vt:lpstr>Modeling </vt:lpstr>
      <vt:lpstr>Results </vt:lpstr>
      <vt:lpstr>PowerPoint Presentation</vt:lpstr>
      <vt:lpstr>PowerPoint Presentation</vt:lpstr>
      <vt:lpstr>PowerPoint Presentation</vt:lpstr>
      <vt:lpstr>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 :</dc:title>
  <dc:creator>Mandla Gireesh</dc:creator>
  <cp:lastModifiedBy>lucky satti</cp:lastModifiedBy>
  <cp:revision>228</cp:revision>
  <dcterms:created xsi:type="dcterms:W3CDTF">2024-07-08T08:39:02Z</dcterms:created>
  <dcterms:modified xsi:type="dcterms:W3CDTF">2024-09-27T05:27:53Z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2024-09-27T05:27:36Z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503c8a70-0b99-4097-9467-77a0b1fdc29b</vt:lpwstr>
  </property>
  <property fmtid="{D5CDD505-2E9C-101B-9397-08002B2CF9AE}" pid="8" name="MSIP_Label_defa4170-0d19-0005-0004-bc88714345d2_ActionId">
    <vt:lpwstr>f70088c2-5495-4113-bf28-7c8e5028290b</vt:lpwstr>
  </property>
  <property fmtid="{D5CDD505-2E9C-101B-9397-08002B2CF9AE}" pid="9" name="MSIP_Label_defa4170-0d19-0005-0004-bc88714345d2_ContentBits">
    <vt:lpwstr>0</vt:lpwstr>
  </property>
</Properties>
</file>