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91"/>
  </p:notesMasterIdLst>
  <p:handoutMasterIdLst>
    <p:handoutMasterId r:id="rId92"/>
  </p:handoutMasterIdLst>
  <p:sldIdLst>
    <p:sldId id="256" r:id="rId2"/>
    <p:sldId id="478" r:id="rId3"/>
    <p:sldId id="261" r:id="rId4"/>
    <p:sldId id="437" r:id="rId5"/>
    <p:sldId id="438" r:id="rId6"/>
    <p:sldId id="479" r:id="rId7"/>
    <p:sldId id="440" r:id="rId8"/>
    <p:sldId id="439" r:id="rId9"/>
    <p:sldId id="268" r:id="rId10"/>
    <p:sldId id="269" r:id="rId11"/>
    <p:sldId id="270" r:id="rId12"/>
    <p:sldId id="271" r:id="rId13"/>
    <p:sldId id="373" r:id="rId14"/>
    <p:sldId id="378" r:id="rId15"/>
    <p:sldId id="291" r:id="rId16"/>
    <p:sldId id="292" r:id="rId17"/>
    <p:sldId id="293" r:id="rId18"/>
    <p:sldId id="305" r:id="rId19"/>
    <p:sldId id="303" r:id="rId20"/>
    <p:sldId id="322" r:id="rId21"/>
    <p:sldId id="462" r:id="rId22"/>
    <p:sldId id="379" r:id="rId23"/>
    <p:sldId id="319" r:id="rId24"/>
    <p:sldId id="382" r:id="rId25"/>
    <p:sldId id="445" r:id="rId26"/>
    <p:sldId id="380" r:id="rId27"/>
    <p:sldId id="383" r:id="rId28"/>
    <p:sldId id="384" r:id="rId29"/>
    <p:sldId id="385" r:id="rId30"/>
    <p:sldId id="381" r:id="rId31"/>
    <p:sldId id="325" r:id="rId32"/>
    <p:sldId id="329" r:id="rId33"/>
    <p:sldId id="330" r:id="rId34"/>
    <p:sldId id="480" r:id="rId35"/>
    <p:sldId id="444" r:id="rId36"/>
    <p:sldId id="441" r:id="rId37"/>
    <p:sldId id="370" r:id="rId38"/>
    <p:sldId id="448" r:id="rId39"/>
    <p:sldId id="397" r:id="rId40"/>
    <p:sldId id="389" r:id="rId41"/>
    <p:sldId id="390" r:id="rId42"/>
    <p:sldId id="449" r:id="rId43"/>
    <p:sldId id="391" r:id="rId44"/>
    <p:sldId id="392" r:id="rId45"/>
    <p:sldId id="398" r:id="rId46"/>
    <p:sldId id="393" r:id="rId47"/>
    <p:sldId id="394" r:id="rId48"/>
    <p:sldId id="306" r:id="rId49"/>
    <p:sldId id="332" r:id="rId50"/>
    <p:sldId id="295" r:id="rId51"/>
    <p:sldId id="311" r:id="rId52"/>
    <p:sldId id="308" r:id="rId53"/>
    <p:sldId id="309" r:id="rId54"/>
    <p:sldId id="312" r:id="rId55"/>
    <p:sldId id="313" r:id="rId56"/>
    <p:sldId id="314" r:id="rId57"/>
    <p:sldId id="446" r:id="rId58"/>
    <p:sldId id="400" r:id="rId59"/>
    <p:sldId id="401" r:id="rId60"/>
    <p:sldId id="402" r:id="rId61"/>
    <p:sldId id="403" r:id="rId62"/>
    <p:sldId id="404" r:id="rId63"/>
    <p:sldId id="405" r:id="rId64"/>
    <p:sldId id="454" r:id="rId65"/>
    <p:sldId id="483" r:id="rId66"/>
    <p:sldId id="412" r:id="rId67"/>
    <p:sldId id="413" r:id="rId68"/>
    <p:sldId id="463" r:id="rId69"/>
    <p:sldId id="416" r:id="rId70"/>
    <p:sldId id="419" r:id="rId71"/>
    <p:sldId id="422" r:id="rId72"/>
    <p:sldId id="457" r:id="rId73"/>
    <p:sldId id="460" r:id="rId74"/>
    <p:sldId id="464" r:id="rId75"/>
    <p:sldId id="456" r:id="rId76"/>
    <p:sldId id="465" r:id="rId77"/>
    <p:sldId id="344" r:id="rId78"/>
    <p:sldId id="466" r:id="rId79"/>
    <p:sldId id="467" r:id="rId80"/>
    <p:sldId id="484" r:id="rId81"/>
    <p:sldId id="470" r:id="rId82"/>
    <p:sldId id="474" r:id="rId83"/>
    <p:sldId id="472" r:id="rId84"/>
    <p:sldId id="475" r:id="rId85"/>
    <p:sldId id="447" r:id="rId86"/>
    <p:sldId id="345" r:id="rId87"/>
    <p:sldId id="486" r:id="rId88"/>
    <p:sldId id="427" r:id="rId89"/>
    <p:sldId id="482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6561BE-0B08-3046-8E2C-C0B2594544B0}">
          <p14:sldIdLst>
            <p14:sldId id="256"/>
            <p14:sldId id="478"/>
            <p14:sldId id="261"/>
            <p14:sldId id="437"/>
            <p14:sldId id="438"/>
            <p14:sldId id="479"/>
            <p14:sldId id="440"/>
            <p14:sldId id="439"/>
          </p14:sldIdLst>
        </p14:section>
        <p14:section name="Mode" id="{5884C14E-C375-4F45-9E3E-BC5A23D63BB6}">
          <p14:sldIdLst>
            <p14:sldId id="268"/>
            <p14:sldId id="269"/>
            <p14:sldId id="270"/>
            <p14:sldId id="271"/>
          </p14:sldIdLst>
        </p14:section>
        <p14:section name="Shep-a" id="{83239BF5-9652-6849-A38A-F1DE7A0035E2}">
          <p14:sldIdLst>
            <p14:sldId id="373"/>
            <p14:sldId id="378"/>
            <p14:sldId id="291"/>
            <p14:sldId id="292"/>
            <p14:sldId id="293"/>
            <p14:sldId id="305"/>
          </p14:sldIdLst>
        </p14:section>
        <p14:section name="Shep-b" id="{613D40CB-6F1E-574B-907A-05923C4D1F24}">
          <p14:sldIdLst>
            <p14:sldId id="303"/>
            <p14:sldId id="322"/>
            <p14:sldId id="462"/>
            <p14:sldId id="379"/>
            <p14:sldId id="319"/>
            <p14:sldId id="382"/>
            <p14:sldId id="445"/>
            <p14:sldId id="380"/>
            <p14:sldId id="383"/>
            <p14:sldId id="384"/>
            <p14:sldId id="385"/>
          </p14:sldIdLst>
        </p14:section>
        <p14:section name="Shep-c" id="{45B0AC11-B2F1-584B-BAEE-DA887EC41C33}">
          <p14:sldIdLst>
            <p14:sldId id="381"/>
            <p14:sldId id="325"/>
            <p14:sldId id="329"/>
            <p14:sldId id="330"/>
            <p14:sldId id="480"/>
            <p14:sldId id="444"/>
            <p14:sldId id="441"/>
          </p14:sldIdLst>
        </p14:section>
        <p14:section name="SQCK" id="{70B02054-5670-0743-B85D-D8852CC0193D}">
          <p14:sldIdLst>
            <p14:sldId id="370"/>
            <p14:sldId id="448"/>
            <p14:sldId id="397"/>
            <p14:sldId id="389"/>
            <p14:sldId id="390"/>
            <p14:sldId id="449"/>
            <p14:sldId id="391"/>
            <p14:sldId id="392"/>
            <p14:sldId id="398"/>
            <p14:sldId id="393"/>
            <p14:sldId id="394"/>
          </p14:sldIdLst>
        </p14:section>
        <p14:section name="EIO" id="{2A3C39F1-5264-8340-9C38-8831DC9F3EFA}">
          <p14:sldIdLst>
            <p14:sldId id="306"/>
            <p14:sldId id="332"/>
            <p14:sldId id="295"/>
            <p14:sldId id="311"/>
            <p14:sldId id="308"/>
            <p14:sldId id="309"/>
            <p14:sldId id="312"/>
            <p14:sldId id="313"/>
            <p14:sldId id="314"/>
          </p14:sldIdLst>
        </p14:section>
        <p14:section name="Cloud" id="{11D39477-83F5-CA4B-B2CC-CCECEE5C4DE3}">
          <p14:sldIdLst>
            <p14:sldId id="446"/>
            <p14:sldId id="400"/>
            <p14:sldId id="401"/>
            <p14:sldId id="402"/>
            <p14:sldId id="403"/>
            <p14:sldId id="404"/>
          </p14:sldIdLst>
        </p14:section>
        <p14:section name="Fate-a" id="{434D51F9-4E9C-2A4F-A321-D8657DA4B121}">
          <p14:sldIdLst>
            <p14:sldId id="405"/>
            <p14:sldId id="454"/>
            <p14:sldId id="483"/>
            <p14:sldId id="412"/>
            <p14:sldId id="413"/>
            <p14:sldId id="463"/>
            <p14:sldId id="416"/>
          </p14:sldIdLst>
        </p14:section>
        <p14:section name="FATE-eval" id="{8BA7968E-E6D3-C14F-B07C-18A3C462C4BB}">
          <p14:sldIdLst>
            <p14:sldId id="419"/>
            <p14:sldId id="422"/>
            <p14:sldId id="457"/>
          </p14:sldIdLst>
        </p14:section>
        <p14:section name="Cloud-conclude" id="{5844DB32-C257-BD41-B17F-7E7068F8CCEF}">
          <p14:sldIdLst>
            <p14:sldId id="460"/>
            <p14:sldId id="464"/>
            <p14:sldId id="456"/>
            <p14:sldId id="465"/>
          </p14:sldIdLst>
        </p14:section>
        <p14:section name="Future" id="{25F17DB2-C19F-7F4F-BCF3-BCC2554EE0FA}">
          <p14:sldIdLst>
            <p14:sldId id="344"/>
            <p14:sldId id="466"/>
            <p14:sldId id="467"/>
            <p14:sldId id="484"/>
            <p14:sldId id="470"/>
            <p14:sldId id="474"/>
            <p14:sldId id="472"/>
            <p14:sldId id="475"/>
          </p14:sldIdLst>
        </p14:section>
        <p14:section name="Conclude" id="{35AB4CD2-D331-A44D-8171-ACFB2D123ADD}">
          <p14:sldIdLst>
            <p14:sldId id="447"/>
            <p14:sldId id="345"/>
            <p14:sldId id="486"/>
            <p14:sldId id="427"/>
            <p14:sldId id="4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FF"/>
    <a:srgbClr val="FF0000"/>
    <a:srgbClr val="000000"/>
    <a:srgbClr val="00FF00"/>
    <a:srgbClr val="FF6600"/>
    <a:srgbClr val="FF8000"/>
    <a:srgbClr val="66CCFF"/>
    <a:srgbClr val="FF6666"/>
    <a:srgbClr val="CC66FF"/>
    <a:srgbClr val="804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7" autoAdjust="0"/>
    <p:restoredTop sz="88713" autoAdjust="0"/>
  </p:normalViewPr>
  <p:slideViewPr>
    <p:cSldViewPr snapToGrid="0" snapToObjects="1">
      <p:cViewPr varScale="1">
        <p:scale>
          <a:sx n="89" d="100"/>
          <a:sy n="89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32856"/>
    </p:cViewPr>
  </p:sorterViewPr>
  <p:notesViewPr>
    <p:cSldViewPr snapToGrid="0" snapToObjects="1">
      <p:cViewPr varScale="1">
        <p:scale>
          <a:sx n="123" d="100"/>
          <a:sy n="123" d="100"/>
        </p:scale>
        <p:origin x="-324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56C4-132D-C044-83DA-36C771DBAF7F}" type="datetimeFigureOut">
              <a:rPr lang="en-US" smtClean="0"/>
              <a:t>1/28/12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73C46-BCD4-C841-8A7D-7E7696BA48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97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C84F0-E1B3-A84D-B080-A5EC3A2F89D8}" type="datetimeFigureOut">
              <a:rPr lang="en-US" smtClean="0"/>
              <a:t>1/28/12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85528-96B8-1144-A84C-245ACA11C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9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deadlock: use shadow</a:t>
            </a:r>
            <a:r>
              <a:rPr lang="en-US" baseline="0" dirty="0" smtClean="0"/>
              <a:t> copy when updating shepherd metadata block</a:t>
            </a:r>
          </a:p>
          <a:p>
            <a:r>
              <a:rPr lang="en-US" baseline="0" dirty="0" smtClean="0"/>
              <a:t>must make sure journaling space is sufficient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simple, nice, sophisticated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0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2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5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your bad file</a:t>
            </a:r>
            <a:r>
              <a:rPr lang="en-US" baseline="0" dirty="0" smtClean="0"/>
              <a:t>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2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the CHECKS that is </a:t>
            </a:r>
            <a:r>
              <a:rPr lang="en-US" dirty="0" err="1" smtClean="0"/>
              <a:t>complated</a:t>
            </a:r>
            <a:r>
              <a:rPr lang="en-US" dirty="0" smtClean="0"/>
              <a:t> ...</a:t>
            </a:r>
          </a:p>
          <a:p>
            <a:r>
              <a:rPr lang="en-US" dirty="0" smtClean="0"/>
              <a:t>scan and loading are easy ....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 to share, have pretty</a:t>
            </a:r>
            <a:r>
              <a:rPr lang="en-US" baseline="0" dirty="0" smtClean="0"/>
              <a:t> pictures, no deep technical details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3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 comment in XFS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vnodeops.c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line 1785)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76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8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8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02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02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9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14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20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1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38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83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5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2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9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 comment in XFS 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xfs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vnodeops.c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line 1785)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1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hardware</a:t>
            </a:r>
            <a:r>
              <a:rPr lang="en-US" baseline="0" smtClean="0"/>
              <a:t> failures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9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illustration with partial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1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good …, add more policies …</a:t>
            </a:r>
          </a:p>
          <a:p>
            <a:r>
              <a:rPr lang="en-US" dirty="0" smtClean="0"/>
              <a:t>What is your request?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5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5528-96B8-1144-A84C-245ACA11C1E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420368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CBD6-3064-8F47-886A-68C583227169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739E-BADA-AC4A-9E0A-92102C3EA9D4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BD51-8D9D-E144-B01D-9544BA3E5C77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E022-97E1-BF4C-88E4-7CD5C9805FEA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5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843F-3E12-6449-AEE5-FC1F5F400294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D4AE-02D4-6343-BD38-A71A06A8CF6F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1EE4-C42E-B645-955A-D85680E1280E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0096-63C6-C64B-BD3D-0858E0ECD9C7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79B3-C822-3F4C-91A9-53C6678F8DEE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E5F9-2E97-0D46-8ED9-ADEA12C6DCCF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E137-CC3E-3749-8689-E3EA2997F2EE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7924800" cy="498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Test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46DB8D3-2FF3-D446-A120-3DAB8FA03571}" type="datetime1">
              <a:rPr lang="en-US" smtClean="0"/>
              <a:t>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500" b="1" kern="1200" cap="none" spc="50" baseline="0">
          <a:ln w="12700" cmpd="sng">
            <a:solidFill>
              <a:schemeClr val="tx1"/>
            </a:solidFill>
            <a:prstDash val="solid"/>
          </a:ln>
          <a:solidFill>
            <a:schemeClr val="tx2"/>
          </a:solidFill>
          <a:effectLst/>
          <a:latin typeface="Gill Sans"/>
          <a:ea typeface="+mj-ea"/>
          <a:cs typeface="Gill San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tx2"/>
        </a:buClr>
        <a:buSzPct val="75000"/>
        <a:buFont typeface="Wingdings" charset="2"/>
        <a:buChar char="q"/>
        <a:defRPr sz="3200" kern="1200" spc="30" baseline="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Wingdings" charset="2"/>
        <a:buChar char="§"/>
        <a:defRPr sz="2600" kern="1200" spc="30" baseline="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75000"/>
        <a:buFont typeface="Lucida Grande"/>
        <a:buChar char="-"/>
        <a:defRPr sz="2200" kern="1200" spc="30" baseline="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5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Relationship Id="rId3" Type="http://schemas.openxmlformats.org/officeDocument/2006/relationships/image" Target="../media/image37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447117" y="4461003"/>
            <a:ext cx="4046707" cy="1401096"/>
          </a:xfrm>
        </p:spPr>
        <p:txBody>
          <a:bodyPr>
            <a:normAutofit/>
          </a:bodyPr>
          <a:lstStyle/>
          <a:p>
            <a:pPr algn="l">
              <a:spcBef>
                <a:spcPts val="500"/>
              </a:spcBef>
            </a:pPr>
            <a:r>
              <a:rPr lang="en-US" sz="3200" dirty="0" smtClean="0">
                <a:solidFill>
                  <a:schemeClr val="tx1"/>
                </a:solidFill>
                <a:latin typeface="Arial"/>
                <a:cs typeface="Arial"/>
              </a:rPr>
              <a:t>Haryadi S. Gunawi</a:t>
            </a:r>
          </a:p>
          <a:p>
            <a:pPr algn="l">
              <a:spcBef>
                <a:spcPts val="500"/>
              </a:spcBef>
            </a:pPr>
            <a:r>
              <a:rPr lang="en-US" sz="3200" i="1" dirty="0" smtClean="0">
                <a:solidFill>
                  <a:schemeClr val="tx1"/>
                </a:solidFill>
                <a:latin typeface="Arial"/>
                <a:cs typeface="Arial"/>
              </a:rPr>
              <a:t>UC Berkeley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730054"/>
            <a:ext cx="7772400" cy="2290166"/>
          </a:xfrm>
        </p:spPr>
        <p:txBody>
          <a:bodyPr/>
          <a:lstStyle/>
          <a:p>
            <a:r>
              <a:rPr lang="en-US" sz="6000" b="0" dirty="0" smtClean="0"/>
              <a:t>Towards Reliable </a:t>
            </a:r>
            <a:br>
              <a:rPr lang="en-US" sz="6000" b="0" dirty="0" smtClean="0"/>
            </a:br>
            <a:r>
              <a:rPr lang="en-US" sz="6000" b="0" dirty="0" smtClean="0"/>
              <a:t>Storage Systems:</a:t>
            </a:r>
            <a:endParaRPr lang="en-US" sz="6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44" y="4340992"/>
            <a:ext cx="1425369" cy="1425369"/>
          </a:xfrm>
          <a:prstGeom prst="rect">
            <a:avLst/>
          </a:prstGeom>
          <a:ln>
            <a:noFill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685800" y="3020220"/>
            <a:ext cx="7772400" cy="840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cap="none" spc="5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/>
                <a:latin typeface="Gill Sans"/>
                <a:ea typeface="+mj-ea"/>
                <a:cs typeface="Gill San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200" b="0" i="1" dirty="0" smtClean="0"/>
              <a:t>From Local to Cloud</a:t>
            </a:r>
            <a:endParaRPr lang="en-US" sz="5200" b="0" i="1" dirty="0"/>
          </a:p>
        </p:txBody>
      </p:sp>
    </p:spTree>
    <p:extLst>
      <p:ext uri="{BB962C8B-B14F-4D97-AF65-F5344CB8AC3E}">
        <p14:creationId xmlns:p14="http://schemas.microsoft.com/office/powerpoint/2010/main" val="139504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ailure modes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162800" cy="429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 smtClean="0">
                <a:solidFill>
                  <a:schemeClr val="tx2"/>
                </a:solidFill>
              </a:rPr>
              <a:t>hole</a:t>
            </a:r>
            <a:r>
              <a:rPr lang="en-US" dirty="0">
                <a:solidFill>
                  <a:schemeClr val="tx2"/>
                </a:solidFill>
              </a:rPr>
              <a:t>-system crash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Logging/Journaling </a:t>
            </a:r>
            <a:r>
              <a:rPr lang="en-US" dirty="0"/>
              <a:t>[Hagmann87]</a:t>
            </a:r>
          </a:p>
          <a:p>
            <a:pPr lvl="1"/>
            <a:r>
              <a:rPr lang="en-US" dirty="0"/>
              <a:t>Atomic updates</a:t>
            </a:r>
          </a:p>
          <a:p>
            <a:r>
              <a:rPr lang="en-US" dirty="0">
                <a:solidFill>
                  <a:srgbClr val="DC9E1F"/>
                </a:solidFill>
              </a:rPr>
              <a:t>W</a:t>
            </a:r>
            <a:r>
              <a:rPr lang="en-US" dirty="0" smtClean="0">
                <a:solidFill>
                  <a:srgbClr val="DC9E1F"/>
                </a:solidFill>
              </a:rPr>
              <a:t>hole</a:t>
            </a:r>
            <a:r>
              <a:rPr lang="en-US" dirty="0">
                <a:solidFill>
                  <a:srgbClr val="DC9E1F"/>
                </a:solidFill>
              </a:rPr>
              <a:t>-disk failure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RAID </a:t>
            </a:r>
            <a:r>
              <a:rPr lang="en-US" dirty="0"/>
              <a:t>[Patterson88]</a:t>
            </a:r>
          </a:p>
          <a:p>
            <a:pPr lvl="1"/>
            <a:r>
              <a:rPr lang="en-US" dirty="0"/>
              <a:t>Add mirroring or parity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More? ... partial disk failures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7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08561"/>
            <a:ext cx="7924800" cy="848824"/>
          </a:xfrm>
        </p:spPr>
        <p:txBody>
          <a:bodyPr/>
          <a:lstStyle/>
          <a:p>
            <a:r>
              <a:rPr lang="en-US" dirty="0" smtClean="0"/>
              <a:t>Partial disk failures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latin typeface="Gill Sans"/>
                <a:cs typeface="Gill Sans"/>
              </a:rPr>
              <a:pPr/>
              <a:t>11</a:t>
            </a:fld>
            <a:endParaRPr lang="en-US" dirty="0">
              <a:latin typeface="Gill Sans"/>
              <a:cs typeface="Gill San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542084" y="2289908"/>
            <a:ext cx="3487616" cy="312188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Partial failures: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Single-block failures</a:t>
            </a:r>
          </a:p>
          <a:p>
            <a:pPr lvl="1"/>
            <a:r>
              <a:rPr lang="en-US" dirty="0" smtClean="0"/>
              <a:t>(R/W errors)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Single</a:t>
            </a:r>
            <a:r>
              <a:rPr lang="en-US" dirty="0">
                <a:solidFill>
                  <a:srgbClr val="DC9E1F"/>
                </a:solidFill>
              </a:rPr>
              <a:t>-</a:t>
            </a:r>
            <a:r>
              <a:rPr lang="en-US" dirty="0" smtClean="0">
                <a:solidFill>
                  <a:srgbClr val="DC9E1F"/>
                </a:solidFill>
              </a:rPr>
              <a:t>block corruptions 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2000" y="1752600"/>
            <a:ext cx="1524000" cy="1447800"/>
          </a:xfrm>
          <a:prstGeom prst="can">
            <a:avLst>
              <a:gd name="adj" fmla="val 250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1143000"/>
            <a:ext cx="23622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File System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52400" y="167640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33" name="Group 75"/>
          <p:cNvGrpSpPr>
            <a:grpSpLocks/>
          </p:cNvGrpSpPr>
          <p:nvPr/>
        </p:nvGrpSpPr>
        <p:grpSpPr bwMode="auto">
          <a:xfrm>
            <a:off x="2209800" y="1143000"/>
            <a:ext cx="3276600" cy="5181600"/>
            <a:chOff x="1392" y="720"/>
            <a:chExt cx="2064" cy="3264"/>
          </a:xfrm>
        </p:grpSpPr>
        <p:sp>
          <p:nvSpPr>
            <p:cNvPr id="34" name="Line 47"/>
            <p:cNvSpPr>
              <a:spLocks noChangeShapeType="1"/>
            </p:cNvSpPr>
            <p:nvPr/>
          </p:nvSpPr>
          <p:spPr bwMode="auto">
            <a:xfrm>
              <a:off x="1728" y="2496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5" name="Rectangle 48"/>
            <p:cNvSpPr>
              <a:spLocks noChangeArrowheads="1"/>
            </p:cNvSpPr>
            <p:nvPr/>
          </p:nvSpPr>
          <p:spPr bwMode="auto">
            <a:xfrm>
              <a:off x="2016" y="2352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Bit errors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1728" y="2832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2016" y="2688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Buggy firmware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1728" y="3168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2016" y="3024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Power spike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728" y="3504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1" name="Rectangle 54"/>
            <p:cNvSpPr>
              <a:spLocks noChangeArrowheads="1"/>
            </p:cNvSpPr>
            <p:nvPr/>
          </p:nvSpPr>
          <p:spPr bwMode="auto">
            <a:xfrm>
              <a:off x="2016" y="3360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Wear &amp; tear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728" y="3840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3" name="Rectangle 56"/>
            <p:cNvSpPr>
              <a:spLocks noChangeArrowheads="1"/>
            </p:cNvSpPr>
            <p:nvPr/>
          </p:nvSpPr>
          <p:spPr bwMode="auto">
            <a:xfrm>
              <a:off x="2016" y="3696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Bit rot, </a:t>
              </a:r>
            </a:p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media scratch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Line 58"/>
            <p:cNvSpPr>
              <a:spLocks noChangeShapeType="1"/>
            </p:cNvSpPr>
            <p:nvPr/>
          </p:nvSpPr>
          <p:spPr bwMode="auto">
            <a:xfrm>
              <a:off x="1728" y="1248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2016" y="1104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Buggy drivers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728" y="1584"/>
              <a:ext cx="288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2016" y="1440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Buggy controller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1392" y="1920"/>
              <a:ext cx="595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9" name="Rectangle 68"/>
            <p:cNvSpPr>
              <a:spLocks noChangeArrowheads="1"/>
            </p:cNvSpPr>
            <p:nvPr/>
          </p:nvSpPr>
          <p:spPr bwMode="auto">
            <a:xfrm>
              <a:off x="2016" y="1776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Interconnect </a:t>
              </a:r>
            </a:p>
            <a:p>
              <a:pPr marL="342900" indent="-342900"/>
              <a:r>
                <a:rPr lang="en-US" sz="2200" dirty="0">
                  <a:latin typeface="Gill Sans"/>
                  <a:cs typeface="Gill Sans"/>
                </a:rPr>
                <a:t>problems</a:t>
              </a:r>
              <a:endParaRPr lang="en-US" sz="22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Rectangle 72"/>
            <p:cNvSpPr>
              <a:spLocks noChangeArrowheads="1"/>
            </p:cNvSpPr>
            <p:nvPr/>
          </p:nvSpPr>
          <p:spPr bwMode="auto">
            <a:xfrm>
              <a:off x="2016" y="720"/>
              <a:ext cx="124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/>
              <a:r>
                <a:rPr lang="en-US" sz="2200" b="1" dirty="0">
                  <a:latin typeface="Gill Sans"/>
                  <a:cs typeface="Gill Sans"/>
                </a:rPr>
                <a:t>Problems:</a:t>
              </a:r>
            </a:p>
          </p:txBody>
        </p:sp>
      </p:grpSp>
      <p:sp>
        <p:nvSpPr>
          <p:cNvPr id="51" name="AutoShape 71"/>
          <p:cNvSpPr>
            <a:spLocks/>
          </p:cNvSpPr>
          <p:nvPr/>
        </p:nvSpPr>
        <p:spPr bwMode="auto">
          <a:xfrm>
            <a:off x="5105400" y="1143000"/>
            <a:ext cx="381000" cy="53340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52" name="Group 73"/>
          <p:cNvGrpSpPr>
            <a:grpSpLocks/>
          </p:cNvGrpSpPr>
          <p:nvPr/>
        </p:nvGrpSpPr>
        <p:grpSpPr bwMode="auto">
          <a:xfrm>
            <a:off x="316094" y="1814280"/>
            <a:ext cx="2514600" cy="4953000"/>
            <a:chOff x="192" y="1104"/>
            <a:chExt cx="1584" cy="3120"/>
          </a:xfrm>
        </p:grpSpPr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92" y="2112"/>
              <a:ext cx="1584" cy="21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Disk Subsystem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40" y="2688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Firmware</a:t>
              </a: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40" y="3024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Electrical</a:t>
              </a: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40" y="2352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Cache</a:t>
              </a:r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240" y="3360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Mechanical</a:t>
              </a:r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240" y="3696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Media</a:t>
              </a: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240" y="1104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Device Driver</a:t>
              </a:r>
            </a:p>
          </p:txBody>
        </p:sp>
        <p:pic>
          <p:nvPicPr>
            <p:cNvPr id="60" name="Picture 10" descr="firmwa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736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33"/>
            <p:cNvGrpSpPr>
              <a:grpSpLocks/>
            </p:cNvGrpSpPr>
            <p:nvPr/>
          </p:nvGrpSpPr>
          <p:grpSpPr bwMode="auto">
            <a:xfrm>
              <a:off x="816" y="3792"/>
              <a:ext cx="768" cy="384"/>
              <a:chOff x="912" y="2880"/>
              <a:chExt cx="960" cy="384"/>
            </a:xfrm>
          </p:grpSpPr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48" cy="48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68" name="Oval 19"/>
              <p:cNvSpPr>
                <a:spLocks noChangeArrowheads="1"/>
              </p:cNvSpPr>
              <p:nvPr/>
            </p:nvSpPr>
            <p:spPr bwMode="auto">
              <a:xfrm>
                <a:off x="912" y="3120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69" name="Oval 20"/>
              <p:cNvSpPr>
                <a:spLocks noChangeArrowheads="1"/>
              </p:cNvSpPr>
              <p:nvPr/>
            </p:nvSpPr>
            <p:spPr bwMode="auto">
              <a:xfrm>
                <a:off x="912" y="3072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0" name="Oval 21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1" name="Oval 22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2" name="Oval 23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Oval 24"/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960" cy="144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rgbClr val="5F5F5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</p:grpSp>
        <p:pic>
          <p:nvPicPr>
            <p:cNvPr id="62" name="Picture 34" descr="electric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62" r="9062" b="46844"/>
            <a:stretch>
              <a:fillRect/>
            </a:stretch>
          </p:blipFill>
          <p:spPr bwMode="auto">
            <a:xfrm>
              <a:off x="1200" y="3072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81" b="28661"/>
            <a:stretch>
              <a:fillRect/>
            </a:stretch>
          </p:blipFill>
          <p:spPr bwMode="auto">
            <a:xfrm>
              <a:off x="1200" y="3409"/>
              <a:ext cx="480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4" name="Picture 3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2" t="17546" r="10063" b="22707"/>
            <a:stretch>
              <a:fillRect/>
            </a:stretch>
          </p:blipFill>
          <p:spPr bwMode="auto">
            <a:xfrm>
              <a:off x="1198" y="2401"/>
              <a:ext cx="48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40" y="1440"/>
              <a:ext cx="1488" cy="288"/>
            </a:xfrm>
            <a:prstGeom prst="rect">
              <a:avLst/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rgbClr val="4D4D4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Device Controller</a:t>
              </a:r>
            </a:p>
          </p:txBody>
        </p:sp>
        <p:sp>
          <p:nvSpPr>
            <p:cNvPr id="66" name="AutoShape 17"/>
            <p:cNvSpPr>
              <a:spLocks noChangeArrowheads="1"/>
            </p:cNvSpPr>
            <p:nvPr/>
          </p:nvSpPr>
          <p:spPr bwMode="auto">
            <a:xfrm>
              <a:off x="288" y="1680"/>
              <a:ext cx="1344" cy="480"/>
            </a:xfrm>
            <a:prstGeom prst="upDownArrow">
              <a:avLst>
                <a:gd name="adj1" fmla="val 64880"/>
                <a:gd name="adj2" fmla="val 28829"/>
              </a:avLst>
            </a:prstGeom>
            <a:solidFill>
              <a:srgbClr val="804000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4D4D4D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dirty="0">
                  <a:latin typeface="Gill Sans"/>
                  <a:cs typeface="Gill Sans"/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5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9762"/>
          </a:xfrm>
        </p:spPr>
        <p:txBody>
          <a:bodyPr/>
          <a:lstStyle/>
          <a:p>
            <a:r>
              <a:rPr lang="en-US" dirty="0" smtClean="0"/>
              <a:t>Partial failures are reality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Group 2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145823"/>
              </p:ext>
            </p:extLst>
          </p:nvPr>
        </p:nvGraphicFramePr>
        <p:xfrm>
          <a:off x="152400" y="914400"/>
          <a:ext cx="8763000" cy="5547360"/>
        </p:xfrm>
        <a:graphic>
          <a:graphicData uri="http://schemas.openxmlformats.org/drawingml/2006/table">
            <a:tbl>
              <a:tblPr/>
              <a:tblGrid>
                <a:gridCol w="2678113"/>
                <a:gridCol w="6084887"/>
              </a:tblGrid>
              <a:tr h="39624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[Wehman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EIDE controller returns incorrect error-code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[Lewis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99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Byte 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[Talagala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99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Interconnect problems in large disk farm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[Engler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Driver bugs issue bad parameters and data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[Ghemawat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IDE protocol yields corrupt data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[DataClinic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Drive memory leak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[Weinberg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Misdirected writes and lost writes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[Schwarz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Media scratch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[DataClinic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 power spike damages in-drive circuits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[Green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EIDE controller returns status bits as data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[Schindler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Driver bugs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[Gray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 uncorrectable bit errors over 2 PB data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[Bairavasundaram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07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Latent sector errors in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4%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of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1.5 million drives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[Bairavasundaram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C9E1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400,000 corrupt blocks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26027" y="5685279"/>
            <a:ext cx="8394806" cy="867226"/>
          </a:xfrm>
          <a:prstGeom prst="roundRect">
            <a:avLst>
              <a:gd name="adj" fmla="val 6502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5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74905" y="1600200"/>
            <a:ext cx="5274101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Reliable local FS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I/O Shepherding </a:t>
            </a:r>
            <a:r>
              <a:rPr lang="en-US" i="1" dirty="0" smtClean="0"/>
              <a:t>[SOSP </a:t>
            </a:r>
            <a:r>
              <a:rPr lang="fr-FR" i="1" dirty="0" smtClean="0"/>
              <a:t>’</a:t>
            </a:r>
            <a:r>
              <a:rPr lang="en-US" i="1" dirty="0" smtClean="0"/>
              <a:t>07]</a:t>
            </a:r>
          </a:p>
          <a:p>
            <a:pPr lvl="2"/>
            <a:r>
              <a:rPr lang="en-US" b="1" dirty="0" smtClean="0">
                <a:solidFill>
                  <a:srgbClr val="FFFFFF"/>
                </a:solidFill>
              </a:rPr>
              <a:t>Problem: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00FF00"/>
                </a:solidFill>
              </a:rPr>
              <a:t>FS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+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partial failures </a:t>
            </a:r>
          </a:p>
          <a:p>
            <a:pPr lvl="2"/>
            <a:r>
              <a:rPr lang="en-US" b="1" dirty="0" smtClean="0"/>
              <a:t>Solution</a:t>
            </a:r>
            <a:endParaRPr lang="en-US" b="1" dirty="0"/>
          </a:p>
          <a:p>
            <a:pPr lvl="1"/>
            <a:r>
              <a:rPr lang="en-US" dirty="0"/>
              <a:t>SQCK </a:t>
            </a:r>
            <a:r>
              <a:rPr lang="en-US" i="1" dirty="0"/>
              <a:t>[OSDI </a:t>
            </a:r>
            <a:r>
              <a:rPr lang="fr-FR" i="1" dirty="0"/>
              <a:t>’</a:t>
            </a:r>
            <a:r>
              <a:rPr lang="en-US" i="1" dirty="0"/>
              <a:t>08</a:t>
            </a:r>
            <a:r>
              <a:rPr lang="en-US" i="1" dirty="0" smtClean="0"/>
              <a:t>]</a:t>
            </a:r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73198" y="3839858"/>
            <a:ext cx="914400" cy="1066800"/>
          </a:xfrm>
          <a:prstGeom prst="can">
            <a:avLst>
              <a:gd name="adj" fmla="val 29167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5436128" y="3696444"/>
            <a:ext cx="321817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081398" y="2248644"/>
            <a:ext cx="1572900" cy="1295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Offline FS 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checker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(fsck)</a:t>
            </a: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>
            <a:off x="8425698" y="2020044"/>
            <a:ext cx="457200" cy="45720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latin typeface="Arial Black"/>
                <a:cs typeface="Arial Black"/>
              </a:rPr>
              <a:t>2</a:t>
            </a:r>
            <a:endParaRPr lang="en-US" sz="2200" dirty="0">
              <a:latin typeface="Arial Black"/>
              <a:cs typeface="Arial Black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44206" y="1876268"/>
            <a:ext cx="1521735" cy="1673744"/>
          </a:xfrm>
          <a:prstGeom prst="rect">
            <a:avLst/>
          </a:prstGeom>
          <a:solidFill>
            <a:srgbClr val="00FF00"/>
          </a:solidFill>
          <a:ln w="63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342900" indent="-342900" algn="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>
                <a:latin typeface="Gill Sans"/>
                <a:cs typeface="Gill Sans"/>
              </a:rPr>
              <a:t>OS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520406" y="2483213"/>
            <a:ext cx="1368563" cy="990600"/>
          </a:xfrm>
          <a:prstGeom prst="rect">
            <a:avLst/>
          </a:prstGeom>
          <a:solidFill>
            <a:srgbClr val="006600"/>
          </a:solidFill>
          <a:ln w="19050" cmpd="sng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File </a:t>
            </a:r>
            <a:endParaRPr lang="en-US" sz="2400" dirty="0" smtClean="0">
              <a:latin typeface="Gill Sans"/>
              <a:cs typeface="Gill Sans"/>
            </a:endParaRP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latin typeface="Gill Sans"/>
                <a:cs typeface="Gill Sans"/>
              </a:rPr>
              <a:t>System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5291806" y="2330813"/>
            <a:ext cx="457200" cy="457200"/>
          </a:xfrm>
          <a:prstGeom prst="ellipse">
            <a:avLst/>
          </a:prstGeom>
          <a:solidFill>
            <a:srgbClr val="006600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latin typeface="Arial Black"/>
                <a:cs typeface="Arial Black"/>
              </a:rPr>
              <a:t>1</a:t>
            </a:r>
            <a:endParaRPr lang="en-US" sz="2200" dirty="0">
              <a:latin typeface="Arial Black"/>
              <a:cs typeface="Arial Black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67400" y="4203927"/>
            <a:ext cx="2171699" cy="559243"/>
          </a:xfrm>
          <a:prstGeom prst="round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Partial failures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4400" y="2606250"/>
            <a:ext cx="4301206" cy="1533950"/>
          </a:xfrm>
          <a:prstGeom prst="roundRect">
            <a:avLst>
              <a:gd name="adj" fmla="val 11916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5906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4038600" cy="31368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Linux Ext3</a:t>
            </a: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... </a:t>
            </a:r>
            <a:endParaRPr lang="en-US" sz="2200" dirty="0">
              <a:solidFill>
                <a:srgbClr val="0080FF"/>
              </a:solidFill>
            </a:endParaRPr>
          </a:p>
          <a:p>
            <a:pPr lvl="1"/>
            <a:r>
              <a:rPr lang="en-US" sz="2200" dirty="0" smtClean="0">
                <a:solidFill>
                  <a:srgbClr val="00FF00"/>
                </a:solidFill>
              </a:rPr>
              <a:t>Inode block</a:t>
            </a:r>
          </a:p>
          <a:p>
            <a:pPr lvl="2"/>
            <a:r>
              <a:rPr lang="en-US" dirty="0" smtClean="0">
                <a:solidFill>
                  <a:srgbClr val="00FF00"/>
                </a:solidFill>
              </a:rPr>
              <a:t>Inode entry = file/dir</a:t>
            </a:r>
            <a:endParaRPr lang="en-US" dirty="0">
              <a:solidFill>
                <a:srgbClr val="00FF00"/>
              </a:solidFill>
            </a:endParaRPr>
          </a:p>
          <a:p>
            <a:pPr lvl="1"/>
            <a:r>
              <a:rPr lang="en-US" sz="2200" dirty="0">
                <a:solidFill>
                  <a:srgbClr val="00FFFF"/>
                </a:solidFill>
              </a:rPr>
              <a:t>Indirect </a:t>
            </a:r>
            <a:r>
              <a:rPr lang="en-US" sz="2200" dirty="0" smtClean="0">
                <a:solidFill>
                  <a:srgbClr val="00FFFF"/>
                </a:solidFill>
              </a:rPr>
              <a:t>block</a:t>
            </a:r>
            <a:endParaRPr lang="en-US" sz="2200" dirty="0">
              <a:solidFill>
                <a:srgbClr val="00FFFF"/>
              </a:solidFill>
            </a:endParaRPr>
          </a:p>
          <a:p>
            <a:pPr lvl="1"/>
            <a:r>
              <a:rPr lang="en-US" sz="2200" dirty="0" smtClean="0">
                <a:solidFill>
                  <a:srgbClr val="FFFF00"/>
                </a:solidFill>
              </a:rPr>
              <a:t>Data block</a:t>
            </a:r>
            <a:endParaRPr lang="en-US" sz="2200" dirty="0">
              <a:solidFill>
                <a:srgbClr val="FFFF00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Dir entries/users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609630" cy="2830123"/>
          </a:xfrm>
        </p:spPr>
        <p:txBody>
          <a:bodyPr/>
          <a:lstStyle/>
          <a:p>
            <a:r>
              <a:rPr lang="en-US" sz="2800" dirty="0"/>
              <a:t>P</a:t>
            </a:r>
            <a:r>
              <a:rPr lang="en-US" sz="2800" dirty="0" smtClean="0"/>
              <a:t>artial disk failures</a:t>
            </a:r>
            <a:endParaRPr lang="en-US" sz="2800" dirty="0"/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Single-block failures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Corruptions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FS on-disk data structures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154576" y="4889499"/>
            <a:ext cx="7379824" cy="1066800"/>
          </a:xfrm>
          <a:prstGeom prst="rect">
            <a:avLst/>
          </a:prstGeom>
          <a:noFill/>
          <a:ln w="508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cxnSp>
        <p:nvCxnSpPr>
          <p:cNvPr id="8" name="AutoShape 26"/>
          <p:cNvCxnSpPr>
            <a:cxnSpLocks noChangeShapeType="1"/>
            <a:stCxn id="16" idx="2"/>
            <a:endCxn id="21" idx="2"/>
          </p:cNvCxnSpPr>
          <p:nvPr/>
        </p:nvCxnSpPr>
        <p:spPr bwMode="auto">
          <a:xfrm rot="16200000" flipH="1">
            <a:off x="3651250" y="4591049"/>
            <a:ext cx="88900" cy="2514600"/>
          </a:xfrm>
          <a:prstGeom prst="curvedConnector3">
            <a:avLst>
              <a:gd name="adj1" fmla="val 833926"/>
            </a:avLst>
          </a:prstGeom>
          <a:noFill/>
          <a:ln w="25400">
            <a:solidFill>
              <a:srgbClr val="00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327497" y="50292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4000" b="1" dirty="0">
                <a:solidFill>
                  <a:srgbClr val="FFFFFF"/>
                </a:solidFill>
                <a:latin typeface="Gill Sans"/>
                <a:cs typeface="Gill Sans"/>
              </a:rPr>
              <a:t>. . .</a:t>
            </a: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2057401" y="4965699"/>
            <a:ext cx="992188" cy="914400"/>
            <a:chOff x="1344" y="2832"/>
            <a:chExt cx="625" cy="576"/>
          </a:xfrm>
        </p:grpSpPr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344" y="2832"/>
              <a:ext cx="625" cy="576"/>
            </a:xfrm>
            <a:prstGeom prst="rect">
              <a:avLst/>
            </a:prstGeom>
            <a:solidFill>
              <a:srgbClr val="33CC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Inode</a:t>
              </a:r>
              <a:endParaRPr lang="en-US" sz="20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392" y="3072"/>
              <a:ext cx="96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1536" y="3072"/>
              <a:ext cx="96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7" name="Rectangle 59"/>
            <p:cNvSpPr>
              <a:spLocks noChangeArrowheads="1"/>
            </p:cNvSpPr>
            <p:nvPr/>
          </p:nvSpPr>
          <p:spPr bwMode="auto">
            <a:xfrm>
              <a:off x="1680" y="3072"/>
              <a:ext cx="96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60"/>
            <p:cNvSpPr>
              <a:spLocks noChangeArrowheads="1"/>
            </p:cNvSpPr>
            <p:nvPr/>
          </p:nvSpPr>
          <p:spPr bwMode="auto">
            <a:xfrm>
              <a:off x="1824" y="3072"/>
              <a:ext cx="96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1" name="Rectangle 63"/>
          <p:cNvSpPr>
            <a:spLocks noChangeArrowheads="1"/>
          </p:cNvSpPr>
          <p:nvPr/>
        </p:nvSpPr>
        <p:spPr bwMode="auto">
          <a:xfrm>
            <a:off x="4572000" y="4965699"/>
            <a:ext cx="762000" cy="914400"/>
          </a:xfrm>
          <a:prstGeom prst="rect">
            <a:avLst/>
          </a:prstGeom>
          <a:solidFill>
            <a:srgbClr val="00FFFF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Indir</a:t>
            </a:r>
          </a:p>
          <a:p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blk</a:t>
            </a:r>
          </a:p>
        </p:txBody>
      </p:sp>
      <p:sp>
        <p:nvSpPr>
          <p:cNvPr id="23" name="Rectangle 65"/>
          <p:cNvSpPr>
            <a:spLocks noChangeArrowheads="1"/>
          </p:cNvSpPr>
          <p:nvPr/>
        </p:nvSpPr>
        <p:spPr bwMode="auto">
          <a:xfrm>
            <a:off x="5384395" y="4965699"/>
            <a:ext cx="762000" cy="9144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Data</a:t>
            </a:r>
          </a:p>
        </p:txBody>
      </p:sp>
      <p:sp>
        <p:nvSpPr>
          <p:cNvPr id="25" name="AutoShape 71"/>
          <p:cNvSpPr>
            <a:spLocks noChangeArrowheads="1"/>
          </p:cNvSpPr>
          <p:nvPr/>
        </p:nvSpPr>
        <p:spPr bwMode="auto">
          <a:xfrm>
            <a:off x="4648200" y="4737099"/>
            <a:ext cx="533400" cy="1371600"/>
          </a:xfrm>
          <a:prstGeom prst="lightningBolt">
            <a:avLst/>
          </a:prstGeom>
          <a:solidFill>
            <a:srgbClr val="FF000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cxnSp>
        <p:nvCxnSpPr>
          <p:cNvPr id="26" name="AutoShape 73"/>
          <p:cNvCxnSpPr>
            <a:cxnSpLocks noChangeShapeType="1"/>
            <a:stCxn id="16" idx="2"/>
            <a:endCxn id="11" idx="2"/>
          </p:cNvCxnSpPr>
          <p:nvPr/>
        </p:nvCxnSpPr>
        <p:spPr bwMode="auto">
          <a:xfrm rot="5400000" flipH="1" flipV="1">
            <a:off x="2987866" y="4981900"/>
            <a:ext cx="272534" cy="1371464"/>
          </a:xfrm>
          <a:prstGeom prst="curvedConnector3">
            <a:avLst>
              <a:gd name="adj1" fmla="val -307346"/>
            </a:avLst>
          </a:prstGeom>
          <a:noFill/>
          <a:ln w="7620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74"/>
          <p:cNvCxnSpPr>
            <a:cxnSpLocks noChangeShapeType="1"/>
            <a:stCxn id="21" idx="2"/>
            <a:endCxn id="23" idx="2"/>
          </p:cNvCxnSpPr>
          <p:nvPr/>
        </p:nvCxnSpPr>
        <p:spPr bwMode="auto">
          <a:xfrm rot="16200000" flipH="1">
            <a:off x="5359197" y="5473901"/>
            <a:ext cx="12700" cy="812395"/>
          </a:xfrm>
          <a:prstGeom prst="curvedConnector3">
            <a:avLst>
              <a:gd name="adj1" fmla="val 3069890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Rectangle 75"/>
          <p:cNvSpPr>
            <a:spLocks noChangeArrowheads="1"/>
          </p:cNvSpPr>
          <p:nvPr/>
        </p:nvSpPr>
        <p:spPr bwMode="auto">
          <a:xfrm>
            <a:off x="6196790" y="4965699"/>
            <a:ext cx="762000" cy="9144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Data</a:t>
            </a:r>
          </a:p>
        </p:txBody>
      </p:sp>
      <p:cxnSp>
        <p:nvCxnSpPr>
          <p:cNvPr id="29" name="AutoShape 76"/>
          <p:cNvCxnSpPr>
            <a:cxnSpLocks noChangeShapeType="1"/>
            <a:stCxn id="21" idx="2"/>
            <a:endCxn id="28" idx="2"/>
          </p:cNvCxnSpPr>
          <p:nvPr/>
        </p:nvCxnSpPr>
        <p:spPr bwMode="auto">
          <a:xfrm rot="16200000" flipH="1">
            <a:off x="5765395" y="5067704"/>
            <a:ext cx="12700" cy="1624790"/>
          </a:xfrm>
          <a:prstGeom prst="curvedConnector3">
            <a:avLst>
              <a:gd name="adj1" fmla="val 5054087"/>
            </a:avLst>
          </a:prstGeom>
          <a:noFill/>
          <a:ln w="25400">
            <a:solidFill>
              <a:srgbClr val="FF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AutoShape 77"/>
          <p:cNvSpPr>
            <a:spLocks noChangeArrowheads="1"/>
          </p:cNvSpPr>
          <p:nvPr/>
        </p:nvSpPr>
        <p:spPr bwMode="auto">
          <a:xfrm>
            <a:off x="2133600" y="4737100"/>
            <a:ext cx="609600" cy="1461044"/>
          </a:xfrm>
          <a:prstGeom prst="lightningBolt">
            <a:avLst/>
          </a:prstGeom>
          <a:solidFill>
            <a:srgbClr val="FF0000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5186" y="5162033"/>
            <a:ext cx="8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abcdef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5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5" grpId="1" animBg="1"/>
      <p:bldP spid="28" grpId="0" animBg="1"/>
      <p:bldP spid="30" grpId="0" animBg="1"/>
      <p:bldP spid="3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+ partial disk failures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059818"/>
            <a:ext cx="7924800" cy="38101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How file systems manage disk failures?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ecovery policies?</a:t>
            </a:r>
          </a:p>
          <a:p>
            <a:endParaRPr lang="en-US" dirty="0" smtClean="0"/>
          </a:p>
          <a:p>
            <a:r>
              <a:rPr lang="en-US" dirty="0" smtClean="0"/>
              <a:t>Measuring FS reliability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nject block-level </a:t>
            </a:r>
            <a:r>
              <a:rPr lang="en-US" dirty="0" smtClean="0">
                <a:solidFill>
                  <a:schemeClr val="tx2"/>
                </a:solidFill>
              </a:rPr>
              <a:t>read/write faults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C9E1F"/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C9E1F"/>
                </a:solidFill>
              </a:rPr>
              <a:t>corruptions</a:t>
            </a:r>
          </a:p>
          <a:p>
            <a:pPr lvl="1"/>
            <a:r>
              <a:rPr lang="en-US" dirty="0" smtClean="0"/>
              <a:t>Run various FS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7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1" t="28069" r="1163" b="2690"/>
          <a:stretch/>
        </p:blipFill>
        <p:spPr bwMode="auto">
          <a:xfrm>
            <a:off x="1583448" y="3273864"/>
            <a:ext cx="3752442" cy="2436904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680"/>
            <a:ext cx="8305800" cy="1143000"/>
          </a:xfrm>
        </p:spPr>
        <p:txBody>
          <a:bodyPr/>
          <a:lstStyle/>
          <a:p>
            <a:r>
              <a:rPr lang="en-US" b="0" dirty="0" smtClean="0"/>
              <a:t>How </a:t>
            </a:r>
            <a:r>
              <a:rPr lang="en-US" b="0" dirty="0"/>
              <a:t>e</a:t>
            </a:r>
            <a:r>
              <a:rPr lang="en-US" b="0" dirty="0" smtClean="0"/>
              <a:t>xt3 reacts to read failures?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latin typeface="Gill Sans"/>
                <a:cs typeface="Gill Sans"/>
              </a:rPr>
              <a:pPr/>
              <a:t>16</a:t>
            </a:fld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1828800"/>
            <a:ext cx="3953646" cy="1445064"/>
            <a:chOff x="1524000" y="1828800"/>
            <a:chExt cx="3953646" cy="1445064"/>
          </a:xfrm>
        </p:grpSpPr>
        <p:sp>
          <p:nvSpPr>
            <p:cNvPr id="48" name="TextBox 47"/>
            <p:cNvSpPr txBox="1"/>
            <p:nvPr/>
          </p:nvSpPr>
          <p:spPr>
            <a:xfrm rot="16200000">
              <a:off x="2933488" y="729706"/>
              <a:ext cx="1134670" cy="3953646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b="1" dirty="0" smtClean="0">
                  <a:solidFill>
                    <a:srgbClr val="00FF00"/>
                  </a:solidFill>
                  <a:latin typeface="Gill Sans"/>
                  <a:cs typeface="Gill Sans"/>
                </a:rPr>
                <a:t>path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open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chmod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read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readlink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getdir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creat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link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mkdir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rename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symlink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write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trunc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rmdir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unlink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mount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fsync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umount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logwrite</a:t>
              </a:r>
            </a:p>
            <a:p>
              <a:pPr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recovery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514600" y="1828800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00FF00"/>
                  </a:solidFill>
                  <a:latin typeface="Gill Sans"/>
                  <a:cs typeface="Gill Sans"/>
                </a:rPr>
                <a:t>Workload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0173" y="2977230"/>
            <a:ext cx="1457330" cy="2840291"/>
            <a:chOff x="150173" y="2977230"/>
            <a:chExt cx="1457330" cy="2840291"/>
          </a:xfrm>
        </p:grpSpPr>
        <p:sp>
          <p:nvSpPr>
            <p:cNvPr id="47" name="TextBox 46"/>
            <p:cNvSpPr txBox="1"/>
            <p:nvPr/>
          </p:nvSpPr>
          <p:spPr>
            <a:xfrm>
              <a:off x="381001" y="3186722"/>
              <a:ext cx="1226502" cy="2607124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inode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dir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bm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ibm</a:t>
              </a:r>
            </a:p>
            <a:p>
              <a:pPr algn="r">
                <a:lnSpc>
                  <a:spcPts val="1500"/>
                </a:lnSpc>
              </a:pPr>
              <a:r>
                <a:rPr lang="en-US" b="1" dirty="0" smtClean="0">
                  <a:solidFill>
                    <a:schemeClr val="tx2"/>
                  </a:solidFill>
                  <a:latin typeface="Gill Sans"/>
                  <a:cs typeface="Gill Sans"/>
                </a:rPr>
                <a:t>indirect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data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super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g-desc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j-super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j-rev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j-desc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j-comm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latin typeface="Gill Sans"/>
                  <a:cs typeface="Gill Sans"/>
                </a:rPr>
                <a:t>j-data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rot="16200000">
              <a:off x="-1039140" y="4166543"/>
              <a:ext cx="28402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tx2"/>
                  </a:solidFill>
                  <a:latin typeface="Gill Sans"/>
                  <a:cs typeface="Gill Sans"/>
                </a:rPr>
                <a:t>Failed block read</a:t>
              </a:r>
              <a:endParaRPr lang="en-US" sz="2400" b="1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24600" y="1701817"/>
            <a:ext cx="2133600" cy="1938331"/>
            <a:chOff x="6324600" y="2209807"/>
            <a:chExt cx="2133600" cy="1938331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324600" y="2286000"/>
              <a:ext cx="304800" cy="3492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endParaRPr lang="en-US" sz="100" dirty="0">
                <a:latin typeface="Gill Sans"/>
                <a:cs typeface="Gill Sans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6629400" y="2209807"/>
              <a:ext cx="18018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Not applicable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324600" y="3397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7143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Stop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4770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324600" y="3778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324600" y="3962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1358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Propagate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6324600" y="2635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6324600" y="2666994"/>
              <a:ext cx="313707" cy="3206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1828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No Recovery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324600" y="3016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6324600" y="3048000"/>
              <a:ext cx="304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629400" y="29718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Gill Sans"/>
                  <a:cs typeface="Gill Sans"/>
                </a:rPr>
                <a:t>Retry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83448" y="3962400"/>
            <a:ext cx="7331952" cy="2590800"/>
            <a:chOff x="1583448" y="3962400"/>
            <a:chExt cx="7331952" cy="2590800"/>
          </a:xfrm>
        </p:grpSpPr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791200" y="3962400"/>
              <a:ext cx="3124200" cy="2590800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b="1" dirty="0">
                  <a:latin typeface="Gill Sans"/>
                  <a:cs typeface="Gill Sans"/>
                </a:rPr>
                <a:t>Workload: </a:t>
              </a:r>
              <a:r>
                <a:rPr lang="en-US" dirty="0">
                  <a:solidFill>
                    <a:srgbClr val="00FF00"/>
                  </a:solidFill>
                  <a:latin typeface="Gill Sans"/>
                  <a:cs typeface="Gill Sans"/>
                </a:rPr>
                <a:t>Path traversal</a:t>
              </a:r>
            </a:p>
            <a:p>
              <a:r>
                <a:rPr lang="en-US" dirty="0">
                  <a:solidFill>
                    <a:srgbClr val="0033CC"/>
                  </a:solidFill>
                  <a:latin typeface="Gill Sans"/>
                  <a:cs typeface="Gill Sans"/>
                </a:rPr>
                <a:t>    </a:t>
              </a:r>
              <a:r>
                <a:rPr lang="en-US" i="1" dirty="0">
                  <a:latin typeface="Gill Sans"/>
                  <a:cs typeface="Gill Sans"/>
                </a:rPr>
                <a:t>cd /</a:t>
              </a:r>
              <a:r>
                <a:rPr lang="en-US" i="1" dirty="0" err="1">
                  <a:latin typeface="Gill Sans"/>
                  <a:cs typeface="Gill Sans"/>
                </a:rPr>
                <a:t>mnt</a:t>
              </a:r>
              <a:r>
                <a:rPr lang="en-US" i="1" dirty="0" smtClean="0">
                  <a:latin typeface="Gill Sans"/>
                  <a:cs typeface="Gill Sans"/>
                </a:rPr>
                <a:t>/volume2</a:t>
              </a:r>
              <a:endParaRPr lang="en-US" i="1" dirty="0">
                <a:latin typeface="Gill Sans"/>
                <a:cs typeface="Gill Sans"/>
              </a:endParaRPr>
            </a:p>
            <a:p>
              <a:endParaRPr lang="en-US" b="1" dirty="0" smtClean="0">
                <a:latin typeface="Gill Sans"/>
                <a:cs typeface="Gill Sans"/>
              </a:endParaRPr>
            </a:p>
            <a:p>
              <a:r>
                <a:rPr lang="en-US" b="1" dirty="0" smtClean="0">
                  <a:latin typeface="Gill Sans"/>
                  <a:cs typeface="Gill Sans"/>
                </a:rPr>
                <a:t>Failed </a:t>
              </a:r>
              <a:r>
                <a:rPr lang="en-US" b="1" dirty="0">
                  <a:latin typeface="Gill Sans"/>
                  <a:cs typeface="Gill Sans"/>
                </a:rPr>
                <a:t>Block:</a:t>
              </a:r>
              <a:r>
                <a:rPr lang="en-US" dirty="0">
                  <a:latin typeface="Gill Sans"/>
                  <a:cs typeface="Gill Sans"/>
                </a:rPr>
                <a:t> </a:t>
              </a:r>
              <a:r>
                <a:rPr lang="en-US" dirty="0">
                  <a:solidFill>
                    <a:srgbClr val="DC9E1F"/>
                  </a:solidFill>
                  <a:latin typeface="Gill Sans"/>
                  <a:cs typeface="Gill Sans"/>
                </a:rPr>
                <a:t>Indirect block </a:t>
              </a:r>
            </a:p>
            <a:p>
              <a:endParaRPr lang="en-US" b="1" dirty="0" smtClean="0">
                <a:latin typeface="Gill Sans"/>
                <a:cs typeface="Gill Sans"/>
              </a:endParaRPr>
            </a:p>
            <a:p>
              <a:r>
                <a:rPr lang="en-US" b="1" dirty="0" smtClean="0">
                  <a:latin typeface="Gill Sans"/>
                  <a:cs typeface="Gill Sans"/>
                </a:rPr>
                <a:t>Policy </a:t>
              </a:r>
              <a:r>
                <a:rPr lang="en-US" b="1" dirty="0">
                  <a:latin typeface="Gill Sans"/>
                  <a:cs typeface="Gill Sans"/>
                </a:rPr>
                <a:t>observed:</a:t>
              </a:r>
            </a:p>
            <a:p>
              <a:r>
                <a:rPr lang="en-US" dirty="0">
                  <a:latin typeface="Gill Sans"/>
                  <a:cs typeface="Gill Sans"/>
                </a:rPr>
                <a:t>    Detect failure and</a:t>
              </a:r>
            </a:p>
            <a:p>
              <a:r>
                <a:rPr lang="en-US" dirty="0">
                  <a:latin typeface="Gill Sans"/>
                  <a:cs typeface="Gill Sans"/>
                </a:rPr>
                <a:t>    </a:t>
              </a:r>
              <a:r>
                <a:rPr lang="en-US" b="1" u="sng" dirty="0">
                  <a:latin typeface="Gill Sans"/>
                  <a:cs typeface="Gill Sans"/>
                </a:rPr>
                <a:t>propagate</a:t>
              </a:r>
              <a:r>
                <a:rPr lang="en-US" dirty="0">
                  <a:latin typeface="Gill Sans"/>
                  <a:cs typeface="Gill Sans"/>
                </a:rPr>
                <a:t> failure to app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1553724" y="3992124"/>
              <a:ext cx="304800" cy="245352"/>
            </a:xfrm>
            <a:prstGeom prst="rect">
              <a:avLst/>
            </a:prstGeom>
            <a:solidFill>
              <a:srgbClr val="008000">
                <a:alpha val="36000"/>
              </a:srgbClr>
            </a:solidFill>
            <a:ln w="57150" cmpd="sng">
              <a:solidFill>
                <a:srgbClr val="008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828800" y="4114800"/>
              <a:ext cx="3962400" cy="1066800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9125" y="3962400"/>
            <a:ext cx="4838700" cy="1449733"/>
            <a:chOff x="571500" y="3960467"/>
            <a:chExt cx="4838700" cy="1449733"/>
          </a:xfrm>
        </p:grpSpPr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1524000" y="3960467"/>
              <a:ext cx="3886200" cy="304800"/>
              <a:chOff x="384" y="1968"/>
              <a:chExt cx="2640" cy="144"/>
            </a:xfrm>
          </p:grpSpPr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384" y="1968"/>
                <a:ext cx="2640" cy="144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84" y="1975"/>
                <a:ext cx="2640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84" y="2112"/>
                <a:ext cx="2640" cy="0"/>
              </a:xfrm>
              <a:prstGeom prst="line">
                <a:avLst/>
              </a:prstGeom>
              <a:noFill/>
              <a:ln w="508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71500" y="4800600"/>
              <a:ext cx="1371600" cy="3810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r>
                <a:rPr lang="en-US" dirty="0">
                  <a:latin typeface="Gill Sans"/>
                  <a:cs typeface="Gill Sans"/>
                </a:rPr>
                <a:t>Propagate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019300" y="4800600"/>
              <a:ext cx="762000" cy="3810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r>
                <a:rPr lang="en-US" dirty="0">
                  <a:latin typeface="Gill Sans"/>
                  <a:cs typeface="Gill Sans"/>
                </a:rPr>
                <a:t>Retry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009900" y="4800600"/>
              <a:ext cx="990600" cy="6096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r>
                <a:rPr lang="en-US" dirty="0">
                  <a:latin typeface="Gill Sans"/>
                  <a:cs typeface="Gill Sans"/>
                </a:rPr>
                <a:t>Ignore</a:t>
              </a:r>
            </a:p>
            <a:p>
              <a:r>
                <a:rPr lang="en-US" dirty="0">
                  <a:latin typeface="Gill Sans"/>
                  <a:cs typeface="Gill Sans"/>
                </a:rPr>
                <a:t>failure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4152900" y="4800600"/>
              <a:ext cx="685800" cy="381000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r>
                <a:rPr lang="en-US" dirty="0">
                  <a:latin typeface="Gill Sans"/>
                  <a:cs typeface="Gill Sans"/>
                </a:rPr>
                <a:t>Stop</a:t>
              </a: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714500" y="4267200"/>
              <a:ext cx="0" cy="5334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2324100" y="4267200"/>
              <a:ext cx="0" cy="5334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3771900" y="4267200"/>
              <a:ext cx="0" cy="5334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4305300" y="4267200"/>
              <a:ext cx="0" cy="53340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64098" y="3902505"/>
            <a:ext cx="3041771" cy="907941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  <a:sym typeface="Wingdings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Inconsistent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7419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93294"/>
          </a:xfrm>
        </p:spPr>
        <p:txBody>
          <a:bodyPr/>
          <a:lstStyle/>
          <a:p>
            <a:r>
              <a:rPr lang="en-US" dirty="0" smtClean="0"/>
              <a:t>FS </a:t>
            </a:r>
            <a:r>
              <a:rPr lang="en-US" dirty="0"/>
              <a:t>r</a:t>
            </a:r>
            <a:r>
              <a:rPr lang="en-US" dirty="0" smtClean="0"/>
              <a:t>ecovery policies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4473" y="1216625"/>
            <a:ext cx="5680277" cy="3602735"/>
            <a:chOff x="574473" y="1216625"/>
            <a:chExt cx="5680277" cy="360273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473" y="1216625"/>
              <a:ext cx="1828800" cy="1200072"/>
            </a:xfrm>
            <a:prstGeom prst="rect">
              <a:avLst/>
            </a:prstGeom>
            <a:ln w="28575" cmpd="sng">
              <a:solidFill>
                <a:srgbClr val="FF0000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7552" y="1216625"/>
              <a:ext cx="1828800" cy="1191830"/>
            </a:xfrm>
            <a:prstGeom prst="rect">
              <a:avLst/>
            </a:prstGeom>
            <a:ln w="28575" cmpd="sng">
              <a:solidFill>
                <a:srgbClr val="FF0000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5950" y="1216625"/>
              <a:ext cx="1828800" cy="1195946"/>
            </a:xfrm>
            <a:prstGeom prst="rect">
              <a:avLst/>
            </a:prstGeom>
            <a:ln w="28575" cmpd="sng">
              <a:solidFill>
                <a:srgbClr val="FF0000"/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473" y="2526089"/>
              <a:ext cx="1828800" cy="1103758"/>
            </a:xfrm>
            <a:prstGeom prst="rect">
              <a:avLst/>
            </a:prstGeom>
            <a:ln w="28575" cmpd="sng">
              <a:solidFill>
                <a:srgbClr val="FFFF00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0820" y="2523214"/>
              <a:ext cx="1828800" cy="1103758"/>
            </a:xfrm>
            <a:prstGeom prst="rect">
              <a:avLst/>
            </a:prstGeom>
            <a:ln w="28575" cmpd="sng">
              <a:solidFill>
                <a:srgbClr val="FFFF00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5950" y="2520861"/>
              <a:ext cx="1828800" cy="1102769"/>
            </a:xfrm>
            <a:prstGeom prst="rect">
              <a:avLst/>
            </a:prstGeom>
            <a:ln w="28575" cmpd="sng">
              <a:solidFill>
                <a:srgbClr val="FFFF00"/>
              </a:solidFill>
            </a:ln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473" y="3718094"/>
              <a:ext cx="1828800" cy="1100274"/>
            </a:xfrm>
            <a:prstGeom prst="rect">
              <a:avLst/>
            </a:prstGeom>
            <a:ln w="28575" cmpd="sng">
              <a:solidFill>
                <a:srgbClr val="FF6600"/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87552" y="3715599"/>
              <a:ext cx="1828800" cy="1102769"/>
            </a:xfrm>
            <a:prstGeom prst="rect">
              <a:avLst/>
            </a:prstGeom>
            <a:ln w="28575" cmpd="sng">
              <a:solidFill>
                <a:srgbClr val="FF6600"/>
              </a:solidFill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5950" y="3718094"/>
              <a:ext cx="1828800" cy="1101266"/>
            </a:xfrm>
            <a:prstGeom prst="rect">
              <a:avLst/>
            </a:prstGeom>
            <a:ln w="28575" cmpd="sng">
              <a:solidFill>
                <a:srgbClr val="FF8000"/>
              </a:solidFill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86682" y="1357450"/>
            <a:ext cx="430888" cy="3672930"/>
            <a:chOff x="86682" y="1357450"/>
            <a:chExt cx="430888" cy="3672930"/>
          </a:xfrm>
        </p:grpSpPr>
        <p:sp>
          <p:nvSpPr>
            <p:cNvPr id="23" name="TextBox 22"/>
            <p:cNvSpPr txBox="1"/>
            <p:nvPr/>
          </p:nvSpPr>
          <p:spPr>
            <a:xfrm rot="16200000">
              <a:off x="-157085" y="1601217"/>
              <a:ext cx="918421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Ext3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413727" y="2857887"/>
              <a:ext cx="1431708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00"/>
                  </a:solidFill>
                  <a:latin typeface="Gill Sans"/>
                  <a:cs typeface="Gill Sans"/>
                </a:rPr>
                <a:t>ReiserFS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-401248" y="4111561"/>
              <a:ext cx="1406750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6600"/>
                  </a:solidFill>
                  <a:latin typeface="Gill Sans"/>
                  <a:cs typeface="Gill Sans"/>
                </a:rPr>
                <a:t>IBM JFS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6772" y="767932"/>
            <a:ext cx="5925901" cy="439147"/>
            <a:chOff x="506772" y="767932"/>
            <a:chExt cx="5925901" cy="439147"/>
          </a:xfrm>
        </p:grpSpPr>
        <p:sp>
          <p:nvSpPr>
            <p:cNvPr id="30" name="TextBox 29"/>
            <p:cNvSpPr txBox="1"/>
            <p:nvPr/>
          </p:nvSpPr>
          <p:spPr>
            <a:xfrm>
              <a:off x="506772" y="767932"/>
              <a:ext cx="1539844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Gill Sans"/>
                  <a:cs typeface="Gill Sans"/>
                </a:rPr>
                <a:t>Read failure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13868" y="767932"/>
              <a:ext cx="1663697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Write failure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46032" y="776192"/>
              <a:ext cx="2186641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Read corruption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245" y="5099224"/>
            <a:ext cx="6334767" cy="1469944"/>
            <a:chOff x="47245" y="5099224"/>
            <a:chExt cx="6334767" cy="14699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25950" y="5313356"/>
              <a:ext cx="1828800" cy="1193096"/>
            </a:xfrm>
            <a:prstGeom prst="rect">
              <a:avLst/>
            </a:prstGeom>
            <a:ln w="28575" cmpd="sng">
              <a:solidFill>
                <a:srgbClr val="00FF00"/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4473" y="5314815"/>
              <a:ext cx="1828800" cy="1196196"/>
            </a:xfrm>
            <a:prstGeom prst="rect">
              <a:avLst/>
            </a:prstGeom>
            <a:ln w="28575" cmpd="sng">
              <a:solidFill>
                <a:srgbClr val="00FF00"/>
              </a:solidFill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87552" y="5313356"/>
              <a:ext cx="1828800" cy="1197655"/>
            </a:xfrm>
            <a:prstGeom prst="rect">
              <a:avLst/>
            </a:prstGeom>
            <a:ln w="28575" cmpd="sng">
              <a:solidFill>
                <a:srgbClr val="00FF00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 rot="16200000">
              <a:off x="-364487" y="5726548"/>
              <a:ext cx="1254352" cy="430887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FF00"/>
                  </a:solidFill>
                  <a:latin typeface="Gill Sans"/>
                  <a:cs typeface="Gill Sans"/>
                </a:rPr>
                <a:t>Custom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1069" y="5099224"/>
              <a:ext cx="6190943" cy="0"/>
            </a:xfrm>
            <a:prstGeom prst="straightConnector1">
              <a:avLst/>
            </a:prstGeom>
            <a:ln w="28575" cmpd="sng">
              <a:solidFill>
                <a:srgbClr val="7F7F7F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502994" y="1079560"/>
            <a:ext cx="2626895" cy="2123658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Gill Sans"/>
                <a:cs typeface="Gill Sans"/>
              </a:rPr>
              <a:t>Current policies:</a:t>
            </a:r>
            <a:endParaRPr lang="en-US" sz="2200" b="1" dirty="0">
              <a:latin typeface="Gill Sans"/>
              <a:cs typeface="Gill Sans"/>
            </a:endParaRPr>
          </a:p>
          <a:p>
            <a:r>
              <a:rPr lang="en-US" sz="2200" dirty="0">
                <a:latin typeface="Gill Sans"/>
                <a:cs typeface="Gill Sans"/>
              </a:rPr>
              <a:t>- </a:t>
            </a:r>
            <a:r>
              <a:rPr lang="en-US" sz="2200" dirty="0">
                <a:solidFill>
                  <a:srgbClr val="FF0000"/>
                </a:solidFill>
                <a:latin typeface="Gill Sans"/>
                <a:cs typeface="Gill Sans"/>
              </a:rPr>
              <a:t>Di</a:t>
            </a:r>
            <a:r>
              <a:rPr lang="en-US" sz="2200" dirty="0">
                <a:solidFill>
                  <a:srgbClr val="FFFF00"/>
                </a:solidFill>
                <a:latin typeface="Gill Sans"/>
                <a:cs typeface="Gill Sans"/>
              </a:rPr>
              <a:t>ve</a:t>
            </a:r>
            <a:r>
              <a:rPr lang="en-US" sz="2200" dirty="0">
                <a:solidFill>
                  <a:srgbClr val="FF6600"/>
                </a:solidFill>
                <a:latin typeface="Gill Sans"/>
                <a:cs typeface="Gill Sans"/>
              </a:rPr>
              <a:t>rse</a:t>
            </a:r>
          </a:p>
          <a:p>
            <a:r>
              <a:rPr lang="en-US" sz="2200" dirty="0" smtClean="0">
                <a:solidFill>
                  <a:srgbClr val="66CCFF"/>
                </a:solidFill>
                <a:latin typeface="Gill Sans"/>
                <a:cs typeface="Gill Sans"/>
              </a:rPr>
              <a:t>- Inconsistent</a:t>
            </a:r>
          </a:p>
          <a:p>
            <a:r>
              <a:rPr lang="en-US" sz="2200" dirty="0" smtClean="0">
                <a:solidFill>
                  <a:srgbClr val="FF00FF"/>
                </a:solidFill>
                <a:latin typeface="Gill Sans"/>
                <a:cs typeface="Gill Sans"/>
              </a:rPr>
              <a:t>- Incomplete       (failures ignored!)</a:t>
            </a:r>
            <a:endParaRPr lang="en-US" sz="2200" dirty="0">
              <a:solidFill>
                <a:srgbClr val="FF00FF"/>
              </a:solidFill>
              <a:latin typeface="Gill Sans"/>
              <a:cs typeface="Gill Sans"/>
            </a:endParaRPr>
          </a:p>
          <a:p>
            <a:endParaRPr lang="en-US" sz="2200" dirty="0" smtClean="0"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106" y="3203218"/>
            <a:ext cx="2626894" cy="3139321"/>
          </a:xfrm>
          <a:prstGeom prst="rect">
            <a:avLst/>
          </a:prstGeom>
          <a:noFill/>
          <a:ln w="28575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FF00"/>
                </a:solidFill>
                <a:latin typeface="Gill Sans"/>
                <a:cs typeface="Gill Sans"/>
              </a:rPr>
              <a:t>Custom policies?</a:t>
            </a:r>
            <a:endParaRPr lang="en-US" sz="2200" b="1" dirty="0">
              <a:solidFill>
                <a:srgbClr val="00FF00"/>
              </a:solidFill>
              <a:latin typeface="Gill Sans"/>
              <a:cs typeface="Gill Sans"/>
            </a:endParaRP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 </a:t>
            </a:r>
            <a:r>
              <a:rPr lang="en-US" sz="2200" dirty="0" smtClean="0">
                <a:latin typeface="Gill Sans"/>
                <a:cs typeface="Gill Sans"/>
              </a:rPr>
              <a:t>consistent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 </a:t>
            </a:r>
            <a:r>
              <a:rPr lang="en-US" sz="2200" dirty="0" smtClean="0">
                <a:latin typeface="Gill Sans"/>
                <a:cs typeface="Gill Sans"/>
              </a:rPr>
              <a:t>per-data-structure 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parity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checksums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remapping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write verify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version mirroring</a:t>
            </a:r>
          </a:p>
          <a:p>
            <a:r>
              <a:rPr lang="en-US" sz="2200" dirty="0" smtClean="0">
                <a:solidFill>
                  <a:srgbClr val="00FF00"/>
                </a:solidFill>
                <a:latin typeface="Gill Sans"/>
                <a:cs typeface="Gill Sans"/>
              </a:rPr>
              <a:t>+</a:t>
            </a:r>
            <a:r>
              <a:rPr lang="en-US" sz="2200" dirty="0" smtClean="0">
                <a:latin typeface="Gill Sans"/>
                <a:cs typeface="Gill Sans"/>
              </a:rPr>
              <a:t>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7569" y="1276358"/>
            <a:ext cx="5688497" cy="3295642"/>
            <a:chOff x="517569" y="1276358"/>
            <a:chExt cx="5688497" cy="3295642"/>
          </a:xfrm>
        </p:grpSpPr>
        <p:sp>
          <p:nvSpPr>
            <p:cNvPr id="35" name="Rounded Rectangle 34"/>
            <p:cNvSpPr/>
            <p:nvPr/>
          </p:nvSpPr>
          <p:spPr>
            <a:xfrm>
              <a:off x="517569" y="1562725"/>
              <a:ext cx="1937764" cy="162183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789761" y="1276358"/>
              <a:ext cx="1111506" cy="340775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647137" y="2758025"/>
              <a:ext cx="1345244" cy="175675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381370" y="2864664"/>
              <a:ext cx="902763" cy="175675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04200" y="2776827"/>
              <a:ext cx="1345244" cy="156874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793067" y="4315892"/>
              <a:ext cx="491066" cy="256108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866901" y="4229674"/>
              <a:ext cx="491066" cy="342325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88467" y="3887349"/>
              <a:ext cx="1117599" cy="240151"/>
            </a:xfrm>
            <a:prstGeom prst="roundRect">
              <a:avLst/>
            </a:prstGeom>
            <a:solidFill>
              <a:srgbClr val="0000FF">
                <a:alpha val="24000"/>
              </a:srgbClr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82335" y="1158665"/>
            <a:ext cx="1663698" cy="3157226"/>
            <a:chOff x="2582335" y="1158665"/>
            <a:chExt cx="1663698" cy="3157226"/>
          </a:xfrm>
        </p:grpSpPr>
        <p:sp>
          <p:nvSpPr>
            <p:cNvPr id="47" name="Rounded Rectangle 46"/>
            <p:cNvSpPr/>
            <p:nvPr/>
          </p:nvSpPr>
          <p:spPr>
            <a:xfrm>
              <a:off x="2675468" y="3629846"/>
              <a:ext cx="1337732" cy="686045"/>
            </a:xfrm>
            <a:prstGeom prst="roundRect">
              <a:avLst/>
            </a:prstGeom>
            <a:solidFill>
              <a:srgbClr val="660066">
                <a:alpha val="24000"/>
              </a:srgbClr>
            </a:solidFill>
            <a:ln w="381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82335" y="1158665"/>
              <a:ext cx="1663698" cy="902968"/>
            </a:xfrm>
            <a:prstGeom prst="roundRect">
              <a:avLst/>
            </a:prstGeom>
            <a:solidFill>
              <a:srgbClr val="660066">
                <a:alpha val="24000"/>
              </a:srgbClr>
            </a:solidFill>
            <a:ln w="38100" cmpd="sng">
              <a:solidFill>
                <a:srgbClr val="FF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1915483" y="1304435"/>
            <a:ext cx="4339267" cy="2224524"/>
          </a:xfrm>
          <a:prstGeom prst="wedgeEllipseCallout">
            <a:avLst>
              <a:gd name="adj1" fmla="val 55012"/>
              <a:gd name="adj2" fmla="val 50450"/>
            </a:avLst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4000" dirty="0" smtClean="0">
                <a:latin typeface="Gill Sans"/>
                <a:cs typeface="Gill Sans"/>
              </a:rPr>
              <a:t>Let’s do it!</a:t>
            </a:r>
            <a:endParaRPr lang="en-US" sz="4000" dirty="0">
              <a:latin typeface="Gill Sans"/>
              <a:cs typeface="Gill Sans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1241739" y="2945307"/>
            <a:ext cx="4713985" cy="2741170"/>
          </a:xfrm>
          <a:prstGeom prst="wedgeEllipseCallout">
            <a:avLst>
              <a:gd name="adj1" fmla="val -50814"/>
              <a:gd name="adj2" fmla="val -47683"/>
            </a:avLst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4000" dirty="0" smtClean="0">
                <a:latin typeface="Gill Sans"/>
                <a:cs typeface="Gill Sans"/>
              </a:rPr>
              <a:t>In current framework?</a:t>
            </a:r>
          </a:p>
          <a:p>
            <a:pPr algn="ctr"/>
            <a:r>
              <a:rPr lang="en-US" sz="4000" dirty="0" smtClean="0">
                <a:latin typeface="Gill Sans"/>
                <a:cs typeface="Gill Sans"/>
              </a:rPr>
              <a:t>Not so easy …</a:t>
            </a:r>
            <a:endParaRPr lang="en-US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6835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Curved Connector 247"/>
          <p:cNvCxnSpPr>
            <a:stCxn id="230" idx="1"/>
            <a:endCxn id="258" idx="2"/>
          </p:cNvCxnSpPr>
          <p:nvPr/>
        </p:nvCxnSpPr>
        <p:spPr>
          <a:xfrm rot="10800000">
            <a:off x="4412872" y="1716084"/>
            <a:ext cx="1993988" cy="559943"/>
          </a:xfrm>
          <a:prstGeom prst="curvedConnector2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itle 224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98963"/>
          </a:xfrm>
        </p:spPr>
        <p:txBody>
          <a:bodyPr/>
          <a:lstStyle/>
          <a:p>
            <a:r>
              <a:rPr lang="en-US" b="0" dirty="0" smtClean="0"/>
              <a:t>Scattered policy code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229" name="Curved Connector 228"/>
          <p:cNvCxnSpPr>
            <a:stCxn id="230" idx="1"/>
            <a:endCxn id="251" idx="0"/>
          </p:cNvCxnSpPr>
          <p:nvPr/>
        </p:nvCxnSpPr>
        <p:spPr>
          <a:xfrm rot="10800000" flipV="1">
            <a:off x="5786890" y="2276025"/>
            <a:ext cx="619970" cy="944231"/>
          </a:xfrm>
          <a:prstGeom prst="curvedConnector2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6406860" y="1637307"/>
            <a:ext cx="2376142" cy="1277438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200" dirty="0" smtClean="0">
                <a:latin typeface="Gill Sans"/>
                <a:cs typeface="Gill Sans"/>
              </a:rPr>
              <a:t>Locations of</a:t>
            </a:r>
          </a:p>
          <a:p>
            <a:pPr algn="ctr"/>
            <a:r>
              <a:rPr lang="en-US" sz="2200" dirty="0" smtClean="0">
                <a:latin typeface="Gill Sans"/>
                <a:cs typeface="Gill Sans"/>
              </a:rPr>
              <a:t>disk-failure </a:t>
            </a:r>
          </a:p>
          <a:p>
            <a:pPr algn="ctr"/>
            <a:r>
              <a:rPr lang="en-US" sz="2200" dirty="0" smtClean="0">
                <a:latin typeface="Gill Sans"/>
                <a:cs typeface="Gill Sans"/>
              </a:rPr>
              <a:t>handling code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550355" y="3220257"/>
            <a:ext cx="473070" cy="580834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176337" y="1135249"/>
            <a:ext cx="473070" cy="580834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736174" y="3257944"/>
            <a:ext cx="473070" cy="580834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cxnSp>
        <p:nvCxnSpPr>
          <p:cNvPr id="265" name="Curved Connector 264"/>
          <p:cNvCxnSpPr>
            <a:stCxn id="230" idx="1"/>
            <a:endCxn id="264" idx="0"/>
          </p:cNvCxnSpPr>
          <p:nvPr/>
        </p:nvCxnSpPr>
        <p:spPr>
          <a:xfrm rot="10800000" flipV="1">
            <a:off x="3972710" y="2276026"/>
            <a:ext cx="2434151" cy="981918"/>
          </a:xfrm>
          <a:prstGeom prst="curvedConnector2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330359" y="2453783"/>
            <a:ext cx="1416909" cy="1384995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ill Sans"/>
                <a:cs typeface="Gill Sans"/>
              </a:rPr>
              <a:t>ext3</a:t>
            </a:r>
          </a:p>
          <a:p>
            <a:pPr algn="ctr"/>
            <a:r>
              <a:rPr lang="en-US" sz="2800" dirty="0" smtClean="0">
                <a:latin typeface="Gill Sans"/>
                <a:cs typeface="Gill Sans"/>
              </a:rPr>
              <a:t>source</a:t>
            </a:r>
          </a:p>
          <a:p>
            <a:pPr algn="ctr"/>
            <a:r>
              <a:rPr lang="en-US" sz="2800" dirty="0" smtClean="0">
                <a:latin typeface="Gill Sans"/>
                <a:cs typeface="Gill Sans"/>
              </a:rPr>
              <a:t>files</a:t>
            </a:r>
          </a:p>
        </p:txBody>
      </p:sp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29809"/>
              </p:ext>
            </p:extLst>
          </p:nvPr>
        </p:nvGraphicFramePr>
        <p:xfrm>
          <a:off x="1573269" y="989811"/>
          <a:ext cx="1343665" cy="5195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5"/>
                <a:gridCol w="208280"/>
              </a:tblGrid>
              <a:tr h="374181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acl.c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balloc.c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chkpnt.c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commit.c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dir.c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ialloc.c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inode.c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journal.c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namei.c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recover.c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resize.c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super.c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tranx.c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Gill Sans"/>
                          <a:cs typeface="Gill Sans"/>
                        </a:rPr>
                        <a:t>xtree.c</a:t>
                      </a:r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71" name="Group 170"/>
          <p:cNvGrpSpPr/>
          <p:nvPr/>
        </p:nvGrpSpPr>
        <p:grpSpPr>
          <a:xfrm>
            <a:off x="2704492" y="1103927"/>
            <a:ext cx="5575839" cy="5009461"/>
            <a:chOff x="1222083" y="591033"/>
            <a:chExt cx="5575839" cy="5009461"/>
          </a:xfrm>
          <a:solidFill>
            <a:schemeClr val="tx1"/>
          </a:solidFill>
        </p:grpSpPr>
        <p:grpSp>
          <p:nvGrpSpPr>
            <p:cNvPr id="181" name="Group 180"/>
            <p:cNvGrpSpPr/>
            <p:nvPr/>
          </p:nvGrpSpPr>
          <p:grpSpPr>
            <a:xfrm>
              <a:off x="1224860" y="591033"/>
              <a:ext cx="719851" cy="228600"/>
              <a:chOff x="1670924" y="914400"/>
              <a:chExt cx="719851" cy="228600"/>
            </a:xfrm>
            <a:grpFill/>
          </p:grpSpPr>
          <p:sp>
            <p:nvSpPr>
              <p:cNvPr id="347" name="TextBox 346"/>
              <p:cNvSpPr txBox="1"/>
              <p:nvPr/>
            </p:nvSpPr>
            <p:spPr>
              <a:xfrm>
                <a:off x="1670924" y="914400"/>
                <a:ext cx="71985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231985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218014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1230777" y="2401851"/>
              <a:ext cx="991843" cy="228600"/>
              <a:chOff x="1670924" y="914400"/>
              <a:chExt cx="991843" cy="228600"/>
            </a:xfrm>
            <a:grpFill/>
          </p:grpSpPr>
          <p:sp>
            <p:nvSpPr>
              <p:cNvPr id="340" name="TextBox 339"/>
              <p:cNvSpPr txBox="1"/>
              <p:nvPr/>
            </p:nvSpPr>
            <p:spPr>
              <a:xfrm>
                <a:off x="1670924" y="914400"/>
                <a:ext cx="991843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41" name="Straight Arrow Connector 340"/>
              <p:cNvCxnSpPr/>
              <p:nvPr/>
            </p:nvCxnSpPr>
            <p:spPr>
              <a:xfrm flipV="1">
                <a:off x="1841389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 flipV="1">
                <a:off x="248486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237166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90919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24783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173982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>
              <a:off x="1222083" y="1658443"/>
              <a:ext cx="1133659" cy="228600"/>
              <a:chOff x="1651874" y="914400"/>
              <a:chExt cx="1133659" cy="228600"/>
            </a:xfrm>
            <a:grpFill/>
          </p:grpSpPr>
          <p:sp>
            <p:nvSpPr>
              <p:cNvPr id="335" name="TextBox 334"/>
              <p:cNvSpPr txBox="1"/>
              <p:nvPr/>
            </p:nvSpPr>
            <p:spPr>
              <a:xfrm>
                <a:off x="1651874" y="914400"/>
                <a:ext cx="1133659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2578025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86682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 flipV="1">
                <a:off x="248491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 flipV="1">
                <a:off x="217587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1230777" y="2015895"/>
              <a:ext cx="719851" cy="228600"/>
              <a:chOff x="1651874" y="914400"/>
              <a:chExt cx="719851" cy="228600"/>
            </a:xfrm>
            <a:grpFill/>
          </p:grpSpPr>
          <p:sp>
            <p:nvSpPr>
              <p:cNvPr id="332" name="TextBox 331"/>
              <p:cNvSpPr txBox="1"/>
              <p:nvPr/>
            </p:nvSpPr>
            <p:spPr>
              <a:xfrm>
                <a:off x="1651874" y="914400"/>
                <a:ext cx="71985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1858347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175260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233367" y="912772"/>
              <a:ext cx="1970801" cy="228600"/>
              <a:chOff x="1670924" y="914400"/>
              <a:chExt cx="1970801" cy="228600"/>
            </a:xfrm>
            <a:grpFill/>
          </p:grpSpPr>
          <p:sp>
            <p:nvSpPr>
              <p:cNvPr id="318" name="TextBox 317"/>
              <p:cNvSpPr txBox="1"/>
              <p:nvPr/>
            </p:nvSpPr>
            <p:spPr>
              <a:xfrm>
                <a:off x="1670924" y="914400"/>
                <a:ext cx="197080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  <a:effectLst/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 flipV="1">
                <a:off x="231985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 flipV="1">
                <a:off x="297603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314534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208702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213782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289131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331468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224364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326388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1752600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342464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348821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V="1">
                <a:off x="336967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>
              <a:off x="1233367" y="1301625"/>
              <a:ext cx="841559" cy="228600"/>
              <a:chOff x="1651874" y="914400"/>
              <a:chExt cx="841559" cy="228600"/>
            </a:xfrm>
            <a:grpFill/>
          </p:grpSpPr>
          <p:sp>
            <p:nvSpPr>
              <p:cNvPr id="315" name="TextBox 314"/>
              <p:cNvSpPr txBox="1"/>
              <p:nvPr/>
            </p:nvSpPr>
            <p:spPr>
              <a:xfrm>
                <a:off x="1651874" y="914400"/>
                <a:ext cx="841559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>
              <a:xfrm flipV="1">
                <a:off x="201500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/>
              <p:cNvCxnSpPr/>
              <p:nvPr/>
            </p:nvCxnSpPr>
            <p:spPr>
              <a:xfrm flipV="1">
                <a:off x="2137821" y="914400"/>
                <a:ext cx="0" cy="22860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1225453" y="2786470"/>
              <a:ext cx="4053851" cy="228600"/>
              <a:chOff x="1651874" y="914400"/>
              <a:chExt cx="4053851" cy="228600"/>
            </a:xfrm>
            <a:grpFill/>
          </p:grpSpPr>
          <p:sp>
            <p:nvSpPr>
              <p:cNvPr id="291" name="TextBox 290"/>
              <p:cNvSpPr txBox="1"/>
              <p:nvPr/>
            </p:nvSpPr>
            <p:spPr>
              <a:xfrm>
                <a:off x="1651874" y="914400"/>
                <a:ext cx="405385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92" name="Straight Arrow Connector 291"/>
              <p:cNvCxnSpPr/>
              <p:nvPr/>
            </p:nvCxnSpPr>
            <p:spPr>
              <a:xfrm flipV="1">
                <a:off x="2865906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 flipV="1">
                <a:off x="4707441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flipV="1">
                <a:off x="568873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V="1">
                <a:off x="546751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flipV="1">
                <a:off x="535087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V="1">
                <a:off x="561757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/>
              <p:cNvCxnSpPr/>
              <p:nvPr/>
            </p:nvCxnSpPr>
            <p:spPr>
              <a:xfrm flipV="1">
                <a:off x="425443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/>
              <p:nvPr/>
            </p:nvCxnSpPr>
            <p:spPr>
              <a:xfrm flipV="1">
                <a:off x="476245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/>
              <p:nvPr/>
            </p:nvCxnSpPr>
            <p:spPr>
              <a:xfrm flipV="1">
                <a:off x="384802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519002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24505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481529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631216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186682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219276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249343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180335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213782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294635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301407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256526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2798133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305640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1233367" y="3144526"/>
              <a:ext cx="2640726" cy="228600"/>
              <a:chOff x="1651874" y="914400"/>
              <a:chExt cx="2640726" cy="228600"/>
            </a:xfrm>
            <a:grpFill/>
          </p:grpSpPr>
          <p:sp>
            <p:nvSpPr>
              <p:cNvPr id="283" name="TextBox 282"/>
              <p:cNvSpPr txBox="1"/>
              <p:nvPr/>
            </p:nvSpPr>
            <p:spPr>
              <a:xfrm>
                <a:off x="1651874" y="914400"/>
                <a:ext cx="2640726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3641725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2946350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V="1">
                <a:off x="237172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V="1">
                <a:off x="314534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flipV="1">
                <a:off x="231985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V="1">
                <a:off x="245523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 flipV="1">
                <a:off x="378031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/>
            <p:cNvGrpSpPr/>
            <p:nvPr/>
          </p:nvGrpSpPr>
          <p:grpSpPr>
            <a:xfrm>
              <a:off x="1227557" y="3531500"/>
              <a:ext cx="3104276" cy="228600"/>
              <a:chOff x="1670924" y="914400"/>
              <a:chExt cx="3104276" cy="228600"/>
            </a:xfrm>
            <a:grpFill/>
          </p:grpSpPr>
          <p:sp>
            <p:nvSpPr>
              <p:cNvPr id="259" name="TextBox 258"/>
              <p:cNvSpPr txBox="1"/>
              <p:nvPr/>
            </p:nvSpPr>
            <p:spPr>
              <a:xfrm>
                <a:off x="1670924" y="914400"/>
                <a:ext cx="3104276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60" name="Straight Arrow Connector 259"/>
              <p:cNvCxnSpPr/>
              <p:nvPr/>
            </p:nvCxnSpPr>
            <p:spPr>
              <a:xfrm flipV="1">
                <a:off x="3263888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flipV="1">
                <a:off x="4503573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V="1">
                <a:off x="415704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/>
              <p:nvPr/>
            </p:nvCxnSpPr>
            <p:spPr>
              <a:xfrm flipV="1">
                <a:off x="429260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404700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/>
              <p:nvPr/>
            </p:nvCxnSpPr>
            <p:spPr>
              <a:xfrm flipV="1">
                <a:off x="425443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 flipV="1">
                <a:off x="3987725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 flipV="1">
                <a:off x="3898776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V="1">
                <a:off x="3818380" y="914400"/>
                <a:ext cx="0" cy="22860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 flipV="1">
                <a:off x="364172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 flipV="1">
                <a:off x="337383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flipV="1">
                <a:off x="371258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V="1">
                <a:off x="332306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flipV="1">
                <a:off x="280662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 flipV="1">
                <a:off x="321302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314534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V="1">
                <a:off x="436880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V="1">
                <a:off x="443034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V="1">
                <a:off x="458697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248" y="4267692"/>
              <a:ext cx="1324159" cy="228600"/>
              <a:chOff x="1651874" y="914400"/>
              <a:chExt cx="1324159" cy="228600"/>
            </a:xfrm>
            <a:grpFill/>
          </p:grpSpPr>
          <p:sp>
            <p:nvSpPr>
              <p:cNvPr id="250" name="TextBox 249"/>
              <p:cNvSpPr txBox="1"/>
              <p:nvPr/>
            </p:nvSpPr>
            <p:spPr>
              <a:xfrm>
                <a:off x="1651874" y="914400"/>
                <a:ext cx="1324159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52" name="Straight Arrow Connector 251"/>
              <p:cNvCxnSpPr/>
              <p:nvPr/>
            </p:nvCxnSpPr>
            <p:spPr>
              <a:xfrm flipV="1">
                <a:off x="182866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V="1">
                <a:off x="251028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 flipV="1">
                <a:off x="195148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/>
              <p:nvPr/>
            </p:nvCxnSpPr>
            <p:spPr>
              <a:xfrm flipV="1">
                <a:off x="217587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/>
              <p:nvPr/>
            </p:nvCxnSpPr>
            <p:spPr>
              <a:xfrm flipV="1">
                <a:off x="239486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flipV="1">
                <a:off x="235879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228163" y="3896599"/>
              <a:ext cx="782293" cy="228600"/>
              <a:chOff x="1651874" y="914400"/>
              <a:chExt cx="782293" cy="228600"/>
            </a:xfrm>
            <a:grpFill/>
          </p:grpSpPr>
          <p:sp>
            <p:nvSpPr>
              <p:cNvPr id="245" name="TextBox 244"/>
              <p:cNvSpPr txBox="1"/>
              <p:nvPr/>
            </p:nvSpPr>
            <p:spPr>
              <a:xfrm>
                <a:off x="1651874" y="914400"/>
                <a:ext cx="782293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46" name="Straight Arrow Connector 245"/>
              <p:cNvCxnSpPr/>
              <p:nvPr/>
            </p:nvCxnSpPr>
            <p:spPr>
              <a:xfrm flipV="1">
                <a:off x="1866827" y="914400"/>
                <a:ext cx="0" cy="22860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/>
              <p:cNvCxnSpPr/>
              <p:nvPr/>
            </p:nvCxnSpPr>
            <p:spPr>
              <a:xfrm flipV="1">
                <a:off x="238035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1803351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228248" y="5001901"/>
              <a:ext cx="2707401" cy="228600"/>
              <a:chOff x="1661399" y="914400"/>
              <a:chExt cx="2707401" cy="228600"/>
            </a:xfrm>
            <a:grpFill/>
          </p:grpSpPr>
          <p:sp>
            <p:nvSpPr>
              <p:cNvPr id="240" name="TextBox 239"/>
              <p:cNvSpPr txBox="1"/>
              <p:nvPr/>
            </p:nvSpPr>
            <p:spPr>
              <a:xfrm>
                <a:off x="1661399" y="914400"/>
                <a:ext cx="270740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3373830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 flipV="1">
                <a:off x="257802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325103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V="1">
                <a:off x="2082639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/>
            <p:cNvGrpSpPr/>
            <p:nvPr/>
          </p:nvGrpSpPr>
          <p:grpSpPr>
            <a:xfrm>
              <a:off x="1225099" y="4628337"/>
              <a:ext cx="3469401" cy="228600"/>
              <a:chOff x="1661399" y="914400"/>
              <a:chExt cx="3469401" cy="228600"/>
            </a:xfrm>
            <a:grpFill/>
          </p:grpSpPr>
          <p:sp>
            <p:nvSpPr>
              <p:cNvPr id="228" name="TextBox 227"/>
              <p:cNvSpPr txBox="1"/>
              <p:nvPr/>
            </p:nvSpPr>
            <p:spPr>
              <a:xfrm>
                <a:off x="1661399" y="914400"/>
                <a:ext cx="3469401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31" name="Straight Arrow Connector 230"/>
              <p:cNvCxnSpPr/>
              <p:nvPr/>
            </p:nvCxnSpPr>
            <p:spPr>
              <a:xfrm flipV="1">
                <a:off x="1883721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 flipV="1">
                <a:off x="3145194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V="1">
                <a:off x="2044576" y="914400"/>
                <a:ext cx="0" cy="228600"/>
              </a:xfrm>
              <a:prstGeom prst="straightConnector1">
                <a:avLst/>
              </a:prstGeom>
              <a:grpFill/>
              <a:ln w="762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V="1">
                <a:off x="1752364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 flipV="1">
                <a:off x="436880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V="1">
                <a:off x="4271136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 flipV="1">
                <a:off x="411465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V="1">
                <a:off x="249343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195148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/>
            <p:cNvGrpSpPr/>
            <p:nvPr/>
          </p:nvGrpSpPr>
          <p:grpSpPr>
            <a:xfrm>
              <a:off x="1228756" y="5371894"/>
              <a:ext cx="1750668" cy="228600"/>
              <a:chOff x="1661399" y="914400"/>
              <a:chExt cx="1750668" cy="228600"/>
            </a:xfrm>
            <a:grpFill/>
          </p:grpSpPr>
          <p:sp>
            <p:nvSpPr>
              <p:cNvPr id="213" name="TextBox 212"/>
              <p:cNvSpPr txBox="1"/>
              <p:nvPr/>
            </p:nvSpPr>
            <p:spPr>
              <a:xfrm>
                <a:off x="1661399" y="914400"/>
                <a:ext cx="1750668" cy="228600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</a:ln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endParaRPr lang="en-US" dirty="0" smtClean="0">
                  <a:latin typeface="Gill Sans"/>
                  <a:cs typeface="Gill Sans"/>
                </a:endParaRPr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056406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V="1">
                <a:off x="2171551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2493433" y="914400"/>
                <a:ext cx="0" cy="228600"/>
              </a:xfrm>
              <a:prstGeom prst="straightConnector1">
                <a:avLst/>
              </a:prstGeom>
              <a:grpFill/>
              <a:ln w="3810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V="1">
                <a:off x="1866827" y="914400"/>
                <a:ext cx="0" cy="228600"/>
              </a:xfrm>
              <a:prstGeom prst="straightConnector1">
                <a:avLst/>
              </a:prstGeom>
              <a:grpFill/>
              <a:ln w="57150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257779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V="1">
                <a:off x="2628665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V="1">
                <a:off x="272603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V="1">
                <a:off x="1951482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V="1">
                <a:off x="2785533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V="1">
                <a:off x="3221170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3118437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3263888" y="914400"/>
                <a:ext cx="0" cy="228600"/>
              </a:xfrm>
              <a:prstGeom prst="straightConnector1">
                <a:avLst/>
              </a:prstGeom>
              <a:grpFill/>
              <a:ln w="28575" cmpd="sng"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/>
            <p:cNvSpPr txBox="1"/>
            <p:nvPr/>
          </p:nvSpPr>
          <p:spPr>
            <a:xfrm>
              <a:off x="5381013" y="2712009"/>
              <a:ext cx="1416909" cy="369332"/>
            </a:xfrm>
            <a:prstGeom prst="rect">
              <a:avLst/>
            </a:prstGeom>
            <a:solidFill>
              <a:schemeClr val="bg1"/>
            </a:solidFill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3000 LOC</a:t>
              </a:r>
            </a:p>
          </p:txBody>
        </p:sp>
      </p:grpSp>
      <p:sp>
        <p:nvSpPr>
          <p:cNvPr id="280" name="Content Placeholder 9"/>
          <p:cNvSpPr txBox="1">
            <a:spLocks/>
          </p:cNvSpPr>
          <p:nvPr/>
        </p:nvSpPr>
        <p:spPr>
          <a:xfrm>
            <a:off x="533400" y="4044394"/>
            <a:ext cx="8496300" cy="241911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2"/>
            </a:solidFill>
          </a:ln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charset="2"/>
              <a:buChar char="q"/>
              <a:defRPr sz="3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26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Lucida Grande"/>
              <a:buChar char="-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Findings: </a:t>
            </a:r>
            <a:r>
              <a:rPr lang="en-US" dirty="0" smtClean="0"/>
              <a:t>Broken reliability framework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Inconsistent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C9E1F"/>
                </a:solidFill>
              </a:rPr>
              <a:t>incomplete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C9E1F"/>
                </a:solidFill>
              </a:rPr>
              <a:t>scattered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C9E1F"/>
                </a:solidFill>
              </a:rPr>
              <a:t>inflexible</a:t>
            </a:r>
            <a:r>
              <a:rPr lang="en-US" dirty="0" smtClean="0"/>
              <a:t> policies</a:t>
            </a:r>
            <a:endParaRPr lang="en-US" i="1" dirty="0" smtClean="0"/>
          </a:p>
          <a:p>
            <a:pPr lvl="1"/>
            <a:r>
              <a:rPr lang="en-US" dirty="0" smtClean="0"/>
              <a:t>($$$ proprietary file systems also problematic)</a:t>
            </a:r>
          </a:p>
          <a:p>
            <a:r>
              <a:rPr lang="en-US" dirty="0" smtClean="0"/>
              <a:t>Need a new reliability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9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3664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Reliable local FS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I/O Shepherding </a:t>
            </a:r>
            <a:r>
              <a:rPr lang="en-US" i="1" dirty="0" smtClean="0"/>
              <a:t>[SOSP </a:t>
            </a:r>
            <a:r>
              <a:rPr lang="fr-FR" i="1" dirty="0" smtClean="0"/>
              <a:t>’</a:t>
            </a:r>
            <a:r>
              <a:rPr lang="en-US" i="1" dirty="0" smtClean="0"/>
              <a:t>07]</a:t>
            </a:r>
          </a:p>
          <a:p>
            <a:pPr lvl="2"/>
            <a:r>
              <a:rPr lang="en-US" dirty="0" smtClean="0"/>
              <a:t>Problem: FS + partial failures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Solution: I/O Shepherding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FFFF00"/>
                </a:solidFill>
              </a:rPr>
              <a:t>a new, novel reliability framework for </a:t>
            </a:r>
            <a:r>
              <a:rPr lang="en-US" dirty="0" err="1" smtClean="0">
                <a:solidFill>
                  <a:srgbClr val="FFFF00"/>
                </a:solidFill>
              </a:rPr>
              <a:t>FSes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Evaluation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SQCK </a:t>
            </a:r>
            <a:r>
              <a:rPr lang="en-US" i="1" dirty="0">
                <a:solidFill>
                  <a:srgbClr val="FFFFFF"/>
                </a:solidFill>
              </a:rPr>
              <a:t>[OSDI </a:t>
            </a:r>
            <a:r>
              <a:rPr lang="fr-FR" i="1" dirty="0">
                <a:solidFill>
                  <a:srgbClr val="FFFFFF"/>
                </a:solidFill>
              </a:rPr>
              <a:t>’</a:t>
            </a:r>
            <a:r>
              <a:rPr lang="en-US" i="1" dirty="0">
                <a:solidFill>
                  <a:srgbClr val="FFFFFF"/>
                </a:solidFill>
              </a:rPr>
              <a:t>08]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 and conclusion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086556" y="2581011"/>
            <a:ext cx="6186794" cy="1574346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857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34818" y="6149874"/>
            <a:ext cx="7922601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26812" y="6163989"/>
            <a:ext cx="4159045" cy="384721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i="1" dirty="0" smtClean="0">
                <a:latin typeface="Gill Sans"/>
                <a:cs typeface="Gill Sans"/>
              </a:rPr>
              <a:t>FS evolution through time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09600" y="1692507"/>
            <a:ext cx="2409412" cy="1620302"/>
            <a:chOff x="392781" y="1369906"/>
            <a:chExt cx="2409412" cy="1620302"/>
          </a:xfrm>
        </p:grpSpPr>
        <p:pic>
          <p:nvPicPr>
            <p:cNvPr id="10" name="Picture 9" descr="desktop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81" y="1369906"/>
              <a:ext cx="1385830" cy="13950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78611" y="2667043"/>
              <a:ext cx="933453" cy="323165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Disk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65006" y="1540744"/>
              <a:ext cx="1237187" cy="684369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01683" y="1609224"/>
              <a:ext cx="610382" cy="321565"/>
            </a:xfrm>
            <a:prstGeom prst="roundRect">
              <a:avLst/>
            </a:prstGeom>
            <a:solidFill>
              <a:schemeClr val="tx2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FS</a:t>
              </a:r>
              <a:endParaRPr lang="en-US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5446" t="6835" r="56664" b="9775"/>
            <a:stretch/>
          </p:blipFill>
          <p:spPr>
            <a:xfrm rot="16200000">
              <a:off x="1938567" y="1861105"/>
              <a:ext cx="584448" cy="904359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3901801" y="1863345"/>
            <a:ext cx="1621058" cy="1850836"/>
            <a:chOff x="3684982" y="1540744"/>
            <a:chExt cx="1621058" cy="1850836"/>
          </a:xfrm>
        </p:grpSpPr>
        <p:sp>
          <p:nvSpPr>
            <p:cNvPr id="30" name="TextBox 29"/>
            <p:cNvSpPr txBox="1"/>
            <p:nvPr/>
          </p:nvSpPr>
          <p:spPr>
            <a:xfrm>
              <a:off x="3684982" y="2791416"/>
              <a:ext cx="1621058" cy="600164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+ Solid-state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drives (SSD)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854769" y="1540744"/>
              <a:ext cx="1237187" cy="684369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91446" y="1609224"/>
              <a:ext cx="610382" cy="321565"/>
            </a:xfrm>
            <a:prstGeom prst="roundRect">
              <a:avLst/>
            </a:prstGeom>
            <a:solidFill>
              <a:srgbClr val="DC9E1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FS</a:t>
              </a:r>
              <a:endParaRPr lang="en-US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5446" t="6835" r="56664" b="9775"/>
            <a:stretch/>
          </p:blipFill>
          <p:spPr>
            <a:xfrm rot="16200000">
              <a:off x="4083554" y="1861105"/>
              <a:ext cx="584448" cy="904359"/>
            </a:xfrm>
            <a:prstGeom prst="rect">
              <a:avLst/>
            </a:prstGeom>
            <a:ln w="19050" cmpd="sng"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6254" t="7834" r="6011" b="10093"/>
            <a:stretch/>
          </p:blipFill>
          <p:spPr>
            <a:xfrm rot="16200000">
              <a:off x="4195313" y="1958460"/>
              <a:ext cx="683811" cy="929219"/>
            </a:xfrm>
            <a:prstGeom prst="rect">
              <a:avLst/>
            </a:prstGeom>
            <a:ln w="28575" cmpd="sng">
              <a:solidFill>
                <a:schemeClr val="tx1"/>
              </a:solidFill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6143839" y="1863345"/>
            <a:ext cx="2186764" cy="1857172"/>
            <a:chOff x="5927020" y="1540744"/>
            <a:chExt cx="2186764" cy="1857172"/>
          </a:xfrm>
        </p:grpSpPr>
        <p:sp>
          <p:nvSpPr>
            <p:cNvPr id="32" name="TextBox 31"/>
            <p:cNvSpPr txBox="1"/>
            <p:nvPr/>
          </p:nvSpPr>
          <p:spPr>
            <a:xfrm>
              <a:off x="5927020" y="2797752"/>
              <a:ext cx="2186764" cy="600164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+ Storage-class memory (e.g. PCM)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251677" y="1540744"/>
              <a:ext cx="1237187" cy="684369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788354" y="1609224"/>
              <a:ext cx="610382" cy="321565"/>
            </a:xfrm>
            <a:prstGeom prst="roundRect">
              <a:avLst/>
            </a:prstGeom>
            <a:solidFill>
              <a:srgbClr val="DC9E1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FS</a:t>
              </a:r>
              <a:endParaRPr lang="en-US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446" t="6835" r="56664" b="9775"/>
            <a:stretch/>
          </p:blipFill>
          <p:spPr>
            <a:xfrm rot="16200000">
              <a:off x="6480462" y="1861105"/>
              <a:ext cx="584448" cy="904359"/>
            </a:xfrm>
            <a:prstGeom prst="rect">
              <a:avLst/>
            </a:prstGeom>
            <a:solidFill>
              <a:srgbClr val="000000"/>
            </a:solidFill>
            <a:ln w="19050" cmpd="sng">
              <a:solidFill>
                <a:srgbClr val="7F7F7F"/>
              </a:solidFill>
            </a:ln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l="56254" t="7834" r="6011" b="10093"/>
            <a:stretch/>
          </p:blipFill>
          <p:spPr>
            <a:xfrm rot="16200000">
              <a:off x="6503227" y="1958460"/>
              <a:ext cx="683811" cy="929219"/>
            </a:xfrm>
            <a:prstGeom prst="rect">
              <a:avLst/>
            </a:prstGeom>
            <a:solidFill>
              <a:srgbClr val="000000"/>
            </a:solidFill>
            <a:ln w="19050" cmpd="sng">
              <a:solidFill>
                <a:srgbClr val="7F7F7F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19510" t="6149" r="20235" b="12318"/>
            <a:stretch/>
          </p:blipFill>
          <p:spPr>
            <a:xfrm>
              <a:off x="6516165" y="2178671"/>
              <a:ext cx="1141100" cy="634514"/>
            </a:xfrm>
            <a:prstGeom prst="rect">
              <a:avLst/>
            </a:prstGeom>
            <a:ln w="28575" cmpd="sng">
              <a:solidFill>
                <a:srgbClr val="FFFFFF"/>
              </a:solidFill>
            </a:ln>
          </p:spPr>
        </p:pic>
      </p:grpSp>
      <p:grpSp>
        <p:nvGrpSpPr>
          <p:cNvPr id="513" name="Group 512"/>
          <p:cNvGrpSpPr/>
          <p:nvPr/>
        </p:nvGrpSpPr>
        <p:grpSpPr>
          <a:xfrm>
            <a:off x="1558530" y="4093188"/>
            <a:ext cx="2996515" cy="1225786"/>
            <a:chOff x="1196016" y="4137742"/>
            <a:chExt cx="2996515" cy="1225786"/>
          </a:xfrm>
        </p:grpSpPr>
        <p:sp>
          <p:nvSpPr>
            <p:cNvPr id="44" name="Rounded Rectangle 43"/>
            <p:cNvSpPr/>
            <p:nvPr/>
          </p:nvSpPr>
          <p:spPr>
            <a:xfrm>
              <a:off x="1196016" y="4137742"/>
              <a:ext cx="2923807" cy="454706"/>
            </a:xfrm>
            <a:prstGeom prst="roundRect">
              <a:avLst/>
            </a:prstGeom>
            <a:solidFill>
              <a:srgbClr val="DC9E1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Distributed FS</a:t>
              </a:r>
            </a:p>
          </p:txBody>
        </p:sp>
        <p:pic>
          <p:nvPicPr>
            <p:cNvPr id="18" name="Picture 17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017" y="4535090"/>
              <a:ext cx="991220" cy="828438"/>
            </a:xfrm>
            <a:prstGeom prst="rect">
              <a:avLst/>
            </a:prstGeom>
          </p:spPr>
        </p:pic>
        <p:sp>
          <p:nvSpPr>
            <p:cNvPr id="62" name="Rounded Rectangle 61"/>
            <p:cNvSpPr/>
            <p:nvPr/>
          </p:nvSpPr>
          <p:spPr>
            <a:xfrm>
              <a:off x="1351333" y="4781722"/>
              <a:ext cx="508326" cy="399041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pic>
          <p:nvPicPr>
            <p:cNvPr id="65" name="Picture 64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710" y="4530380"/>
              <a:ext cx="991220" cy="828438"/>
            </a:xfrm>
            <a:prstGeom prst="rect">
              <a:avLst/>
            </a:prstGeom>
          </p:spPr>
        </p:pic>
        <p:sp>
          <p:nvSpPr>
            <p:cNvPr id="66" name="Rounded Rectangle 65"/>
            <p:cNvSpPr/>
            <p:nvPr/>
          </p:nvSpPr>
          <p:spPr>
            <a:xfrm>
              <a:off x="2031026" y="4777012"/>
              <a:ext cx="508326" cy="399041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pic>
          <p:nvPicPr>
            <p:cNvPr id="67" name="Picture 66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421" y="4513992"/>
              <a:ext cx="991220" cy="828438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2696737" y="4760624"/>
              <a:ext cx="508326" cy="399041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pic>
          <p:nvPicPr>
            <p:cNvPr id="69" name="Picture 68" descr="serv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311" y="4500015"/>
              <a:ext cx="991220" cy="828438"/>
            </a:xfrm>
            <a:prstGeom prst="rect">
              <a:avLst/>
            </a:prstGeom>
          </p:spPr>
        </p:pic>
        <p:sp>
          <p:nvSpPr>
            <p:cNvPr id="70" name="Rounded Rectangle 69"/>
            <p:cNvSpPr/>
            <p:nvPr/>
          </p:nvSpPr>
          <p:spPr>
            <a:xfrm>
              <a:off x="3356627" y="4746647"/>
              <a:ext cx="508326" cy="399041"/>
            </a:xfrm>
            <a:prstGeom prst="roundRect">
              <a:avLst>
                <a:gd name="adj" fmla="val 10278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5720" bIns="0" rtlCol="0" anchor="t"/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OS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4781876" y="4096308"/>
            <a:ext cx="3419866" cy="1976153"/>
            <a:chOff x="4781876" y="4096308"/>
            <a:chExt cx="3419866" cy="1976153"/>
          </a:xfrm>
        </p:grpSpPr>
        <p:sp>
          <p:nvSpPr>
            <p:cNvPr id="74" name="Rounded Rectangle 73"/>
            <p:cNvSpPr/>
            <p:nvPr/>
          </p:nvSpPr>
          <p:spPr>
            <a:xfrm>
              <a:off x="4781876" y="4096308"/>
              <a:ext cx="3419866" cy="438782"/>
            </a:xfrm>
            <a:prstGeom prst="roundRect">
              <a:avLst/>
            </a:prstGeom>
            <a:solidFill>
              <a:srgbClr val="DC9E1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“Cloud-scale” storage</a:t>
              </a:r>
              <a:endParaRPr lang="en-US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4817667" y="4437724"/>
              <a:ext cx="600928" cy="551605"/>
              <a:chOff x="4546690" y="137362"/>
              <a:chExt cx="3820302" cy="3506741"/>
            </a:xfrm>
          </p:grpSpPr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8" name="Picture 7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9" name="Picture 7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0" name="Picture 7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1" name="Picture 8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2" name="Picture 8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3" name="Picture 8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4" name="Picture 8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5" name="Picture 8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6" name="Picture 8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7" name="Picture 8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8" name="Picture 8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9" name="Picture 8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0" name="Picture 8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1" name="Picture 9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2" name="Picture 9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3" name="Picture 9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89" name="Group 188"/>
            <p:cNvGrpSpPr>
              <a:grpSpLocks noChangeAspect="1"/>
            </p:cNvGrpSpPr>
            <p:nvPr/>
          </p:nvGrpSpPr>
          <p:grpSpPr>
            <a:xfrm>
              <a:off x="5354175" y="4437724"/>
              <a:ext cx="600928" cy="551605"/>
              <a:chOff x="4546690" y="137362"/>
              <a:chExt cx="3820302" cy="3506741"/>
            </a:xfrm>
          </p:grpSpPr>
          <p:pic>
            <p:nvPicPr>
              <p:cNvPr id="190" name="Picture 18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1" name="Picture 19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2" name="Picture 19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3" name="Picture 19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4" name="Picture 19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5" name="Picture 19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6" name="Picture 19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7" name="Picture 19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8" name="Picture 19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9" name="Picture 19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0" name="Picture 19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1" name="Picture 20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2" name="Picture 20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3" name="Picture 20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4" name="Picture 20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5" name="Picture 20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6" name="Picture 20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7" name="Picture 20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08" name="Group 207"/>
            <p:cNvGrpSpPr>
              <a:grpSpLocks noChangeAspect="1"/>
            </p:cNvGrpSpPr>
            <p:nvPr/>
          </p:nvGrpSpPr>
          <p:grpSpPr>
            <a:xfrm>
              <a:off x="5888628" y="4432053"/>
              <a:ext cx="600928" cy="551605"/>
              <a:chOff x="4546690" y="137362"/>
              <a:chExt cx="3820302" cy="3506741"/>
            </a:xfrm>
          </p:grpSpPr>
          <p:pic>
            <p:nvPicPr>
              <p:cNvPr id="209" name="Picture 20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0" name="Picture 20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1" name="Picture 21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2" name="Picture 21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3" name="Picture 21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4" name="Picture 21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5" name="Picture 21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6" name="Picture 21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7" name="Picture 21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8" name="Picture 21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9" name="Picture 21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0" name="Picture 21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1" name="Picture 22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2" name="Picture 22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3" name="Picture 22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4" name="Picture 22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5" name="Picture 22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6" name="Picture 22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27" name="Group 226"/>
            <p:cNvGrpSpPr>
              <a:grpSpLocks noChangeAspect="1"/>
            </p:cNvGrpSpPr>
            <p:nvPr/>
          </p:nvGrpSpPr>
          <p:grpSpPr>
            <a:xfrm>
              <a:off x="6425136" y="4432053"/>
              <a:ext cx="600928" cy="551605"/>
              <a:chOff x="4546690" y="137362"/>
              <a:chExt cx="3820302" cy="3506741"/>
            </a:xfrm>
          </p:grpSpPr>
          <p:pic>
            <p:nvPicPr>
              <p:cNvPr id="228" name="Picture 22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9" name="Picture 22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0" name="Picture 22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1" name="Picture 23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2" name="Picture 23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3" name="Picture 23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4" name="Picture 23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5" name="Picture 23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6" name="Picture 23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7" name="Picture 23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8" name="Picture 23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9" name="Picture 23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0" name="Picture 23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1" name="Picture 24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2" name="Picture 24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3" name="Picture 24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4" name="Picture 24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5" name="Picture 24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46" name="Group 245"/>
            <p:cNvGrpSpPr>
              <a:grpSpLocks noChangeAspect="1"/>
            </p:cNvGrpSpPr>
            <p:nvPr/>
          </p:nvGrpSpPr>
          <p:grpSpPr>
            <a:xfrm>
              <a:off x="6975955" y="4423317"/>
              <a:ext cx="600928" cy="551605"/>
              <a:chOff x="4546690" y="137362"/>
              <a:chExt cx="3820302" cy="3506741"/>
            </a:xfrm>
          </p:grpSpPr>
          <p:pic>
            <p:nvPicPr>
              <p:cNvPr id="247" name="Picture 24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8" name="Picture 24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9" name="Picture 24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0" name="Picture 24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1" name="Picture 25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2" name="Picture 25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3" name="Picture 25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4" name="Picture 25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5" name="Picture 25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6" name="Picture 25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7" name="Picture 25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8" name="Picture 25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9" name="Picture 25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0" name="Picture 25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1" name="Picture 26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2" name="Picture 26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3" name="Picture 26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4" name="Picture 26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65" name="Group 264"/>
            <p:cNvGrpSpPr>
              <a:grpSpLocks noChangeAspect="1"/>
            </p:cNvGrpSpPr>
            <p:nvPr/>
          </p:nvGrpSpPr>
          <p:grpSpPr>
            <a:xfrm>
              <a:off x="7512463" y="4423317"/>
              <a:ext cx="600928" cy="551605"/>
              <a:chOff x="4546690" y="137362"/>
              <a:chExt cx="3820302" cy="3506741"/>
            </a:xfrm>
          </p:grpSpPr>
          <p:pic>
            <p:nvPicPr>
              <p:cNvPr id="266" name="Picture 26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7" name="Picture 26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8" name="Picture 26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9" name="Picture 26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0" name="Picture 26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1" name="Picture 27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2" name="Picture 27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3" name="Picture 27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4" name="Picture 27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5" name="Picture 27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6" name="Picture 27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7" name="Picture 27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8" name="Picture 27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9" name="Picture 27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0" name="Picture 27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1" name="Picture 28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2" name="Picture 28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3" name="Picture 28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84" name="Group 283"/>
            <p:cNvGrpSpPr>
              <a:grpSpLocks noChangeAspect="1"/>
            </p:cNvGrpSpPr>
            <p:nvPr/>
          </p:nvGrpSpPr>
          <p:grpSpPr>
            <a:xfrm>
              <a:off x="4814711" y="4974922"/>
              <a:ext cx="600928" cy="551605"/>
              <a:chOff x="4546690" y="137362"/>
              <a:chExt cx="3820302" cy="3506741"/>
            </a:xfrm>
          </p:grpSpPr>
          <p:pic>
            <p:nvPicPr>
              <p:cNvPr id="285" name="Picture 28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6" name="Picture 28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7" name="Picture 28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8" name="Picture 28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9" name="Picture 28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0" name="Picture 28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1" name="Picture 29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2" name="Picture 29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3" name="Picture 29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4" name="Picture 29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5" name="Picture 29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6" name="Picture 29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7" name="Picture 29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8" name="Picture 29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9" name="Picture 29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0" name="Picture 29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1" name="Picture 30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2" name="Picture 30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03" name="Group 302"/>
            <p:cNvGrpSpPr>
              <a:grpSpLocks noChangeAspect="1"/>
            </p:cNvGrpSpPr>
            <p:nvPr/>
          </p:nvGrpSpPr>
          <p:grpSpPr>
            <a:xfrm>
              <a:off x="5351219" y="4974922"/>
              <a:ext cx="600928" cy="551605"/>
              <a:chOff x="4546690" y="137362"/>
              <a:chExt cx="3820302" cy="3506741"/>
            </a:xfrm>
          </p:grpSpPr>
          <p:pic>
            <p:nvPicPr>
              <p:cNvPr id="304" name="Picture 30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5" name="Picture 30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6" name="Picture 30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7" name="Picture 30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8" name="Picture 30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9" name="Picture 30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0" name="Picture 30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1" name="Picture 31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2" name="Picture 31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3" name="Picture 31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4" name="Picture 31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5" name="Picture 31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6" name="Picture 31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7" name="Picture 31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8" name="Picture 31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9" name="Picture 31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0" name="Picture 31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1" name="Picture 32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22" name="Group 321"/>
            <p:cNvGrpSpPr>
              <a:grpSpLocks noChangeAspect="1"/>
            </p:cNvGrpSpPr>
            <p:nvPr/>
          </p:nvGrpSpPr>
          <p:grpSpPr>
            <a:xfrm>
              <a:off x="5885672" y="4969251"/>
              <a:ext cx="600928" cy="551605"/>
              <a:chOff x="4546690" y="137362"/>
              <a:chExt cx="3820302" cy="3506741"/>
            </a:xfrm>
          </p:grpSpPr>
          <p:pic>
            <p:nvPicPr>
              <p:cNvPr id="323" name="Picture 32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4" name="Picture 32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5" name="Picture 32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6" name="Picture 32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7" name="Picture 32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8" name="Picture 32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9" name="Picture 32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0" name="Picture 32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1" name="Picture 33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2" name="Picture 33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3" name="Picture 33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4" name="Picture 33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5" name="Picture 33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6" name="Picture 33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7" name="Picture 33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8" name="Picture 33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9" name="Picture 33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0" name="Picture 33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41" name="Group 340"/>
            <p:cNvGrpSpPr>
              <a:grpSpLocks noChangeAspect="1"/>
            </p:cNvGrpSpPr>
            <p:nvPr/>
          </p:nvGrpSpPr>
          <p:grpSpPr>
            <a:xfrm>
              <a:off x="6422180" y="4969251"/>
              <a:ext cx="600928" cy="551605"/>
              <a:chOff x="4546690" y="137362"/>
              <a:chExt cx="3820302" cy="3506741"/>
            </a:xfrm>
          </p:grpSpPr>
          <p:pic>
            <p:nvPicPr>
              <p:cNvPr id="342" name="Picture 34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3" name="Picture 34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4" name="Picture 34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5" name="Picture 34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6" name="Picture 34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7" name="Picture 34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8" name="Picture 34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9" name="Picture 34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0" name="Picture 34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1" name="Picture 35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2" name="Picture 35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3" name="Picture 35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4" name="Picture 35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5" name="Picture 35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6" name="Picture 35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7" name="Picture 35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8" name="Picture 35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9" name="Picture 35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60" name="Group 359"/>
            <p:cNvGrpSpPr>
              <a:grpSpLocks noChangeAspect="1"/>
            </p:cNvGrpSpPr>
            <p:nvPr/>
          </p:nvGrpSpPr>
          <p:grpSpPr>
            <a:xfrm>
              <a:off x="6972999" y="4960515"/>
              <a:ext cx="600928" cy="551605"/>
              <a:chOff x="4546690" y="137362"/>
              <a:chExt cx="3820302" cy="3506741"/>
            </a:xfrm>
          </p:grpSpPr>
          <p:pic>
            <p:nvPicPr>
              <p:cNvPr id="361" name="Picture 36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2" name="Picture 36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3" name="Picture 36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4" name="Picture 36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5" name="Picture 36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6" name="Picture 36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7" name="Picture 36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8" name="Picture 36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9" name="Picture 36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0" name="Picture 36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1" name="Picture 37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2" name="Picture 37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3" name="Picture 37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4" name="Picture 37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5" name="Picture 37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6" name="Picture 37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7" name="Picture 37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8" name="Picture 37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79" name="Group 378"/>
            <p:cNvGrpSpPr>
              <a:grpSpLocks noChangeAspect="1"/>
            </p:cNvGrpSpPr>
            <p:nvPr/>
          </p:nvGrpSpPr>
          <p:grpSpPr>
            <a:xfrm>
              <a:off x="7509507" y="4960515"/>
              <a:ext cx="600928" cy="551605"/>
              <a:chOff x="4546690" y="137362"/>
              <a:chExt cx="3820302" cy="3506741"/>
            </a:xfrm>
          </p:grpSpPr>
          <p:pic>
            <p:nvPicPr>
              <p:cNvPr id="380" name="Picture 37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1" name="Picture 38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2" name="Picture 38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3" name="Picture 38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4" name="Picture 38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5" name="Picture 38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6" name="Picture 38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7" name="Picture 38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8" name="Picture 38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9" name="Picture 38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0" name="Picture 38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1" name="Picture 39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2" name="Picture 39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3" name="Picture 39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4" name="Picture 39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5" name="Picture 39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6" name="Picture 39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7" name="Picture 39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98" name="Group 397"/>
            <p:cNvGrpSpPr>
              <a:grpSpLocks noChangeAspect="1"/>
            </p:cNvGrpSpPr>
            <p:nvPr/>
          </p:nvGrpSpPr>
          <p:grpSpPr>
            <a:xfrm>
              <a:off x="4818991" y="5520856"/>
              <a:ext cx="600928" cy="551605"/>
              <a:chOff x="4546690" y="137362"/>
              <a:chExt cx="3820302" cy="3506741"/>
            </a:xfrm>
          </p:grpSpPr>
          <p:pic>
            <p:nvPicPr>
              <p:cNvPr id="399" name="Picture 39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0" name="Picture 39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1" name="Picture 40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2" name="Picture 40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3" name="Picture 40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4" name="Picture 40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5" name="Picture 40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6" name="Picture 40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7" name="Picture 40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8" name="Picture 40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9" name="Picture 40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0" name="Picture 40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1" name="Picture 41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2" name="Picture 41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3" name="Picture 41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4" name="Picture 41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5" name="Picture 41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6" name="Picture 41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17" name="Group 416"/>
            <p:cNvGrpSpPr>
              <a:grpSpLocks noChangeAspect="1"/>
            </p:cNvGrpSpPr>
            <p:nvPr/>
          </p:nvGrpSpPr>
          <p:grpSpPr>
            <a:xfrm>
              <a:off x="5355499" y="5520856"/>
              <a:ext cx="600928" cy="551605"/>
              <a:chOff x="4546690" y="137362"/>
              <a:chExt cx="3820302" cy="3506741"/>
            </a:xfrm>
          </p:grpSpPr>
          <p:pic>
            <p:nvPicPr>
              <p:cNvPr id="418" name="Picture 41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9" name="Picture 41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0" name="Picture 41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1" name="Picture 42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2" name="Picture 42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3" name="Picture 42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4" name="Picture 42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5" name="Picture 42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6" name="Picture 42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7" name="Picture 42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8" name="Picture 42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9" name="Picture 42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0" name="Picture 42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1" name="Picture 43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2" name="Picture 43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3" name="Picture 43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4" name="Picture 43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5" name="Picture 43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36" name="Group 435"/>
            <p:cNvGrpSpPr>
              <a:grpSpLocks noChangeAspect="1"/>
            </p:cNvGrpSpPr>
            <p:nvPr/>
          </p:nvGrpSpPr>
          <p:grpSpPr>
            <a:xfrm>
              <a:off x="5889952" y="5515185"/>
              <a:ext cx="600928" cy="551605"/>
              <a:chOff x="4546690" y="137362"/>
              <a:chExt cx="3820302" cy="3506741"/>
            </a:xfrm>
          </p:grpSpPr>
          <p:pic>
            <p:nvPicPr>
              <p:cNvPr id="437" name="Picture 43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8" name="Picture 43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9" name="Picture 43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0" name="Picture 43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1" name="Picture 44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2" name="Picture 44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3" name="Picture 44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4" name="Picture 44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5" name="Picture 44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6" name="Picture 44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7" name="Picture 44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8" name="Picture 44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9" name="Picture 44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0" name="Picture 44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1" name="Picture 45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2" name="Picture 45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3" name="Picture 45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4" name="Picture 45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55" name="Group 454"/>
            <p:cNvGrpSpPr>
              <a:grpSpLocks noChangeAspect="1"/>
            </p:cNvGrpSpPr>
            <p:nvPr/>
          </p:nvGrpSpPr>
          <p:grpSpPr>
            <a:xfrm>
              <a:off x="6426460" y="5515185"/>
              <a:ext cx="600928" cy="551605"/>
              <a:chOff x="4546690" y="137362"/>
              <a:chExt cx="3820302" cy="3506741"/>
            </a:xfrm>
          </p:grpSpPr>
          <p:pic>
            <p:nvPicPr>
              <p:cNvPr id="456" name="Picture 45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7" name="Picture 45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8" name="Picture 45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59" name="Picture 45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0" name="Picture 45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1" name="Picture 46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2" name="Picture 46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3" name="Picture 46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4" name="Picture 46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5" name="Picture 46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6" name="Picture 46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7" name="Picture 46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8" name="Picture 46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69" name="Picture 46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0" name="Picture 46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1" name="Picture 47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2" name="Picture 47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3" name="Picture 47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74" name="Group 473"/>
            <p:cNvGrpSpPr>
              <a:grpSpLocks noChangeAspect="1"/>
            </p:cNvGrpSpPr>
            <p:nvPr/>
          </p:nvGrpSpPr>
          <p:grpSpPr>
            <a:xfrm>
              <a:off x="6977279" y="5506449"/>
              <a:ext cx="600928" cy="551605"/>
              <a:chOff x="4546690" y="137362"/>
              <a:chExt cx="3820302" cy="3506741"/>
            </a:xfrm>
          </p:grpSpPr>
          <p:pic>
            <p:nvPicPr>
              <p:cNvPr id="475" name="Picture 47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6" name="Picture 47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7" name="Picture 47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8" name="Picture 47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79" name="Picture 47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0" name="Picture 47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1" name="Picture 48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2" name="Picture 48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3" name="Picture 48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4" name="Picture 48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5" name="Picture 48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6" name="Picture 48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7" name="Picture 48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8" name="Picture 48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89" name="Picture 48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0" name="Picture 48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1" name="Picture 49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2" name="Picture 49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93" name="Group 492"/>
            <p:cNvGrpSpPr>
              <a:grpSpLocks noChangeAspect="1"/>
            </p:cNvGrpSpPr>
            <p:nvPr/>
          </p:nvGrpSpPr>
          <p:grpSpPr>
            <a:xfrm>
              <a:off x="7513787" y="5506449"/>
              <a:ext cx="600928" cy="551605"/>
              <a:chOff x="4546690" y="137362"/>
              <a:chExt cx="3820302" cy="3506741"/>
            </a:xfrm>
          </p:grpSpPr>
          <p:pic>
            <p:nvPicPr>
              <p:cNvPr id="494" name="Picture 49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5" name="Picture 49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6" name="Picture 49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7" name="Picture 49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8" name="Picture 49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99" name="Picture 49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0" name="Picture 49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1" name="Picture 50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2" name="Picture 501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3" name="Picture 502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4" name="Picture 503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5" name="Picture 504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6" name="Picture 505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7" name="Picture 506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8" name="Picture 507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09" name="Picture 508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10" name="Picture 509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11" name="Picture 510" descr="server.png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pic>
          <p:nvPicPr>
            <p:cNvPr id="73" name="Picture 72" descr="MC910216337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DCC6B7"/>
                </a:clrFrom>
                <a:clrTo>
                  <a:srgbClr val="DCC6B7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096" y="4560309"/>
              <a:ext cx="2576698" cy="1446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33833" y="3337560"/>
            <a:ext cx="5963983" cy="117024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>
                <a:latin typeface="Gill Sans"/>
                <a:cs typeface="Gill Sans"/>
              </a:rPr>
              <a:t>File </a:t>
            </a:r>
            <a:r>
              <a:rPr lang="en-US" sz="2000" b="1" dirty="0" smtClean="0">
                <a:latin typeface="Gill Sans"/>
                <a:cs typeface="Gill Sans"/>
              </a:rPr>
              <a:t>System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 smtClean="0">
                <a:latin typeface="Gill Sans"/>
                <a:cs typeface="Gill Sans"/>
              </a:rPr>
              <a:t>(OS level)</a:t>
            </a:r>
            <a:endParaRPr lang="en-US" sz="2000" b="1" dirty="0">
              <a:latin typeface="Gill Sans"/>
              <a:cs typeface="Gill Sans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33833" y="5013960"/>
            <a:ext cx="5963983" cy="685800"/>
          </a:xfrm>
          <a:prstGeom prst="rect">
            <a:avLst/>
          </a:prstGeom>
          <a:solidFill>
            <a:srgbClr val="000000"/>
          </a:solidFill>
          <a:ln w="28575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Gill Sans"/>
                <a:cs typeface="Gill Sans"/>
              </a:rPr>
              <a:t>Storage</a:t>
            </a:r>
            <a:endParaRPr lang="en-US" sz="2000" b="1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33833" y="4507800"/>
            <a:ext cx="5963983" cy="429959"/>
          </a:xfrm>
          <a:prstGeom prst="rect">
            <a:avLst/>
          </a:prstGeom>
          <a:solidFill>
            <a:srgbClr val="006600"/>
          </a:solidFill>
          <a:ln w="28575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Gill Sans"/>
                <a:cs typeface="Gill Sans"/>
              </a:rPr>
              <a:t>Shepherd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4"/>
          </p:nvPr>
        </p:nvSpPr>
        <p:spPr>
          <a:xfrm>
            <a:off x="4537495" y="1281317"/>
            <a:ext cx="4373577" cy="4114800"/>
          </a:xfrm>
        </p:spPr>
        <p:txBody>
          <a:bodyPr/>
          <a:lstStyle/>
          <a:p>
            <a:r>
              <a:rPr lang="en-US" b="1" dirty="0"/>
              <a:t>Goals: </a:t>
            </a:r>
            <a:r>
              <a:rPr lang="en-US" dirty="0"/>
              <a:t>policies are …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Localized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64" y="-6145"/>
            <a:ext cx="7924800" cy="1143000"/>
          </a:xfrm>
        </p:spPr>
        <p:txBody>
          <a:bodyPr/>
          <a:lstStyle/>
          <a:p>
            <a:r>
              <a:rPr lang="en-US" dirty="0" smtClean="0"/>
              <a:t>I/O Shepherding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latin typeface="Gill Sans"/>
                <a:cs typeface="Gill Sans"/>
              </a:rPr>
              <a:pPr/>
              <a:t>20</a:t>
            </a:fld>
            <a:endParaRPr lang="en-US" dirty="0">
              <a:latin typeface="Gill Sans"/>
              <a:cs typeface="Gill San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42295" y="4578424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80295" y="4578424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699295" y="4578424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61295" y="4578424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223295" y="4578424"/>
            <a:ext cx="304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13495" y="34856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7295" y="38953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75495" y="40477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66095" y="42001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8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604295" y="34381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94695" y="37429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695" y="4210309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13695" y="35905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546895" y="36667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6495" y="34381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8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308895" y="39715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318295" y="4276307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446574" y="3704807"/>
            <a:ext cx="2286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75174" y="3590507"/>
            <a:ext cx="1095395" cy="457200"/>
          </a:xfrm>
          <a:prstGeom prst="rect">
            <a:avLst/>
          </a:prstGeom>
          <a:noFill/>
          <a:ln w="127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dirty="0" smtClean="0">
                <a:solidFill>
                  <a:srgbClr val="FFFFFF"/>
                </a:solidFill>
                <a:latin typeface="Gill Sans"/>
                <a:cs typeface="Gill Sans"/>
              </a:rPr>
              <a:t>= policy 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rgbClr val="FFFFFF"/>
                </a:solidFill>
                <a:latin typeface="Gill Sans"/>
                <a:cs typeface="Gill Sans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Gill Sans"/>
                <a:cs typeface="Gill Sans"/>
              </a:rPr>
              <a:t>  code</a:t>
            </a:r>
            <a:endParaRPr lang="en-US" sz="20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21864" y="1319417"/>
            <a:ext cx="3733800" cy="17666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Layer between FS and storage</a:t>
            </a:r>
          </a:p>
          <a:p>
            <a:r>
              <a:rPr lang="en-US" dirty="0"/>
              <a:t>Take care of I/O reliability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3775495" y="5226929"/>
            <a:ext cx="685800" cy="685800"/>
          </a:xfrm>
          <a:prstGeom prst="can">
            <a:avLst>
              <a:gd name="adj" fmla="val 25000"/>
            </a:avLst>
          </a:prstGeom>
          <a:solidFill>
            <a:srgbClr val="000000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4537495" y="5226929"/>
            <a:ext cx="685800" cy="685800"/>
          </a:xfrm>
          <a:prstGeom prst="can">
            <a:avLst>
              <a:gd name="adj" fmla="val 25000"/>
            </a:avLst>
          </a:prstGeom>
          <a:solidFill>
            <a:srgbClr val="000000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693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0.125 0.1932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9653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1667 0.1333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666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10833 0.1666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833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33 0.1111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555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01667 0.0888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444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4167 0.1333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666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0.06267 0.1557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777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022E-16 L -0.02483 0.1782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891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-0.029 0.076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381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5834 0.1111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555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5 0.0666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833833" y="3337560"/>
            <a:ext cx="7281387" cy="381000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Gill Sans"/>
                <a:cs typeface="Gill Sans"/>
              </a:rPr>
              <a:t>File System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609599" y="1315932"/>
            <a:ext cx="3841987" cy="1871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Layer between FS and storage</a:t>
            </a:r>
          </a:p>
          <a:p>
            <a:r>
              <a:rPr lang="en-US" dirty="0" smtClean="0"/>
              <a:t>Take </a:t>
            </a:r>
            <a:r>
              <a:rPr lang="en-US" dirty="0"/>
              <a:t>care </a:t>
            </a:r>
            <a:r>
              <a:rPr lang="en-US" dirty="0" smtClean="0"/>
              <a:t>of I/O reliability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4"/>
          </p:nvPr>
        </p:nvSpPr>
        <p:spPr>
          <a:xfrm>
            <a:off x="4530921" y="1290532"/>
            <a:ext cx="4409093" cy="2021628"/>
          </a:xfrm>
        </p:spPr>
        <p:txBody>
          <a:bodyPr/>
          <a:lstStyle/>
          <a:p>
            <a:r>
              <a:rPr lang="en-US" b="1" dirty="0"/>
              <a:t>Goals: </a:t>
            </a:r>
            <a:r>
              <a:rPr lang="en-US" dirty="0"/>
              <a:t>policies are …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Localized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Flexible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Powerful</a:t>
            </a:r>
          </a:p>
          <a:p>
            <a:endParaRPr lang="en-US" dirty="0"/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609600" y="-9630"/>
            <a:ext cx="7924800" cy="1143000"/>
          </a:xfrm>
        </p:spPr>
        <p:txBody>
          <a:bodyPr/>
          <a:lstStyle/>
          <a:p>
            <a:r>
              <a:rPr lang="en-US" dirty="0"/>
              <a:t>I/O Shepherding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33" y="5013960"/>
            <a:ext cx="7281387" cy="685800"/>
          </a:xfrm>
          <a:prstGeom prst="rect">
            <a:avLst/>
          </a:prstGeom>
          <a:solidFill>
            <a:srgbClr val="000000"/>
          </a:solidFill>
          <a:ln w="38100" cmpd="sng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Gill Sans"/>
                <a:cs typeface="Gill Sans"/>
              </a:rPr>
              <a:t>Storage</a:t>
            </a:r>
            <a:endParaRPr lang="en-US" sz="2000" b="1" dirty="0">
              <a:solidFill>
                <a:srgbClr val="FFFFFF"/>
              </a:solidFill>
              <a:latin typeface="Gill Sans"/>
              <a:cs typeface="Gill Sans"/>
            </a:endParaRP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000" b="1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833" y="3718560"/>
            <a:ext cx="7281387" cy="1219200"/>
          </a:xfrm>
          <a:prstGeom prst="rect">
            <a:avLst/>
          </a:prstGeom>
          <a:solidFill>
            <a:srgbClr val="006600"/>
          </a:solidFill>
          <a:ln w="38100" cmpd="sng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>
                <a:solidFill>
                  <a:srgbClr val="FFFFFF"/>
                </a:solidFill>
                <a:latin typeface="Gill Sans"/>
                <a:cs typeface="Gill Sans"/>
              </a:rPr>
              <a:t>Shepherd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86433" y="3947160"/>
            <a:ext cx="822960" cy="2609850"/>
            <a:chOff x="2586433" y="3947160"/>
            <a:chExt cx="822960" cy="260985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86433" y="5090160"/>
              <a:ext cx="82296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86433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Add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Mirror</a:t>
              </a:r>
            </a:p>
          </p:txBody>
        </p:sp>
        <p:pic>
          <p:nvPicPr>
            <p:cNvPr id="9" name="Picture 8" descr="MCj04040350000[1]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634" y="5242560"/>
              <a:ext cx="681404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86433" y="6099810"/>
              <a:ext cx="82296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Archival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83847" y="3947160"/>
            <a:ext cx="822960" cy="2774315"/>
            <a:chOff x="3483847" y="3947160"/>
            <a:chExt cx="822960" cy="2774315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483847" y="5090160"/>
              <a:ext cx="82296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pic>
          <p:nvPicPr>
            <p:cNvPr id="12" name="Picture 11" descr="MCj03970480000[1]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847" y="5242560"/>
              <a:ext cx="763279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83847" y="6099810"/>
              <a:ext cx="822960" cy="62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Scientific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Data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83847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Check-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sum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58401" y="3947160"/>
            <a:ext cx="855186" cy="2774315"/>
            <a:chOff x="4358401" y="3947160"/>
            <a:chExt cx="855186" cy="2774315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4375387" y="5108294"/>
              <a:ext cx="83820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pic>
          <p:nvPicPr>
            <p:cNvPr id="16" name="Picture 15" descr="MCj04338920000[1]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587" y="5234089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358401" y="6117944"/>
              <a:ext cx="855186" cy="603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Net.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rgbClr val="FFFFFF"/>
                  </a:solidFill>
                  <a:latin typeface="Gill Sans"/>
                  <a:cs typeface="Gill Sans"/>
                </a:rPr>
                <a:t>Storage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83007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More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Retry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149353" y="3947160"/>
            <a:ext cx="965867" cy="2163459"/>
            <a:chOff x="7149353" y="3947160"/>
            <a:chExt cx="965867" cy="2163459"/>
          </a:xfrm>
        </p:grpSpPr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7149353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M+C+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R+…</a:t>
              </a:r>
            </a:p>
          </p:txBody>
        </p:sp>
        <p:sp>
          <p:nvSpPr>
            <p:cNvPr id="32" name="AutoShape 22"/>
            <p:cNvSpPr>
              <a:spLocks noChangeArrowheads="1"/>
            </p:cNvSpPr>
            <p:nvPr/>
          </p:nvSpPr>
          <p:spPr bwMode="auto">
            <a:xfrm>
              <a:off x="7149353" y="5100969"/>
              <a:ext cx="82296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353220" y="544976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b="1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…</a:t>
              </a:r>
              <a:endParaRPr lang="en-US" sz="20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87952" y="3947160"/>
            <a:ext cx="827135" cy="2609850"/>
            <a:chOff x="5287952" y="3947160"/>
            <a:chExt cx="827135" cy="2609850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5292127" y="5083943"/>
              <a:ext cx="82296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366581" y="5464943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Gill Sans"/>
                  <a:cs typeface="Gill Sans"/>
                </a:rPr>
                <a:t>ATA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287952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More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Protect-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ion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292127" y="6091906"/>
              <a:ext cx="822960" cy="465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Low-end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95969" y="3947160"/>
            <a:ext cx="855186" cy="2648034"/>
            <a:chOff x="6195969" y="3947160"/>
            <a:chExt cx="855186" cy="2648034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6195969" y="5102306"/>
              <a:ext cx="822960" cy="1009650"/>
            </a:xfrm>
            <a:prstGeom prst="can">
              <a:avLst>
                <a:gd name="adj" fmla="val 3076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endParaRPr lang="en-US" sz="1600" b="1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195969" y="5483016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Gill Sans"/>
                  <a:cs typeface="Gill Sans"/>
                </a:rPr>
                <a:t>SCSI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6195969" y="3947160"/>
              <a:ext cx="822960" cy="82296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Less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Protect-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ion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95969" y="6130090"/>
              <a:ext cx="855186" cy="465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127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High-end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683080" y="3841868"/>
            <a:ext cx="822960" cy="8229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Add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Mirror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3636049" y="3841868"/>
            <a:ext cx="822960" cy="8229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Check-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sum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543621" y="3841868"/>
            <a:ext cx="822960" cy="8229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More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Retry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5458465" y="3841868"/>
            <a:ext cx="822960" cy="8229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More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Protec-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tion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7501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37 C 0.02951 -0.04491 0.05903 -0.08611 0.09045 -0.08357 C 0.12205 -0.08079 0.15538 -0.03403 0.18889 0.01296 " pathEditMode="relative" rAng="0" ptsTypes="a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328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162 C 0.05017 -0.08519 0.10069 -0.16829 0.14879 -0.16644 C 0.19688 -0.16435 0.24271 -0.07662 0.28889 0.01111 " pathEditMode="relative" rAng="0" ptsTypes="aaA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-770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139 C 0.07014 -0.11852 0.14046 -0.23773 0.20521 -0.23611 C 0.2698 -0.23426 0.32882 -0.11088 0.3882 0.01296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10" y="-1138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C 0.10243 -0.18056 0.20521 -0.36134 0.28732 -0.35926 C 0.36927 -0.35718 0.43073 -0.17199 0.49236 0.01296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644" y="4318000"/>
            <a:ext cx="8338456" cy="20383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Challenge 1: Abstraction to specify policies</a:t>
            </a:r>
          </a:p>
          <a:p>
            <a:pPr lvl="1"/>
            <a:r>
              <a:rPr lang="en-US" b="1" dirty="0" smtClean="0">
                <a:solidFill>
                  <a:srgbClr val="00FF00"/>
                </a:solidFill>
              </a:rPr>
              <a:t>Policy specification table</a:t>
            </a:r>
          </a:p>
          <a:p>
            <a:r>
              <a:rPr lang="en-US" dirty="0" smtClean="0"/>
              <a:t>Challenge 2: Ensuring atomicity and crash consistency</a:t>
            </a:r>
          </a:p>
          <a:p>
            <a:pPr lvl="1"/>
            <a:r>
              <a:rPr lang="en-US" dirty="0" smtClean="0"/>
              <a:t>(Policies add more I/Os)</a:t>
            </a:r>
          </a:p>
          <a:p>
            <a:pPr lvl="1"/>
            <a:r>
              <a:rPr lang="en-US" b="1" dirty="0" smtClean="0">
                <a:solidFill>
                  <a:srgbClr val="00FFFF"/>
                </a:solidFill>
              </a:rPr>
              <a:t>Chained transactions</a:t>
            </a:r>
            <a:endParaRPr lang="en-US" b="1" dirty="0">
              <a:solidFill>
                <a:srgbClr val="00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31060" y="1646186"/>
            <a:ext cx="1170215" cy="2297047"/>
            <a:chOff x="3758137" y="1646186"/>
            <a:chExt cx="1170215" cy="2297047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>
              <a:off x="3758137" y="3065209"/>
              <a:ext cx="1170214" cy="878024"/>
            </a:xfrm>
            <a:prstGeom prst="can">
              <a:avLst>
                <a:gd name="adj" fmla="val 29656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4" name="Rectangle 14"/>
            <p:cNvSpPr>
              <a:spLocks noChangeAspect="1" noChangeArrowheads="1"/>
            </p:cNvSpPr>
            <p:nvPr/>
          </p:nvSpPr>
          <p:spPr bwMode="auto">
            <a:xfrm>
              <a:off x="4361386" y="3420977"/>
              <a:ext cx="411480" cy="41184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</a:t>
              </a:r>
              <a:endParaRPr lang="en-US" sz="2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4159090" y="1646186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924142" y="3422538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Gill Sans"/>
                  <a:cs typeface="Gill Sans"/>
                </a:rPr>
                <a:t>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43244" y="2120669"/>
              <a:ext cx="0" cy="119660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758138" y="2321028"/>
              <a:ext cx="1170214" cy="425611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Mirroring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777635" y="3063230"/>
            <a:ext cx="1170214" cy="878024"/>
          </a:xfrm>
          <a:prstGeom prst="can">
            <a:avLst>
              <a:gd name="adj" fmla="val 29656"/>
            </a:avLst>
          </a:prstGeom>
          <a:solidFill>
            <a:schemeClr val="bg1">
              <a:alpha val="0"/>
            </a:scheme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128154" y="1626065"/>
            <a:ext cx="399143" cy="41184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128154" y="3411488"/>
            <a:ext cx="399143" cy="41184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25206" y="2090521"/>
            <a:ext cx="0" cy="119660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672374" y="1656213"/>
            <a:ext cx="1207750" cy="2315189"/>
            <a:chOff x="5299451" y="1656213"/>
            <a:chExt cx="1207750" cy="2315189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5336987" y="3093378"/>
              <a:ext cx="1170214" cy="878024"/>
            </a:xfrm>
            <a:prstGeom prst="can">
              <a:avLst>
                <a:gd name="adj" fmla="val 29656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Rectangle 14"/>
            <p:cNvSpPr>
              <a:spLocks noChangeAspect="1" noChangeArrowheads="1"/>
            </p:cNvSpPr>
            <p:nvPr/>
          </p:nvSpPr>
          <p:spPr bwMode="auto">
            <a:xfrm>
              <a:off x="5922659" y="3440075"/>
              <a:ext cx="411480" cy="411843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miter lim="800000"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</a:t>
              </a:r>
              <a:endParaRPr lang="en-US" sz="2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687506" y="1656213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5485415" y="3441636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Gill Sans"/>
                  <a:cs typeface="Gill Sans"/>
                </a:rPr>
                <a:t>D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884558" y="2120669"/>
              <a:ext cx="0" cy="119660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5299451" y="2321029"/>
              <a:ext cx="1170214" cy="435638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Remap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2" name="4-Point Star 41"/>
            <p:cNvSpPr>
              <a:spLocks/>
            </p:cNvSpPr>
            <p:nvPr/>
          </p:nvSpPr>
          <p:spPr>
            <a:xfrm rot="18838775">
              <a:off x="5387798" y="3219743"/>
              <a:ext cx="599416" cy="599416"/>
            </a:xfrm>
            <a:prstGeom prst="star4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ill Sans"/>
                <a:cs typeface="Gill Sans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3648487" y="2126086"/>
            <a:ext cx="3641998" cy="826101"/>
          </a:xfrm>
          <a:prstGeom prst="ellipse">
            <a:avLst/>
          </a:prstGeom>
          <a:noFill/>
          <a:ln w="762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935404" y="3240763"/>
            <a:ext cx="1521608" cy="918068"/>
          </a:xfrm>
          <a:prstGeom prst="ellipse">
            <a:avLst/>
          </a:prstGeom>
          <a:noFill/>
          <a:ln w="76200" cmpd="sng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437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87246"/>
          </a:xfrm>
        </p:spPr>
        <p:txBody>
          <a:bodyPr/>
          <a:lstStyle/>
          <a:p>
            <a:r>
              <a:rPr lang="en-US" b="0" dirty="0" smtClean="0"/>
              <a:t>Policy specification table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162954"/>
            <a:ext cx="7924800" cy="27722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Abstraction to </a:t>
            </a:r>
            <a:r>
              <a:rPr lang="en-US" sz="2600" dirty="0">
                <a:solidFill>
                  <a:srgbClr val="00FF00"/>
                </a:solidFill>
              </a:rPr>
              <a:t>specify </a:t>
            </a:r>
            <a:r>
              <a:rPr lang="en-US" sz="2600" dirty="0" smtClean="0"/>
              <a:t>disk-failure handling policies?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Different </a:t>
            </a:r>
            <a:r>
              <a:rPr lang="en-US" sz="2200" dirty="0" smtClean="0">
                <a:solidFill>
                  <a:schemeClr val="tx2"/>
                </a:solidFill>
              </a:rPr>
              <a:t>block types</a:t>
            </a:r>
            <a:r>
              <a:rPr lang="en-US" sz="2200" dirty="0"/>
              <a:t> 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different reliability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Different </a:t>
            </a:r>
            <a:r>
              <a:rPr lang="en-US" sz="2200" dirty="0" smtClean="0">
                <a:solidFill>
                  <a:srgbClr val="DC9E1F"/>
                </a:solidFill>
              </a:rPr>
              <a:t>volumes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sym typeface="Wingdings"/>
              </a:rPr>
              <a:t></a:t>
            </a:r>
            <a:r>
              <a:rPr lang="en-US" sz="2200" dirty="0">
                <a:solidFill>
                  <a:srgbClr val="009900"/>
                </a:solidFill>
                <a:sym typeface="Wingdings"/>
              </a:rPr>
              <a:t> </a:t>
            </a:r>
            <a:r>
              <a:rPr lang="en-US" sz="2200" dirty="0" smtClean="0"/>
              <a:t>different </a:t>
            </a:r>
            <a:r>
              <a:rPr lang="en-US" sz="2200" dirty="0" smtClean="0">
                <a:solidFill>
                  <a:srgbClr val="FFFFFF"/>
                </a:solidFill>
              </a:rPr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Need</a:t>
            </a:r>
            <a:r>
              <a:rPr lang="en-US" sz="2200" dirty="0" smtClean="0">
                <a:solidFill>
                  <a:srgbClr val="3333FF"/>
                </a:solidFill>
              </a:rPr>
              <a:t> </a:t>
            </a:r>
            <a:r>
              <a:rPr lang="en-US" sz="2200" dirty="0">
                <a:solidFill>
                  <a:srgbClr val="DC9E1F"/>
                </a:solidFill>
              </a:rPr>
              <a:t>fine-grained </a:t>
            </a:r>
            <a:r>
              <a:rPr lang="en-US" sz="2200" dirty="0"/>
              <a:t>policies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FF00"/>
                </a:solidFill>
              </a:rPr>
              <a:t>Policy </a:t>
            </a:r>
            <a:r>
              <a:rPr lang="en-US" sz="2600" dirty="0" smtClean="0">
                <a:solidFill>
                  <a:srgbClr val="00FF00"/>
                </a:solidFill>
              </a:rPr>
              <a:t>specification table</a:t>
            </a:r>
            <a:endParaRPr lang="en-US" sz="2600" dirty="0">
              <a:solidFill>
                <a:srgbClr val="00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rgbClr val="DC9E1F"/>
                </a:solidFill>
              </a:rPr>
              <a:t>Per-block-type </a:t>
            </a:r>
            <a:r>
              <a:rPr lang="en-US" sz="2200" dirty="0" smtClean="0"/>
              <a:t>policies</a:t>
            </a:r>
            <a:endParaRPr lang="en-US" sz="2200" dirty="0">
              <a:solidFill>
                <a:srgbClr val="DC9E1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tx2"/>
                </a:solidFill>
              </a:rPr>
              <a:t>Per-volume </a:t>
            </a:r>
            <a:r>
              <a:rPr lang="en-US" sz="2200" dirty="0" smtClean="0"/>
              <a:t>policies</a:t>
            </a:r>
            <a:endParaRPr lang="en-US" sz="2200" dirty="0">
              <a:solidFill>
                <a:srgbClr val="DC9E1F"/>
              </a:solidFill>
            </a:endParaRPr>
          </a:p>
        </p:txBody>
      </p:sp>
      <p:graphicFrame>
        <p:nvGraphicFramePr>
          <p:cNvPr id="5" name="Group 6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656941"/>
              </p:ext>
            </p:extLst>
          </p:nvPr>
        </p:nvGraphicFramePr>
        <p:xfrm>
          <a:off x="1161330" y="4114214"/>
          <a:ext cx="2881313" cy="2211387"/>
        </p:xfrm>
        <a:graphic>
          <a:graphicData uri="http://schemas.openxmlformats.org/drawingml/2006/table">
            <a:tbl>
              <a:tblPr/>
              <a:tblGrid>
                <a:gridCol w="1309688"/>
                <a:gridCol w="1571625"/>
              </a:tblGrid>
              <a:tr h="3032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Policy </a:t>
                      </a: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Table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Block Type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Write Policy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6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227626"/>
              </p:ext>
            </p:extLst>
          </p:nvPr>
        </p:nvGraphicFramePr>
        <p:xfrm>
          <a:off x="1161330" y="4801602"/>
          <a:ext cx="2881313" cy="1523999"/>
        </p:xfrm>
        <a:graphic>
          <a:graphicData uri="http://schemas.openxmlformats.org/drawingml/2006/table">
            <a:tbl>
              <a:tblPr/>
              <a:tblGrid>
                <a:gridCol w="1309688"/>
                <a:gridCol w="15716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Superblock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TripleMirror()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ChecksumParity()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Inode Bitmap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ChecksumParity()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WriteRetry1sec()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…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821000" y="3812881"/>
            <a:ext cx="3657600" cy="2466975"/>
            <a:chOff x="4821000" y="3812881"/>
            <a:chExt cx="3657600" cy="2466975"/>
          </a:xfrm>
        </p:grpSpPr>
        <p:sp>
          <p:nvSpPr>
            <p:cNvPr id="8" name="AutoShape 524"/>
            <p:cNvSpPr>
              <a:spLocks noChangeArrowheads="1"/>
            </p:cNvSpPr>
            <p:nvPr/>
          </p:nvSpPr>
          <p:spPr bwMode="auto">
            <a:xfrm>
              <a:off x="6954600" y="4984456"/>
              <a:ext cx="1524000" cy="1295400"/>
            </a:xfrm>
            <a:prstGeom prst="can">
              <a:avLst>
                <a:gd name="adj" fmla="val 25000"/>
              </a:avLst>
            </a:prstGeom>
            <a:solidFill>
              <a:srgbClr val="000000">
                <a:alpha val="0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26"/>
            <p:cNvSpPr>
              <a:spLocks noChangeArrowheads="1"/>
            </p:cNvSpPr>
            <p:nvPr/>
          </p:nvSpPr>
          <p:spPr bwMode="auto">
            <a:xfrm>
              <a:off x="7135575" y="4268494"/>
              <a:ext cx="3524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527"/>
            <p:cNvSpPr>
              <a:spLocks noChangeArrowheads="1"/>
            </p:cNvSpPr>
            <p:nvPr/>
          </p:nvSpPr>
          <p:spPr bwMode="auto">
            <a:xfrm>
              <a:off x="6873638" y="4268494"/>
              <a:ext cx="2619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528"/>
            <p:cNvSpPr>
              <a:spLocks noChangeArrowheads="1"/>
            </p:cNvSpPr>
            <p:nvPr/>
          </p:nvSpPr>
          <p:spPr bwMode="auto">
            <a:xfrm>
              <a:off x="6649800" y="4268494"/>
              <a:ext cx="2238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Rectangle 529"/>
            <p:cNvSpPr>
              <a:spLocks noChangeArrowheads="1"/>
            </p:cNvSpPr>
            <p:nvPr/>
          </p:nvSpPr>
          <p:spPr bwMode="auto">
            <a:xfrm>
              <a:off x="7135575" y="4451056"/>
              <a:ext cx="3524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4" name="Rectangle 530"/>
            <p:cNvSpPr>
              <a:spLocks noChangeArrowheads="1"/>
            </p:cNvSpPr>
            <p:nvPr/>
          </p:nvSpPr>
          <p:spPr bwMode="auto">
            <a:xfrm>
              <a:off x="7135575" y="4085931"/>
              <a:ext cx="3524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531"/>
            <p:cNvSpPr>
              <a:spLocks noChangeArrowheads="1"/>
            </p:cNvSpPr>
            <p:nvPr/>
          </p:nvSpPr>
          <p:spPr bwMode="auto">
            <a:xfrm>
              <a:off x="6873638" y="4451056"/>
              <a:ext cx="2619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532"/>
            <p:cNvSpPr>
              <a:spLocks noChangeArrowheads="1"/>
            </p:cNvSpPr>
            <p:nvPr/>
          </p:nvSpPr>
          <p:spPr bwMode="auto">
            <a:xfrm>
              <a:off x="6649800" y="4451056"/>
              <a:ext cx="2238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7" name="Rectangle 533"/>
            <p:cNvSpPr>
              <a:spLocks noChangeArrowheads="1"/>
            </p:cNvSpPr>
            <p:nvPr/>
          </p:nvSpPr>
          <p:spPr bwMode="auto">
            <a:xfrm>
              <a:off x="6873638" y="4085931"/>
              <a:ext cx="2619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534"/>
            <p:cNvSpPr>
              <a:spLocks noChangeArrowheads="1"/>
            </p:cNvSpPr>
            <p:nvPr/>
          </p:nvSpPr>
          <p:spPr bwMode="auto">
            <a:xfrm>
              <a:off x="6649800" y="4085931"/>
              <a:ext cx="2238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9" name="Rectangle 535"/>
            <p:cNvSpPr>
              <a:spLocks noChangeArrowheads="1"/>
            </p:cNvSpPr>
            <p:nvPr/>
          </p:nvSpPr>
          <p:spPr bwMode="auto">
            <a:xfrm>
              <a:off x="6649800" y="3812881"/>
              <a:ext cx="838200" cy="273050"/>
            </a:xfrm>
            <a:prstGeom prst="rect">
              <a:avLst/>
            </a:prstGeom>
            <a:solidFill>
              <a:srgbClr val="FFFFCC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Gill Sans"/>
                  <a:cs typeface="Gill Sans"/>
                </a:rPr>
                <a:t>/lib</a:t>
              </a:r>
            </a:p>
          </p:txBody>
        </p:sp>
        <p:sp>
          <p:nvSpPr>
            <p:cNvPr id="20" name="Line 536"/>
            <p:cNvSpPr>
              <a:spLocks noChangeShapeType="1"/>
            </p:cNvSpPr>
            <p:nvPr/>
          </p:nvSpPr>
          <p:spPr bwMode="auto">
            <a:xfrm>
              <a:off x="6649800" y="3812881"/>
              <a:ext cx="838200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Line 537"/>
            <p:cNvSpPr>
              <a:spLocks noChangeShapeType="1"/>
            </p:cNvSpPr>
            <p:nvPr/>
          </p:nvSpPr>
          <p:spPr bwMode="auto">
            <a:xfrm>
              <a:off x="6649800" y="4268494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Line 538"/>
            <p:cNvSpPr>
              <a:spLocks noChangeShapeType="1"/>
            </p:cNvSpPr>
            <p:nvPr/>
          </p:nvSpPr>
          <p:spPr bwMode="auto">
            <a:xfrm>
              <a:off x="6649800" y="4633619"/>
              <a:ext cx="838200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Line 539"/>
            <p:cNvSpPr>
              <a:spLocks noChangeShapeType="1"/>
            </p:cNvSpPr>
            <p:nvPr/>
          </p:nvSpPr>
          <p:spPr bwMode="auto">
            <a:xfrm>
              <a:off x="66498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Line 540"/>
            <p:cNvSpPr>
              <a:spLocks noChangeShapeType="1"/>
            </p:cNvSpPr>
            <p:nvPr/>
          </p:nvSpPr>
          <p:spPr bwMode="auto">
            <a:xfrm>
              <a:off x="74880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5" name="Line 541"/>
            <p:cNvSpPr>
              <a:spLocks noChangeShapeType="1"/>
            </p:cNvSpPr>
            <p:nvPr/>
          </p:nvSpPr>
          <p:spPr bwMode="auto">
            <a:xfrm>
              <a:off x="6873638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" name="Line 542"/>
            <p:cNvSpPr>
              <a:spLocks noChangeShapeType="1"/>
            </p:cNvSpPr>
            <p:nvPr/>
          </p:nvSpPr>
          <p:spPr bwMode="auto">
            <a:xfrm>
              <a:off x="7135575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Line 543"/>
            <p:cNvSpPr>
              <a:spLocks noChangeShapeType="1"/>
            </p:cNvSpPr>
            <p:nvPr/>
          </p:nvSpPr>
          <p:spPr bwMode="auto">
            <a:xfrm>
              <a:off x="6649800" y="4085931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8" name="Line 544"/>
            <p:cNvSpPr>
              <a:spLocks noChangeShapeType="1"/>
            </p:cNvSpPr>
            <p:nvPr/>
          </p:nvSpPr>
          <p:spPr bwMode="auto">
            <a:xfrm>
              <a:off x="6649800" y="4451056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" name="Rectangle 545"/>
            <p:cNvSpPr>
              <a:spLocks noChangeArrowheads="1"/>
            </p:cNvSpPr>
            <p:nvPr/>
          </p:nvSpPr>
          <p:spPr bwMode="auto">
            <a:xfrm>
              <a:off x="5305188" y="4268494"/>
              <a:ext cx="35401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" name="Rectangle 546"/>
            <p:cNvSpPr>
              <a:spLocks noChangeArrowheads="1"/>
            </p:cNvSpPr>
            <p:nvPr/>
          </p:nvSpPr>
          <p:spPr bwMode="auto">
            <a:xfrm>
              <a:off x="5003563" y="4268494"/>
              <a:ext cx="3016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547"/>
            <p:cNvSpPr>
              <a:spLocks noChangeArrowheads="1"/>
            </p:cNvSpPr>
            <p:nvPr/>
          </p:nvSpPr>
          <p:spPr bwMode="auto">
            <a:xfrm>
              <a:off x="4821000" y="4268494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548"/>
            <p:cNvSpPr>
              <a:spLocks noChangeArrowheads="1"/>
            </p:cNvSpPr>
            <p:nvPr/>
          </p:nvSpPr>
          <p:spPr bwMode="auto">
            <a:xfrm>
              <a:off x="5305188" y="4451056"/>
              <a:ext cx="35401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3" name="Rectangle 549"/>
            <p:cNvSpPr>
              <a:spLocks noChangeArrowheads="1"/>
            </p:cNvSpPr>
            <p:nvPr/>
          </p:nvSpPr>
          <p:spPr bwMode="auto">
            <a:xfrm>
              <a:off x="5305188" y="4085931"/>
              <a:ext cx="35401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" name="Rectangle 550"/>
            <p:cNvSpPr>
              <a:spLocks noChangeArrowheads="1"/>
            </p:cNvSpPr>
            <p:nvPr/>
          </p:nvSpPr>
          <p:spPr bwMode="auto">
            <a:xfrm>
              <a:off x="5003563" y="4451056"/>
              <a:ext cx="3016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551"/>
            <p:cNvSpPr>
              <a:spLocks noChangeArrowheads="1"/>
            </p:cNvSpPr>
            <p:nvPr/>
          </p:nvSpPr>
          <p:spPr bwMode="auto">
            <a:xfrm>
              <a:off x="4821000" y="4451056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" name="Rectangle 552"/>
            <p:cNvSpPr>
              <a:spLocks noChangeArrowheads="1"/>
            </p:cNvSpPr>
            <p:nvPr/>
          </p:nvSpPr>
          <p:spPr bwMode="auto">
            <a:xfrm>
              <a:off x="5003563" y="4085931"/>
              <a:ext cx="301625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7" name="Rectangle 553"/>
            <p:cNvSpPr>
              <a:spLocks noChangeArrowheads="1"/>
            </p:cNvSpPr>
            <p:nvPr/>
          </p:nvSpPr>
          <p:spPr bwMode="auto">
            <a:xfrm>
              <a:off x="4821000" y="4085931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554"/>
            <p:cNvSpPr>
              <a:spLocks noChangeArrowheads="1"/>
            </p:cNvSpPr>
            <p:nvPr/>
          </p:nvSpPr>
          <p:spPr bwMode="auto">
            <a:xfrm>
              <a:off x="4821000" y="3812881"/>
              <a:ext cx="838200" cy="273050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Gill Sans"/>
                  <a:cs typeface="Gill Sans"/>
                </a:rPr>
                <a:t>/tmp</a:t>
              </a:r>
            </a:p>
          </p:txBody>
        </p:sp>
        <p:sp>
          <p:nvSpPr>
            <p:cNvPr id="39" name="Line 555"/>
            <p:cNvSpPr>
              <a:spLocks noChangeShapeType="1"/>
            </p:cNvSpPr>
            <p:nvPr/>
          </p:nvSpPr>
          <p:spPr bwMode="auto">
            <a:xfrm>
              <a:off x="4821000" y="3812881"/>
              <a:ext cx="838200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Line 556"/>
            <p:cNvSpPr>
              <a:spLocks noChangeShapeType="1"/>
            </p:cNvSpPr>
            <p:nvPr/>
          </p:nvSpPr>
          <p:spPr bwMode="auto">
            <a:xfrm>
              <a:off x="4821000" y="4268494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Line 557"/>
            <p:cNvSpPr>
              <a:spLocks noChangeShapeType="1"/>
            </p:cNvSpPr>
            <p:nvPr/>
          </p:nvSpPr>
          <p:spPr bwMode="auto">
            <a:xfrm>
              <a:off x="4821000" y="4633619"/>
              <a:ext cx="838200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2" name="Line 558"/>
            <p:cNvSpPr>
              <a:spLocks noChangeShapeType="1"/>
            </p:cNvSpPr>
            <p:nvPr/>
          </p:nvSpPr>
          <p:spPr bwMode="auto">
            <a:xfrm>
              <a:off x="48210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3" name="Line 559"/>
            <p:cNvSpPr>
              <a:spLocks noChangeShapeType="1"/>
            </p:cNvSpPr>
            <p:nvPr/>
          </p:nvSpPr>
          <p:spPr bwMode="auto">
            <a:xfrm>
              <a:off x="56592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Line 560"/>
            <p:cNvSpPr>
              <a:spLocks noChangeShapeType="1"/>
            </p:cNvSpPr>
            <p:nvPr/>
          </p:nvSpPr>
          <p:spPr bwMode="auto">
            <a:xfrm>
              <a:off x="5003563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5" name="Line 561"/>
            <p:cNvSpPr>
              <a:spLocks noChangeShapeType="1"/>
            </p:cNvSpPr>
            <p:nvPr/>
          </p:nvSpPr>
          <p:spPr bwMode="auto">
            <a:xfrm>
              <a:off x="5305188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6" name="Line 562"/>
            <p:cNvSpPr>
              <a:spLocks noChangeShapeType="1"/>
            </p:cNvSpPr>
            <p:nvPr/>
          </p:nvSpPr>
          <p:spPr bwMode="auto">
            <a:xfrm>
              <a:off x="4821000" y="4085931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7" name="Line 563"/>
            <p:cNvSpPr>
              <a:spLocks noChangeShapeType="1"/>
            </p:cNvSpPr>
            <p:nvPr/>
          </p:nvSpPr>
          <p:spPr bwMode="auto">
            <a:xfrm>
              <a:off x="4821000" y="4451056"/>
              <a:ext cx="838200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8" name="Rectangle 564"/>
            <p:cNvSpPr>
              <a:spLocks noChangeArrowheads="1"/>
            </p:cNvSpPr>
            <p:nvPr/>
          </p:nvSpPr>
          <p:spPr bwMode="auto">
            <a:xfrm>
              <a:off x="6192600" y="4268494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9" name="Rectangle 565"/>
            <p:cNvSpPr>
              <a:spLocks noChangeArrowheads="1"/>
            </p:cNvSpPr>
            <p:nvPr/>
          </p:nvSpPr>
          <p:spPr bwMode="auto">
            <a:xfrm>
              <a:off x="5917963" y="4268494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Rectangle 566"/>
            <p:cNvSpPr>
              <a:spLocks noChangeArrowheads="1"/>
            </p:cNvSpPr>
            <p:nvPr/>
          </p:nvSpPr>
          <p:spPr bwMode="auto">
            <a:xfrm>
              <a:off x="5735400" y="4268494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1" name="Rectangle 567"/>
            <p:cNvSpPr>
              <a:spLocks noChangeArrowheads="1"/>
            </p:cNvSpPr>
            <p:nvPr/>
          </p:nvSpPr>
          <p:spPr bwMode="auto">
            <a:xfrm>
              <a:off x="6192600" y="4451056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68"/>
            <p:cNvSpPr>
              <a:spLocks noChangeArrowheads="1"/>
            </p:cNvSpPr>
            <p:nvPr/>
          </p:nvSpPr>
          <p:spPr bwMode="auto">
            <a:xfrm>
              <a:off x="6192600" y="4085931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3" name="Rectangle 569"/>
            <p:cNvSpPr>
              <a:spLocks noChangeArrowheads="1"/>
            </p:cNvSpPr>
            <p:nvPr/>
          </p:nvSpPr>
          <p:spPr bwMode="auto">
            <a:xfrm>
              <a:off x="5917963" y="4451056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4" name="Rectangle 570"/>
            <p:cNvSpPr>
              <a:spLocks noChangeArrowheads="1"/>
            </p:cNvSpPr>
            <p:nvPr/>
          </p:nvSpPr>
          <p:spPr bwMode="auto">
            <a:xfrm>
              <a:off x="5735400" y="4451056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5" name="Rectangle 571"/>
            <p:cNvSpPr>
              <a:spLocks noChangeArrowheads="1"/>
            </p:cNvSpPr>
            <p:nvPr/>
          </p:nvSpPr>
          <p:spPr bwMode="auto">
            <a:xfrm>
              <a:off x="5917963" y="4085931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6" name="Rectangle 572"/>
            <p:cNvSpPr>
              <a:spLocks noChangeArrowheads="1"/>
            </p:cNvSpPr>
            <p:nvPr/>
          </p:nvSpPr>
          <p:spPr bwMode="auto">
            <a:xfrm>
              <a:off x="5735400" y="4085931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7" name="Rectangle 573"/>
            <p:cNvSpPr>
              <a:spLocks noChangeArrowheads="1"/>
            </p:cNvSpPr>
            <p:nvPr/>
          </p:nvSpPr>
          <p:spPr bwMode="auto">
            <a:xfrm>
              <a:off x="5735400" y="3812881"/>
              <a:ext cx="839788" cy="273050"/>
            </a:xfrm>
            <a:prstGeom prst="rect">
              <a:avLst/>
            </a:prstGeom>
            <a:solidFill>
              <a:srgbClr val="FFCCFF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r>
                <a:rPr lang="en-US" sz="1400" b="1" dirty="0">
                  <a:solidFill>
                    <a:srgbClr val="000000"/>
                  </a:solidFill>
                  <a:latin typeface="Gill Sans"/>
                  <a:cs typeface="Gill Sans"/>
                </a:rPr>
                <a:t>/boot</a:t>
              </a:r>
            </a:p>
          </p:txBody>
        </p:sp>
        <p:sp>
          <p:nvSpPr>
            <p:cNvPr id="58" name="Line 574"/>
            <p:cNvSpPr>
              <a:spLocks noChangeShapeType="1"/>
            </p:cNvSpPr>
            <p:nvPr/>
          </p:nvSpPr>
          <p:spPr bwMode="auto">
            <a:xfrm>
              <a:off x="5735400" y="3812881"/>
              <a:ext cx="839788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59" name="Line 575"/>
            <p:cNvSpPr>
              <a:spLocks noChangeShapeType="1"/>
            </p:cNvSpPr>
            <p:nvPr/>
          </p:nvSpPr>
          <p:spPr bwMode="auto">
            <a:xfrm>
              <a:off x="5735400" y="4268494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Line 576"/>
            <p:cNvSpPr>
              <a:spLocks noChangeShapeType="1"/>
            </p:cNvSpPr>
            <p:nvPr/>
          </p:nvSpPr>
          <p:spPr bwMode="auto">
            <a:xfrm>
              <a:off x="5735400" y="4633619"/>
              <a:ext cx="839788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1" name="Line 577"/>
            <p:cNvSpPr>
              <a:spLocks noChangeShapeType="1"/>
            </p:cNvSpPr>
            <p:nvPr/>
          </p:nvSpPr>
          <p:spPr bwMode="auto">
            <a:xfrm>
              <a:off x="57354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2" name="Line 578"/>
            <p:cNvSpPr>
              <a:spLocks noChangeShapeType="1"/>
            </p:cNvSpPr>
            <p:nvPr/>
          </p:nvSpPr>
          <p:spPr bwMode="auto">
            <a:xfrm>
              <a:off x="6575188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3" name="Line 579"/>
            <p:cNvSpPr>
              <a:spLocks noChangeShapeType="1"/>
            </p:cNvSpPr>
            <p:nvPr/>
          </p:nvSpPr>
          <p:spPr bwMode="auto">
            <a:xfrm>
              <a:off x="5917963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Line 580"/>
            <p:cNvSpPr>
              <a:spLocks noChangeShapeType="1"/>
            </p:cNvSpPr>
            <p:nvPr/>
          </p:nvSpPr>
          <p:spPr bwMode="auto">
            <a:xfrm>
              <a:off x="6192600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5" name="Line 581"/>
            <p:cNvSpPr>
              <a:spLocks noChangeShapeType="1"/>
            </p:cNvSpPr>
            <p:nvPr/>
          </p:nvSpPr>
          <p:spPr bwMode="auto">
            <a:xfrm>
              <a:off x="5735400" y="4085931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Line 582"/>
            <p:cNvSpPr>
              <a:spLocks noChangeShapeType="1"/>
            </p:cNvSpPr>
            <p:nvPr/>
          </p:nvSpPr>
          <p:spPr bwMode="auto">
            <a:xfrm>
              <a:off x="5735400" y="4451056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Rectangle 583"/>
            <p:cNvSpPr>
              <a:spLocks noChangeArrowheads="1"/>
            </p:cNvSpPr>
            <p:nvPr/>
          </p:nvSpPr>
          <p:spPr bwMode="auto">
            <a:xfrm>
              <a:off x="8021400" y="4268494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8" name="Rectangle 584"/>
            <p:cNvSpPr>
              <a:spLocks noChangeArrowheads="1"/>
            </p:cNvSpPr>
            <p:nvPr/>
          </p:nvSpPr>
          <p:spPr bwMode="auto">
            <a:xfrm>
              <a:off x="7746763" y="4268494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Rectangle 585"/>
            <p:cNvSpPr>
              <a:spLocks noChangeArrowheads="1"/>
            </p:cNvSpPr>
            <p:nvPr/>
          </p:nvSpPr>
          <p:spPr bwMode="auto">
            <a:xfrm>
              <a:off x="7564200" y="4268494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0" name="Rectangle 586"/>
            <p:cNvSpPr>
              <a:spLocks noChangeArrowheads="1"/>
            </p:cNvSpPr>
            <p:nvPr/>
          </p:nvSpPr>
          <p:spPr bwMode="auto">
            <a:xfrm>
              <a:off x="8021400" y="4451056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1" name="Rectangle 587"/>
            <p:cNvSpPr>
              <a:spLocks noChangeArrowheads="1"/>
            </p:cNvSpPr>
            <p:nvPr/>
          </p:nvSpPr>
          <p:spPr bwMode="auto">
            <a:xfrm>
              <a:off x="8021400" y="4085931"/>
              <a:ext cx="38258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2" name="Rectangle 588"/>
            <p:cNvSpPr>
              <a:spLocks noChangeArrowheads="1"/>
            </p:cNvSpPr>
            <p:nvPr/>
          </p:nvSpPr>
          <p:spPr bwMode="auto">
            <a:xfrm>
              <a:off x="7746763" y="4451056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3" name="Rectangle 589"/>
            <p:cNvSpPr>
              <a:spLocks noChangeArrowheads="1"/>
            </p:cNvSpPr>
            <p:nvPr/>
          </p:nvSpPr>
          <p:spPr bwMode="auto">
            <a:xfrm>
              <a:off x="7564200" y="4451056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4" name="Rectangle 590"/>
            <p:cNvSpPr>
              <a:spLocks noChangeArrowheads="1"/>
            </p:cNvSpPr>
            <p:nvPr/>
          </p:nvSpPr>
          <p:spPr bwMode="auto">
            <a:xfrm>
              <a:off x="7746763" y="4085931"/>
              <a:ext cx="274638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591"/>
            <p:cNvSpPr>
              <a:spLocks noChangeArrowheads="1"/>
            </p:cNvSpPr>
            <p:nvPr/>
          </p:nvSpPr>
          <p:spPr bwMode="auto">
            <a:xfrm>
              <a:off x="7564200" y="4085931"/>
              <a:ext cx="182563" cy="182563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endParaRPr lang="en-US" sz="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6" name="Rectangle 592"/>
            <p:cNvSpPr>
              <a:spLocks noChangeArrowheads="1"/>
            </p:cNvSpPr>
            <p:nvPr/>
          </p:nvSpPr>
          <p:spPr bwMode="auto">
            <a:xfrm>
              <a:off x="7564200" y="3812881"/>
              <a:ext cx="839788" cy="273050"/>
            </a:xfrm>
            <a:prstGeom prst="rect">
              <a:avLst/>
            </a:prstGeom>
            <a:solidFill>
              <a:srgbClr val="CCFFFF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0"/>
                </a:spcBef>
                <a:buClr>
                  <a:schemeClr val="hlink"/>
                </a:buClr>
                <a:buSzPct val="65000"/>
                <a:buFont typeface="Wingdings" charset="0"/>
                <a:buNone/>
              </a:pPr>
              <a:r>
                <a:rPr lang="en-US" sz="1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archive</a:t>
              </a:r>
              <a:endParaRPr lang="en-US" sz="1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7" name="Line 593"/>
            <p:cNvSpPr>
              <a:spLocks noChangeShapeType="1"/>
            </p:cNvSpPr>
            <p:nvPr/>
          </p:nvSpPr>
          <p:spPr bwMode="auto">
            <a:xfrm>
              <a:off x="7564200" y="3812881"/>
              <a:ext cx="839788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8" name="Line 594"/>
            <p:cNvSpPr>
              <a:spLocks noChangeShapeType="1"/>
            </p:cNvSpPr>
            <p:nvPr/>
          </p:nvSpPr>
          <p:spPr bwMode="auto">
            <a:xfrm>
              <a:off x="7564200" y="4268494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79" name="Line 595"/>
            <p:cNvSpPr>
              <a:spLocks noChangeShapeType="1"/>
            </p:cNvSpPr>
            <p:nvPr/>
          </p:nvSpPr>
          <p:spPr bwMode="auto">
            <a:xfrm>
              <a:off x="7564200" y="4633619"/>
              <a:ext cx="839788" cy="0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0" name="Line 596"/>
            <p:cNvSpPr>
              <a:spLocks noChangeShapeType="1"/>
            </p:cNvSpPr>
            <p:nvPr/>
          </p:nvSpPr>
          <p:spPr bwMode="auto">
            <a:xfrm>
              <a:off x="7564200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1" name="Line 597"/>
            <p:cNvSpPr>
              <a:spLocks noChangeShapeType="1"/>
            </p:cNvSpPr>
            <p:nvPr/>
          </p:nvSpPr>
          <p:spPr bwMode="auto">
            <a:xfrm>
              <a:off x="8403988" y="3812881"/>
              <a:ext cx="0" cy="820738"/>
            </a:xfrm>
            <a:prstGeom prst="line">
              <a:avLst/>
            </a:prstGeom>
            <a:noFill/>
            <a:ln w="19050" cap="sq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Line 598"/>
            <p:cNvSpPr>
              <a:spLocks noChangeShapeType="1"/>
            </p:cNvSpPr>
            <p:nvPr/>
          </p:nvSpPr>
          <p:spPr bwMode="auto">
            <a:xfrm>
              <a:off x="7746763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3" name="Line 599"/>
            <p:cNvSpPr>
              <a:spLocks noChangeShapeType="1"/>
            </p:cNvSpPr>
            <p:nvPr/>
          </p:nvSpPr>
          <p:spPr bwMode="auto">
            <a:xfrm>
              <a:off x="8021400" y="4085931"/>
              <a:ext cx="0" cy="547688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4" name="Line 600"/>
            <p:cNvSpPr>
              <a:spLocks noChangeShapeType="1"/>
            </p:cNvSpPr>
            <p:nvPr/>
          </p:nvSpPr>
          <p:spPr bwMode="auto">
            <a:xfrm>
              <a:off x="7564200" y="4085931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5" name="Line 601"/>
            <p:cNvSpPr>
              <a:spLocks noChangeShapeType="1"/>
            </p:cNvSpPr>
            <p:nvPr/>
          </p:nvSpPr>
          <p:spPr bwMode="auto">
            <a:xfrm>
              <a:off x="7564200" y="4451056"/>
              <a:ext cx="839788" cy="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6" name="AutoShape 602"/>
            <p:cNvSpPr>
              <a:spLocks noChangeArrowheads="1"/>
            </p:cNvSpPr>
            <p:nvPr/>
          </p:nvSpPr>
          <p:spPr bwMode="auto">
            <a:xfrm>
              <a:off x="5354400" y="4984456"/>
              <a:ext cx="1524000" cy="1295400"/>
            </a:xfrm>
            <a:prstGeom prst="can">
              <a:avLst>
                <a:gd name="adj" fmla="val 25000"/>
              </a:avLst>
            </a:prstGeom>
            <a:solidFill>
              <a:srgbClr val="000000">
                <a:alpha val="0"/>
              </a:srgbClr>
            </a:solidFill>
            <a:ln w="19050" cmpd="sng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604"/>
            <p:cNvSpPr>
              <a:spLocks noChangeArrowheads="1"/>
            </p:cNvSpPr>
            <p:nvPr/>
          </p:nvSpPr>
          <p:spPr bwMode="auto">
            <a:xfrm>
              <a:off x="5430600" y="5365456"/>
              <a:ext cx="381000" cy="304800"/>
            </a:xfrm>
            <a:prstGeom prst="rect">
              <a:avLst/>
            </a:prstGeom>
            <a:solidFill>
              <a:srgbClr val="FFCCFF"/>
            </a:solidFill>
            <a:ln w="19050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9" name="Rectangle 605"/>
            <p:cNvSpPr>
              <a:spLocks noChangeArrowheads="1"/>
            </p:cNvSpPr>
            <p:nvPr/>
          </p:nvSpPr>
          <p:spPr bwMode="auto">
            <a:xfrm>
              <a:off x="5430600" y="5746456"/>
              <a:ext cx="1371600" cy="352425"/>
            </a:xfrm>
            <a:prstGeom prst="rect">
              <a:avLst/>
            </a:prstGeom>
            <a:solidFill>
              <a:srgbClr val="CCFFCC"/>
            </a:solidFill>
            <a:ln w="19050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1600" dirty="0">
                  <a:solidFill>
                    <a:srgbClr val="000000"/>
                  </a:solidFill>
                  <a:latin typeface="Gill Sans"/>
                  <a:cs typeface="Gill Sans"/>
                </a:rPr>
                <a:t>No protection</a:t>
              </a:r>
            </a:p>
          </p:txBody>
        </p:sp>
        <p:sp>
          <p:nvSpPr>
            <p:cNvPr id="90" name="Rectangle 606"/>
            <p:cNvSpPr>
              <a:spLocks noChangeArrowheads="1"/>
            </p:cNvSpPr>
            <p:nvPr/>
          </p:nvSpPr>
          <p:spPr bwMode="auto">
            <a:xfrm>
              <a:off x="5887800" y="5365456"/>
              <a:ext cx="914400" cy="304800"/>
            </a:xfrm>
            <a:prstGeom prst="rect">
              <a:avLst/>
            </a:prstGeom>
            <a:solidFill>
              <a:srgbClr val="FFFFCC"/>
            </a:solidFill>
            <a:ln w="19050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91" name="Rectangle 607"/>
            <p:cNvSpPr>
              <a:spLocks noChangeArrowheads="1"/>
            </p:cNvSpPr>
            <p:nvPr/>
          </p:nvSpPr>
          <p:spPr bwMode="auto">
            <a:xfrm>
              <a:off x="7030800" y="5365456"/>
              <a:ext cx="1371600" cy="762000"/>
            </a:xfrm>
            <a:prstGeom prst="rect">
              <a:avLst/>
            </a:prstGeom>
            <a:solidFill>
              <a:srgbClr val="CCFFFF"/>
            </a:solidFill>
            <a:ln w="19050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1600" dirty="0">
                  <a:solidFill>
                    <a:srgbClr val="000000"/>
                  </a:solidFill>
                  <a:latin typeface="Gill Sans"/>
                  <a:cs typeface="Gill Sans"/>
                </a:rPr>
                <a:t>High-level</a:t>
              </a:r>
            </a:p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1600" dirty="0">
                  <a:solidFill>
                    <a:srgbClr val="000000"/>
                  </a:solidFill>
                  <a:latin typeface="Gill Sans"/>
                  <a:cs typeface="Gill Sans"/>
                </a:rPr>
                <a:t>reliability</a:t>
              </a:r>
            </a:p>
          </p:txBody>
        </p:sp>
        <p:cxnSp>
          <p:nvCxnSpPr>
            <p:cNvPr id="92" name="AutoShape 608"/>
            <p:cNvCxnSpPr>
              <a:cxnSpLocks noChangeShapeType="1"/>
              <a:stCxn id="15" idx="2"/>
              <a:endCxn id="90" idx="0"/>
            </p:cNvCxnSpPr>
            <p:nvPr/>
          </p:nvCxnSpPr>
          <p:spPr bwMode="auto">
            <a:xfrm rot="5400000">
              <a:off x="6313250" y="4665369"/>
              <a:ext cx="722313" cy="660400"/>
            </a:xfrm>
            <a:prstGeom prst="bentConnector3">
              <a:avLst>
                <a:gd name="adj1" fmla="val 31814"/>
              </a:avLst>
            </a:prstGeom>
            <a:noFill/>
            <a:ln w="38100" cmpd="sng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AutoShape 609"/>
            <p:cNvCxnSpPr>
              <a:cxnSpLocks noChangeShapeType="1"/>
              <a:stCxn id="34" idx="2"/>
              <a:endCxn id="89" idx="1"/>
            </p:cNvCxnSpPr>
            <p:nvPr/>
          </p:nvCxnSpPr>
          <p:spPr bwMode="auto">
            <a:xfrm rot="16200000" flipH="1">
              <a:off x="4643200" y="5144794"/>
              <a:ext cx="1289050" cy="266700"/>
            </a:xfrm>
            <a:prstGeom prst="bentConnector2">
              <a:avLst/>
            </a:prstGeom>
            <a:noFill/>
            <a:ln w="38100" cmpd="sng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AutoShape 610"/>
            <p:cNvCxnSpPr>
              <a:cxnSpLocks noChangeShapeType="1"/>
              <a:stCxn id="53" idx="2"/>
              <a:endCxn id="88" idx="0"/>
            </p:cNvCxnSpPr>
            <p:nvPr/>
          </p:nvCxnSpPr>
          <p:spPr bwMode="auto">
            <a:xfrm rot="5400000">
              <a:off x="5476638" y="4778081"/>
              <a:ext cx="722313" cy="434975"/>
            </a:xfrm>
            <a:prstGeom prst="bentConnector3">
              <a:avLst>
                <a:gd name="adj1" fmla="val 28932"/>
              </a:avLst>
            </a:prstGeom>
            <a:noFill/>
            <a:ln w="38100" cmpd="sng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5" name="Line 611"/>
            <p:cNvSpPr>
              <a:spLocks noChangeShapeType="1"/>
            </p:cNvSpPr>
            <p:nvPr/>
          </p:nvSpPr>
          <p:spPr bwMode="auto">
            <a:xfrm>
              <a:off x="8021400" y="4603456"/>
              <a:ext cx="0" cy="76200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6" name="12-Point Star 95"/>
          <p:cNvSpPr/>
          <p:nvPr/>
        </p:nvSpPr>
        <p:spPr>
          <a:xfrm>
            <a:off x="2318262" y="3729380"/>
            <a:ext cx="4483938" cy="2658771"/>
          </a:xfrm>
          <a:prstGeom prst="star12">
            <a:avLst/>
          </a:prstGeom>
          <a:solidFill>
            <a:srgbClr val="FFFF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Flexible!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Can’t do this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in existing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file systems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5455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412825" y="1070180"/>
            <a:ext cx="1924149" cy="457200"/>
          </a:xfrm>
          <a:prstGeom prst="rect">
            <a:avLst/>
          </a:prstGeom>
          <a:noFill/>
          <a:ln w="5715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 smtClean="0">
                <a:latin typeface="Gill Sans"/>
                <a:cs typeface="Gill Sans"/>
              </a:rPr>
              <a:t>I/O Shepherd</a:t>
            </a:r>
            <a:endParaRPr lang="en-US" sz="2000" b="1" dirty="0">
              <a:latin typeface="Gill Sans"/>
              <a:cs typeface="Gill Sans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934200" y="63246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3F5FAE-55E8-1740-9F48-829F037A8BAE}" type="slidenum">
              <a:rPr lang="en-US" smtClean="0">
                <a:latin typeface="Gill Sans"/>
                <a:cs typeface="Gill Sans"/>
              </a:rPr>
              <a:pPr/>
              <a:t>24</a:t>
            </a:fld>
            <a:endParaRPr lang="en-US" dirty="0">
              <a:latin typeface="Gill Sans"/>
              <a:cs typeface="Gill San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5009251"/>
            <a:ext cx="2222500" cy="609600"/>
          </a:xfrm>
          <a:prstGeom prst="rect">
            <a:avLst/>
          </a:prstGeom>
          <a:noFill/>
          <a:ln w="5715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>
                <a:latin typeface="Gill Sans"/>
                <a:cs typeface="Gill Sans"/>
              </a:rPr>
              <a:t> </a:t>
            </a:r>
            <a:r>
              <a:rPr lang="en-US" sz="2000" b="1" dirty="0" smtClean="0">
                <a:latin typeface="Gill Sans"/>
                <a:cs typeface="Gill Sans"/>
              </a:rPr>
              <a:t>                Disk </a:t>
            </a:r>
            <a:r>
              <a:rPr lang="en-US" sz="2000" b="1" dirty="0">
                <a:latin typeface="Gill Sans"/>
                <a:cs typeface="Gill Sans"/>
              </a:rPr>
              <a:t>Subsystem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851122" y="5085451"/>
            <a:ext cx="3607077" cy="1447800"/>
          </a:xfrm>
          <a:prstGeom prst="can">
            <a:avLst>
              <a:gd name="adj" fmla="val 2604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12825" y="228600"/>
            <a:ext cx="1924149" cy="457200"/>
          </a:xfrm>
          <a:prstGeom prst="rect">
            <a:avLst/>
          </a:prstGeom>
          <a:noFill/>
          <a:ln w="5715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000" b="1" dirty="0" smtClean="0">
                <a:latin typeface="Gill Sans"/>
                <a:cs typeface="Gill Sans"/>
              </a:rPr>
              <a:t>File System    </a:t>
            </a:r>
            <a:endParaRPr lang="en-US" sz="2000" b="1" dirty="0">
              <a:latin typeface="Gill Sans"/>
              <a:cs typeface="Gill Sans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8600" y="5168417"/>
            <a:ext cx="990600" cy="1066800"/>
          </a:xfrm>
          <a:prstGeom prst="can">
            <a:avLst>
              <a:gd name="adj" fmla="val 28045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graphicFrame>
        <p:nvGraphicFramePr>
          <p:cNvPr id="1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56562"/>
              </p:ext>
            </p:extLst>
          </p:nvPr>
        </p:nvGraphicFramePr>
        <p:xfrm>
          <a:off x="1395530" y="1614710"/>
          <a:ext cx="2400224" cy="1661160"/>
        </p:xfrm>
        <a:graphic>
          <a:graphicData uri="http://schemas.openxmlformats.org/drawingml/2006/table">
            <a:tbl>
              <a:tblPr/>
              <a:tblGrid>
                <a:gridCol w="832023"/>
                <a:gridCol w="1568201"/>
              </a:tblGrid>
              <a:tr h="1762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Policy 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Table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Remap   Once()</a:t>
                      </a: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Inode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Super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419599" y="1828800"/>
            <a:ext cx="3294309" cy="2244271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b="1" dirty="0" smtClean="0">
                <a:solidFill>
                  <a:srgbClr val="0000FF"/>
                </a:solidFill>
                <a:latin typeface="Gill Sans"/>
                <a:cs typeface="Gill Sans"/>
              </a:rPr>
              <a:t>RemapOnce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Addr </a:t>
            </a:r>
            <a:r>
              <a:rPr lang="en-US" b="1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) 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endParaRPr lang="en-US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 if (Write(</a:t>
            </a:r>
            <a:r>
              <a:rPr lang="en-US" b="1" dirty="0" smtClean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) == FAIL) {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b="1" dirty="0" smtClean="0">
                <a:solidFill>
                  <a:srgbClr val="008000"/>
                </a:solidFill>
                <a:latin typeface="Gill Sans"/>
                <a:cs typeface="Gill Sans"/>
              </a:rPr>
              <a:t>    R</a:t>
            </a:r>
            <a:r>
              <a:rPr lang="en-US" dirty="0" smtClean="0">
                <a:solidFill>
                  <a:srgbClr val="008000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PickRemapLoc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);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     if (Write(</a:t>
            </a:r>
            <a:r>
              <a:rPr lang="en-US" b="1" dirty="0" smtClean="0">
                <a:solidFill>
                  <a:srgbClr val="008000"/>
                </a:solidFill>
                <a:latin typeface="Gill Sans"/>
                <a:cs typeface="Gill Sans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) == OK)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      MapAllocate(</a:t>
            </a:r>
            <a:r>
              <a:rPr lang="en-US" b="1" dirty="0" smtClean="0">
                <a:solidFill>
                  <a:srgbClr val="660066"/>
                </a:solidFill>
                <a:latin typeface="Gill Sans"/>
                <a:cs typeface="Gill Sans"/>
              </a:rPr>
              <a:t>RTbl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Gill Sans"/>
                <a:cs typeface="Gill Sans"/>
              </a:rPr>
              <a:t>R</a:t>
            </a:r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)</a:t>
            </a: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  }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419600" y="1436666"/>
            <a:ext cx="3294308" cy="392134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b="1" dirty="0">
                <a:solidFill>
                  <a:schemeClr val="bg1"/>
                </a:solidFill>
                <a:latin typeface="Gill Sans"/>
                <a:cs typeface="Gill Sans"/>
              </a:rPr>
              <a:t>Policy Code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57200" y="685800"/>
            <a:ext cx="304800" cy="304800"/>
          </a:xfrm>
          <a:prstGeom prst="rect">
            <a:avLst/>
          </a:prstGeom>
          <a:solidFill>
            <a:srgbClr val="FF66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57200" y="5701817"/>
            <a:ext cx="304800" cy="304800"/>
          </a:xfrm>
          <a:prstGeom prst="rect">
            <a:avLst/>
          </a:prstGeom>
          <a:solidFill>
            <a:srgbClr val="FF66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cxnSp>
        <p:nvCxnSpPr>
          <p:cNvPr id="16" name="AutoShape 28"/>
          <p:cNvCxnSpPr>
            <a:cxnSpLocks noChangeShapeType="1"/>
            <a:stCxn id="14" idx="2"/>
          </p:cNvCxnSpPr>
          <p:nvPr/>
        </p:nvCxnSpPr>
        <p:spPr bwMode="auto">
          <a:xfrm>
            <a:off x="609600" y="990600"/>
            <a:ext cx="0" cy="462825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914400" y="685800"/>
            <a:ext cx="304800" cy="304800"/>
          </a:xfrm>
          <a:prstGeom prst="rect">
            <a:avLst/>
          </a:prstGeom>
          <a:solidFill>
            <a:srgbClr val="FF66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cxnSp>
        <p:nvCxnSpPr>
          <p:cNvPr id="18" name="AutoShape 30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614362" y="1443038"/>
            <a:ext cx="1057275" cy="152400"/>
          </a:xfrm>
          <a:prstGeom prst="bentConnector2">
            <a:avLst/>
          </a:prstGeom>
          <a:noFill/>
          <a:ln w="57150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3862792" y="2219276"/>
            <a:ext cx="457200" cy="0"/>
          </a:xfrm>
          <a:prstGeom prst="line">
            <a:avLst/>
          </a:prstGeom>
          <a:noFill/>
          <a:ln w="57150" cmpd="sng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562600" y="5771251"/>
            <a:ext cx="454456" cy="454456"/>
          </a:xfrm>
          <a:prstGeom prst="rect">
            <a:avLst/>
          </a:prstGeom>
          <a:solidFill>
            <a:srgbClr val="0080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latin typeface="Gill Sans"/>
                <a:cs typeface="Gill Sans"/>
              </a:rPr>
              <a:t>R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4976043" y="5771250"/>
            <a:ext cx="434157" cy="434157"/>
          </a:xfrm>
          <a:prstGeom prst="rect">
            <a:avLst/>
          </a:prstGeom>
          <a:solidFill>
            <a:srgbClr val="FF66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6705600" y="5314051"/>
            <a:ext cx="1371600" cy="1066800"/>
            <a:chOff x="4368" y="3552"/>
            <a:chExt cx="672" cy="576"/>
          </a:xfrm>
        </p:grpSpPr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368" y="3744"/>
              <a:ext cx="240" cy="19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b="1" dirty="0">
                  <a:solidFill>
                    <a:srgbClr val="FF6600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608" y="3744"/>
              <a:ext cx="432" cy="19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b="1" dirty="0" smtClean="0">
                  <a:solidFill>
                    <a:srgbClr val="006600"/>
                  </a:solidFill>
                  <a:latin typeface="Gill Sans"/>
                  <a:cs typeface="Gill Sans"/>
                </a:rPr>
                <a:t>R</a:t>
              </a:r>
              <a:endParaRPr lang="en-US" b="1" dirty="0">
                <a:solidFill>
                  <a:srgbClr val="0066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368" y="3552"/>
              <a:ext cx="672" cy="19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 smtClean="0">
                  <a:solidFill>
                    <a:srgbClr val="660066"/>
                  </a:solidFill>
                  <a:latin typeface="Gill Sans"/>
                  <a:cs typeface="Gill Sans"/>
                </a:rPr>
                <a:t>Remap-Table</a:t>
              </a:r>
              <a:endParaRPr lang="en-US" dirty="0">
                <a:solidFill>
                  <a:srgbClr val="660066"/>
                </a:solidFill>
                <a:latin typeface="Gill Sans"/>
                <a:cs typeface="Gill Sans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4368" y="3936"/>
              <a:ext cx="240" cy="19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608" y="3936"/>
              <a:ext cx="432" cy="192"/>
            </a:xfrm>
            <a:prstGeom prst="rect">
              <a:avLst/>
            </a:prstGeom>
            <a:solidFill>
              <a:schemeClr val="tx1"/>
            </a:solidFill>
            <a:ln w="28575" cmpd="sng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dirty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</a:p>
          </p:txBody>
        </p:sp>
      </p:grp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5783943" y="4094851"/>
            <a:ext cx="0" cy="1676399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>
            <a:off x="5188873" y="4094851"/>
            <a:ext cx="0" cy="13716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 flipH="1">
            <a:off x="0" y="1066800"/>
            <a:ext cx="9144000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H="1">
            <a:off x="0" y="4933051"/>
            <a:ext cx="9144000" cy="0"/>
          </a:xfrm>
          <a:prstGeom prst="line">
            <a:avLst/>
          </a:prstGeom>
          <a:noFill/>
          <a:ln w="25400">
            <a:solidFill>
              <a:srgbClr val="FFFF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4-Point Star 40"/>
          <p:cNvSpPr>
            <a:spLocks/>
          </p:cNvSpPr>
          <p:nvPr/>
        </p:nvSpPr>
        <p:spPr>
          <a:xfrm rot="18838775">
            <a:off x="4731673" y="5219001"/>
            <a:ext cx="914400" cy="914400"/>
          </a:xfrm>
          <a:prstGeom prst="star4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969662" y="2571425"/>
            <a:ext cx="2094788" cy="499709"/>
          </a:xfrm>
          <a:prstGeom prst="ellipse">
            <a:avLst/>
          </a:prstGeom>
          <a:noFill/>
          <a:ln w="76200" cmpd="sng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70223" y="3140248"/>
            <a:ext cx="2094788" cy="499709"/>
          </a:xfrm>
          <a:prstGeom prst="ellipse">
            <a:avLst/>
          </a:prstGeom>
          <a:noFill/>
          <a:ln w="76200" cmpd="sng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32091" y="4933051"/>
            <a:ext cx="2226107" cy="1848749"/>
          </a:xfrm>
          <a:prstGeom prst="ellipse">
            <a:avLst/>
          </a:prstGeom>
          <a:noFill/>
          <a:ln w="76200" cmpd="sng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20178" y="4081610"/>
            <a:ext cx="2941052" cy="784830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00FFFF"/>
                </a:solidFill>
                <a:latin typeface="Gill Sans"/>
                <a:cs typeface="Gill Sans"/>
              </a:rPr>
              <a:t>Policy primitives</a:t>
            </a:r>
          </a:p>
          <a:p>
            <a:pPr algn="ctr"/>
            <a:endParaRPr lang="en-US" sz="400" dirty="0" smtClean="0">
              <a:solidFill>
                <a:srgbClr val="00FFFF"/>
              </a:solidFill>
              <a:latin typeface="Gill Sans"/>
              <a:cs typeface="Gill Sans"/>
            </a:endParaRPr>
          </a:p>
          <a:p>
            <a:pPr algn="ctr"/>
            <a:r>
              <a:rPr lang="en-US" sz="2200" dirty="0" smtClean="0">
                <a:solidFill>
                  <a:srgbClr val="00FFFF"/>
                </a:solidFill>
                <a:latin typeface="Gill Sans"/>
                <a:cs typeface="Gill Sans"/>
              </a:rPr>
              <a:t>Policy metadata</a:t>
            </a:r>
          </a:p>
        </p:txBody>
      </p:sp>
      <p:cxnSp>
        <p:nvCxnSpPr>
          <p:cNvPr id="35" name="Curved Connector 34"/>
          <p:cNvCxnSpPr>
            <a:stCxn id="42" idx="6"/>
            <a:endCxn id="45" idx="0"/>
          </p:cNvCxnSpPr>
          <p:nvPr/>
        </p:nvCxnSpPr>
        <p:spPr>
          <a:xfrm>
            <a:off x="6665011" y="3390103"/>
            <a:ext cx="525693" cy="691507"/>
          </a:xfrm>
          <a:prstGeom prst="curvedConnector2">
            <a:avLst/>
          </a:prstGeom>
          <a:ln w="57150" cmpd="sng">
            <a:solidFill>
              <a:srgbClr val="00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allAtOnce" animBg="1"/>
      <p:bldP spid="13" grpId="0" animBg="1" autoUpdateAnimBg="0"/>
      <p:bldP spid="17" grpId="0" animBg="1"/>
      <p:bldP spid="19" grpId="0" animBg="1"/>
      <p:bldP spid="24" grpId="0" animBg="1" autoUpdateAnimBg="0"/>
      <p:bldP spid="25" grpId="0" animBg="1" autoUpdateAnimBg="0"/>
      <p:bldP spid="36" grpId="0" animBg="1"/>
      <p:bldP spid="37" grpId="0" animBg="1"/>
      <p:bldP spid="41" grpId="1" animBg="1"/>
      <p:bldP spid="40" grpId="0" animBg="1"/>
      <p:bldP spid="42" grpId="0" animBg="1"/>
      <p:bldP spid="43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644" y="1967434"/>
            <a:ext cx="8338456" cy="3622720"/>
          </a:xfrm>
        </p:spPr>
        <p:txBody>
          <a:bodyPr>
            <a:normAutofit/>
          </a:bodyPr>
          <a:lstStyle/>
          <a:p>
            <a:r>
              <a:rPr lang="en-US" dirty="0" smtClean="0"/>
              <a:t>Challenge 1: Abstraction to specify policies</a:t>
            </a:r>
          </a:p>
          <a:p>
            <a:pPr lvl="1"/>
            <a:r>
              <a:rPr lang="en-US" dirty="0" smtClean="0"/>
              <a:t>Policy spec table, code, primitives, and metadata</a:t>
            </a:r>
          </a:p>
          <a:p>
            <a:pPr lvl="1"/>
            <a:r>
              <a:rPr lang="en-US" dirty="0" smtClean="0">
                <a:solidFill>
                  <a:srgbClr val="DC9E1F"/>
                </a:solidFill>
              </a:rPr>
              <a:t>Localized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C9E1F"/>
                </a:solidFill>
              </a:rPr>
              <a:t>flexible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DC9E1F"/>
                </a:solidFill>
              </a:rPr>
              <a:t>simple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DC9E1F"/>
                </a:solidFill>
              </a:rPr>
              <a:t>powerful</a:t>
            </a:r>
            <a:r>
              <a:rPr lang="en-US" dirty="0" smtClean="0"/>
              <a:t> policies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Challenge 2:                                      Ensuring </a:t>
            </a:r>
            <a:r>
              <a:rPr lang="en-US" dirty="0" smtClean="0">
                <a:solidFill>
                  <a:schemeClr val="tx2"/>
                </a:solidFill>
              </a:rPr>
              <a:t>atomicity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C9E1F"/>
                </a:solidFill>
              </a:rPr>
              <a:t>crash consistency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364372" y="3846025"/>
            <a:ext cx="8170027" cy="1395303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241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425914" y="4532397"/>
            <a:ext cx="5308603" cy="2093024"/>
          </a:xfrm>
          <a:prstGeom prst="can">
            <a:avLst>
              <a:gd name="adj" fmla="val 22831"/>
            </a:avLst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22916" y="5761874"/>
            <a:ext cx="2057545" cy="594475"/>
          </a:xfrm>
          <a:prstGeom prst="roundRec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Shepherding + Journaling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20247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to run policies?</a:t>
            </a:r>
          </a:p>
          <a:p>
            <a:pPr lvl="1"/>
            <a:r>
              <a:rPr lang="en-US" dirty="0" smtClean="0"/>
              <a:t>During </a:t>
            </a:r>
            <a:r>
              <a:rPr lang="en-US" b="1" dirty="0" smtClean="0">
                <a:solidFill>
                  <a:srgbClr val="00FF00"/>
                </a:solidFill>
              </a:rPr>
              <a:t>checkpoint</a:t>
            </a:r>
          </a:p>
          <a:p>
            <a:r>
              <a:rPr lang="en-US" b="1" dirty="0" smtClean="0"/>
              <a:t>Can journaling support </a:t>
            </a:r>
            <a:r>
              <a:rPr lang="en-US" b="1" dirty="0"/>
              <a:t>shepherding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Policies often add more I/Os (e.g. </a:t>
            </a:r>
            <a:r>
              <a:rPr lang="en-US" dirty="0" smtClean="0">
                <a:solidFill>
                  <a:srgbClr val="FFFF00"/>
                </a:solidFill>
              </a:rPr>
              <a:t>mirroring/remapping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Maintain </a:t>
            </a:r>
            <a:r>
              <a:rPr lang="en-US" dirty="0" smtClean="0">
                <a:solidFill>
                  <a:srgbClr val="FF0000"/>
                </a:solidFill>
              </a:rPr>
              <a:t>atomicity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crash consistency </a:t>
            </a:r>
            <a:r>
              <a:rPr lang="en-US" dirty="0" smtClean="0"/>
              <a:t>during checkpoint? No ...</a:t>
            </a:r>
          </a:p>
          <a:p>
            <a:pPr lvl="1"/>
            <a:endParaRPr lang="en-US" dirty="0" smtClean="0"/>
          </a:p>
        </p:txBody>
      </p:sp>
      <p:cxnSp>
        <p:nvCxnSpPr>
          <p:cNvPr id="24" name="Curved Connector 23"/>
          <p:cNvCxnSpPr>
            <a:endCxn id="19" idx="0"/>
          </p:cNvCxnSpPr>
          <p:nvPr/>
        </p:nvCxnSpPr>
        <p:spPr>
          <a:xfrm>
            <a:off x="3501405" y="4132517"/>
            <a:ext cx="2671536" cy="1002662"/>
          </a:xfrm>
          <a:prstGeom prst="curvedConnector2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380458" y="4420823"/>
            <a:ext cx="2368748" cy="315259"/>
          </a:xfrm>
          <a:prstGeom prst="roundRect">
            <a:avLst/>
          </a:prstGeom>
          <a:solidFill>
            <a:srgbClr val="00FF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Policies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7673" y="4036076"/>
            <a:ext cx="1170214" cy="2368551"/>
            <a:chOff x="916215" y="3893772"/>
            <a:chExt cx="1170214" cy="23685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916215" y="4605879"/>
              <a:ext cx="1170214" cy="1656444"/>
            </a:xfrm>
            <a:prstGeom prst="can">
              <a:avLst>
                <a:gd name="adj" fmla="val 26042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1048425" y="3893772"/>
              <a:ext cx="399143" cy="4118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Gill Sans"/>
                  <a:cs typeface="Gill Sans"/>
                </a:rPr>
                <a:t>D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486177" y="4420823"/>
              <a:ext cx="0" cy="657948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1491112" y="3893772"/>
              <a:ext cx="399143" cy="4118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I</a:t>
              </a:r>
              <a:endParaRPr lang="en-US" sz="2400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1043490" y="5131112"/>
              <a:ext cx="399143" cy="4118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1486177" y="5131112"/>
              <a:ext cx="399143" cy="4118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 smtClean="0">
                  <a:solidFill>
                    <a:schemeClr val="bg1"/>
                  </a:solidFill>
                  <a:latin typeface="Gill Sans"/>
                  <a:cs typeface="Gill Sans"/>
                </a:rPr>
                <a:t>I</a:t>
              </a:r>
              <a:endParaRPr lang="en-US" sz="2400" b="1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70548" y="5135179"/>
            <a:ext cx="2004786" cy="1127144"/>
            <a:chOff x="5845244" y="4923499"/>
            <a:chExt cx="2004786" cy="1127144"/>
          </a:xfrm>
        </p:grpSpPr>
        <p:sp>
          <p:nvSpPr>
            <p:cNvPr id="19" name="TextBox 18"/>
            <p:cNvSpPr txBox="1"/>
            <p:nvPr/>
          </p:nvSpPr>
          <p:spPr>
            <a:xfrm>
              <a:off x="5845244" y="4923499"/>
              <a:ext cx="2004786" cy="600164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Checkpoint to 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final locations</a:t>
              </a: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6050380" y="5638800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6512332" y="5638800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</a:t>
              </a:r>
              <a:endParaRPr lang="en-US" sz="2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68576" y="3894127"/>
            <a:ext cx="2246724" cy="2139552"/>
            <a:chOff x="3343272" y="3682447"/>
            <a:chExt cx="2246724" cy="2139552"/>
          </a:xfrm>
        </p:grpSpPr>
        <p:sp>
          <p:nvSpPr>
            <p:cNvPr id="13" name="Rounded Rectangle 12"/>
            <p:cNvSpPr/>
            <p:nvPr/>
          </p:nvSpPr>
          <p:spPr>
            <a:xfrm>
              <a:off x="3343272" y="4867091"/>
              <a:ext cx="2027724" cy="954908"/>
            </a:xfrm>
            <a:prstGeom prst="roundRect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5076" y="5450479"/>
              <a:ext cx="2234920" cy="323165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2"/>
                  </a:solidFill>
                  <a:latin typeface="Gill Sans"/>
                  <a:cs typeface="Gill Sans"/>
                </a:rPr>
                <a:t>Journaling area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00984" y="4163788"/>
              <a:ext cx="0" cy="6858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458297" y="3682447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3900984" y="3682447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</a:t>
              </a:r>
              <a:endParaRPr lang="en-US" sz="2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422934" y="4963865"/>
              <a:ext cx="1428403" cy="503390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69145" y="4999786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>
                  <a:solidFill>
                    <a:srgbClr val="000000"/>
                  </a:solidFill>
                  <a:latin typeface="Gill Sans"/>
                  <a:cs typeface="Gill Sans"/>
                </a:rPr>
                <a:t>D</a:t>
              </a: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4311832" y="4999786"/>
              <a:ext cx="399143" cy="4118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70000"/>
                </a:spcBef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b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</a:t>
              </a:r>
              <a:endParaRPr lang="en-US" sz="2400" b="1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00043" y="5008110"/>
              <a:ext cx="478756" cy="323165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Tx</a:t>
              </a:r>
            </a:p>
          </p:txBody>
        </p:sp>
      </p:grpSp>
      <p:sp>
        <p:nvSpPr>
          <p:cNvPr id="28" name="Freeform 27"/>
          <p:cNvSpPr/>
          <p:nvPr/>
        </p:nvSpPr>
        <p:spPr>
          <a:xfrm>
            <a:off x="2518447" y="5220352"/>
            <a:ext cx="1808322" cy="392582"/>
          </a:xfrm>
          <a:custGeom>
            <a:avLst/>
            <a:gdLst>
              <a:gd name="connsiteX0" fmla="*/ 0 w 2209111"/>
              <a:gd name="connsiteY0" fmla="*/ 211835 h 251540"/>
              <a:gd name="connsiteX1" fmla="*/ 436531 w 2209111"/>
              <a:gd name="connsiteY1" fmla="*/ 13388 h 251540"/>
              <a:gd name="connsiteX2" fmla="*/ 423303 w 2209111"/>
              <a:gd name="connsiteY2" fmla="*/ 238294 h 251540"/>
              <a:gd name="connsiteX3" fmla="*/ 833377 w 2209111"/>
              <a:gd name="connsiteY3" fmla="*/ 26617 h 251540"/>
              <a:gd name="connsiteX4" fmla="*/ 767236 w 2209111"/>
              <a:gd name="connsiteY4" fmla="*/ 251524 h 251540"/>
              <a:gd name="connsiteX5" fmla="*/ 1137626 w 2209111"/>
              <a:gd name="connsiteY5" fmla="*/ 13388 h 251540"/>
              <a:gd name="connsiteX6" fmla="*/ 1137626 w 2209111"/>
              <a:gd name="connsiteY6" fmla="*/ 198605 h 251540"/>
              <a:gd name="connsiteX7" fmla="*/ 1494787 w 2209111"/>
              <a:gd name="connsiteY7" fmla="*/ 158 h 251540"/>
              <a:gd name="connsiteX8" fmla="*/ 1534472 w 2209111"/>
              <a:gd name="connsiteY8" fmla="*/ 238294 h 251540"/>
              <a:gd name="connsiteX9" fmla="*/ 1799036 w 2209111"/>
              <a:gd name="connsiteY9" fmla="*/ 26617 h 251540"/>
              <a:gd name="connsiteX10" fmla="*/ 1825493 w 2209111"/>
              <a:gd name="connsiteY10" fmla="*/ 225065 h 251540"/>
              <a:gd name="connsiteX11" fmla="*/ 2076829 w 2209111"/>
              <a:gd name="connsiteY11" fmla="*/ 13388 h 251540"/>
              <a:gd name="connsiteX12" fmla="*/ 2063601 w 2209111"/>
              <a:gd name="connsiteY12" fmla="*/ 198605 h 251540"/>
              <a:gd name="connsiteX13" fmla="*/ 2209111 w 2209111"/>
              <a:gd name="connsiteY13" fmla="*/ 158916 h 2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111" h="251540">
                <a:moveTo>
                  <a:pt x="0" y="211835"/>
                </a:moveTo>
                <a:cubicBezTo>
                  <a:pt x="182990" y="110406"/>
                  <a:pt x="365981" y="8978"/>
                  <a:pt x="436531" y="13388"/>
                </a:cubicBezTo>
                <a:cubicBezTo>
                  <a:pt x="507081" y="17798"/>
                  <a:pt x="357162" y="236089"/>
                  <a:pt x="423303" y="238294"/>
                </a:cubicBezTo>
                <a:cubicBezTo>
                  <a:pt x="489444" y="240499"/>
                  <a:pt x="776055" y="24412"/>
                  <a:pt x="833377" y="26617"/>
                </a:cubicBezTo>
                <a:cubicBezTo>
                  <a:pt x="890699" y="28822"/>
                  <a:pt x="716528" y="253729"/>
                  <a:pt x="767236" y="251524"/>
                </a:cubicBezTo>
                <a:cubicBezTo>
                  <a:pt x="817944" y="249319"/>
                  <a:pt x="1075894" y="22208"/>
                  <a:pt x="1137626" y="13388"/>
                </a:cubicBezTo>
                <a:cubicBezTo>
                  <a:pt x="1199358" y="4568"/>
                  <a:pt x="1078099" y="200810"/>
                  <a:pt x="1137626" y="198605"/>
                </a:cubicBezTo>
                <a:cubicBezTo>
                  <a:pt x="1197153" y="196400"/>
                  <a:pt x="1428646" y="-6457"/>
                  <a:pt x="1494787" y="158"/>
                </a:cubicBezTo>
                <a:cubicBezTo>
                  <a:pt x="1560928" y="6773"/>
                  <a:pt x="1483764" y="233884"/>
                  <a:pt x="1534472" y="238294"/>
                </a:cubicBezTo>
                <a:cubicBezTo>
                  <a:pt x="1585180" y="242704"/>
                  <a:pt x="1750533" y="28822"/>
                  <a:pt x="1799036" y="26617"/>
                </a:cubicBezTo>
                <a:cubicBezTo>
                  <a:pt x="1847539" y="24412"/>
                  <a:pt x="1779194" y="227270"/>
                  <a:pt x="1825493" y="225065"/>
                </a:cubicBezTo>
                <a:cubicBezTo>
                  <a:pt x="1871792" y="222860"/>
                  <a:pt x="2037144" y="17798"/>
                  <a:pt x="2076829" y="13388"/>
                </a:cubicBezTo>
                <a:cubicBezTo>
                  <a:pt x="2116514" y="8978"/>
                  <a:pt x="2041554" y="174350"/>
                  <a:pt x="2063601" y="198605"/>
                </a:cubicBezTo>
                <a:cubicBezTo>
                  <a:pt x="2085648" y="222860"/>
                  <a:pt x="2209111" y="158916"/>
                  <a:pt x="2209111" y="158916"/>
                </a:cubicBezTo>
              </a:path>
            </a:pathLst>
          </a:custGeom>
          <a:ln w="76200" cmpd="sng">
            <a:solidFill>
              <a:schemeClr val="bg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310622" y="5856363"/>
            <a:ext cx="399143" cy="411843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ill Sans"/>
                <a:cs typeface="Gill Sans"/>
              </a:rPr>
              <a:t>M</a:t>
            </a:r>
            <a:endParaRPr lang="en-US" sz="2400" b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766346" y="5856363"/>
            <a:ext cx="399143" cy="411843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70000"/>
              </a:spcBef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Gill Sans"/>
                <a:cs typeface="Gill Sans"/>
              </a:rPr>
              <a:t>R</a:t>
            </a:r>
            <a:endParaRPr lang="en-US" sz="2400" b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3050712" y="4479679"/>
            <a:ext cx="333010" cy="33301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5222916" y="4305615"/>
            <a:ext cx="333010" cy="33301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/>
                <a:cs typeface="Arial Black"/>
              </a:rPr>
              <a:t>2</a:t>
            </a:r>
            <a:endParaRPr 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2268480" y="5300681"/>
            <a:ext cx="333010" cy="333010"/>
          </a:xfrm>
          <a:prstGeom prst="ellipse">
            <a:avLst/>
          </a:prstGeom>
          <a:solidFill>
            <a:schemeClr val="tx1"/>
          </a:solidFill>
          <a:ln w="57150" cmpd="sng">
            <a:solidFill>
              <a:schemeClr val="bg1">
                <a:lumMod val="50000"/>
                <a:lumOff val="50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endParaRPr lang="en-US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4065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  <p:bldP spid="29" grpId="0" animBg="1"/>
      <p:bldP spid="28" grpId="0" animBg="1"/>
      <p:bldP spid="28" grpId="1" animBg="1"/>
      <p:bldP spid="30" grpId="0" animBg="1"/>
      <p:bldP spid="31" grpId="0" animBg="1"/>
      <p:bldP spid="34" grpId="0" animBg="1"/>
      <p:bldP spid="34" grpId="1" animBg="1"/>
      <p:bldP spid="36" grpId="0" animBg="1"/>
      <p:bldP spid="36" grpId="1" animBg="1"/>
      <p:bldP spid="47" grpId="0" animBg="1"/>
      <p:bldP spid="4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90600" y="3733800"/>
            <a:ext cx="71628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Gill Sans"/>
                <a:cs typeface="Gill Sans"/>
              </a:rPr>
              <a:t>Journal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933700" y="3800718"/>
            <a:ext cx="2038350" cy="69508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Tx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063" y="274638"/>
            <a:ext cx="8665162" cy="770000"/>
          </a:xfrm>
        </p:spPr>
        <p:txBody>
          <a:bodyPr/>
          <a:lstStyle/>
          <a:p>
            <a:r>
              <a:rPr lang="en-US" b="0" dirty="0" smtClean="0"/>
              <a:t>Checkpoint failures (ex: Remap)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latin typeface="Gill Sans"/>
                <a:cs typeface="Gill Sans"/>
              </a:rPr>
              <a:pPr/>
              <a:t>27</a:t>
            </a:fld>
            <a:endParaRPr lang="en-US" dirty="0">
              <a:latin typeface="Gill Sans"/>
              <a:cs typeface="Gill San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990600" y="4800600"/>
            <a:ext cx="7162800" cy="1752600"/>
          </a:xfrm>
          <a:prstGeom prst="roundRect">
            <a:avLst>
              <a:gd name="adj" fmla="val 6069"/>
            </a:avLst>
          </a:prstGeom>
          <a:solidFill>
            <a:srgbClr val="000000"/>
          </a:solidFill>
          <a:ln>
            <a:solidFill>
              <a:srgbClr val="FFFFFF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Gill Sans"/>
                <a:cs typeface="Gill Sans"/>
              </a:rPr>
              <a:t>Final Locations</a:t>
            </a:r>
            <a:endParaRPr lang="en-US" sz="1800" b="1" dirty="0">
              <a:latin typeface="Gill Sans"/>
              <a:cs typeface="Gill Sans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990600" y="1676400"/>
            <a:ext cx="5638800" cy="9144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solidFill>
              <a:srgbClr val="FFFFFF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FFFFFF"/>
                </a:solidFill>
                <a:latin typeface="Gill Sans"/>
                <a:cs typeface="Gill Sans"/>
              </a:rPr>
              <a:t>Memory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0" y="5584825"/>
            <a:ext cx="76200" cy="762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727825" y="5064125"/>
            <a:ext cx="1066800" cy="522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FF0000"/>
                </a:solidFill>
                <a:latin typeface="Gill Sans"/>
                <a:cs typeface="Gill Sans"/>
                <a:sym typeface="Wingdings" charset="0"/>
              </a:rPr>
              <a:t>0</a:t>
            </a:r>
            <a:endParaRPr lang="en-US" sz="2400" b="1" baseline="-25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429000" y="1981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14600" y="1981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I</a:t>
            </a:r>
          </a:p>
        </p:txBody>
      </p:sp>
      <p:cxnSp>
        <p:nvCxnSpPr>
          <p:cNvPr id="14" name="AutoShape 11"/>
          <p:cNvCxnSpPr>
            <a:cxnSpLocks noChangeShapeType="1"/>
            <a:stCxn id="13" idx="3"/>
            <a:endCxn id="12" idx="1"/>
          </p:cNvCxnSpPr>
          <p:nvPr/>
        </p:nvCxnSpPr>
        <p:spPr bwMode="auto">
          <a:xfrm>
            <a:off x="3136900" y="2243138"/>
            <a:ext cx="279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505200" y="3886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191000" y="3886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I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6414392" y="5638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Remap</a:t>
            </a:r>
            <a:r>
              <a:rPr lang="en-US" sz="2400" dirty="0" smtClean="0">
                <a:latin typeface="Gill Sans"/>
                <a:cs typeface="Gill Sans"/>
              </a:rPr>
              <a:t>-Table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4876800" y="5029200"/>
            <a:ext cx="609600" cy="522288"/>
          </a:xfrm>
          <a:prstGeom prst="rect">
            <a:avLst/>
          </a:prstGeom>
          <a:solidFill>
            <a:srgbClr val="00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R</a:t>
            </a:r>
          </a:p>
        </p:txBody>
      </p:sp>
      <p:cxnSp>
        <p:nvCxnSpPr>
          <p:cNvPr id="21" name="AutoShape 37"/>
          <p:cNvCxnSpPr>
            <a:cxnSpLocks noChangeShapeType="1"/>
            <a:stCxn id="22" idx="2"/>
            <a:endCxn id="20" idx="2"/>
          </p:cNvCxnSpPr>
          <p:nvPr/>
        </p:nvCxnSpPr>
        <p:spPr bwMode="auto">
          <a:xfrm rot="16200000" flipH="1">
            <a:off x="4495006" y="4879182"/>
            <a:ext cx="1587" cy="1371600"/>
          </a:xfrm>
          <a:prstGeom prst="curvedConnector3">
            <a:avLst>
              <a:gd name="adj1" fmla="val 401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3505200" y="5029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4191000" y="5029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I</a:t>
            </a:r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 flipH="1">
            <a:off x="4495800" y="4419600"/>
            <a:ext cx="0" cy="609600"/>
          </a:xfrm>
          <a:prstGeom prst="line">
            <a:avLst/>
          </a:prstGeom>
          <a:noFill/>
          <a:ln w="28575" cmpd="sng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3810000" y="4419600"/>
            <a:ext cx="0" cy="609600"/>
          </a:xfrm>
          <a:prstGeom prst="line">
            <a:avLst/>
          </a:prstGeom>
          <a:noFill/>
          <a:ln w="28575" cmpd="sng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727825" y="5638800"/>
            <a:ext cx="1066800" cy="522288"/>
          </a:xfrm>
          <a:prstGeom prst="rect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00FF00"/>
                </a:solidFill>
                <a:latin typeface="Gill Sans"/>
                <a:cs typeface="Gill Sans"/>
                <a:sym typeface="Wingdings" charset="0"/>
              </a:rPr>
              <a:t>R</a:t>
            </a:r>
            <a:endParaRPr lang="en-US" sz="2400" b="1" baseline="-25000" dirty="0">
              <a:solidFill>
                <a:srgbClr val="00FF00"/>
              </a:solidFill>
              <a:latin typeface="Gill Sans"/>
              <a:cs typeface="Gill San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629400" y="4876800"/>
            <a:ext cx="1066800" cy="522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FF0000"/>
                </a:solidFill>
                <a:latin typeface="Gill Sans"/>
                <a:cs typeface="Gill Sans"/>
                <a:sym typeface="Wingdings" charset="0"/>
              </a:rPr>
              <a:t>0</a:t>
            </a:r>
            <a:endParaRPr lang="en-US" sz="2400" b="1" baseline="-25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697413" y="2001838"/>
            <a:ext cx="1066800" cy="522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latin typeface="Gill Sans"/>
                <a:cs typeface="Gill Sans"/>
              </a:rPr>
              <a:t>RM</a:t>
            </a:r>
            <a:r>
              <a:rPr lang="en-US" sz="2400" b="1" baseline="-25000" dirty="0" smtClean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00FF00"/>
                </a:solidFill>
                <a:latin typeface="Gill Sans"/>
                <a:cs typeface="Gill Sans"/>
                <a:sym typeface="Wingdings" charset="0"/>
              </a:rPr>
              <a:t>R</a:t>
            </a:r>
            <a:endParaRPr lang="en-US" sz="2400" b="1" baseline="-25000" dirty="0">
              <a:solidFill>
                <a:srgbClr val="00FF00"/>
              </a:solidFill>
              <a:latin typeface="Gill Sans"/>
              <a:cs typeface="Gill Sans"/>
            </a:endParaRPr>
          </a:p>
        </p:txBody>
      </p:sp>
      <p:sp>
        <p:nvSpPr>
          <p:cNvPr id="32" name="Line 53"/>
          <p:cNvSpPr>
            <a:spLocks noChangeShapeType="1"/>
          </p:cNvSpPr>
          <p:nvPr/>
        </p:nvSpPr>
        <p:spPr bwMode="auto">
          <a:xfrm flipH="1">
            <a:off x="3938009" y="5390636"/>
            <a:ext cx="381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3429000" y="5842276"/>
            <a:ext cx="2087210" cy="845326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Checkpoint 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dirty="0" smtClean="0">
                <a:solidFill>
                  <a:schemeClr val="bg1"/>
                </a:solidFill>
                <a:latin typeface="Gill Sans"/>
                <a:cs typeface="Gill Sans"/>
              </a:rPr>
              <a:t>failure</a:t>
            </a:r>
            <a:endParaRPr lang="en-US" sz="2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AutoShape 58"/>
          <p:cNvSpPr>
            <a:spLocks noChangeArrowheads="1"/>
          </p:cNvSpPr>
          <p:nvPr/>
        </p:nvSpPr>
        <p:spPr bwMode="auto">
          <a:xfrm>
            <a:off x="2423271" y="1219200"/>
            <a:ext cx="3230658" cy="1752600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Font typeface="Wingdings" charset="0"/>
              <a:buNone/>
            </a:pPr>
            <a:r>
              <a:rPr lang="en-US" b="1" dirty="0">
                <a:latin typeface="Gill Sans"/>
                <a:cs typeface="Gill Sans"/>
              </a:rPr>
              <a:t>Crash</a:t>
            </a:r>
          </a:p>
        </p:txBody>
      </p:sp>
      <p:sp>
        <p:nvSpPr>
          <p:cNvPr id="39" name="4-Point Star 38"/>
          <p:cNvSpPr>
            <a:spLocks/>
          </p:cNvSpPr>
          <p:nvPr/>
        </p:nvSpPr>
        <p:spPr>
          <a:xfrm rot="18838775">
            <a:off x="3445910" y="4593909"/>
            <a:ext cx="723366" cy="723366"/>
          </a:xfrm>
          <a:prstGeom prst="star4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938886" y="3243185"/>
            <a:ext cx="2030510" cy="438637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Tx Release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124199" y="5857576"/>
            <a:ext cx="3052033" cy="476848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Checkpoint </a:t>
            </a:r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completes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737641" y="6264939"/>
            <a:ext cx="1516318" cy="494315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000" dirty="0" smtClean="0">
                <a:solidFill>
                  <a:schemeClr val="bg1"/>
                </a:solidFill>
                <a:latin typeface="Gill Sans"/>
                <a:cs typeface="Gill Sans"/>
              </a:rPr>
              <a:t>Remap</a:t>
            </a:r>
            <a:endParaRPr lang="en-US" sz="2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3534684" y="3915696"/>
            <a:ext cx="609600" cy="522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4220484" y="3915696"/>
            <a:ext cx="609600" cy="522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48" name="Freeform 47"/>
          <p:cNvSpPr/>
          <p:nvPr/>
        </p:nvSpPr>
        <p:spPr>
          <a:xfrm>
            <a:off x="2820089" y="3915696"/>
            <a:ext cx="2209111" cy="461699"/>
          </a:xfrm>
          <a:custGeom>
            <a:avLst/>
            <a:gdLst>
              <a:gd name="connsiteX0" fmla="*/ 0 w 2209111"/>
              <a:gd name="connsiteY0" fmla="*/ 211835 h 251540"/>
              <a:gd name="connsiteX1" fmla="*/ 436531 w 2209111"/>
              <a:gd name="connsiteY1" fmla="*/ 13388 h 251540"/>
              <a:gd name="connsiteX2" fmla="*/ 423303 w 2209111"/>
              <a:gd name="connsiteY2" fmla="*/ 238294 h 251540"/>
              <a:gd name="connsiteX3" fmla="*/ 833377 w 2209111"/>
              <a:gd name="connsiteY3" fmla="*/ 26617 h 251540"/>
              <a:gd name="connsiteX4" fmla="*/ 767236 w 2209111"/>
              <a:gd name="connsiteY4" fmla="*/ 251524 h 251540"/>
              <a:gd name="connsiteX5" fmla="*/ 1137626 w 2209111"/>
              <a:gd name="connsiteY5" fmla="*/ 13388 h 251540"/>
              <a:gd name="connsiteX6" fmla="*/ 1137626 w 2209111"/>
              <a:gd name="connsiteY6" fmla="*/ 198605 h 251540"/>
              <a:gd name="connsiteX7" fmla="*/ 1494787 w 2209111"/>
              <a:gd name="connsiteY7" fmla="*/ 158 h 251540"/>
              <a:gd name="connsiteX8" fmla="*/ 1534472 w 2209111"/>
              <a:gd name="connsiteY8" fmla="*/ 238294 h 251540"/>
              <a:gd name="connsiteX9" fmla="*/ 1799036 w 2209111"/>
              <a:gd name="connsiteY9" fmla="*/ 26617 h 251540"/>
              <a:gd name="connsiteX10" fmla="*/ 1825493 w 2209111"/>
              <a:gd name="connsiteY10" fmla="*/ 225065 h 251540"/>
              <a:gd name="connsiteX11" fmla="*/ 2076829 w 2209111"/>
              <a:gd name="connsiteY11" fmla="*/ 13388 h 251540"/>
              <a:gd name="connsiteX12" fmla="*/ 2063601 w 2209111"/>
              <a:gd name="connsiteY12" fmla="*/ 198605 h 251540"/>
              <a:gd name="connsiteX13" fmla="*/ 2209111 w 2209111"/>
              <a:gd name="connsiteY13" fmla="*/ 158916 h 2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111" h="251540">
                <a:moveTo>
                  <a:pt x="0" y="211835"/>
                </a:moveTo>
                <a:cubicBezTo>
                  <a:pt x="182990" y="110406"/>
                  <a:pt x="365981" y="8978"/>
                  <a:pt x="436531" y="13388"/>
                </a:cubicBezTo>
                <a:cubicBezTo>
                  <a:pt x="507081" y="17798"/>
                  <a:pt x="357162" y="236089"/>
                  <a:pt x="423303" y="238294"/>
                </a:cubicBezTo>
                <a:cubicBezTo>
                  <a:pt x="489444" y="240499"/>
                  <a:pt x="776055" y="24412"/>
                  <a:pt x="833377" y="26617"/>
                </a:cubicBezTo>
                <a:cubicBezTo>
                  <a:pt x="890699" y="28822"/>
                  <a:pt x="716528" y="253729"/>
                  <a:pt x="767236" y="251524"/>
                </a:cubicBezTo>
                <a:cubicBezTo>
                  <a:pt x="817944" y="249319"/>
                  <a:pt x="1075894" y="22208"/>
                  <a:pt x="1137626" y="13388"/>
                </a:cubicBezTo>
                <a:cubicBezTo>
                  <a:pt x="1199358" y="4568"/>
                  <a:pt x="1078099" y="200810"/>
                  <a:pt x="1137626" y="198605"/>
                </a:cubicBezTo>
                <a:cubicBezTo>
                  <a:pt x="1197153" y="196400"/>
                  <a:pt x="1428646" y="-6457"/>
                  <a:pt x="1494787" y="158"/>
                </a:cubicBezTo>
                <a:cubicBezTo>
                  <a:pt x="1560928" y="6773"/>
                  <a:pt x="1483764" y="233884"/>
                  <a:pt x="1534472" y="238294"/>
                </a:cubicBezTo>
                <a:cubicBezTo>
                  <a:pt x="1585180" y="242704"/>
                  <a:pt x="1750533" y="28822"/>
                  <a:pt x="1799036" y="26617"/>
                </a:cubicBezTo>
                <a:cubicBezTo>
                  <a:pt x="1847539" y="24412"/>
                  <a:pt x="1779194" y="227270"/>
                  <a:pt x="1825493" y="225065"/>
                </a:cubicBezTo>
                <a:cubicBezTo>
                  <a:pt x="1871792" y="222860"/>
                  <a:pt x="2037144" y="17798"/>
                  <a:pt x="2076829" y="13388"/>
                </a:cubicBezTo>
                <a:cubicBezTo>
                  <a:pt x="2116514" y="8978"/>
                  <a:pt x="2041554" y="174350"/>
                  <a:pt x="2063601" y="198605"/>
                </a:cubicBezTo>
                <a:cubicBezTo>
                  <a:pt x="2085648" y="222860"/>
                  <a:pt x="2209111" y="158916"/>
                  <a:pt x="2209111" y="158916"/>
                </a:cubicBezTo>
              </a:path>
            </a:pathLst>
          </a:cu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1"/>
          <p:cNvSpPr>
            <a:spLocks noChangeArrowheads="1"/>
          </p:cNvSpPr>
          <p:nvPr/>
        </p:nvSpPr>
        <p:spPr bwMode="auto">
          <a:xfrm>
            <a:off x="2602375" y="3292475"/>
            <a:ext cx="3817256" cy="1584325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</a:rPr>
              <a:t>Inconsistencies: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</a:rPr>
              <a:t>1) Pointer I</a:t>
            </a: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  <a:sym typeface="Wingdings" charset="0"/>
              </a:rPr>
              <a:t>D </a:t>
            </a: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</a:rPr>
              <a:t>invalid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</a:rPr>
              <a:t>2) No reference to R</a:t>
            </a:r>
          </a:p>
        </p:txBody>
      </p:sp>
    </p:spTree>
    <p:extLst>
      <p:ext uri="{BB962C8B-B14F-4D97-AF65-F5344CB8AC3E}">
        <p14:creationId xmlns:p14="http://schemas.microsoft.com/office/powerpoint/2010/main" val="383708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21666 -0.4268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/>
      <p:bldP spid="19" grpId="1"/>
      <p:bldP spid="20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2" grpId="0" animBg="1"/>
      <p:bldP spid="34" grpId="0" animBg="1"/>
      <p:bldP spid="34" grpId="1" animBg="1"/>
      <p:bldP spid="38" grpId="0" animBg="1"/>
      <p:bldP spid="3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8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2609" y="1623178"/>
            <a:ext cx="5169230" cy="21073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journaling FSes cannot deal with </a:t>
            </a:r>
            <a:r>
              <a:rPr lang="en-US" dirty="0" smtClean="0">
                <a:solidFill>
                  <a:srgbClr val="FF0000"/>
                </a:solidFill>
              </a:rPr>
              <a:t>checkpoint failures </a:t>
            </a:r>
          </a:p>
          <a:p>
            <a:pPr lvl="1"/>
            <a:r>
              <a:rPr lang="en-US" dirty="0" smtClean="0"/>
              <a:t>Ext3, IBM JFS: </a:t>
            </a:r>
            <a:r>
              <a:rPr lang="en-US" dirty="0" smtClean="0">
                <a:solidFill>
                  <a:srgbClr val="FF0000"/>
                </a:solidFill>
              </a:rPr>
              <a:t>ignore</a:t>
            </a:r>
          </a:p>
          <a:p>
            <a:pPr lvl="1"/>
            <a:r>
              <a:rPr lang="en-US" dirty="0" err="1" smtClean="0"/>
              <a:t>ReiserFS</a:t>
            </a:r>
            <a:r>
              <a:rPr lang="en-US" dirty="0" smtClean="0"/>
              <a:t>: stop the FS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32609" y="4039176"/>
            <a:ext cx="8386001" cy="2462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 consistency for checkpoint recovery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ournaling is for </a:t>
            </a:r>
            <a:r>
              <a:rPr lang="en-US" dirty="0"/>
              <a:t>crash </a:t>
            </a:r>
            <a:r>
              <a:rPr lang="en-US" dirty="0" smtClean="0"/>
              <a:t>failures, </a:t>
            </a:r>
            <a:r>
              <a:rPr lang="en-US" dirty="0"/>
              <a:t>not partial </a:t>
            </a:r>
            <a:r>
              <a:rPr lang="en-US" dirty="0" smtClean="0"/>
              <a:t>failures</a:t>
            </a:r>
            <a:endParaRPr lang="en-US" dirty="0"/>
          </a:p>
          <a:p>
            <a:pPr lvl="1"/>
            <a:r>
              <a:rPr lang="en-US" dirty="0" smtClean="0"/>
              <a:t>Shepherding + current journal = impossible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FF00"/>
                </a:solidFill>
              </a:rPr>
              <a:t>Chained transactions</a:t>
            </a:r>
          </a:p>
          <a:p>
            <a:pPr lvl="1"/>
            <a:r>
              <a:rPr lang="en-US" dirty="0" smtClean="0"/>
              <a:t>Contain state changes by the shepherd (e.g. remap table)</a:t>
            </a:r>
          </a:p>
          <a:p>
            <a:pPr lvl="1"/>
            <a:r>
              <a:rPr lang="en-US" dirty="0" smtClean="0"/>
              <a:t>“Chained” with previous transaction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1846"/>
          </a:xfrm>
        </p:spPr>
        <p:txBody>
          <a:bodyPr/>
          <a:lstStyle/>
          <a:p>
            <a:r>
              <a:rPr lang="en-US" dirty="0" smtClean="0"/>
              <a:t>Journaling flaw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50" y="1564594"/>
            <a:ext cx="3360192" cy="2189839"/>
          </a:xfrm>
          <a:prstGeom prst="rect">
            <a:avLst/>
          </a:prstGeom>
          <a:ln w="28575" cmpd="sng">
            <a:solidFill>
              <a:srgbClr val="FFFFFF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5727421" y="1368046"/>
            <a:ext cx="3173756" cy="1739304"/>
          </a:xfrm>
          <a:prstGeom prst="roundRect">
            <a:avLst/>
          </a:prstGeom>
          <a:solidFill>
            <a:srgbClr val="FF0000">
              <a:alpha val="24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023513" y="1905767"/>
            <a:ext cx="1385041" cy="3941279"/>
            <a:chOff x="6814188" y="1905767"/>
            <a:chExt cx="1385041" cy="3941279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6814188" y="3437249"/>
              <a:ext cx="1371600" cy="640080"/>
            </a:xfrm>
            <a:prstGeom prst="roundRect">
              <a:avLst>
                <a:gd name="adj" fmla="val 10432"/>
              </a:avLst>
            </a:prstGeom>
            <a:solidFill>
              <a:srgbClr val="FF8000"/>
            </a:solidFill>
            <a:ln w="28575" cmpd="sng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Measure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6827629" y="5206966"/>
              <a:ext cx="1371600" cy="640080"/>
            </a:xfrm>
            <a:prstGeom prst="roundRect">
              <a:avLst>
                <a:gd name="adj" fmla="val 10446"/>
              </a:avLst>
            </a:prstGeom>
            <a:solidFill>
              <a:srgbClr val="008000"/>
            </a:solidFill>
            <a:ln w="28575" cmpd="sng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Advance</a:t>
              </a:r>
              <a:endParaRPr lang="en-US" sz="2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6827629" y="1905767"/>
              <a:ext cx="1371600" cy="6400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8575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342900" indent="-342900" algn="ctr">
                <a:buClr>
                  <a:srgbClr val="600000"/>
                </a:buClr>
                <a:buSzPct val="75000"/>
                <a:buFont typeface="Wingdings" charset="0"/>
                <a:buNone/>
              </a:pPr>
              <a:r>
                <a:rPr lang="en-US" sz="2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Revisit</a:t>
              </a:r>
              <a:endParaRPr lang="en-US" sz="2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8" idx="0"/>
            </p:cNvCxnSpPr>
            <p:nvPr/>
          </p:nvCxnSpPr>
          <p:spPr>
            <a:xfrm flipH="1">
              <a:off x="7499988" y="2545847"/>
              <a:ext cx="13441" cy="89140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2"/>
              <a:endCxn id="9" idx="0"/>
            </p:cNvCxnSpPr>
            <p:nvPr/>
          </p:nvCxnSpPr>
          <p:spPr>
            <a:xfrm>
              <a:off x="7499988" y="4077329"/>
              <a:ext cx="13441" cy="112963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1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354552" y="2878935"/>
            <a:ext cx="6423416" cy="571500"/>
          </a:xfrm>
          <a:prstGeom prst="roundRect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Gill Sans"/>
                <a:cs typeface="Gill Sans"/>
              </a:rPr>
              <a:t>New rule:  </a:t>
            </a:r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Tx release after CTx commits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990600" y="4800600"/>
            <a:ext cx="7162800" cy="1752600"/>
          </a:xfrm>
          <a:prstGeom prst="roundRect">
            <a:avLst>
              <a:gd name="adj" fmla="val 6069"/>
            </a:avLst>
          </a:prstGeom>
          <a:noFill/>
          <a:ln>
            <a:solidFill>
              <a:schemeClr val="tx1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Gill Sans"/>
                <a:cs typeface="Gill Sans"/>
              </a:rPr>
              <a:t>Final Locations</a:t>
            </a:r>
            <a:endParaRPr lang="en-US" sz="1800" b="1" dirty="0">
              <a:latin typeface="Gill Sans"/>
              <a:cs typeface="Gill Sans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990600" y="3733800"/>
            <a:ext cx="7162800" cy="9144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Gill Sans"/>
                <a:cs typeface="Gill Sans"/>
              </a:rPr>
              <a:t>Journal</a:t>
            </a:r>
          </a:p>
        </p:txBody>
      </p:sp>
      <p:sp>
        <p:nvSpPr>
          <p:cNvPr id="30" name="Block Arc 47"/>
          <p:cNvSpPr>
            <a:spLocks noChangeArrowheads="1"/>
          </p:cNvSpPr>
          <p:nvPr/>
        </p:nvSpPr>
        <p:spPr bwMode="auto">
          <a:xfrm flipV="1">
            <a:off x="4189186" y="4081656"/>
            <a:ext cx="1144814" cy="793320"/>
          </a:xfrm>
          <a:custGeom>
            <a:avLst/>
            <a:gdLst>
              <a:gd name="T0" fmla="*/ 42567 w 533400"/>
              <a:gd name="T1" fmla="*/ 324996 h 609600"/>
              <a:gd name="T2" fmla="*/ 491145 w 533400"/>
              <a:gd name="T3" fmla="*/ 319518 h 609600"/>
              <a:gd name="T4" fmla="*/ 266700 w 533400"/>
              <a:gd name="T5" fmla="*/ 304800 h 609600"/>
              <a:gd name="T6" fmla="*/ 5898240 60000 65536"/>
              <a:gd name="T7" fmla="*/ 5898240 60000 65536"/>
              <a:gd name="T8" fmla="*/ 5898240 60000 65536"/>
              <a:gd name="T9" fmla="*/ 0 w 533400"/>
              <a:gd name="T10" fmla="*/ 0 h 609600"/>
              <a:gd name="T11" fmla="*/ 533400 w 533400"/>
              <a:gd name="T12" fmla="*/ 328757 h 609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400" h="609600">
                <a:moveTo>
                  <a:pt x="825" y="328757"/>
                </a:moveTo>
                <a:lnTo>
                  <a:pt x="825" y="328756"/>
                </a:lnTo>
                <a:cubicBezTo>
                  <a:pt x="275" y="320786"/>
                  <a:pt x="0" y="312794"/>
                  <a:pt x="0" y="304800"/>
                </a:cubicBezTo>
                <a:cubicBezTo>
                  <a:pt x="0" y="136463"/>
                  <a:pt x="119405" y="0"/>
                  <a:pt x="266700" y="0"/>
                </a:cubicBezTo>
                <a:cubicBezTo>
                  <a:pt x="413994" y="0"/>
                  <a:pt x="533400" y="136463"/>
                  <a:pt x="533400" y="304800"/>
                </a:cubicBezTo>
                <a:cubicBezTo>
                  <a:pt x="533399" y="310623"/>
                  <a:pt x="533253" y="316445"/>
                  <a:pt x="532962" y="322260"/>
                </a:cubicBezTo>
                <a:lnTo>
                  <a:pt x="449329" y="316776"/>
                </a:lnTo>
                <a:cubicBezTo>
                  <a:pt x="449508" y="312787"/>
                  <a:pt x="449598" y="308794"/>
                  <a:pt x="449598" y="304800"/>
                </a:cubicBezTo>
                <a:cubicBezTo>
                  <a:pt x="449598" y="182746"/>
                  <a:pt x="367711" y="83802"/>
                  <a:pt x="266700" y="83802"/>
                </a:cubicBezTo>
                <a:cubicBezTo>
                  <a:pt x="165688" y="83802"/>
                  <a:pt x="83802" y="182746"/>
                  <a:pt x="83802" y="304800"/>
                </a:cubicBezTo>
                <a:cubicBezTo>
                  <a:pt x="83801" y="310284"/>
                  <a:pt x="83970" y="315766"/>
                  <a:pt x="84308" y="321235"/>
                </a:cubicBezTo>
                <a:close/>
              </a:path>
            </a:pathLst>
          </a:custGeom>
          <a:pattFill prst="sphere">
            <a:fgClr>
              <a:srgbClr val="FF0000"/>
            </a:fgClr>
            <a:bgClr>
              <a:schemeClr val="tx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>
              <a:latin typeface="Gill Sans"/>
              <a:ea typeface="+mn-ea"/>
              <a:cs typeface="Gill Sans"/>
            </a:endParaRPr>
          </a:p>
        </p:txBody>
      </p:sp>
      <p:sp>
        <p:nvSpPr>
          <p:cNvPr id="31" name="Block Arc 47"/>
          <p:cNvSpPr>
            <a:spLocks noChangeArrowheads="1"/>
          </p:cNvSpPr>
          <p:nvPr/>
        </p:nvSpPr>
        <p:spPr bwMode="auto">
          <a:xfrm rot="10800000" flipV="1">
            <a:off x="4189033" y="3364950"/>
            <a:ext cx="1144965" cy="885296"/>
          </a:xfrm>
          <a:custGeom>
            <a:avLst/>
            <a:gdLst>
              <a:gd name="T0" fmla="*/ 42567 w 533400"/>
              <a:gd name="T1" fmla="*/ 324996 h 609600"/>
              <a:gd name="T2" fmla="*/ 491145 w 533400"/>
              <a:gd name="T3" fmla="*/ 319518 h 609600"/>
              <a:gd name="T4" fmla="*/ 266700 w 533400"/>
              <a:gd name="T5" fmla="*/ 304800 h 609600"/>
              <a:gd name="T6" fmla="*/ 5898240 60000 65536"/>
              <a:gd name="T7" fmla="*/ 5898240 60000 65536"/>
              <a:gd name="T8" fmla="*/ 5898240 60000 65536"/>
              <a:gd name="T9" fmla="*/ 0 w 533400"/>
              <a:gd name="T10" fmla="*/ 0 h 609600"/>
              <a:gd name="T11" fmla="*/ 533400 w 533400"/>
              <a:gd name="T12" fmla="*/ 328757 h 609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3400" h="609600">
                <a:moveTo>
                  <a:pt x="825" y="328757"/>
                </a:moveTo>
                <a:lnTo>
                  <a:pt x="825" y="328756"/>
                </a:lnTo>
                <a:cubicBezTo>
                  <a:pt x="275" y="320786"/>
                  <a:pt x="0" y="312794"/>
                  <a:pt x="0" y="304800"/>
                </a:cubicBezTo>
                <a:cubicBezTo>
                  <a:pt x="0" y="136463"/>
                  <a:pt x="119405" y="0"/>
                  <a:pt x="266700" y="0"/>
                </a:cubicBezTo>
                <a:cubicBezTo>
                  <a:pt x="413994" y="0"/>
                  <a:pt x="533400" y="136463"/>
                  <a:pt x="533400" y="304800"/>
                </a:cubicBezTo>
                <a:cubicBezTo>
                  <a:pt x="533399" y="310623"/>
                  <a:pt x="533253" y="316445"/>
                  <a:pt x="532962" y="322260"/>
                </a:cubicBezTo>
                <a:lnTo>
                  <a:pt x="449329" y="316776"/>
                </a:lnTo>
                <a:cubicBezTo>
                  <a:pt x="449508" y="312787"/>
                  <a:pt x="449598" y="308794"/>
                  <a:pt x="449598" y="304800"/>
                </a:cubicBezTo>
                <a:cubicBezTo>
                  <a:pt x="449598" y="182746"/>
                  <a:pt x="367711" y="83802"/>
                  <a:pt x="266700" y="83802"/>
                </a:cubicBezTo>
                <a:cubicBezTo>
                  <a:pt x="165688" y="83802"/>
                  <a:pt x="83802" y="182746"/>
                  <a:pt x="83802" y="304800"/>
                </a:cubicBezTo>
                <a:cubicBezTo>
                  <a:pt x="83801" y="310284"/>
                  <a:pt x="83970" y="315766"/>
                  <a:pt x="84308" y="321235"/>
                </a:cubicBezTo>
                <a:close/>
              </a:path>
            </a:pathLst>
          </a:custGeom>
          <a:pattFill prst="sphere">
            <a:fgClr>
              <a:srgbClr val="FF0000"/>
            </a:fgClr>
            <a:bgClr>
              <a:schemeClr val="tx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800" dirty="0">
              <a:latin typeface="Gill Sans"/>
              <a:ea typeface="+mn-ea"/>
              <a:cs typeface="Gill Sans"/>
            </a:endParaRP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4867129" y="3790079"/>
            <a:ext cx="2209800" cy="68548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Gill Sans"/>
                <a:cs typeface="Gill Sans"/>
              </a:rPr>
              <a:t>CTx</a:t>
            </a:r>
            <a:endParaRPr lang="en-US" sz="2400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247900" y="3790079"/>
            <a:ext cx="2209800" cy="68548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Gill Sans"/>
                <a:cs typeface="Gill Sans"/>
              </a:rPr>
              <a:t>Tx</a:t>
            </a:r>
            <a:endParaRPr lang="en-US" sz="2400" b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8200" y="1676399"/>
            <a:ext cx="5757976" cy="108881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  <a:effec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Gill Sans"/>
                <a:cs typeface="Gill Sans"/>
              </a:rPr>
              <a:t>Memory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523721" y="5029200"/>
            <a:ext cx="1158161" cy="5222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solidFill>
                  <a:srgbClr val="FFFFFF"/>
                </a:solidFill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FF0000"/>
                </a:solidFill>
                <a:latin typeface="Gill Sans"/>
                <a:cs typeface="Gill Sans"/>
                <a:sym typeface="Wingdings" charset="0"/>
              </a:rPr>
              <a:t>0</a:t>
            </a:r>
            <a:endParaRPr lang="en-US" sz="2400" b="1" baseline="-25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429000" y="1981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D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514600" y="1981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latin typeface="Gill Sans"/>
                <a:cs typeface="Gill Sans"/>
              </a:rPr>
              <a:t>I</a:t>
            </a:r>
          </a:p>
        </p:txBody>
      </p:sp>
      <p:cxnSp>
        <p:nvCxnSpPr>
          <p:cNvPr id="15" name="AutoShape 11"/>
          <p:cNvCxnSpPr>
            <a:cxnSpLocks noChangeShapeType="1"/>
            <a:stCxn id="14" idx="3"/>
            <a:endCxn id="13" idx="1"/>
          </p:cNvCxnSpPr>
          <p:nvPr/>
        </p:nvCxnSpPr>
        <p:spPr bwMode="auto">
          <a:xfrm>
            <a:off x="3136900" y="2243138"/>
            <a:ext cx="279400" cy="0"/>
          </a:xfrm>
          <a:prstGeom prst="straightConnector1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971800" y="38481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657600" y="38481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43400" y="5029200"/>
            <a:ext cx="609600" cy="522288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71800" y="5029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657600" y="5029200"/>
            <a:ext cx="609600" cy="522288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803736" y="1981994"/>
            <a:ext cx="1233000" cy="522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solidFill>
                  <a:srgbClr val="FFFFFF"/>
                </a:solidFill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00FF00"/>
                </a:solidFill>
                <a:latin typeface="Gill Sans"/>
                <a:cs typeface="Gill Sans"/>
                <a:sym typeface="Wingdings" charset="0"/>
              </a:rPr>
              <a:t>R</a:t>
            </a:r>
            <a:endParaRPr lang="en-US" sz="2400" b="1" baseline="-25000" dirty="0">
              <a:solidFill>
                <a:srgbClr val="00FF00"/>
              </a:solidFill>
              <a:latin typeface="Gill Sans"/>
              <a:cs typeface="Gill Sans"/>
            </a:endParaRP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4952999" y="2133600"/>
            <a:ext cx="1182263" cy="5222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dirty="0">
                <a:solidFill>
                  <a:srgbClr val="FFFFFF"/>
                </a:solidFill>
                <a:latin typeface="Gill Sans"/>
                <a:cs typeface="Gill Sans"/>
              </a:rPr>
              <a:t>RM</a:t>
            </a:r>
            <a:r>
              <a:rPr lang="en-US" sz="2400" b="1" baseline="-25000" dirty="0">
                <a:solidFill>
                  <a:srgbClr val="FF6600"/>
                </a:solidFill>
                <a:latin typeface="Gill Sans"/>
                <a:cs typeface="Gill Sans"/>
              </a:rPr>
              <a:t>D</a:t>
            </a:r>
            <a:r>
              <a:rPr lang="en-US" sz="2400" b="1" baseline="-25000" dirty="0">
                <a:solidFill>
                  <a:srgbClr val="FFFFFF"/>
                </a:solidFill>
                <a:latin typeface="Gill Sans"/>
                <a:cs typeface="Gill Sans"/>
                <a:sym typeface="Wingdings" charset="0"/>
              </a:rPr>
              <a:t></a:t>
            </a:r>
            <a:r>
              <a:rPr lang="en-US" sz="2400" b="1" baseline="-25000" dirty="0">
                <a:solidFill>
                  <a:srgbClr val="00FF00"/>
                </a:solidFill>
                <a:latin typeface="Gill Sans"/>
                <a:cs typeface="Gill Sans"/>
                <a:sym typeface="Wingdings" charset="0"/>
              </a:rPr>
              <a:t>R</a:t>
            </a:r>
            <a:endParaRPr lang="en-US" sz="2400" b="1" baseline="-25000" dirty="0">
              <a:solidFill>
                <a:srgbClr val="00FF00"/>
              </a:solidFill>
              <a:latin typeface="Gill Sans"/>
              <a:cs typeface="Gill Sans"/>
            </a:endParaRPr>
          </a:p>
        </p:txBody>
      </p:sp>
      <p:cxnSp>
        <p:nvCxnSpPr>
          <p:cNvPr id="32" name="AutoShape 39"/>
          <p:cNvCxnSpPr>
            <a:cxnSpLocks noChangeShapeType="1"/>
          </p:cNvCxnSpPr>
          <p:nvPr/>
        </p:nvCxnSpPr>
        <p:spPr bwMode="auto">
          <a:xfrm rot="16200000" flipH="1">
            <a:off x="3961606" y="4877594"/>
            <a:ext cx="1588" cy="1371600"/>
          </a:xfrm>
          <a:prstGeom prst="curvedConnector3">
            <a:avLst>
              <a:gd name="adj1" fmla="val 272012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Oval 40"/>
          <p:cNvSpPr>
            <a:spLocks noChangeArrowheads="1"/>
          </p:cNvSpPr>
          <p:nvPr/>
        </p:nvSpPr>
        <p:spPr bwMode="auto">
          <a:xfrm>
            <a:off x="2362200" y="4572000"/>
            <a:ext cx="3352800" cy="2057400"/>
          </a:xfrm>
          <a:prstGeom prst="ellips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4" name="Oval 41"/>
          <p:cNvSpPr>
            <a:spLocks noChangeArrowheads="1"/>
          </p:cNvSpPr>
          <p:nvPr/>
        </p:nvSpPr>
        <p:spPr bwMode="auto">
          <a:xfrm>
            <a:off x="4267200" y="1524000"/>
            <a:ext cx="2057400" cy="1447800"/>
          </a:xfrm>
          <a:prstGeom prst="ellips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4-Point Star 34"/>
          <p:cNvSpPr>
            <a:spLocks/>
          </p:cNvSpPr>
          <p:nvPr/>
        </p:nvSpPr>
        <p:spPr>
          <a:xfrm rot="18838775">
            <a:off x="2892934" y="4702442"/>
            <a:ext cx="723366" cy="723366"/>
          </a:xfrm>
          <a:prstGeom prst="star4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334426" y="5825673"/>
            <a:ext cx="3429787" cy="476848"/>
          </a:xfrm>
          <a:prstGeom prst="roundRect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Checkpoint completes</a:t>
            </a:r>
          </a:p>
        </p:txBody>
      </p:sp>
      <p:sp>
        <p:nvSpPr>
          <p:cNvPr id="39" name="Freeform 38"/>
          <p:cNvSpPr/>
          <p:nvPr/>
        </p:nvSpPr>
        <p:spPr>
          <a:xfrm>
            <a:off x="2175261" y="3908689"/>
            <a:ext cx="2323411" cy="461699"/>
          </a:xfrm>
          <a:custGeom>
            <a:avLst/>
            <a:gdLst>
              <a:gd name="connsiteX0" fmla="*/ 0 w 2209111"/>
              <a:gd name="connsiteY0" fmla="*/ 211835 h 251540"/>
              <a:gd name="connsiteX1" fmla="*/ 436531 w 2209111"/>
              <a:gd name="connsiteY1" fmla="*/ 13388 h 251540"/>
              <a:gd name="connsiteX2" fmla="*/ 423303 w 2209111"/>
              <a:gd name="connsiteY2" fmla="*/ 238294 h 251540"/>
              <a:gd name="connsiteX3" fmla="*/ 833377 w 2209111"/>
              <a:gd name="connsiteY3" fmla="*/ 26617 h 251540"/>
              <a:gd name="connsiteX4" fmla="*/ 767236 w 2209111"/>
              <a:gd name="connsiteY4" fmla="*/ 251524 h 251540"/>
              <a:gd name="connsiteX5" fmla="*/ 1137626 w 2209111"/>
              <a:gd name="connsiteY5" fmla="*/ 13388 h 251540"/>
              <a:gd name="connsiteX6" fmla="*/ 1137626 w 2209111"/>
              <a:gd name="connsiteY6" fmla="*/ 198605 h 251540"/>
              <a:gd name="connsiteX7" fmla="*/ 1494787 w 2209111"/>
              <a:gd name="connsiteY7" fmla="*/ 158 h 251540"/>
              <a:gd name="connsiteX8" fmla="*/ 1534472 w 2209111"/>
              <a:gd name="connsiteY8" fmla="*/ 238294 h 251540"/>
              <a:gd name="connsiteX9" fmla="*/ 1799036 w 2209111"/>
              <a:gd name="connsiteY9" fmla="*/ 26617 h 251540"/>
              <a:gd name="connsiteX10" fmla="*/ 1825493 w 2209111"/>
              <a:gd name="connsiteY10" fmla="*/ 225065 h 251540"/>
              <a:gd name="connsiteX11" fmla="*/ 2076829 w 2209111"/>
              <a:gd name="connsiteY11" fmla="*/ 13388 h 251540"/>
              <a:gd name="connsiteX12" fmla="*/ 2063601 w 2209111"/>
              <a:gd name="connsiteY12" fmla="*/ 198605 h 251540"/>
              <a:gd name="connsiteX13" fmla="*/ 2209111 w 2209111"/>
              <a:gd name="connsiteY13" fmla="*/ 158916 h 2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9111" h="251540">
                <a:moveTo>
                  <a:pt x="0" y="211835"/>
                </a:moveTo>
                <a:cubicBezTo>
                  <a:pt x="182990" y="110406"/>
                  <a:pt x="365981" y="8978"/>
                  <a:pt x="436531" y="13388"/>
                </a:cubicBezTo>
                <a:cubicBezTo>
                  <a:pt x="507081" y="17798"/>
                  <a:pt x="357162" y="236089"/>
                  <a:pt x="423303" y="238294"/>
                </a:cubicBezTo>
                <a:cubicBezTo>
                  <a:pt x="489444" y="240499"/>
                  <a:pt x="776055" y="24412"/>
                  <a:pt x="833377" y="26617"/>
                </a:cubicBezTo>
                <a:cubicBezTo>
                  <a:pt x="890699" y="28822"/>
                  <a:pt x="716528" y="253729"/>
                  <a:pt x="767236" y="251524"/>
                </a:cubicBezTo>
                <a:cubicBezTo>
                  <a:pt x="817944" y="249319"/>
                  <a:pt x="1075894" y="22208"/>
                  <a:pt x="1137626" y="13388"/>
                </a:cubicBezTo>
                <a:cubicBezTo>
                  <a:pt x="1199358" y="4568"/>
                  <a:pt x="1078099" y="200810"/>
                  <a:pt x="1137626" y="198605"/>
                </a:cubicBezTo>
                <a:cubicBezTo>
                  <a:pt x="1197153" y="196400"/>
                  <a:pt x="1428646" y="-6457"/>
                  <a:pt x="1494787" y="158"/>
                </a:cubicBezTo>
                <a:cubicBezTo>
                  <a:pt x="1560928" y="6773"/>
                  <a:pt x="1483764" y="233884"/>
                  <a:pt x="1534472" y="238294"/>
                </a:cubicBezTo>
                <a:cubicBezTo>
                  <a:pt x="1585180" y="242704"/>
                  <a:pt x="1750533" y="28822"/>
                  <a:pt x="1799036" y="26617"/>
                </a:cubicBezTo>
                <a:cubicBezTo>
                  <a:pt x="1847539" y="24412"/>
                  <a:pt x="1779194" y="227270"/>
                  <a:pt x="1825493" y="225065"/>
                </a:cubicBezTo>
                <a:cubicBezTo>
                  <a:pt x="1871792" y="222860"/>
                  <a:pt x="2037144" y="17798"/>
                  <a:pt x="2076829" y="13388"/>
                </a:cubicBezTo>
                <a:cubicBezTo>
                  <a:pt x="2116514" y="8978"/>
                  <a:pt x="2041554" y="174350"/>
                  <a:pt x="2063601" y="198605"/>
                </a:cubicBezTo>
                <a:cubicBezTo>
                  <a:pt x="2085648" y="222860"/>
                  <a:pt x="2209111" y="158916"/>
                  <a:pt x="2209111" y="158916"/>
                </a:cubicBezTo>
              </a:path>
            </a:pathLst>
          </a:custGeom>
          <a:ln w="1270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236690" y="3323981"/>
            <a:ext cx="2221010" cy="438637"/>
          </a:xfrm>
          <a:prstGeom prst="roundRect">
            <a:avLst/>
          </a:prstGeom>
          <a:solidFill>
            <a:schemeClr val="tx1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solidFill>
                  <a:schemeClr val="bg1"/>
                </a:solidFill>
                <a:latin typeface="Gill Sans"/>
                <a:cs typeface="Gill Sans"/>
              </a:rPr>
              <a:t>Tx Release</a:t>
            </a:r>
          </a:p>
        </p:txBody>
      </p:sp>
      <p:sp>
        <p:nvSpPr>
          <p:cNvPr id="45" name="Rectangle 51"/>
          <p:cNvSpPr>
            <a:spLocks noChangeArrowheads="1"/>
          </p:cNvSpPr>
          <p:nvPr/>
        </p:nvSpPr>
        <p:spPr bwMode="auto">
          <a:xfrm>
            <a:off x="1069653" y="1914175"/>
            <a:ext cx="7025268" cy="3424504"/>
          </a:xfrm>
          <a:prstGeom prst="roundRect">
            <a:avLst>
              <a:gd name="adj" fmla="val 11641"/>
            </a:avLst>
          </a:prstGeom>
          <a:solidFill>
            <a:srgbClr val="FFFFFF"/>
          </a:solidFill>
          <a:ln w="381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All journaling </a:t>
            </a:r>
            <a:r>
              <a:rPr lang="en-US" sz="2800" dirty="0" err="1" smtClean="0">
                <a:solidFill>
                  <a:schemeClr val="bg1"/>
                </a:solidFill>
                <a:latin typeface="Gill Sans"/>
                <a:cs typeface="Gill Sans"/>
              </a:rPr>
              <a:t>FSes</a:t>
            </a:r>
            <a:r>
              <a:rPr lang="en-US" sz="28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must deal with 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checkpoint failures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 algn="ctr"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Chained </a:t>
            </a:r>
            <a:r>
              <a:rPr lang="en-US" sz="2800" dirty="0" err="1" smtClean="0">
                <a:solidFill>
                  <a:schemeClr val="bg1"/>
                </a:solidFill>
                <a:latin typeface="Gill Sans"/>
                <a:cs typeface="Gill Sans"/>
              </a:rPr>
              <a:t>Txs</a:t>
            </a: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: generic solution</a:t>
            </a:r>
          </a:p>
          <a:p>
            <a:pPr marL="342900" indent="-342900" algn="ctr">
              <a:spcBef>
                <a:spcPct val="0"/>
              </a:spcBef>
            </a:pPr>
            <a:endParaRPr lang="en-US" sz="28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Work for all policies </a:t>
            </a:r>
          </a:p>
          <a:p>
            <a:pPr marL="342900" indent="-342900" algn="ctr">
              <a:lnSpc>
                <a:spcPct val="100000"/>
              </a:lnSpc>
              <a:spcBef>
                <a:spcPct val="0"/>
              </a:spcBef>
              <a:buFont typeface="Wingdings" charset="0"/>
              <a:buNone/>
            </a:pPr>
            <a:endParaRPr lang="en-US" sz="280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0144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08333 0.2509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25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0" grpId="0" animBg="1"/>
      <p:bldP spid="30" grpId="1" animBg="1"/>
      <p:bldP spid="31" grpId="0" animBg="1"/>
      <p:bldP spid="31" grpId="1" animBg="1"/>
      <p:bldP spid="43" grpId="0" animBg="1"/>
      <p:bldP spid="19" grpId="2" animBg="1"/>
      <p:bldP spid="10" grpId="0" animBg="1"/>
      <p:bldP spid="13" grpId="0" animBg="1"/>
      <p:bldP spid="14" grpId="0" animBg="1"/>
      <p:bldP spid="17" grpId="2" animBg="1"/>
      <p:bldP spid="18" grpId="2" animBg="1"/>
      <p:bldP spid="25" grpId="0" animBg="1"/>
      <p:bldP spid="29" grpId="0" animBg="1"/>
      <p:bldP spid="29" grpId="1" animBg="1"/>
      <p:bldP spid="33" grpId="0" animBg="1"/>
      <p:bldP spid="34" grpId="0" animBg="1"/>
      <p:bldP spid="37" grpId="0" animBg="1"/>
      <p:bldP spid="37" grpId="1" animBg="1"/>
      <p:bldP spid="39" grpId="0" animBg="1"/>
      <p:bldP spid="39" grpId="1" animBg="1"/>
      <p:bldP spid="39" grpId="2" animBg="1"/>
      <p:bldP spid="41" grpId="0" animBg="1"/>
      <p:bldP spid="41" grpId="1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innovations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994568"/>
            <a:ext cx="4522902" cy="25429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Performance, functionality, ...</a:t>
            </a:r>
          </a:p>
          <a:p>
            <a:r>
              <a:rPr lang="en-US" b="1" dirty="0" smtClean="0">
                <a:solidFill>
                  <a:srgbClr val="DC9E1F"/>
                </a:solidFill>
              </a:rPr>
              <a:t>Reliability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Store and retrieve data anytime?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6059" y="4970023"/>
            <a:ext cx="4746006" cy="1184940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600" i="1" dirty="0" smtClean="0">
                <a:latin typeface="Gill Sans"/>
                <a:cs typeface="Gill Sans"/>
              </a:rPr>
              <a:t>“Data is your single </a:t>
            </a:r>
            <a:r>
              <a:rPr lang="en-US" sz="2600" i="1" dirty="0">
                <a:latin typeface="Gill Sans"/>
                <a:cs typeface="Gill Sans"/>
              </a:rPr>
              <a:t>most important </a:t>
            </a:r>
            <a:endParaRPr lang="en-US" sz="2600" i="1" dirty="0" smtClean="0">
              <a:latin typeface="Gill Sans"/>
              <a:cs typeface="Gill Sans"/>
            </a:endParaRPr>
          </a:p>
          <a:p>
            <a:pPr algn="ctr"/>
            <a:r>
              <a:rPr lang="en-US" sz="2600" i="1" dirty="0" smtClean="0">
                <a:latin typeface="Gill Sans"/>
                <a:cs typeface="Gill Sans"/>
              </a:rPr>
              <a:t>and </a:t>
            </a:r>
            <a:r>
              <a:rPr lang="en-US" sz="2600" i="1" dirty="0">
                <a:latin typeface="Gill Sans"/>
                <a:cs typeface="Gill Sans"/>
              </a:rPr>
              <a:t>irreplaceable </a:t>
            </a:r>
            <a:r>
              <a:rPr lang="en-US" sz="2600" i="1" dirty="0" smtClean="0">
                <a:latin typeface="Gill Sans"/>
                <a:cs typeface="Gill Sans"/>
              </a:rPr>
              <a:t>asset”</a:t>
            </a:r>
          </a:p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Gill Sans"/>
                <a:cs typeface="Gill Sans"/>
              </a:rPr>
              <a:t>-- from the book Web Operations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63934" y="2025899"/>
            <a:ext cx="3429261" cy="3329243"/>
            <a:chOff x="5254510" y="2025899"/>
            <a:chExt cx="3429261" cy="3329243"/>
          </a:xfrm>
        </p:grpSpPr>
        <p:sp>
          <p:nvSpPr>
            <p:cNvPr id="20" name="Rounded Rectangle 19"/>
            <p:cNvSpPr/>
            <p:nvPr/>
          </p:nvSpPr>
          <p:spPr>
            <a:xfrm>
              <a:off x="7502963" y="2025899"/>
              <a:ext cx="963514" cy="45168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SCM FS</a:t>
              </a: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254510" y="4877019"/>
              <a:ext cx="3429261" cy="0"/>
            </a:xfrm>
            <a:prstGeom prst="line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46794" y="4970421"/>
              <a:ext cx="1644217" cy="384721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2200" i="1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FS evolution 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80655" y="2025899"/>
              <a:ext cx="938256" cy="45168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Disk FS</a:t>
              </a: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446" t="6835" r="56664" b="9775"/>
            <a:stretch/>
          </p:blipFill>
          <p:spPr>
            <a:xfrm rot="16200000">
              <a:off x="5484324" y="2215418"/>
              <a:ext cx="531707" cy="822749"/>
            </a:xfrm>
            <a:prstGeom prst="rect">
              <a:avLst/>
            </a:prstGeom>
            <a:ln w="28575" cmpd="sng">
              <a:solidFill>
                <a:schemeClr val="tx1">
                  <a:lumMod val="50000"/>
                </a:schemeClr>
              </a:solidFill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19510" t="6149" r="20235" b="12318"/>
            <a:stretch/>
          </p:blipFill>
          <p:spPr>
            <a:xfrm>
              <a:off x="7620886" y="2360940"/>
              <a:ext cx="770894" cy="457641"/>
            </a:xfrm>
            <a:prstGeom prst="rect">
              <a:avLst/>
            </a:prstGeom>
            <a:ln w="28575" cmpd="sng">
              <a:solidFill>
                <a:schemeClr val="tx1">
                  <a:lumMod val="50000"/>
                </a:schemeClr>
              </a:solidFill>
            </a:ln>
          </p:spPr>
        </p:pic>
        <p:sp>
          <p:nvSpPr>
            <p:cNvPr id="28" name="Rounded Rectangle 27"/>
            <p:cNvSpPr/>
            <p:nvPr/>
          </p:nvSpPr>
          <p:spPr>
            <a:xfrm>
              <a:off x="5313221" y="3266059"/>
              <a:ext cx="1286520" cy="454706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Distr. FS</a:t>
              </a:r>
            </a:p>
          </p:txBody>
        </p:sp>
        <p:pic>
          <p:nvPicPr>
            <p:cNvPr id="29" name="Picture 28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510" y="3589910"/>
              <a:ext cx="773621" cy="646574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6773178" y="3256764"/>
              <a:ext cx="1707680" cy="43878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Cloud storage</a:t>
              </a: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2" name="Group 31"/>
            <p:cNvGrpSpPr>
              <a:grpSpLocks noChangeAspect="1"/>
            </p:cNvGrpSpPr>
            <p:nvPr/>
          </p:nvGrpSpPr>
          <p:grpSpPr>
            <a:xfrm>
              <a:off x="6808968" y="3598180"/>
              <a:ext cx="600928" cy="551605"/>
              <a:chOff x="4546690" y="137362"/>
              <a:chExt cx="3820302" cy="3506741"/>
            </a:xfrm>
          </p:grpSpPr>
          <p:pic>
            <p:nvPicPr>
              <p:cNvPr id="179" name="Picture 17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0" name="Picture 17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1" name="Picture 18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2" name="Picture 18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3" name="Picture 18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4" name="Picture 18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5" name="Picture 18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6" name="Picture 18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7" name="Picture 18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8" name="Picture 18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9" name="Picture 18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0" name="Picture 18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1" name="Picture 19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2" name="Picture 19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3" name="Picture 19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4" name="Picture 19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5" name="Picture 19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6" name="Picture 19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7345476" y="3598180"/>
              <a:ext cx="600928" cy="551605"/>
              <a:chOff x="4546690" y="137362"/>
              <a:chExt cx="3820302" cy="3506741"/>
            </a:xfrm>
          </p:grpSpPr>
          <p:pic>
            <p:nvPicPr>
              <p:cNvPr id="161" name="Picture 16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2" name="Picture 16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3" name="Picture 16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4" name="Picture 16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5" name="Picture 16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6" name="Picture 16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7" name="Picture 16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8" name="Picture 16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9" name="Picture 16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0" name="Picture 16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1" name="Picture 17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2" name="Picture 17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3" name="Picture 17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4" name="Picture 17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5" name="Picture 17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6" name="Picture 17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7" name="Picture 17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8" name="Picture 17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7879929" y="3592509"/>
              <a:ext cx="600928" cy="551605"/>
              <a:chOff x="4546690" y="137362"/>
              <a:chExt cx="3820302" cy="3506741"/>
            </a:xfrm>
          </p:grpSpPr>
          <p:pic>
            <p:nvPicPr>
              <p:cNvPr id="143" name="Picture 14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4" name="Picture 14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5" name="Picture 14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6" name="Picture 14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7" name="Picture 14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8" name="Picture 14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9" name="Picture 14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0" name="Picture 14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1" name="Picture 15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2" name="Picture 15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3" name="Picture 15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4" name="Picture 15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5" name="Picture 15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6" name="Picture 15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7" name="Picture 15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8" name="Picture 15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9" name="Picture 15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0" name="Picture 15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6806012" y="4135378"/>
              <a:ext cx="600928" cy="551605"/>
              <a:chOff x="4546690" y="137362"/>
              <a:chExt cx="3820302" cy="3506741"/>
            </a:xfrm>
          </p:grpSpPr>
          <p:pic>
            <p:nvPicPr>
              <p:cNvPr id="107" name="Picture 10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8" name="Picture 10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9" name="Picture 10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0" name="Picture 10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1" name="Picture 11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2" name="Picture 11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3" name="Picture 11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4" name="Picture 11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5" name="Picture 11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6" name="Picture 11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7" name="Picture 11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8" name="Picture 11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9" name="Picture 11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0" name="Picture 11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1" name="Picture 12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2" name="Picture 12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3" name="Picture 12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4" name="Picture 12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7342520" y="4135378"/>
              <a:ext cx="600928" cy="551605"/>
              <a:chOff x="4546690" y="137362"/>
              <a:chExt cx="3820302" cy="3506741"/>
            </a:xfrm>
          </p:grpSpPr>
          <p:pic>
            <p:nvPicPr>
              <p:cNvPr id="89" name="Picture 8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0" name="Picture 8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1" name="Picture 9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2" name="Picture 9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3" name="Picture 9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4" name="Picture 9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5" name="Picture 9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6" name="Picture 9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7" name="Picture 9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8" name="Picture 9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9" name="Picture 9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0" name="Picture 9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1" name="Picture 10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2" name="Picture 10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3" name="Picture 10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4" name="Picture 10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5" name="Picture 10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6" name="Picture 10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7876973" y="4129707"/>
              <a:ext cx="600928" cy="551605"/>
              <a:chOff x="4546690" y="137362"/>
              <a:chExt cx="3820302" cy="3506741"/>
            </a:xfrm>
          </p:grpSpPr>
          <p:pic>
            <p:nvPicPr>
              <p:cNvPr id="71" name="Picture 7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2" name="Picture 7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3" name="Picture 7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4" name="Picture 7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5" name="Picture 7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8" name="Picture 7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9" name="Picture 78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0" name="Picture 79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1" name="Picture 80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2" name="Picture 81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3" name="Picture 82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4" name="Picture 83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5" name="Picture 84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6" name="Picture 85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7" name="Picture 86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8" name="Picture 87" descr="server.png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A6AEBA"/>
                  </a:clrFrom>
                  <a:clrTo>
                    <a:srgbClr val="A6AEB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pic>
          <p:nvPicPr>
            <p:cNvPr id="45" name="Picture 44" descr="MC910216337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DCC6B7"/>
                </a:clrFrom>
                <a:clrTo>
                  <a:srgbClr val="DCC6B7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699" y="3720765"/>
              <a:ext cx="1717747" cy="964111"/>
            </a:xfrm>
            <a:prstGeom prst="rect">
              <a:avLst/>
            </a:prstGeom>
          </p:spPr>
        </p:pic>
        <p:pic>
          <p:nvPicPr>
            <p:cNvPr id="46" name="Picture 45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467" y="3589910"/>
              <a:ext cx="773621" cy="646574"/>
            </a:xfrm>
            <a:prstGeom prst="rect">
              <a:avLst/>
            </a:prstGeom>
          </p:spPr>
        </p:pic>
        <p:pic>
          <p:nvPicPr>
            <p:cNvPr id="47" name="Picture 46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228" y="3589910"/>
              <a:ext cx="773621" cy="646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6442421" y="2025899"/>
              <a:ext cx="876393" cy="451682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SSD FS</a:t>
              </a: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/>
            <a:srcRect l="56254" t="7834" r="6011" b="10093"/>
            <a:stretch/>
          </p:blipFill>
          <p:spPr>
            <a:xfrm rot="16200000">
              <a:off x="6611462" y="2247535"/>
              <a:ext cx="531709" cy="758514"/>
            </a:xfrm>
            <a:prstGeom prst="rect">
              <a:avLst/>
            </a:prstGeom>
            <a:ln w="28575" cmpd="sng">
              <a:solidFill>
                <a:schemeClr val="tx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2941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3664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Reliable local FS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Background</a:t>
            </a:r>
          </a:p>
          <a:p>
            <a:pPr lvl="1"/>
            <a:r>
              <a:rPr lang="en-US" dirty="0" smtClean="0"/>
              <a:t>I/O Shepherding </a:t>
            </a:r>
            <a:r>
              <a:rPr lang="en-US" i="1" dirty="0" smtClean="0"/>
              <a:t>[SOSP </a:t>
            </a:r>
            <a:r>
              <a:rPr lang="fr-FR" i="1" dirty="0" smtClean="0"/>
              <a:t>’</a:t>
            </a:r>
            <a:r>
              <a:rPr lang="en-US" i="1" dirty="0" smtClean="0"/>
              <a:t>07]</a:t>
            </a:r>
          </a:p>
          <a:p>
            <a:pPr lvl="2"/>
            <a:r>
              <a:rPr lang="en-US" dirty="0" smtClean="0"/>
              <a:t>Problem: FS + partial failures</a:t>
            </a:r>
          </a:p>
          <a:p>
            <a:pPr lvl="2"/>
            <a:r>
              <a:rPr lang="en-US" dirty="0" smtClean="0"/>
              <a:t>Solution: I/O Shepherding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Evaluation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SQCK </a:t>
            </a:r>
            <a:r>
              <a:rPr lang="en-US" i="1" dirty="0">
                <a:solidFill>
                  <a:srgbClr val="FFFFFF"/>
                </a:solidFill>
              </a:rPr>
              <a:t>[OSDI </a:t>
            </a:r>
            <a:r>
              <a:rPr lang="fr-FR" i="1" dirty="0">
                <a:solidFill>
                  <a:srgbClr val="FFFFFF"/>
                </a:solidFill>
              </a:rPr>
              <a:t>’</a:t>
            </a:r>
            <a:r>
              <a:rPr lang="en-US" i="1" dirty="0">
                <a:solidFill>
                  <a:srgbClr val="FFFFFF"/>
                </a:solidFill>
              </a:rPr>
              <a:t>08</a:t>
            </a:r>
            <a:r>
              <a:rPr lang="en-US" i="1" dirty="0" smtClean="0">
                <a:solidFill>
                  <a:srgbClr val="FFFFFF"/>
                </a:solidFill>
              </a:rPr>
              <a:t>]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086555" y="2566581"/>
            <a:ext cx="4477715" cy="1574346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2906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442305" cy="3249990"/>
          </a:xfrm>
        </p:spPr>
        <p:txBody>
          <a:bodyPr/>
          <a:lstStyle/>
          <a:p>
            <a:r>
              <a:rPr lang="en-US" b="1" dirty="0" smtClean="0"/>
              <a:t>Flexibility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Custom </a:t>
            </a:r>
            <a:r>
              <a:rPr lang="en-US" dirty="0" smtClean="0"/>
              <a:t>policies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48" y="1661418"/>
            <a:ext cx="3516709" cy="2307690"/>
          </a:xfrm>
          <a:prstGeom prst="rect">
            <a:avLst/>
          </a:prstGeom>
          <a:ln w="76200" cmpd="sng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55" y="4246290"/>
            <a:ext cx="3534302" cy="2311744"/>
          </a:xfrm>
          <a:prstGeom prst="rect">
            <a:avLst/>
          </a:prstGeom>
          <a:ln w="76200" cmpd="sng">
            <a:solidFill>
              <a:schemeClr val="tx2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5562233" y="2962312"/>
            <a:ext cx="1201248" cy="832850"/>
          </a:xfrm>
          <a:prstGeom prst="roundRect">
            <a:avLst/>
          </a:prstGeom>
          <a:solidFill>
            <a:schemeClr val="tx1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ext3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read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72642" y="5596201"/>
            <a:ext cx="1929958" cy="864082"/>
          </a:xfrm>
          <a:prstGeom prst="roundRect">
            <a:avLst/>
          </a:prstGeom>
          <a:solidFill>
            <a:schemeClr val="tx2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Retry + Propagate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44895" y="334127"/>
            <a:ext cx="3699303" cy="1237937"/>
            <a:chOff x="1231827" y="2414508"/>
            <a:chExt cx="3699303" cy="1237937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2514144" y="1235458"/>
              <a:ext cx="1134670" cy="3699303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path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open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chmod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read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readlink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getdir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creat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mkdir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rename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symlink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write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trunc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rmdir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unlink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mount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fsync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umount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logwrite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recovery</a:t>
              </a:r>
              <a:endParaRPr lang="en-US" dirty="0">
                <a:solidFill>
                  <a:srgbClr val="BFBFBF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163838" y="2414508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BFBFBF"/>
                  </a:solidFill>
                  <a:latin typeface="Gill Sans"/>
                  <a:cs typeface="Gill Sans"/>
                </a:rPr>
                <a:t>Workload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18393" y="1597266"/>
            <a:ext cx="1226502" cy="2466060"/>
            <a:chOff x="381001" y="3186722"/>
            <a:chExt cx="1226502" cy="2466060"/>
          </a:xfrm>
        </p:grpSpPr>
        <p:sp>
          <p:nvSpPr>
            <p:cNvPr id="15" name="TextBox 14"/>
            <p:cNvSpPr txBox="1"/>
            <p:nvPr/>
          </p:nvSpPr>
          <p:spPr>
            <a:xfrm>
              <a:off x="381001" y="3186722"/>
              <a:ext cx="1226502" cy="2466060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inode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dir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bm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ibm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indirect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data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super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g-desc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j-super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j-rev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j-desc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j-comm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j-data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 rot="16200000">
              <a:off x="-485731" y="4180507"/>
              <a:ext cx="21951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latin typeface="Gill Sans"/>
                  <a:cs typeface="Gill Sans"/>
                </a:rPr>
                <a:t>Failed blocks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64191" y="3640399"/>
            <a:ext cx="2133600" cy="1938331"/>
            <a:chOff x="6324600" y="2209807"/>
            <a:chExt cx="2133600" cy="1938331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6324600" y="2286000"/>
              <a:ext cx="304800" cy="3492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endParaRPr lang="en-US" sz="100" dirty="0">
                <a:latin typeface="Gill Sans"/>
                <a:cs typeface="Gill Sans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6629400" y="2209807"/>
              <a:ext cx="18018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Gill Sans"/>
                  <a:cs typeface="Gill Sans"/>
                </a:rPr>
                <a:t>Not applicable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324600" y="3397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7143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Gill Sans"/>
                  <a:cs typeface="Gill Sans"/>
                </a:rPr>
                <a:t>Stop</a:t>
              </a: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64770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6324600" y="3778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6324600" y="3962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1358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Gill Sans"/>
                  <a:cs typeface="Gill Sans"/>
                </a:rPr>
                <a:t>Propagate</a:t>
              </a: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6324600" y="2635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2" name="Oval 19"/>
            <p:cNvSpPr>
              <a:spLocks noChangeArrowheads="1"/>
            </p:cNvSpPr>
            <p:nvPr/>
          </p:nvSpPr>
          <p:spPr bwMode="auto">
            <a:xfrm>
              <a:off x="6324600" y="2666994"/>
              <a:ext cx="313707" cy="3206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1828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Gill Sans"/>
                  <a:cs typeface="Gill Sans"/>
                </a:rPr>
                <a:t>No Recovery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6324600" y="3016250"/>
              <a:ext cx="304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24600" y="3048000"/>
              <a:ext cx="304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6629400" y="29718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BFBFBF"/>
                  </a:solidFill>
                  <a:latin typeface="Gill Sans"/>
                  <a:cs typeface="Gill Sans"/>
                </a:rPr>
                <a:t>Retry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12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348567" cy="4756150"/>
          </a:xfrm>
        </p:spPr>
        <p:txBody>
          <a:bodyPr/>
          <a:lstStyle/>
          <a:p>
            <a:r>
              <a:rPr lang="en-US" b="1" dirty="0" smtClean="0"/>
              <a:t>Flexibility</a:t>
            </a:r>
          </a:p>
          <a:p>
            <a:pPr lvl="1"/>
            <a:r>
              <a:rPr lang="en-US" dirty="0" smtClean="0"/>
              <a:t>Custom policies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Fine</a:t>
            </a:r>
            <a:r>
              <a:rPr lang="en-US" dirty="0" smtClean="0">
                <a:solidFill>
                  <a:srgbClr val="66CCFF"/>
                </a:solidFill>
              </a:rPr>
              <a:t>-grai</a:t>
            </a:r>
            <a:r>
              <a:rPr lang="en-US" dirty="0" smtClean="0">
                <a:solidFill>
                  <a:srgbClr val="FF0000"/>
                </a:solidFill>
              </a:rPr>
              <a:t>ned</a:t>
            </a:r>
            <a:r>
              <a:rPr lang="en-US" dirty="0" smtClean="0">
                <a:solidFill>
                  <a:srgbClr val="00FF00"/>
                </a:solidFill>
              </a:rPr>
              <a:t>          </a:t>
            </a:r>
            <a:r>
              <a:rPr lang="en-US" dirty="0" smtClean="0"/>
              <a:t>policies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18051" y="1681440"/>
            <a:ext cx="3516711" cy="4887917"/>
            <a:chOff x="5279850" y="947800"/>
            <a:chExt cx="3516711" cy="48879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9851" y="947800"/>
              <a:ext cx="3516709" cy="2291841"/>
            </a:xfrm>
            <a:prstGeom prst="rect">
              <a:avLst/>
            </a:prstGeom>
            <a:ln w="76200" cmpd="sng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850" y="3532673"/>
              <a:ext cx="3516711" cy="2303044"/>
            </a:xfrm>
            <a:prstGeom prst="rect">
              <a:avLst/>
            </a:prstGeom>
            <a:ln w="28575" cmpd="sng">
              <a:solidFill>
                <a:srgbClr val="000000"/>
              </a:solidFill>
            </a:ln>
          </p:spPr>
        </p:pic>
        <p:sp>
          <p:nvSpPr>
            <p:cNvPr id="13" name="Rounded Rectangle 12"/>
            <p:cNvSpPr/>
            <p:nvPr/>
          </p:nvSpPr>
          <p:spPr>
            <a:xfrm>
              <a:off x="5357136" y="1267059"/>
              <a:ext cx="951404" cy="981635"/>
            </a:xfrm>
            <a:prstGeom prst="roundRect">
              <a:avLst/>
            </a:prstGeom>
            <a:solidFill>
              <a:srgbClr val="FFFF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ext3</a:t>
              </a:r>
            </a:p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write</a:t>
              </a:r>
              <a:endParaRPr lang="en-US" sz="24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279851" y="3532673"/>
              <a:ext cx="3516710" cy="9144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279851" y="4599473"/>
              <a:ext cx="3516710" cy="381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279851" y="4968378"/>
              <a:ext cx="3516709" cy="838200"/>
            </a:xfrm>
            <a:prstGeom prst="rect">
              <a:avLst/>
            </a:prstGeom>
            <a:solidFill>
              <a:srgbClr val="3366FF">
                <a:alpha val="43000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5279851" y="4447073"/>
              <a:ext cx="3516710" cy="152400"/>
            </a:xfrm>
            <a:prstGeom prst="rect">
              <a:avLst/>
            </a:prstGeom>
            <a:solidFill>
              <a:srgbClr val="00FF00">
                <a:alpha val="25000"/>
              </a:srgb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dirty="0"/>
            </a:p>
          </p:txBody>
        </p:sp>
      </p:grpSp>
      <p:graphicFrame>
        <p:nvGraphicFramePr>
          <p:cNvPr id="20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42149"/>
              </p:ext>
            </p:extLst>
          </p:nvPr>
        </p:nvGraphicFramePr>
        <p:xfrm>
          <a:off x="1052106" y="4794847"/>
          <a:ext cx="3581400" cy="1341120"/>
        </p:xfrm>
        <a:graphic>
          <a:graphicData uri="http://schemas.openxmlformats.org/drawingml/2006/table">
            <a:tbl>
              <a:tblPr/>
              <a:tblGrid>
                <a:gridCol w="1295400"/>
                <a:gridCol w="2286000"/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Policy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Spec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User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Retry + Propagate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Journal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Retry + 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Metadata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Retry + Remap + 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9F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344895" y="334127"/>
            <a:ext cx="3699303" cy="1237937"/>
            <a:chOff x="1231827" y="2414508"/>
            <a:chExt cx="3699303" cy="1237937"/>
          </a:xfrm>
        </p:grpSpPr>
        <p:sp>
          <p:nvSpPr>
            <p:cNvPr id="15" name="TextBox 14"/>
            <p:cNvSpPr txBox="1"/>
            <p:nvPr/>
          </p:nvSpPr>
          <p:spPr>
            <a:xfrm rot="16200000">
              <a:off x="2514144" y="1235458"/>
              <a:ext cx="1134670" cy="3699303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path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open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chmod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read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readlink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getdir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creat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mkdir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rename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symlink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write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trunc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rmdir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unlink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mount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fsync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umount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logwrite</a:t>
              </a:r>
            </a:p>
            <a:p>
              <a:pPr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recovery</a:t>
              </a:r>
              <a:endParaRPr lang="en-US" dirty="0">
                <a:solidFill>
                  <a:srgbClr val="BFBFB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2163838" y="2414508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 dirty="0">
                  <a:solidFill>
                    <a:srgbClr val="BFBFBF"/>
                  </a:solidFill>
                  <a:latin typeface="Gill Sans"/>
                  <a:cs typeface="Gill Sans"/>
                </a:rPr>
                <a:t>Workload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8393" y="1597266"/>
            <a:ext cx="1226502" cy="2466060"/>
            <a:chOff x="381001" y="3186722"/>
            <a:chExt cx="1226502" cy="2466060"/>
          </a:xfrm>
        </p:grpSpPr>
        <p:sp>
          <p:nvSpPr>
            <p:cNvPr id="23" name="TextBox 22"/>
            <p:cNvSpPr txBox="1"/>
            <p:nvPr/>
          </p:nvSpPr>
          <p:spPr>
            <a:xfrm>
              <a:off x="381001" y="3186722"/>
              <a:ext cx="1226502" cy="2466060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inode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dir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bm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ibm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indirect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data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super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g-desc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j-super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j-rev</a:t>
              </a:r>
            </a:p>
            <a:p>
              <a:pPr algn="r">
                <a:lnSpc>
                  <a:spcPts val="14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j-desc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j-comm</a:t>
              </a:r>
            </a:p>
            <a:p>
              <a:pPr algn="r">
                <a:lnSpc>
                  <a:spcPts val="1500"/>
                </a:lnSpc>
              </a:pPr>
              <a:r>
                <a:rPr lang="en-US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j-data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 rot="16200000">
              <a:off x="-485731" y="4180507"/>
              <a:ext cx="21951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BFBFBF"/>
                  </a:solidFill>
                  <a:latin typeface="Gill Sans"/>
                  <a:cs typeface="Gill Sans"/>
                </a:rPr>
                <a:t>Failed blocks</a:t>
              </a:r>
              <a:endParaRPr lang="en-US" sz="2400" b="1" dirty="0">
                <a:solidFill>
                  <a:srgbClr val="BFBFB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21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1"/>
            <a:ext cx="4501775" cy="2918012"/>
          </a:xfrm>
        </p:spPr>
        <p:txBody>
          <a:bodyPr>
            <a:normAutofit/>
          </a:bodyPr>
          <a:lstStyle/>
          <a:p>
            <a:r>
              <a:rPr lang="en-US" dirty="0" smtClean="0"/>
              <a:t>Flexibility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Simplicity</a:t>
            </a:r>
          </a:p>
          <a:p>
            <a:pPr lvl="1"/>
            <a:r>
              <a:rPr lang="en-US" b="1" dirty="0" smtClean="0"/>
              <a:t>8</a:t>
            </a:r>
            <a:r>
              <a:rPr lang="en-US" dirty="0" smtClean="0"/>
              <a:t> policies, </a:t>
            </a:r>
            <a:r>
              <a:rPr lang="en-US" b="1" dirty="0" smtClean="0">
                <a:solidFill>
                  <a:srgbClr val="FFFFFF"/>
                </a:solidFill>
              </a:rPr>
              <a:t>8-79 </a:t>
            </a:r>
            <a:r>
              <a:rPr lang="en-US" dirty="0" smtClean="0"/>
              <a:t>LOC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Composable policies</a:t>
            </a:r>
          </a:p>
          <a:p>
            <a:pPr lvl="2"/>
            <a:r>
              <a:rPr lang="en-US" dirty="0" smtClean="0">
                <a:solidFill>
                  <a:srgbClr val="00FF00"/>
                </a:solidFill>
              </a:rPr>
              <a:t>RAID variant in 79 LOC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26817"/>
              </p:ext>
            </p:extLst>
          </p:nvPr>
        </p:nvGraphicFramePr>
        <p:xfrm>
          <a:off x="5486400" y="1219200"/>
          <a:ext cx="3200400" cy="5049204"/>
        </p:xfrm>
        <a:graphic>
          <a:graphicData uri="http://schemas.openxmlformats.org/drawingml/2006/table">
            <a:tbl>
              <a:tblPr/>
              <a:tblGrid>
                <a:gridCol w="2286000"/>
                <a:gridCol w="9144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Policy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LOC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Propagate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Sanity Check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Reboot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Retry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Mirroring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Parity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Multiple Lines of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Defense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39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D-GRAID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79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0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993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Flexibility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Simplicity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Performance</a:t>
            </a: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0-5% </a:t>
            </a:r>
            <a:r>
              <a:rPr lang="en-US" dirty="0" smtClean="0">
                <a:solidFill>
                  <a:srgbClr val="FFFFFF"/>
                </a:solidFill>
              </a:rPr>
              <a:t>bare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Depends </a:t>
            </a:r>
            <a:r>
              <a:rPr lang="en-US" dirty="0" smtClean="0">
                <a:solidFill>
                  <a:srgbClr val="FFFFFF"/>
                </a:solidFill>
              </a:rPr>
              <a:t>on the policies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(e.g. </a:t>
            </a:r>
            <a:r>
              <a:rPr lang="en-US" dirty="0" smtClean="0">
                <a:solidFill>
                  <a:srgbClr val="FF0000"/>
                </a:solidFill>
              </a:rPr>
              <a:t>mirroring: 4-60%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239544"/>
              </p:ext>
            </p:extLst>
          </p:nvPr>
        </p:nvGraphicFramePr>
        <p:xfrm>
          <a:off x="4788661" y="1034642"/>
          <a:ext cx="4241039" cy="3840480"/>
        </p:xfrm>
        <a:graphic>
          <a:graphicData uri="http://schemas.openxmlformats.org/drawingml/2006/table">
            <a:tbl>
              <a:tblPr/>
              <a:tblGrid>
                <a:gridCol w="1937626"/>
                <a:gridCol w="806017"/>
                <a:gridCol w="787136"/>
                <a:gridCol w="710260"/>
              </a:tblGrid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Policy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PostMark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TPC-B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SSH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ext3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+ shepherd layer        (no policy)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Mirror-near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1.59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1.41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Retry+Reboot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Parity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1.27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Mirror-far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1.65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1.87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Sanity Check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Mult. Lines of 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/>
                        <a:ea typeface="ＭＳ Ｐゴシック" charset="0"/>
                        <a:cs typeface="Gill Sans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1.28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ＭＳ Ｐゴシック" charset="0"/>
                          <a:cs typeface="Gill Sans"/>
                        </a:rPr>
                        <a:t>1.01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661" y="2696454"/>
            <a:ext cx="4241039" cy="362129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661" y="3115734"/>
            <a:ext cx="4241039" cy="1890183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4501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993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Flexibility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Simplicity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Performance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Robustness</a:t>
            </a:r>
          </a:p>
          <a:p>
            <a:pPr lvl="1"/>
            <a:r>
              <a:rPr lang="en-US" dirty="0" smtClean="0"/>
              <a:t>Chained-transactions + 24 “unique” crash points</a:t>
            </a:r>
          </a:p>
        </p:txBody>
      </p:sp>
    </p:spTree>
    <p:extLst>
      <p:ext uri="{BB962C8B-B14F-4D97-AF65-F5344CB8AC3E}">
        <p14:creationId xmlns:p14="http://schemas.microsoft.com/office/powerpoint/2010/main" val="362483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I/O Shepherding (summary)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1187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New, novel </a:t>
            </a:r>
            <a:r>
              <a:rPr lang="en-US" dirty="0" smtClean="0">
                <a:solidFill>
                  <a:srgbClr val="FFFFFF"/>
                </a:solidFill>
              </a:rPr>
              <a:t>reliability framework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Localized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imple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flexible</a:t>
            </a:r>
            <a:r>
              <a:rPr lang="en-US" dirty="0" smtClean="0">
                <a:solidFill>
                  <a:srgbClr val="FFFFFF"/>
                </a:solidFill>
              </a:rPr>
              <a:t>, and </a:t>
            </a:r>
            <a:r>
              <a:rPr lang="en-US" dirty="0" smtClean="0">
                <a:solidFill>
                  <a:srgbClr val="DC9E1F"/>
                </a:solidFill>
              </a:rPr>
              <a:t>powerful</a:t>
            </a:r>
            <a:r>
              <a:rPr lang="en-US" dirty="0" smtClean="0">
                <a:solidFill>
                  <a:srgbClr val="FFFFFF"/>
                </a:solidFill>
              </a:rPr>
              <a:t> disk-failure management</a:t>
            </a:r>
          </a:p>
          <a:p>
            <a:r>
              <a:rPr lang="en-US" dirty="0" smtClean="0"/>
              <a:t>Core features built:</a:t>
            </a:r>
          </a:p>
          <a:p>
            <a:pPr lvl="1"/>
            <a:r>
              <a:rPr lang="en-US" dirty="0" smtClean="0"/>
              <a:t>Policy specification table, code, primitives, and metadata</a:t>
            </a:r>
          </a:p>
          <a:p>
            <a:pPr lvl="1"/>
            <a:r>
              <a:rPr lang="en-US" dirty="0" smtClean="0"/>
              <a:t>Chained transactions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solidFill>
                  <a:srgbClr val="DC9E1F"/>
                </a:solidFill>
              </a:rPr>
              <a:t>OS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C9E1F"/>
                </a:solidFill>
              </a:rPr>
              <a:t>ext3 </a:t>
            </a:r>
            <a:r>
              <a:rPr lang="en-US" dirty="0" smtClean="0"/>
              <a:t>changes: </a:t>
            </a:r>
            <a:r>
              <a:rPr lang="en-US" dirty="0" smtClean="0">
                <a:solidFill>
                  <a:schemeClr val="tx2"/>
                </a:solidFill>
              </a:rPr>
              <a:t>~900 LOC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Semantic information propagation, layout and allocation interface, consistency management, etc.</a:t>
            </a:r>
          </a:p>
          <a:p>
            <a:pPr lvl="1"/>
            <a:r>
              <a:rPr lang="en-US" dirty="0" smtClean="0">
                <a:solidFill>
                  <a:srgbClr val="DC9E1F"/>
                </a:solidFill>
              </a:rPr>
              <a:t>Shepherd</a:t>
            </a:r>
            <a:r>
              <a:rPr lang="en-US" dirty="0" smtClean="0">
                <a:solidFill>
                  <a:srgbClr val="FFFFFF"/>
                </a:solidFill>
              </a:rPr>
              <a:t> infrastructure: </a:t>
            </a:r>
            <a:r>
              <a:rPr lang="en-US" dirty="0" smtClean="0">
                <a:solidFill>
                  <a:schemeClr val="tx2"/>
                </a:solidFill>
              </a:rPr>
              <a:t>~3500 LOC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</a:rPr>
              <a:t>Shepherd primitives, thread support, maps management, etc.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1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21776" y="1600200"/>
            <a:ext cx="4701449" cy="47561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Reliable local FS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I/O Shepherding </a:t>
            </a:r>
            <a:r>
              <a:rPr lang="en-US" i="1" dirty="0">
                <a:solidFill>
                  <a:srgbClr val="FFFFFF"/>
                </a:solidFill>
              </a:rPr>
              <a:t>[SOSP </a:t>
            </a:r>
            <a:r>
              <a:rPr lang="fr-FR" i="1" dirty="0">
                <a:solidFill>
                  <a:srgbClr val="FFFFFF"/>
                </a:solidFill>
              </a:rPr>
              <a:t>’</a:t>
            </a:r>
            <a:r>
              <a:rPr lang="en-US" i="1" dirty="0">
                <a:solidFill>
                  <a:srgbClr val="FFFFFF"/>
                </a:solidFill>
              </a:rPr>
              <a:t>07</a:t>
            </a:r>
            <a:r>
              <a:rPr lang="en-US" i="1" dirty="0" smtClean="0">
                <a:solidFill>
                  <a:srgbClr val="FFFFFF"/>
                </a:solidFill>
              </a:rPr>
              <a:t>]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/>
              <a:t>SQCK </a:t>
            </a:r>
            <a:r>
              <a:rPr lang="en-US" i="1" dirty="0" smtClean="0"/>
              <a:t>[OSDI </a:t>
            </a:r>
            <a:r>
              <a:rPr lang="fr-FR" i="1" dirty="0" smtClean="0"/>
              <a:t>’</a:t>
            </a:r>
            <a:r>
              <a:rPr lang="en-US" i="1" dirty="0" smtClean="0"/>
              <a:t>08]</a:t>
            </a:r>
          </a:p>
          <a:p>
            <a:pPr lvl="2"/>
            <a:r>
              <a:rPr lang="en-US" b="1" dirty="0" smtClean="0"/>
              <a:t>Problem: 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smtClean="0">
                <a:solidFill>
                  <a:srgbClr val="00FF00"/>
                </a:solidFill>
              </a:rPr>
              <a:t>fsck</a:t>
            </a:r>
            <a:r>
              <a:rPr lang="en-US" b="1" dirty="0" smtClean="0">
                <a:solidFill>
                  <a:srgbClr val="FFFFFF"/>
                </a:solidFill>
              </a:rPr>
              <a:t> + </a:t>
            </a:r>
            <a:r>
              <a:rPr lang="en-US" b="1" dirty="0" smtClean="0">
                <a:solidFill>
                  <a:srgbClr val="FF0000"/>
                </a:solidFill>
              </a:rPr>
              <a:t>disk corruption</a:t>
            </a:r>
          </a:p>
          <a:p>
            <a:pPr lvl="2"/>
            <a:r>
              <a:rPr lang="en-US" b="1" dirty="0" smtClean="0"/>
              <a:t>Solution: </a:t>
            </a:r>
            <a:r>
              <a:rPr lang="en-US" dirty="0" smtClean="0"/>
              <a:t>declarative fsck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262839" y="3811488"/>
            <a:ext cx="914400" cy="1066800"/>
          </a:xfrm>
          <a:prstGeom prst="can">
            <a:avLst>
              <a:gd name="adj" fmla="val 29167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5436128" y="3696444"/>
            <a:ext cx="321817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081398" y="2248644"/>
            <a:ext cx="1572900" cy="1295400"/>
          </a:xfrm>
          <a:prstGeom prst="rect">
            <a:avLst/>
          </a:prstGeom>
          <a:solidFill>
            <a:srgbClr val="006600"/>
          </a:solidFill>
          <a:ln w="63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Offline FS 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checker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(fsck)</a:t>
            </a:r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8425698" y="2020044"/>
            <a:ext cx="457200" cy="457200"/>
          </a:xfrm>
          <a:prstGeom prst="ellipse">
            <a:avLst/>
          </a:prstGeom>
          <a:solidFill>
            <a:srgbClr val="006600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latin typeface="Arial Black"/>
                <a:cs typeface="Arial Black"/>
              </a:rPr>
              <a:t>2</a:t>
            </a:r>
            <a:endParaRPr lang="en-US" sz="2200" dirty="0">
              <a:latin typeface="Arial Black"/>
              <a:cs typeface="Arial Black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444206" y="1876268"/>
            <a:ext cx="1521735" cy="167374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marL="342900" indent="-342900" algn="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>
                <a:latin typeface="Gill Sans"/>
                <a:cs typeface="Gill Sans"/>
              </a:rPr>
              <a:t>OS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520406" y="2483213"/>
            <a:ext cx="1368563" cy="990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9050" cmpd="sng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Gill Sans"/>
                <a:cs typeface="Gill Sans"/>
              </a:rPr>
              <a:t>File </a:t>
            </a:r>
            <a:endParaRPr lang="en-US" sz="2400" dirty="0" smtClean="0">
              <a:latin typeface="Gill Sans"/>
              <a:cs typeface="Gill Sans"/>
            </a:endParaRP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latin typeface="Gill Sans"/>
                <a:cs typeface="Gill Sans"/>
              </a:rPr>
              <a:t>System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5291806" y="2330813"/>
            <a:ext cx="457200" cy="457200"/>
          </a:xfrm>
          <a:prstGeom prst="ellipse">
            <a:avLst/>
          </a:prstGeom>
          <a:solidFill>
            <a:srgbClr val="404040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latin typeface="Arial Black"/>
                <a:cs typeface="Arial Black"/>
              </a:rPr>
              <a:t>1</a:t>
            </a:r>
            <a:endParaRPr lang="en-US" sz="2200" dirty="0">
              <a:latin typeface="Arial Black"/>
              <a:cs typeface="Arial Black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44206" y="4116289"/>
            <a:ext cx="2028992" cy="559243"/>
          </a:xfrm>
          <a:prstGeom prst="roundRect">
            <a:avLst/>
          </a:prstGeom>
          <a:solidFill>
            <a:srgbClr val="800000"/>
          </a:solidFill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Partial failures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14092" y="3042203"/>
            <a:ext cx="4373360" cy="1574346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1481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File system checker</a:t>
            </a:r>
          </a:p>
          <a:p>
            <a:r>
              <a:rPr lang="en-US" dirty="0" smtClean="0"/>
              <a:t>Important utility</a:t>
            </a:r>
          </a:p>
          <a:p>
            <a:pPr lvl="1"/>
            <a:r>
              <a:rPr lang="en-US" dirty="0" smtClean="0"/>
              <a:t>Every file system has its own </a:t>
            </a:r>
            <a:r>
              <a:rPr lang="en-US" dirty="0" err="1" smtClean="0"/>
              <a:t>fsck</a:t>
            </a:r>
            <a:endParaRPr lang="en-US" dirty="0" smtClean="0"/>
          </a:p>
          <a:p>
            <a:r>
              <a:rPr lang="en-US" dirty="0" smtClean="0"/>
              <a:t>Hard task</a:t>
            </a:r>
          </a:p>
          <a:p>
            <a:pPr lvl="1"/>
            <a:r>
              <a:rPr lang="en-US" dirty="0" smtClean="0"/>
              <a:t>Find all corrupt metadata</a:t>
            </a:r>
          </a:p>
          <a:p>
            <a:pPr lvl="1"/>
            <a:r>
              <a:rPr lang="en-US" dirty="0" smtClean="0"/>
              <a:t>Repair FS to a consistent, usable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48800" y="4140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Fsck + corruption?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02954" cy="4756150"/>
          </a:xfrm>
        </p:spPr>
        <p:txBody>
          <a:bodyPr>
            <a:normAutofit/>
          </a:bodyPr>
          <a:lstStyle/>
          <a:p>
            <a:r>
              <a:rPr lang="en-US" dirty="0"/>
              <a:t>Are file system checkers (fsck) reliable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(against disk corruption)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Measure </a:t>
            </a:r>
            <a:r>
              <a:rPr lang="en-US" dirty="0" err="1" smtClean="0"/>
              <a:t>fsck</a:t>
            </a:r>
            <a:r>
              <a:rPr lang="en-US" dirty="0" smtClean="0"/>
              <a:t> reliability</a:t>
            </a:r>
          </a:p>
          <a:p>
            <a:pPr lvl="1"/>
            <a:r>
              <a:rPr lang="en-US" dirty="0" smtClean="0"/>
              <a:t>Corrupt ext3 on-disk pointers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(hundreds experiments)</a:t>
            </a:r>
          </a:p>
          <a:p>
            <a:r>
              <a:rPr lang="en-US" dirty="0" smtClean="0"/>
              <a:t>Problems: </a:t>
            </a:r>
            <a:r>
              <a:rPr lang="en-US" dirty="0" smtClean="0">
                <a:solidFill>
                  <a:srgbClr val="FF0000"/>
                </a:solidFill>
              </a:rPr>
              <a:t>buggy repairs </a:t>
            </a:r>
            <a:r>
              <a:rPr lang="en-US" dirty="0" smtClean="0">
                <a:solidFill>
                  <a:srgbClr val="FFFFFF"/>
                </a:solidFill>
              </a:rPr>
              <a:t>(lose/corrupt data!)</a:t>
            </a:r>
          </a:p>
          <a:p>
            <a:pPr lvl="1"/>
            <a:r>
              <a:rPr lang="en-US" dirty="0" smtClean="0"/>
              <a:t>Out-of-order repair</a:t>
            </a:r>
          </a:p>
          <a:p>
            <a:pPr lvl="1"/>
            <a:r>
              <a:rPr lang="en-US" dirty="0" smtClean="0"/>
              <a:t>Insecure repair</a:t>
            </a:r>
          </a:p>
          <a:p>
            <a:pPr lvl="1"/>
            <a:r>
              <a:rPr lang="en-US" dirty="0" smtClean="0"/>
              <a:t>Policy-inconsistent repair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844685" y="2100389"/>
            <a:ext cx="3630020" cy="1855538"/>
          </a:xfrm>
          <a:prstGeom prst="wedgeEllipseCallout">
            <a:avLst>
              <a:gd name="adj1" fmla="val -9636"/>
              <a:gd name="adj2" fmla="val 74670"/>
            </a:avLst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4000" dirty="0" smtClean="0">
                <a:latin typeface="Gill Sans"/>
                <a:cs typeface="Gill Sans"/>
              </a:rPr>
              <a:t>Let’s fix them!</a:t>
            </a:r>
            <a:endParaRPr lang="en-US" sz="4000" dirty="0">
              <a:latin typeface="Gill Sans"/>
              <a:cs typeface="Gill Sans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3546996" y="2749022"/>
            <a:ext cx="4713985" cy="2741170"/>
          </a:xfrm>
          <a:prstGeom prst="wedgeEllipseCallout">
            <a:avLst>
              <a:gd name="adj1" fmla="val 19702"/>
              <a:gd name="adj2" fmla="val 58422"/>
            </a:avLst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4000" dirty="0" smtClean="0">
                <a:latin typeface="Gill Sans"/>
                <a:cs typeface="Gill Sans"/>
              </a:rPr>
              <a:t>In current framework?</a:t>
            </a:r>
          </a:p>
          <a:p>
            <a:pPr algn="ctr"/>
            <a:r>
              <a:rPr lang="en-US" sz="4000" dirty="0" smtClean="0">
                <a:latin typeface="Gill Sans"/>
                <a:cs typeface="Gill Sans"/>
              </a:rPr>
              <a:t>Not so easy …</a:t>
            </a:r>
            <a:endParaRPr lang="en-US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6682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Store and retrieve data anytime?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786002" y="1589975"/>
            <a:ext cx="7293003" cy="2281637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Whoops – Facebook loses 1 billion photos</a:t>
            </a:r>
          </a:p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Chris 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Keall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10 March 2009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 The National Business 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Review</a:t>
            </a:r>
          </a:p>
        </p:txBody>
      </p:sp>
      <p:sp>
        <p:nvSpPr>
          <p:cNvPr id="7" name="Document 6"/>
          <p:cNvSpPr/>
          <p:nvPr/>
        </p:nvSpPr>
        <p:spPr>
          <a:xfrm>
            <a:off x="984566" y="2227737"/>
            <a:ext cx="7629216" cy="2049555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When the Cloud Fails: T-Mobile, Microsoft Lose Sidekick Customer Data</a:t>
            </a:r>
          </a:p>
          <a:p>
            <a:r>
              <a:rPr lang="en-US" sz="1400" dirty="0">
                <a:solidFill>
                  <a:srgbClr val="7F7F7F"/>
                </a:solidFill>
                <a:latin typeface="Arial"/>
                <a:cs typeface="Arial"/>
              </a:rPr>
              <a:t>Om 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Malik, 10 October 2009, gigaom.com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0" name="Document 9"/>
          <p:cNvSpPr/>
          <p:nvPr/>
        </p:nvSpPr>
        <p:spPr>
          <a:xfrm>
            <a:off x="430508" y="2846834"/>
            <a:ext cx="8391713" cy="2049555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Web startups crumble under Amazon S3 outage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Austin Modine, 15 February 2008, www.theregister.co.uk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19303" y="3482346"/>
            <a:ext cx="3661928" cy="2140263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HSBC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fined £3.2 million for data 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loss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Graham Cluley, 23 July 2009, 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www.h-online.com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  <a:p>
            <a:endParaRPr lang="en-US" sz="2800" dirty="0">
              <a:solidFill>
                <a:schemeClr val="tx1"/>
              </a:solidFill>
              <a:latin typeface="Calisto MT"/>
              <a:cs typeface="Calisto MT"/>
            </a:endParaRPr>
          </a:p>
          <a:p>
            <a:endParaRPr lang="en-US" sz="2800" dirty="0">
              <a:solidFill>
                <a:schemeClr val="tx1"/>
              </a:solidFill>
              <a:latin typeface="Calisto MT"/>
              <a:cs typeface="Calisto MT"/>
            </a:endParaRPr>
          </a:p>
          <a:p>
            <a:endParaRPr lang="en-US" sz="2800" dirty="0">
              <a:solidFill>
                <a:schemeClr val="tx1"/>
              </a:solidFill>
              <a:latin typeface="Calisto MT"/>
              <a:cs typeface="Calisto MT"/>
            </a:endParaRPr>
          </a:p>
        </p:txBody>
      </p:sp>
      <p:sp>
        <p:nvSpPr>
          <p:cNvPr id="8" name="Document 7"/>
          <p:cNvSpPr/>
          <p:nvPr/>
        </p:nvSpPr>
        <p:spPr>
          <a:xfrm>
            <a:off x="4272521" y="3492588"/>
            <a:ext cx="4380337" cy="2140263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Major Amazon Outage Ripples Across Web</a:t>
            </a:r>
          </a:p>
          <a:p>
            <a:r>
              <a:rPr lang="en-US" sz="1400" dirty="0">
                <a:solidFill>
                  <a:srgbClr val="7F7F7F"/>
                </a:solidFill>
                <a:latin typeface="Arial"/>
                <a:cs typeface="Arial"/>
              </a:rPr>
              <a:t>Rich Miller, 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21 April </a:t>
            </a:r>
            <a:r>
              <a:rPr lang="en-US" sz="1400" dirty="0">
                <a:solidFill>
                  <a:srgbClr val="7F7F7F"/>
                </a:solidFill>
                <a:latin typeface="Arial"/>
                <a:cs typeface="Arial"/>
              </a:rPr>
              <a:t>2011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, www.datacenterknowledge.com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9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9480"/>
            <a:ext cx="7924800" cy="1143000"/>
          </a:xfrm>
        </p:spPr>
        <p:txBody>
          <a:bodyPr/>
          <a:lstStyle/>
          <a:p>
            <a:r>
              <a:rPr lang="en-US" dirty="0" smtClean="0"/>
              <a:t>Complex Fsck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2215816"/>
            <a:ext cx="7924800" cy="4140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Written </a:t>
            </a:r>
            <a:r>
              <a:rPr lang="en-US" dirty="0"/>
              <a:t>in C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hard to reason about</a:t>
            </a:r>
          </a:p>
          <a:p>
            <a:pPr>
              <a:lnSpc>
                <a:spcPct val="90000"/>
              </a:lnSpc>
            </a:pPr>
            <a:r>
              <a:rPr lang="en-US" dirty="0"/>
              <a:t>Large and complex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Ext3 </a:t>
            </a:r>
            <a:r>
              <a:rPr lang="en-US" sz="2800" dirty="0"/>
              <a:t>fsck: </a:t>
            </a:r>
            <a:r>
              <a:rPr lang="en-US" sz="2800" dirty="0">
                <a:solidFill>
                  <a:schemeClr val="tx2"/>
                </a:solidFill>
              </a:rPr>
              <a:t>150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checks in </a:t>
            </a:r>
            <a:r>
              <a:rPr lang="en-US" sz="2800" dirty="0">
                <a:solidFill>
                  <a:srgbClr val="DC9E1F"/>
                </a:solidFill>
              </a:rPr>
              <a:t>16 KLOC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XFS fsck: </a:t>
            </a:r>
            <a:r>
              <a:rPr lang="en-US" sz="2800" dirty="0">
                <a:solidFill>
                  <a:srgbClr val="DC9E1F"/>
                </a:solidFill>
              </a:rPr>
              <a:t>340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checks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in </a:t>
            </a:r>
            <a:r>
              <a:rPr lang="en-US" sz="2800" dirty="0">
                <a:solidFill>
                  <a:srgbClr val="DC9E1F"/>
                </a:solidFill>
              </a:rPr>
              <a:t>22 KLOC</a:t>
            </a:r>
          </a:p>
          <a:p>
            <a:pPr>
              <a:lnSpc>
                <a:spcPct val="90000"/>
              </a:lnSpc>
            </a:pPr>
            <a:r>
              <a:rPr lang="en-US" dirty="0"/>
              <a:t>Hundreds of cluttered if-</a:t>
            </a:r>
            <a:r>
              <a:rPr lang="en-US" dirty="0" smtClean="0"/>
              <a:t>checks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Difficult to fix bugs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Difficult to ensure correctness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F</a:t>
            </a:r>
            <a:r>
              <a:rPr lang="en-US" dirty="0" err="1" smtClean="0"/>
              <a:t>sck</a:t>
            </a:r>
            <a:r>
              <a:rPr lang="en-US" dirty="0" smtClean="0"/>
              <a:t> code is “</a:t>
            </a:r>
            <a:r>
              <a:rPr lang="en-US" dirty="0" smtClean="0">
                <a:solidFill>
                  <a:schemeClr val="tx2"/>
                </a:solidFill>
              </a:rPr>
              <a:t>untouchable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9" y="1600201"/>
            <a:ext cx="8305605" cy="4499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C9E1F"/>
                </a:solidFill>
              </a:rPr>
              <a:t>SQCK </a:t>
            </a:r>
            <a:r>
              <a:rPr lang="en-US" dirty="0"/>
              <a:t>(</a:t>
            </a:r>
            <a:r>
              <a:rPr lang="en-US" dirty="0" smtClean="0"/>
              <a:t>SQL-</a:t>
            </a:r>
            <a:r>
              <a:rPr lang="en-US" dirty="0"/>
              <a:t>based </a:t>
            </a:r>
            <a:r>
              <a:rPr lang="en-US" dirty="0" smtClean="0"/>
              <a:t>FSCK)</a:t>
            </a:r>
            <a:endParaRPr lang="en-US" dirty="0"/>
          </a:p>
          <a:p>
            <a:pPr lvl="1"/>
            <a:r>
              <a:rPr lang="en-US" i="1" dirty="0" smtClean="0"/>
              <a:t>“Complexity is the enemy of reliability”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</a:t>
            </a:r>
            <a:r>
              <a:rPr lang="en-US" dirty="0">
                <a:solidFill>
                  <a:srgbClr val="DC9E1F"/>
                </a:solidFill>
              </a:rPr>
              <a:t>declarative query language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/>
              <a:t>(e.g. SQL</a:t>
            </a:r>
            <a:r>
              <a:rPr lang="en-US" dirty="0" smtClean="0"/>
              <a:t>)</a:t>
            </a:r>
          </a:p>
          <a:p>
            <a:pPr lvl="2"/>
            <a:r>
              <a:rPr lang="en-US" sz="1800" dirty="0"/>
              <a:t>A check = </a:t>
            </a:r>
            <a:r>
              <a:rPr lang="en-US" sz="1800" dirty="0">
                <a:latin typeface="Arial"/>
              </a:rPr>
              <a:t>“</a:t>
            </a:r>
            <a:r>
              <a:rPr lang="en-US" sz="1800" dirty="0">
                <a:solidFill>
                  <a:schemeClr val="tx2"/>
                </a:solidFill>
              </a:rPr>
              <a:t>find</a:t>
            </a:r>
            <a:r>
              <a:rPr lang="en-US" sz="1800" dirty="0">
                <a:solidFill>
                  <a:srgbClr val="00FF00"/>
                </a:solidFill>
              </a:rPr>
              <a:t> </a:t>
            </a:r>
            <a:r>
              <a:rPr lang="en-US" sz="1800" dirty="0"/>
              <a:t>an inconsistency</a:t>
            </a:r>
            <a:r>
              <a:rPr lang="en-US" sz="1800" dirty="0">
                <a:latin typeface="Arial"/>
              </a:rPr>
              <a:t>”</a:t>
            </a:r>
            <a:endParaRPr lang="en-US" sz="1800" dirty="0"/>
          </a:p>
          <a:p>
            <a:pPr lvl="2"/>
            <a:r>
              <a:rPr lang="en-US" sz="1800" dirty="0"/>
              <a:t>A query = </a:t>
            </a:r>
            <a:r>
              <a:rPr lang="en-US" sz="1800" dirty="0">
                <a:latin typeface="Arial"/>
              </a:rPr>
              <a:t>“</a:t>
            </a:r>
            <a:r>
              <a:rPr lang="en-US" sz="1800" dirty="0">
                <a:solidFill>
                  <a:schemeClr val="tx2"/>
                </a:solidFill>
              </a:rPr>
              <a:t>find</a:t>
            </a:r>
            <a:r>
              <a:rPr lang="en-US" sz="1800" dirty="0">
                <a:solidFill>
                  <a:srgbClr val="00FF00"/>
                </a:solidFill>
              </a:rPr>
              <a:t> </a:t>
            </a:r>
            <a:r>
              <a:rPr lang="en-US" sz="1800" dirty="0"/>
              <a:t>(something) in the database</a:t>
            </a:r>
            <a:r>
              <a:rPr lang="en-US" sz="1800" dirty="0" smtClean="0">
                <a:latin typeface="Arial"/>
              </a:rPr>
              <a:t>”</a:t>
            </a:r>
            <a:endParaRPr lang="en-US" dirty="0" smtClean="0"/>
          </a:p>
          <a:p>
            <a:r>
              <a:rPr lang="en-US" dirty="0" smtClean="0"/>
              <a:t>Benefits	</a:t>
            </a:r>
            <a:endParaRPr lang="en-US" dirty="0"/>
          </a:p>
          <a:p>
            <a:pPr lvl="1"/>
            <a:r>
              <a:rPr lang="en-US" dirty="0"/>
              <a:t>High-level intent is clear (write fewer lines)</a:t>
            </a:r>
          </a:p>
          <a:p>
            <a:pPr lvl="1"/>
            <a:r>
              <a:rPr lang="en-US" dirty="0"/>
              <a:t>Easy to cross-check and update massive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3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2356338" y="4343400"/>
            <a:ext cx="4372708" cy="752231"/>
          </a:xfrm>
          <a:prstGeom prst="rect">
            <a:avLst/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latin typeface="Gill Sans"/>
                <a:cs typeface="Gill Sans"/>
              </a:rPr>
              <a:t>File system image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338" y="2286000"/>
            <a:ext cx="4372708" cy="2209800"/>
            <a:chOff x="4542692" y="2133600"/>
            <a:chExt cx="4372708" cy="2209800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542692" y="2971800"/>
              <a:ext cx="1465076" cy="1143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r>
                <a:rPr lang="en-US" sz="2200" dirty="0" smtClean="0">
                  <a:latin typeface="Gill Sans"/>
                  <a:cs typeface="Gill Sans"/>
                </a:rPr>
                <a:t>Scan + load FS metadata</a:t>
              </a:r>
              <a:endParaRPr lang="en-US" sz="2200" dirty="0">
                <a:latin typeface="Gill Sans"/>
                <a:cs typeface="Gill Sans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4542692" y="2133600"/>
              <a:ext cx="4372708" cy="7937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/>
            <a:lstStyle/>
            <a:p>
              <a:pPr algn="ctr"/>
              <a:r>
                <a:rPr lang="en-US" sz="2200" dirty="0" smtClean="0">
                  <a:latin typeface="Gill Sans"/>
                  <a:cs typeface="Gill Sans"/>
                </a:rPr>
                <a:t>DB tables</a:t>
              </a:r>
              <a:endParaRPr lang="en-US" sz="2200" dirty="0">
                <a:latin typeface="Gill Sans"/>
                <a:cs typeface="Gill Sans"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>
              <a:off x="5598967" y="2590800"/>
              <a:ext cx="485775" cy="1752600"/>
            </a:xfrm>
            <a:prstGeom prst="upArrow">
              <a:avLst>
                <a:gd name="adj1" fmla="val 49676"/>
                <a:gd name="adj2" fmla="val 69084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99724" y="2743200"/>
            <a:ext cx="1129322" cy="1752600"/>
            <a:chOff x="7786078" y="2590800"/>
            <a:chExt cx="1129322" cy="1752600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7786078" y="2971800"/>
              <a:ext cx="1129322" cy="1143000"/>
            </a:xfrm>
            <a:prstGeom prst="rect">
              <a:avLst/>
            </a:prstGeom>
            <a:solidFill>
              <a:srgbClr val="6E4F1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pPr algn="r"/>
              <a:r>
                <a:rPr lang="en-US" sz="2200" dirty="0">
                  <a:latin typeface="Gill Sans"/>
                  <a:cs typeface="Gill Sans"/>
                </a:rPr>
                <a:t>Flush</a:t>
              </a: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7796212" y="2590800"/>
              <a:ext cx="485775" cy="1752600"/>
            </a:xfrm>
            <a:prstGeom prst="downArrow">
              <a:avLst>
                <a:gd name="adj1" fmla="val 49676"/>
                <a:gd name="adj2" fmla="val 75373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09646" y="2743200"/>
            <a:ext cx="1611923" cy="1524000"/>
            <a:chOff x="6096000" y="2590800"/>
            <a:chExt cx="1611923" cy="1524000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6096000" y="2971800"/>
              <a:ext cx="1611923" cy="1143000"/>
            </a:xfrm>
            <a:prstGeom prst="rect">
              <a:avLst/>
            </a:prstGeom>
            <a:solidFill>
              <a:srgbClr val="0080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anchor="ctr"/>
            <a:lstStyle/>
            <a:p>
              <a:r>
                <a:rPr lang="en-US" sz="2200" dirty="0">
                  <a:latin typeface="Gill Sans"/>
                  <a:cs typeface="Gill Sans"/>
                </a:rPr>
                <a:t>Declarative Checks + Repairs</a:t>
              </a:r>
            </a:p>
          </p:txBody>
        </p:sp>
        <p:sp>
          <p:nvSpPr>
            <p:cNvPr id="44" name="AutoShape 11"/>
            <p:cNvSpPr>
              <a:spLocks noChangeArrowheads="1"/>
            </p:cNvSpPr>
            <p:nvPr/>
          </p:nvSpPr>
          <p:spPr bwMode="auto">
            <a:xfrm>
              <a:off x="6154614" y="2590800"/>
              <a:ext cx="304800" cy="457200"/>
            </a:xfrm>
            <a:prstGeom prst="upDownArrow">
              <a:avLst>
                <a:gd name="adj1" fmla="val 50000"/>
                <a:gd name="adj2" fmla="val 37500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AutoShape 13"/>
            <p:cNvSpPr>
              <a:spLocks noChangeArrowheads="1"/>
            </p:cNvSpPr>
            <p:nvPr/>
          </p:nvSpPr>
          <p:spPr bwMode="auto">
            <a:xfrm>
              <a:off x="6916614" y="2590800"/>
              <a:ext cx="304800" cy="457200"/>
            </a:xfrm>
            <a:prstGeom prst="upDownArrow">
              <a:avLst>
                <a:gd name="adj1" fmla="val 50000"/>
                <a:gd name="adj2" fmla="val 37500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auto">
            <a:xfrm>
              <a:off x="6535614" y="2590800"/>
              <a:ext cx="304800" cy="457200"/>
            </a:xfrm>
            <a:prstGeom prst="upDownArrow">
              <a:avLst>
                <a:gd name="adj1" fmla="val 50000"/>
                <a:gd name="adj2" fmla="val 37500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8" name="AutoShape 15"/>
            <p:cNvSpPr>
              <a:spLocks noChangeArrowheads="1"/>
            </p:cNvSpPr>
            <p:nvPr/>
          </p:nvSpPr>
          <p:spPr bwMode="auto">
            <a:xfrm>
              <a:off x="7297614" y="2590800"/>
              <a:ext cx="304800" cy="457200"/>
            </a:xfrm>
            <a:prstGeom prst="upDownArrow">
              <a:avLst>
                <a:gd name="adj1" fmla="val 50000"/>
                <a:gd name="adj2" fmla="val 37500"/>
              </a:avLst>
            </a:prstGeom>
            <a:solidFill>
              <a:schemeClr val="bg1">
                <a:alpha val="820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0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3" y="40005"/>
            <a:ext cx="7924800" cy="879233"/>
          </a:xfrm>
        </p:spPr>
        <p:txBody>
          <a:bodyPr/>
          <a:lstStyle/>
          <a:p>
            <a:r>
              <a:rPr lang="en-US" dirty="0"/>
              <a:t>Declarative check (ex.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8334" y="1888988"/>
            <a:ext cx="2317108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Gill Sans"/>
                <a:cs typeface="Gill Sans"/>
              </a:rPr>
              <a:t>ext3 fsck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667" y="1888988"/>
            <a:ext cx="2738021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FF00"/>
                </a:solidFill>
                <a:latin typeface="Gill Sans"/>
                <a:cs typeface="Gill Sans"/>
              </a:rPr>
              <a:t>SQCK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27421" y="1061339"/>
            <a:ext cx="6852129" cy="788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charset="2"/>
              <a:buChar char="q"/>
              <a:defRPr sz="3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26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Lucida Grande"/>
              <a:buChar char="-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*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2"/>
              <a:buNone/>
            </a:pPr>
            <a:r>
              <a:rPr lang="en-US" sz="2800" dirty="0" smtClean="0"/>
              <a:t>“Find an </a:t>
            </a:r>
            <a:r>
              <a:rPr lang="en-US" sz="2800" dirty="0" smtClean="0">
                <a:solidFill>
                  <a:srgbClr val="FFFF00"/>
                </a:solidFill>
              </a:rPr>
              <a:t>out-of-bound</a:t>
            </a:r>
            <a:r>
              <a:rPr lang="en-US" sz="2800" dirty="0" smtClean="0"/>
              <a:t> block bitmap pointer”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312052" y="2516717"/>
            <a:ext cx="4812822" cy="4055824"/>
          </a:xfrm>
          <a:prstGeom prst="roundRect">
            <a:avLst>
              <a:gd name="adj" fmla="val 6170"/>
            </a:avLst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n-US" sz="1400" dirty="0" smtClean="0">
                <a:latin typeface="Monaco"/>
                <a:cs typeface="Monaco"/>
              </a:rPr>
              <a:t>first_block =  sb-&gt;s_first_data_block;</a:t>
            </a:r>
          </a:p>
          <a:p>
            <a:r>
              <a:rPr lang="en-US" sz="1400" dirty="0" smtClean="0">
                <a:latin typeface="Monaco"/>
                <a:cs typeface="Monaco"/>
              </a:rPr>
              <a:t>last_block = first_block + 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 blocks_per_group;</a:t>
            </a:r>
          </a:p>
          <a:p>
            <a:r>
              <a:rPr lang="en-US" sz="1400" dirty="0" smtClean="0">
                <a:latin typeface="Monaco"/>
                <a:cs typeface="Monaco"/>
              </a:rPr>
              <a:t>for (i = 0, gd=fs-&gt;group_desc;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i &lt; fs-&gt;group_desc_count;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i++, gd++) {</a:t>
            </a:r>
          </a:p>
          <a:p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if (i == fs-&gt;group_desc_count - 1)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  last_block = sb-&gt;s_blocks_count;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if (</a:t>
            </a:r>
            <a:r>
              <a:rPr lang="en-US" sz="1400" dirty="0" smtClean="0">
                <a:solidFill>
                  <a:srgbClr val="FFFF00"/>
                </a:solidFill>
                <a:latin typeface="Monaco"/>
                <a:cs typeface="Monaco"/>
              </a:rPr>
              <a:t>(gd-&gt;bg_blk_bmap &lt; first_block) ||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Monaco"/>
                <a:cs typeface="Monaco"/>
              </a:rPr>
              <a:t>      (gd-&gt;bg_blk_bmap &gt;= last_block)</a:t>
            </a:r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) {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    px.blk = gd-&gt;bg_block_bitmap;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    if (fix_problem(BB_NOT_GROUP, ...))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      gd-&gt;bg_block_bitmap = 0;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}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  ...</a:t>
            </a:r>
          </a:p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12493" y="2516717"/>
            <a:ext cx="3176971" cy="2249511"/>
          </a:xfrm>
          <a:prstGeom prst="roundRect">
            <a:avLst>
              <a:gd name="adj" fmla="val 6170"/>
            </a:avLst>
          </a:prstGeom>
          <a:noFill/>
          <a:ln w="5715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SELECT </a:t>
            </a:r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*</a:t>
            </a:r>
          </a:p>
          <a:p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FROM   GroupDescTable G</a:t>
            </a:r>
          </a:p>
          <a:p>
            <a:endParaRPr lang="en-US" sz="1400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WHERE  G.blockBitmapPtr </a:t>
            </a:r>
          </a:p>
          <a:p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Monaco"/>
                <a:cs typeface="Monaco"/>
              </a:rPr>
              <a:t>NOT BETWEEN </a:t>
            </a:r>
          </a:p>
          <a:p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       G.start </a:t>
            </a:r>
            <a:r>
              <a:rPr lang="en-US" sz="1400" dirty="0">
                <a:solidFill>
                  <a:srgbClr val="FFFF00"/>
                </a:solidFill>
                <a:latin typeface="Monaco"/>
                <a:cs typeface="Monaco"/>
              </a:rPr>
              <a:t>AND</a:t>
            </a:r>
            <a:r>
              <a:rPr lang="en-US" sz="1400" dirty="0">
                <a:solidFill>
                  <a:srgbClr val="FFFFFF"/>
                </a:solidFill>
                <a:latin typeface="Monaco"/>
                <a:cs typeface="Monaco"/>
              </a:rPr>
              <a:t> G.end</a:t>
            </a:r>
          </a:p>
          <a:p>
            <a:endParaRPr lang="en-US" sz="14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452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12052" y="2200223"/>
            <a:ext cx="8478724" cy="4341790"/>
          </a:xfrm>
          <a:prstGeom prst="roundRect">
            <a:avLst>
              <a:gd name="adj" fmla="val 6170"/>
            </a:avLst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n-US" sz="1400" dirty="0" err="1" smtClean="0">
                <a:latin typeface="Monaco"/>
                <a:cs typeface="Monaco"/>
              </a:rPr>
              <a:t>check_dir_block</a:t>
            </a:r>
            <a:r>
              <a:rPr lang="en-US" sz="1400" dirty="0" smtClean="0">
                <a:latin typeface="Monaco"/>
                <a:cs typeface="Monaco"/>
              </a:rPr>
              <a:t>(...)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...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if </a:t>
            </a:r>
            <a:r>
              <a:rPr lang="en-US" sz="1400" dirty="0">
                <a:latin typeface="Monaco"/>
                <a:cs typeface="Monaco"/>
              </a:rPr>
              <a:t>((dot_state &gt; 1) &amp;&amp;</a:t>
            </a:r>
          </a:p>
          <a:p>
            <a:r>
              <a:rPr lang="en-US" sz="1400" dirty="0">
                <a:latin typeface="Monaco"/>
                <a:cs typeface="Monaco"/>
              </a:rPr>
              <a:t>    (</a:t>
            </a:r>
            <a:r>
              <a:rPr lang="en-US" sz="1400" dirty="0" err="1" smtClean="0">
                <a:latin typeface="Monaco"/>
                <a:cs typeface="Monaco"/>
              </a:rPr>
              <a:t>fs_chk_inode_bitmap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(ctx-&gt;inode_dir_map, </a:t>
            </a:r>
          </a:p>
          <a:p>
            <a:r>
              <a:rPr lang="en-US" sz="1400" dirty="0">
                <a:latin typeface="Monaco"/>
                <a:cs typeface="Monaco"/>
              </a:rPr>
              <a:t>      dirent-&gt;inode))) {</a:t>
            </a:r>
          </a:p>
          <a:p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err="1" smtClean="0">
                <a:latin typeface="Monaco"/>
                <a:cs typeface="Monaco"/>
              </a:rPr>
              <a:t>subdir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smtClean="0">
                <a:solidFill>
                  <a:srgbClr val="FFFFFF"/>
                </a:solidFill>
                <a:latin typeface="Monaco"/>
                <a:cs typeface="Monaco"/>
              </a:rPr>
              <a:t>get_dir_info</a:t>
            </a:r>
            <a:endParaRPr lang="en-US" sz="1400" dirty="0">
              <a:solidFill>
                <a:srgbClr val="FFFFFF"/>
              </a:solidFill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  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ctx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dirent</a:t>
            </a:r>
            <a:r>
              <a:rPr lang="en-US" sz="1400" dirty="0">
                <a:latin typeface="Monaco"/>
                <a:cs typeface="Monaco"/>
              </a:rPr>
              <a:t>-&gt;inode);</a:t>
            </a:r>
          </a:p>
          <a:p>
            <a:r>
              <a:rPr lang="en-US" sz="1400" dirty="0">
                <a:latin typeface="Monaco"/>
                <a:cs typeface="Monaco"/>
              </a:rPr>
              <a:t>  ...</a:t>
            </a:r>
          </a:p>
          <a:p>
            <a:r>
              <a:rPr lang="en-US" sz="1400" dirty="0">
                <a:solidFill>
                  <a:schemeClr val="accent1"/>
                </a:solidFill>
                <a:latin typeface="Monaco"/>
                <a:cs typeface="Monaco"/>
              </a:rPr>
              <a:t>  </a:t>
            </a:r>
            <a:r>
              <a:rPr lang="en-US" sz="1400" dirty="0">
                <a:latin typeface="Monaco"/>
                <a:cs typeface="Monaco"/>
              </a:rPr>
              <a:t>if (subdir-&gt;parent) {</a:t>
            </a:r>
          </a:p>
          <a:p>
            <a:r>
              <a:rPr lang="en-US" sz="1400" dirty="0">
                <a:latin typeface="Monaco"/>
                <a:cs typeface="Monaco"/>
              </a:rPr>
              <a:t>    if (fix_problem(</a:t>
            </a:r>
            <a:r>
              <a:rPr lang="en-US" sz="1400" dirty="0" smtClean="0">
                <a:latin typeface="Monaco"/>
                <a:cs typeface="Monaco"/>
              </a:rPr>
              <a:t>LINK_DIR)) { 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dirent-&gt;inode = 0;</a:t>
            </a:r>
          </a:p>
          <a:p>
            <a:r>
              <a:rPr lang="en-US" sz="1400" dirty="0">
                <a:latin typeface="Monaco"/>
                <a:cs typeface="Monaco"/>
              </a:rPr>
              <a:t>      goto next;</a:t>
            </a:r>
          </a:p>
          <a:p>
            <a:r>
              <a:rPr lang="en-US" sz="1400" dirty="0">
                <a:latin typeface="Monaco"/>
                <a:cs typeface="Monaco"/>
              </a:rPr>
              <a:t>    }</a:t>
            </a:r>
          </a:p>
          <a:p>
            <a:r>
              <a:rPr lang="en-US" sz="1400" dirty="0">
                <a:latin typeface="Monaco"/>
                <a:cs typeface="Monaco"/>
              </a:rPr>
              <a:t>  } else {</a:t>
            </a:r>
          </a:p>
          <a:p>
            <a:r>
              <a:rPr lang="en-US" sz="1400" dirty="0">
                <a:latin typeface="Monaco"/>
                <a:cs typeface="Monaco"/>
              </a:rPr>
              <a:t>    subdir-&gt;parent = ino;</a:t>
            </a:r>
          </a:p>
          <a:p>
            <a:r>
              <a:rPr lang="en-US" sz="1400" dirty="0">
                <a:latin typeface="Monaco"/>
                <a:cs typeface="Monaco"/>
              </a:rPr>
              <a:t>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  <a:p>
            <a:pPr algn="ctr"/>
            <a:endParaRPr lang="en-US" sz="1400" dirty="0">
              <a:latin typeface="Monaco"/>
              <a:cs typeface="Monac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13118" y="1751240"/>
            <a:ext cx="4807250" cy="4643984"/>
          </a:xfrm>
          <a:prstGeom prst="roundRect">
            <a:avLst>
              <a:gd name="adj" fmla="val 0"/>
            </a:avLst>
          </a:prstGeom>
          <a:noFill/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endParaRPr lang="en-US" sz="1400" dirty="0" smtClean="0">
              <a:latin typeface="Monaco"/>
              <a:cs typeface="Monaco"/>
            </a:endParaRP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err="1" smtClean="0">
                <a:latin typeface="Monaco"/>
                <a:cs typeface="Monaco"/>
              </a:rPr>
              <a:t>di_t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get_dir_info</a:t>
            </a:r>
            <a:r>
              <a:rPr lang="en-US" sz="1400" dirty="0">
                <a:latin typeface="Monaco"/>
                <a:cs typeface="Monaco"/>
              </a:rPr>
              <a:t> (</a:t>
            </a:r>
            <a:r>
              <a:rPr lang="en-US" sz="1400" dirty="0" err="1">
                <a:latin typeface="Monaco"/>
                <a:cs typeface="Monaco"/>
              </a:rPr>
              <a:t>ctx_t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ino_t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 smtClean="0">
                <a:latin typeface="Monaco"/>
                <a:cs typeface="Monaco"/>
              </a:rPr>
              <a:t>)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l = 0, </a:t>
            </a:r>
            <a:r>
              <a:rPr lang="en-US" sz="1400" dirty="0">
                <a:latin typeface="Monaco"/>
                <a:cs typeface="Monaco"/>
              </a:rPr>
              <a:t>h, </a:t>
            </a:r>
            <a:r>
              <a:rPr lang="en-US" sz="1400" dirty="0" smtClean="0">
                <a:latin typeface="Monaco"/>
                <a:cs typeface="Monaco"/>
              </a:rPr>
              <a:t>m;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h =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-&gt;di_count-1;</a:t>
            </a:r>
          </a:p>
          <a:p>
            <a:r>
              <a:rPr lang="en-US" sz="1400" dirty="0">
                <a:latin typeface="Monaco"/>
                <a:cs typeface="Monaco"/>
              </a:rPr>
              <a:t>  if (!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-&gt;di) return 0;</a:t>
            </a:r>
          </a:p>
          <a:p>
            <a:r>
              <a:rPr lang="en-US" sz="1400" dirty="0">
                <a:latin typeface="Monaco"/>
                <a:cs typeface="Monaco"/>
              </a:rPr>
              <a:t>  if (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-&gt;di[l].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>
                <a:latin typeface="Monaco"/>
                <a:cs typeface="Monaco"/>
              </a:rPr>
              <a:t>return &amp;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-&gt;di[l];</a:t>
            </a:r>
          </a:p>
          <a:p>
            <a:r>
              <a:rPr lang="en-US" sz="1400" dirty="0">
                <a:latin typeface="Monaco"/>
                <a:cs typeface="Monaco"/>
              </a:rPr>
              <a:t>  if  (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-&gt;di[h].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>
                <a:latin typeface="Monaco"/>
                <a:cs typeface="Monaco"/>
              </a:rPr>
              <a:t>    return &amp;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-&gt;di[h];</a:t>
            </a:r>
          </a:p>
          <a:p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>
                <a:latin typeface="Monaco"/>
                <a:cs typeface="Monaco"/>
              </a:rPr>
              <a:t>while (l &lt; h) {</a:t>
            </a:r>
          </a:p>
          <a:p>
            <a:r>
              <a:rPr lang="en-US" sz="1400" dirty="0">
                <a:latin typeface="Monaco"/>
                <a:cs typeface="Monaco"/>
              </a:rPr>
              <a:t>    </a:t>
            </a:r>
            <a:r>
              <a:rPr lang="en-US" sz="1400" dirty="0" err="1">
                <a:latin typeface="Monaco"/>
                <a:cs typeface="Monaco"/>
              </a:rPr>
              <a:t>di_t</a:t>
            </a:r>
            <a:r>
              <a:rPr lang="en-US" sz="1400" dirty="0">
                <a:latin typeface="Monaco"/>
                <a:cs typeface="Monaco"/>
              </a:rPr>
              <a:t> di = return &amp;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-&gt;di[m];    </a:t>
            </a:r>
          </a:p>
          <a:p>
            <a:r>
              <a:rPr lang="en-US" sz="1400" dirty="0">
                <a:latin typeface="Monaco"/>
                <a:cs typeface="Monaco"/>
              </a:rPr>
              <a:t>    m = (</a:t>
            </a:r>
            <a:r>
              <a:rPr lang="en-US" sz="1400" dirty="0" err="1">
                <a:latin typeface="Monaco"/>
                <a:cs typeface="Monaco"/>
              </a:rPr>
              <a:t>l+h</a:t>
            </a:r>
            <a:r>
              <a:rPr lang="en-US" sz="1400" dirty="0">
                <a:latin typeface="Monaco"/>
                <a:cs typeface="Monaco"/>
              </a:rPr>
              <a:t>)/2;</a:t>
            </a:r>
          </a:p>
          <a:p>
            <a:r>
              <a:rPr lang="en-US" sz="1400" dirty="0">
                <a:latin typeface="Monaco"/>
                <a:cs typeface="Monaco"/>
              </a:rPr>
              <a:t>    if (m == l || m == h) break;</a:t>
            </a:r>
          </a:p>
          <a:p>
            <a:r>
              <a:rPr lang="en-US" sz="1400" dirty="0">
                <a:latin typeface="Monaco"/>
                <a:cs typeface="Monaco"/>
              </a:rPr>
              <a:t>    if (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 ==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-&gt;di[m].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) return di;</a:t>
            </a:r>
          </a:p>
          <a:p>
            <a:r>
              <a:rPr lang="en-US" sz="1400" dirty="0">
                <a:latin typeface="Monaco"/>
                <a:cs typeface="Monaco"/>
              </a:rPr>
              <a:t>    if (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 &lt; </a:t>
            </a:r>
            <a:r>
              <a:rPr lang="en-US" sz="1400" dirty="0" err="1">
                <a:latin typeface="Monaco"/>
                <a:cs typeface="Monaco"/>
              </a:rPr>
              <a:t>ctx</a:t>
            </a:r>
            <a:r>
              <a:rPr lang="en-US" sz="1400" dirty="0">
                <a:latin typeface="Monaco"/>
                <a:cs typeface="Monaco"/>
              </a:rPr>
              <a:t>-&gt;di[m].</a:t>
            </a:r>
            <a:r>
              <a:rPr lang="en-US" sz="1400" dirty="0" err="1">
                <a:latin typeface="Monaco"/>
                <a:cs typeface="Monaco"/>
              </a:rPr>
              <a:t>ino</a:t>
            </a:r>
            <a:r>
              <a:rPr lang="en-US" sz="1400" dirty="0">
                <a:latin typeface="Monaco"/>
                <a:cs typeface="Monaco"/>
              </a:rPr>
              <a:t>) h = m;</a:t>
            </a:r>
          </a:p>
          <a:p>
            <a:r>
              <a:rPr lang="en-US" sz="1400" dirty="0">
                <a:latin typeface="Monaco"/>
                <a:cs typeface="Monaco"/>
              </a:rPr>
              <a:t>    else l = m;</a:t>
            </a:r>
          </a:p>
          <a:p>
            <a:r>
              <a:rPr lang="en-US" sz="1400" dirty="0">
                <a:latin typeface="Monaco"/>
                <a:cs typeface="Monaco"/>
              </a:rPr>
              <a:t>  }</a:t>
            </a:r>
          </a:p>
          <a:p>
            <a:r>
              <a:rPr lang="en-US" sz="1400" dirty="0">
                <a:latin typeface="Monaco"/>
                <a:cs typeface="Monaco"/>
              </a:rPr>
              <a:t>  return 0;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65552"/>
          </a:xfrm>
        </p:spPr>
        <p:txBody>
          <a:bodyPr/>
          <a:lstStyle/>
          <a:p>
            <a:r>
              <a:rPr lang="en-US" dirty="0"/>
              <a:t>Declarative check (ex.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716" y="1557950"/>
            <a:ext cx="325073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Gill Sans"/>
                <a:cs typeface="Gill Sans"/>
              </a:rPr>
              <a:t>ext3 fsck (buggy)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4143" y="1493160"/>
            <a:ext cx="3048087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FF00"/>
                </a:solidFill>
                <a:latin typeface="Gill Sans"/>
                <a:cs typeface="Gill Sans"/>
              </a:rPr>
              <a:t>SQCK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075914" y="1040190"/>
            <a:ext cx="5386848" cy="4534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charset="2"/>
              <a:buChar char="q"/>
              <a:defRPr sz="3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26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Lucida Grande"/>
              <a:buChar char="-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*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800" dirty="0" smtClean="0"/>
              <a:t>“Find wrong parent directories”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4125554" y="2096558"/>
            <a:ext cx="4794813" cy="4259791"/>
          </a:xfrm>
          <a:prstGeom prst="roundRect">
            <a:avLst>
              <a:gd name="adj" fmla="val 6170"/>
            </a:avLst>
          </a:prstGeom>
          <a:solidFill>
            <a:srgbClr val="000000"/>
          </a:solidFill>
          <a:ln w="5715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n-US" sz="1400" dirty="0" smtClean="0">
                <a:latin typeface="Monaco"/>
                <a:cs typeface="Monaco"/>
              </a:rPr>
              <a:t>SELECT  </a:t>
            </a:r>
            <a:r>
              <a:rPr lang="en-US" sz="1400" dirty="0">
                <a:latin typeface="Monaco"/>
                <a:cs typeface="Monaco"/>
              </a:rPr>
              <a:t>F.*</a:t>
            </a:r>
          </a:p>
          <a:p>
            <a:r>
              <a:rPr lang="en-US" sz="1400" dirty="0">
                <a:latin typeface="Monaco"/>
                <a:cs typeface="Monaco"/>
              </a:rPr>
              <a:t>FROM    DirEntryTable P, C, F</a:t>
            </a:r>
            <a:br>
              <a:rPr lang="en-US" sz="1400" dirty="0">
                <a:latin typeface="Monaco"/>
                <a:cs typeface="Monaco"/>
              </a:rPr>
            </a:br>
            <a:r>
              <a:rPr lang="en-US" sz="1400" dirty="0">
                <a:latin typeface="Monaco"/>
                <a:cs typeface="Monaco"/>
              </a:rPr>
              <a:t>WHERE 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P.entry_num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&lt;&gt; “.”    AND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P.entry_num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&lt;&gt; </a:t>
            </a:r>
            <a:r>
              <a:rPr lang="en-US" sz="1400" dirty="0">
                <a:latin typeface="Monaco"/>
                <a:cs typeface="Monaco"/>
              </a:rPr>
              <a:t>“..”   </a:t>
            </a:r>
            <a:r>
              <a:rPr lang="en-US" sz="1400" dirty="0" smtClean="0">
                <a:latin typeface="Monaco"/>
                <a:cs typeface="Monaco"/>
              </a:rPr>
              <a:t>AND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P.entry_ino</a:t>
            </a:r>
            <a:r>
              <a:rPr lang="en-US" sz="1400" dirty="0" smtClean="0">
                <a:latin typeface="Monaco"/>
                <a:cs typeface="Monaco"/>
              </a:rPr>
              <a:t> =  </a:t>
            </a:r>
            <a:r>
              <a:rPr lang="en-US" sz="1400" dirty="0" err="1">
                <a:latin typeface="Monaco"/>
                <a:cs typeface="Monaco"/>
              </a:rPr>
              <a:t>C.ino</a:t>
            </a:r>
            <a:r>
              <a:rPr lang="en-US" sz="1400" dirty="0">
                <a:latin typeface="Monaco"/>
                <a:cs typeface="Monaco"/>
              </a:rPr>
              <a:t>  </a:t>
            </a:r>
            <a:r>
              <a:rPr lang="en-US" sz="1400" dirty="0" smtClean="0">
                <a:latin typeface="Monaco"/>
                <a:cs typeface="Monaco"/>
              </a:rPr>
              <a:t>AND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C.entry_num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&lt;&gt; “..”   </a:t>
            </a:r>
            <a:r>
              <a:rPr lang="en-US" sz="1400" dirty="0">
                <a:latin typeface="Monaco"/>
                <a:cs typeface="Monaco"/>
              </a:rPr>
              <a:t>AND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C.entry_ino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=  </a:t>
            </a:r>
            <a:r>
              <a:rPr lang="en-US" sz="1400" dirty="0" err="1">
                <a:latin typeface="Monaco"/>
                <a:cs typeface="Monaco"/>
              </a:rPr>
              <a:t>P.ino</a:t>
            </a:r>
            <a:r>
              <a:rPr lang="en-US" sz="1400" dirty="0">
                <a:latin typeface="Monaco"/>
                <a:cs typeface="Monaco"/>
              </a:rPr>
              <a:t>  </a:t>
            </a:r>
            <a:r>
              <a:rPr lang="en-US" sz="1400" dirty="0" smtClean="0">
                <a:latin typeface="Monaco"/>
                <a:cs typeface="Monaco"/>
              </a:rPr>
              <a:t>AND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F.entry_num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&lt;&gt; “.”    AND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F.entry_num</a:t>
            </a:r>
            <a:r>
              <a:rPr lang="en-US" sz="1400" dirty="0" smtClean="0">
                <a:latin typeface="Monaco"/>
                <a:cs typeface="Monaco"/>
              </a:rPr>
              <a:t> &lt;&gt; “..”   </a:t>
            </a:r>
            <a:r>
              <a:rPr lang="en-US" sz="1400" dirty="0">
                <a:latin typeface="Monaco"/>
                <a:cs typeface="Monaco"/>
              </a:rPr>
              <a:t>AND</a:t>
            </a: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F.entry_ino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=  </a:t>
            </a:r>
            <a:r>
              <a:rPr lang="en-US" sz="1400" dirty="0" err="1" smtClean="0">
                <a:latin typeface="Monaco"/>
                <a:cs typeface="Monaco"/>
              </a:rPr>
              <a:t>C.ino</a:t>
            </a:r>
            <a:r>
              <a:rPr lang="en-US" sz="1400" dirty="0" smtClean="0">
                <a:latin typeface="Monaco"/>
                <a:cs typeface="Monaco"/>
              </a:rPr>
              <a:t>  AND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       </a:t>
            </a:r>
            <a:r>
              <a:rPr lang="en-US" sz="1400" dirty="0" err="1">
                <a:latin typeface="Monaco"/>
                <a:cs typeface="Monaco"/>
              </a:rPr>
              <a:t>F.ino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&lt;</a:t>
            </a:r>
            <a:r>
              <a:rPr lang="en-US" sz="1400" dirty="0">
                <a:latin typeface="Monaco"/>
                <a:cs typeface="Monaco"/>
              </a:rPr>
              <a:t>&gt; P.ino        </a:t>
            </a:r>
          </a:p>
        </p:txBody>
      </p:sp>
    </p:spTree>
    <p:extLst>
      <p:ext uri="{BB962C8B-B14F-4D97-AF65-F5344CB8AC3E}">
        <p14:creationId xmlns:p14="http://schemas.microsoft.com/office/powerpoint/2010/main" val="373775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2" grpId="1"/>
      <p:bldP spid="7" grpId="0"/>
      <p:bldP spid="8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Reliable local FS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I/O Shepherding </a:t>
            </a:r>
            <a:r>
              <a:rPr lang="en-US" i="1" dirty="0">
                <a:solidFill>
                  <a:srgbClr val="FFFFFF"/>
                </a:solidFill>
              </a:rPr>
              <a:t>[SOSP </a:t>
            </a:r>
            <a:r>
              <a:rPr lang="fr-FR" i="1" dirty="0">
                <a:solidFill>
                  <a:srgbClr val="FFFFFF"/>
                </a:solidFill>
              </a:rPr>
              <a:t>’</a:t>
            </a:r>
            <a:r>
              <a:rPr lang="en-US" i="1" dirty="0">
                <a:solidFill>
                  <a:srgbClr val="FFFFFF"/>
                </a:solidFill>
              </a:rPr>
              <a:t>07]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/>
              <a:t>SQCK </a:t>
            </a:r>
            <a:r>
              <a:rPr lang="en-US" i="1" dirty="0" smtClean="0"/>
              <a:t>[OSDI </a:t>
            </a:r>
            <a:r>
              <a:rPr lang="fr-FR" i="1" dirty="0" smtClean="0"/>
              <a:t>’</a:t>
            </a:r>
            <a:r>
              <a:rPr lang="en-US" i="1" dirty="0" smtClean="0"/>
              <a:t>08]</a:t>
            </a:r>
          </a:p>
          <a:p>
            <a:pPr lvl="2"/>
            <a:r>
              <a:rPr lang="en-US" dirty="0" smtClean="0"/>
              <a:t>Problem: fsck + corruption</a:t>
            </a:r>
          </a:p>
          <a:p>
            <a:pPr lvl="2"/>
            <a:r>
              <a:rPr lang="en-US" dirty="0" smtClean="0"/>
              <a:t>Solution: declarative fsck</a:t>
            </a:r>
          </a:p>
          <a:p>
            <a:pPr lvl="2"/>
            <a:r>
              <a:rPr lang="en-US" b="1" dirty="0" smtClean="0">
                <a:solidFill>
                  <a:srgbClr val="FFFF00"/>
                </a:solidFill>
              </a:rPr>
              <a:t>Evaluation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037689" y="3042203"/>
            <a:ext cx="4373360" cy="1574346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652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763" y="1600200"/>
            <a:ext cx="4431317" cy="40603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Simplicity</a:t>
            </a:r>
          </a:p>
          <a:p>
            <a:pPr lvl="1"/>
            <a:r>
              <a:rPr lang="en-US" dirty="0" smtClean="0"/>
              <a:t>150 queries (</a:t>
            </a:r>
            <a:r>
              <a:rPr lang="en-US" dirty="0" smtClean="0">
                <a:solidFill>
                  <a:srgbClr val="00FF00"/>
                </a:solidFill>
              </a:rPr>
              <a:t>1000 lines</a:t>
            </a:r>
            <a:r>
              <a:rPr lang="en-US" dirty="0" smtClean="0"/>
              <a:t>)  vs. </a:t>
            </a:r>
            <a:r>
              <a:rPr lang="en-US" dirty="0" smtClean="0">
                <a:solidFill>
                  <a:srgbClr val="FF0000"/>
                </a:solidFill>
              </a:rPr>
              <a:t>16,000 lines </a:t>
            </a:r>
            <a:r>
              <a:rPr lang="en-US" dirty="0" smtClean="0"/>
              <a:t>of C in ext3 </a:t>
            </a:r>
            <a:r>
              <a:rPr lang="en-US" dirty="0" err="1" smtClean="0"/>
              <a:t>fsck</a:t>
            </a:r>
            <a:endParaRPr lang="en-US" dirty="0" smtClean="0"/>
          </a:p>
          <a:p>
            <a:r>
              <a:rPr lang="en-US" dirty="0" smtClean="0">
                <a:solidFill>
                  <a:srgbClr val="DC9E1F"/>
                </a:solidFill>
              </a:rPr>
              <a:t>Reliability</a:t>
            </a:r>
          </a:p>
          <a:p>
            <a:pPr lvl="1"/>
            <a:r>
              <a:rPr lang="en-US" dirty="0" smtClean="0"/>
              <a:t>Pass 300+ corruptions</a:t>
            </a:r>
          </a:p>
          <a:p>
            <a:pPr lvl="1"/>
            <a:r>
              <a:rPr lang="en-US" dirty="0" smtClean="0"/>
              <a:t>Easy to fix queries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Flexibility</a:t>
            </a:r>
          </a:p>
          <a:p>
            <a:pPr lvl="1"/>
            <a:r>
              <a:rPr lang="en-US" dirty="0" smtClean="0"/>
              <a:t>Easy to plug-in/out queries</a:t>
            </a:r>
          </a:p>
          <a:p>
            <a:pPr lvl="1"/>
            <a:r>
              <a:rPr lang="en-US" dirty="0" smtClean="0"/>
              <a:t>Add new repairs to fsck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20910"/>
              </p:ext>
            </p:extLst>
          </p:nvPr>
        </p:nvGraphicFramePr>
        <p:xfrm>
          <a:off x="4611080" y="1916376"/>
          <a:ext cx="4347305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7382"/>
                <a:gridCol w="8499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Gill Sans"/>
                          <a:cs typeface="Gill Sans"/>
                        </a:rPr>
                        <a:t>New checks and </a:t>
                      </a:r>
                      <a:r>
                        <a:rPr lang="en-US" sz="1800" b="1" baseline="0" dirty="0" smtClean="0">
                          <a:latin typeface="Gill Sans"/>
                          <a:cs typeface="Gill Sans"/>
                        </a:rPr>
                        <a:t> repairs</a:t>
                      </a:r>
                      <a:endParaRPr lang="en-US" sz="1800" b="1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Gill Sans"/>
                          <a:cs typeface="Gill Sans"/>
                        </a:rPr>
                        <a:t>LOC </a:t>
                      </a:r>
                    </a:p>
                    <a:p>
                      <a:pPr algn="ctr"/>
                      <a:r>
                        <a:rPr lang="en-US" sz="1800" b="1" dirty="0" smtClean="0">
                          <a:latin typeface="Gill Sans"/>
                          <a:cs typeface="Gill Sans"/>
                        </a:rPr>
                        <a:t>(SQL)</a:t>
                      </a:r>
                      <a:endParaRPr lang="en-US" sz="1800" b="1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Majority</a:t>
                      </a:r>
                      <a:r>
                        <a:rPr lang="en-US" sz="1800" baseline="0" dirty="0" smtClean="0">
                          <a:latin typeface="Gill Sans"/>
                          <a:cs typeface="Gill Sans"/>
                        </a:rPr>
                        <a:t> rule on block bm pointers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22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Majority rule on inode bm</a:t>
                      </a:r>
                      <a:r>
                        <a:rPr lang="en-US" sz="18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pointers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22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Majority</a:t>
                      </a:r>
                      <a:r>
                        <a:rPr lang="en-US" sz="1800" baseline="0" dirty="0" smtClean="0">
                          <a:latin typeface="Gill Sans"/>
                          <a:cs typeface="Gill Sans"/>
                        </a:rPr>
                        <a:t> rule on inode tbl pointers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22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Finding false parents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14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Reconstructing missing dirs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20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Precedence</a:t>
                      </a:r>
                      <a:r>
                        <a:rPr lang="en-US" sz="1800" baseline="0" dirty="0" smtClean="0">
                          <a:latin typeface="Gill Sans"/>
                          <a:cs typeface="Gill Sans"/>
                        </a:rPr>
                        <a:t> cloning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19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Secure cloning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"/>
                          <a:cs typeface="Gill Sans"/>
                        </a:rPr>
                        <a:t>8</a:t>
                      </a:r>
                      <a:endParaRPr lang="en-US" sz="18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0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763" y="1600200"/>
            <a:ext cx="4664311" cy="4932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Performance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With MySQL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Within </a:t>
            </a:r>
            <a:r>
              <a:rPr lang="en-US" dirty="0" smtClean="0">
                <a:solidFill>
                  <a:srgbClr val="00FF00"/>
                </a:solidFill>
              </a:rPr>
              <a:t>1.5x</a:t>
            </a:r>
            <a:r>
              <a:rPr lang="en-US" dirty="0" smtClean="0">
                <a:solidFill>
                  <a:srgbClr val="FFFFFF"/>
                </a:solidFill>
              </a:rPr>
              <a:t> of ext3 </a:t>
            </a:r>
            <a:r>
              <a:rPr lang="en-US" dirty="0" err="1" smtClean="0">
                <a:solidFill>
                  <a:srgbClr val="FFFFFF"/>
                </a:solidFill>
              </a:rPr>
              <a:t>fsck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(includes load and check)</a:t>
            </a:r>
          </a:p>
          <a:p>
            <a:r>
              <a:rPr lang="en-US" dirty="0">
                <a:solidFill>
                  <a:srgbClr val="FFFFFF"/>
                </a:solidFill>
              </a:rPr>
              <a:t>Optimizations: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Scanning and loading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Sort </a:t>
            </a:r>
            <a:r>
              <a:rPr lang="en-US" dirty="0">
                <a:solidFill>
                  <a:srgbClr val="FFFFFF"/>
                </a:solidFill>
              </a:rPr>
              <a:t>I/Os, compact tables, load only allocated </a:t>
            </a:r>
            <a:r>
              <a:rPr lang="en-US" dirty="0" smtClean="0">
                <a:solidFill>
                  <a:srgbClr val="FFFFFF"/>
                </a:solidFill>
              </a:rPr>
              <a:t>metadata</a:t>
            </a:r>
            <a:r>
              <a:rPr lang="en-US" dirty="0">
                <a:solidFill>
                  <a:srgbClr val="FFFFFF"/>
                </a:solidFill>
              </a:rPr>
              <a:t>, overlap scanning and </a:t>
            </a:r>
            <a:r>
              <a:rPr lang="en-US" dirty="0" smtClean="0">
                <a:solidFill>
                  <a:srgbClr val="FFFFFF"/>
                </a:solidFill>
              </a:rPr>
              <a:t>loading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Checking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Add extra indexing, incorporate FS domain knowledge, use bitmaps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44075" y="2335728"/>
            <a:ext cx="4046465" cy="3376771"/>
            <a:chOff x="1821535" y="1826471"/>
            <a:chExt cx="4046465" cy="3376771"/>
          </a:xfrm>
        </p:grpSpPr>
        <p:sp>
          <p:nvSpPr>
            <p:cNvPr id="8" name="TextBox 7"/>
            <p:cNvSpPr txBox="1"/>
            <p:nvPr/>
          </p:nvSpPr>
          <p:spPr>
            <a:xfrm>
              <a:off x="2681646" y="2858022"/>
              <a:ext cx="274320" cy="1645388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fsck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62301" y="2591321"/>
              <a:ext cx="274320" cy="1912089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sqck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9275" y="2345242"/>
              <a:ext cx="274320" cy="2144922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09711" y="2134121"/>
              <a:ext cx="274320" cy="2369291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9933" y="2447388"/>
              <a:ext cx="274320" cy="2056024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608" y="4833910"/>
              <a:ext cx="2738021" cy="369332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FS size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75690" y="2872317"/>
              <a:ext cx="2738021" cy="646331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Total runtime 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</a:t>
              </a:r>
              <a:r>
                <a:rPr lang="en-US" b="1" dirty="0" smtClean="0">
                  <a:latin typeface="Gill Sans"/>
                  <a:cs typeface="Gill Sans"/>
                </a:rPr>
                <a:t>normalized</a:t>
              </a:r>
              <a:r>
                <a:rPr lang="en-US" dirty="0" smtClean="0">
                  <a:latin typeface="Gill Sans"/>
                  <a:cs typeface="Gill Sans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4316" y="2284688"/>
              <a:ext cx="926352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8 sec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92805" y="2058729"/>
              <a:ext cx="937735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1.5 min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24074" y="1826471"/>
              <a:ext cx="914400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5 min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5905" y="2134121"/>
              <a:ext cx="972095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38 min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943" y="2719522"/>
              <a:ext cx="329199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3371" y="2858024"/>
              <a:ext cx="274320" cy="1645388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4074" y="2844776"/>
              <a:ext cx="274320" cy="1645388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8601" y="2844776"/>
              <a:ext cx="274320" cy="1645388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70774" y="4503410"/>
              <a:ext cx="3128891" cy="2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570774" y="1981720"/>
              <a:ext cx="0" cy="252169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70774" y="2858022"/>
              <a:ext cx="3128891" cy="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12256" y="4594448"/>
              <a:ext cx="796850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1G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1751" y="4594448"/>
              <a:ext cx="620700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10G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9136" y="4594966"/>
              <a:ext cx="859465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100G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40200" y="4594448"/>
              <a:ext cx="859465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  <a:cs typeface="Arial"/>
                </a:rPr>
                <a:t>800G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0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3664" cy="4756150"/>
          </a:xfrm>
        </p:spPr>
        <p:txBody>
          <a:bodyPr/>
          <a:lstStyle/>
          <a:p>
            <a:r>
              <a:rPr lang="en-US" dirty="0" smtClean="0"/>
              <a:t>Reliable local FS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I/O Shepherding </a:t>
            </a:r>
            <a:r>
              <a:rPr lang="en-US" i="1" dirty="0">
                <a:solidFill>
                  <a:srgbClr val="FFFFFF"/>
                </a:solidFill>
              </a:rPr>
              <a:t>[SOSP </a:t>
            </a:r>
            <a:r>
              <a:rPr lang="fr-FR" i="1" dirty="0">
                <a:solidFill>
                  <a:srgbClr val="FFFFFF"/>
                </a:solidFill>
              </a:rPr>
              <a:t>’</a:t>
            </a:r>
            <a:r>
              <a:rPr lang="en-US" i="1" dirty="0">
                <a:solidFill>
                  <a:srgbClr val="FFFFFF"/>
                </a:solidFill>
              </a:rPr>
              <a:t>07]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SQCK </a:t>
            </a:r>
            <a:r>
              <a:rPr lang="en-US" i="1" dirty="0" smtClean="0">
                <a:solidFill>
                  <a:srgbClr val="FFFFFF"/>
                </a:solidFill>
              </a:rPr>
              <a:t>[OSDI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08]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Error-code propagation </a:t>
            </a:r>
            <a:r>
              <a:rPr lang="en-US" i="1" dirty="0" smtClean="0">
                <a:solidFill>
                  <a:srgbClr val="FFFF00"/>
                </a:solidFill>
              </a:rPr>
              <a:t>[PLDI </a:t>
            </a:r>
            <a:r>
              <a:rPr lang="fr-FR" i="1" dirty="0" smtClean="0">
                <a:solidFill>
                  <a:srgbClr val="FFFF00"/>
                </a:solidFill>
              </a:rPr>
              <a:t>’</a:t>
            </a:r>
            <a:r>
              <a:rPr lang="en-US" i="1" dirty="0" smtClean="0">
                <a:solidFill>
                  <a:srgbClr val="FFFF00"/>
                </a:solidFill>
              </a:rPr>
              <a:t>09, FAST </a:t>
            </a:r>
            <a:r>
              <a:rPr lang="fr-FR" i="1" dirty="0" smtClean="0">
                <a:solidFill>
                  <a:srgbClr val="FFFF00"/>
                </a:solidFill>
              </a:rPr>
              <a:t>’</a:t>
            </a:r>
            <a:r>
              <a:rPr lang="en-US" i="1" dirty="0" smtClean="0">
                <a:solidFill>
                  <a:srgbClr val="FFFF00"/>
                </a:solidFill>
              </a:rPr>
              <a:t>08]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27887" y="1600200"/>
            <a:ext cx="7908243" cy="2805506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4013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 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13577" y="3575344"/>
            <a:ext cx="979690" cy="750204"/>
          </a:xfrm>
          <a:prstGeom prst="ellipse">
            <a:avLst/>
          </a:prstGeom>
          <a:solidFill>
            <a:schemeClr val="tx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x()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93719" y="4890160"/>
            <a:ext cx="1075458" cy="750204"/>
          </a:xfrm>
          <a:prstGeom prst="ellipse">
            <a:avLst/>
          </a:prstGeom>
          <a:solidFill>
            <a:schemeClr val="tx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y()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9795" y="4902494"/>
            <a:ext cx="1136418" cy="750204"/>
          </a:xfrm>
          <a:prstGeom prst="ellipse">
            <a:avLst/>
          </a:prstGeom>
          <a:solidFill>
            <a:schemeClr val="tx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z()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" name="Curved Connector 9"/>
          <p:cNvCxnSpPr>
            <a:stCxn id="7" idx="0"/>
            <a:endCxn id="6" idx="3"/>
          </p:cNvCxnSpPr>
          <p:nvPr/>
        </p:nvCxnSpPr>
        <p:spPr>
          <a:xfrm rot="5400000" flipH="1" flipV="1">
            <a:off x="2157010" y="4390122"/>
            <a:ext cx="674477" cy="325601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FFF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0"/>
            <a:endCxn id="6" idx="5"/>
          </p:cNvCxnSpPr>
          <p:nvPr/>
        </p:nvCxnSpPr>
        <p:spPr>
          <a:xfrm rot="16200000" flipV="1">
            <a:off x="3290495" y="4274984"/>
            <a:ext cx="686811" cy="568209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FFF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75296" y="2315503"/>
            <a:ext cx="1795316" cy="750204"/>
          </a:xfrm>
          <a:prstGeom prst="ellipse">
            <a:avLst/>
          </a:prstGeom>
          <a:solidFill>
            <a:schemeClr val="tx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sync()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33" name="Curved Connector 32"/>
          <p:cNvCxnSpPr>
            <a:endCxn id="5" idx="4"/>
          </p:cNvCxnSpPr>
          <p:nvPr/>
        </p:nvCxnSpPr>
        <p:spPr>
          <a:xfrm rot="5400000" flipH="1" flipV="1">
            <a:off x="2857882" y="3260272"/>
            <a:ext cx="509636" cy="120507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utoShape 60"/>
          <p:cNvSpPr>
            <a:spLocks noChangeArrowheads="1"/>
          </p:cNvSpPr>
          <p:nvPr/>
        </p:nvSpPr>
        <p:spPr bwMode="auto">
          <a:xfrm>
            <a:off x="958533" y="5102542"/>
            <a:ext cx="982027" cy="684213"/>
          </a:xfrm>
          <a:prstGeom prst="roundRect">
            <a:avLst>
              <a:gd name="adj" fmla="val 8852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r>
              <a:rPr lang="en-US" b="1" dirty="0">
                <a:latin typeface="Lucida Console" charset="0"/>
              </a:rPr>
              <a:t>return EIO;</a:t>
            </a:r>
          </a:p>
        </p:txBody>
      </p:sp>
      <p:sp>
        <p:nvSpPr>
          <p:cNvPr id="38" name="AutoShape 60"/>
          <p:cNvSpPr>
            <a:spLocks noChangeArrowheads="1"/>
          </p:cNvSpPr>
          <p:nvPr/>
        </p:nvSpPr>
        <p:spPr bwMode="auto">
          <a:xfrm>
            <a:off x="4169093" y="5139372"/>
            <a:ext cx="982027" cy="684213"/>
          </a:xfrm>
          <a:prstGeom prst="roundRect">
            <a:avLst>
              <a:gd name="adj" fmla="val 8852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r>
              <a:rPr lang="en-US" b="1" dirty="0">
                <a:latin typeface="Lucida Console" charset="0"/>
              </a:rPr>
              <a:t>return </a:t>
            </a:r>
            <a:r>
              <a:rPr lang="en-US" b="1" dirty="0" smtClean="0">
                <a:latin typeface="Lucida Console" charset="0"/>
              </a:rPr>
              <a:t>EROFS;</a:t>
            </a:r>
            <a:endParaRPr lang="en-US" b="1" dirty="0">
              <a:latin typeface="Lucida Console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63211" y="2301678"/>
            <a:ext cx="1821374" cy="766746"/>
          </a:xfrm>
          <a:prstGeom prst="ellipse">
            <a:avLst/>
          </a:prstGeom>
          <a:solidFill>
            <a:srgbClr val="FF0000">
              <a:alpha val="48000"/>
            </a:srgbClr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pPr algn="ctr"/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AutoShape 60"/>
          <p:cNvSpPr>
            <a:spLocks noChangeArrowheads="1"/>
          </p:cNvSpPr>
          <p:nvPr/>
        </p:nvSpPr>
        <p:spPr bwMode="auto">
          <a:xfrm>
            <a:off x="5527041" y="2387232"/>
            <a:ext cx="3241040" cy="2710339"/>
          </a:xfrm>
          <a:prstGeom prst="roundRect">
            <a:avLst>
              <a:gd name="adj" fmla="val 8852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r>
              <a:rPr lang="en-US" b="1" dirty="0" err="1" smtClean="0">
                <a:latin typeface="Lucida Console" charset="0"/>
              </a:rPr>
              <a:t>int</a:t>
            </a:r>
            <a:r>
              <a:rPr lang="en-US" b="1" dirty="0" smtClean="0">
                <a:latin typeface="Lucida Console" charset="0"/>
              </a:rPr>
              <a:t> x</a:t>
            </a:r>
            <a:r>
              <a:rPr lang="en-US" b="1" dirty="0">
                <a:latin typeface="Lucida Console" charset="0"/>
              </a:rPr>
              <a:t>() {</a:t>
            </a:r>
          </a:p>
          <a:p>
            <a:r>
              <a:rPr lang="en-US" b="1" dirty="0">
                <a:latin typeface="Lucida Console" charset="0"/>
              </a:rPr>
              <a:t>   return y() || z();</a:t>
            </a:r>
          </a:p>
          <a:p>
            <a:r>
              <a:rPr lang="en-US" b="1" dirty="0">
                <a:latin typeface="Lucida Console" charset="0"/>
              </a:rPr>
              <a:t>}</a:t>
            </a:r>
          </a:p>
          <a:p>
            <a:endParaRPr lang="en-US" b="1" dirty="0" smtClean="0">
              <a:latin typeface="Lucida Console" charset="0"/>
            </a:endParaRPr>
          </a:p>
          <a:p>
            <a:r>
              <a:rPr lang="en-US" b="1" dirty="0" err="1" smtClean="0">
                <a:latin typeface="Lucida Console" charset="0"/>
              </a:rPr>
              <a:t>int</a:t>
            </a:r>
            <a:r>
              <a:rPr lang="en-US" b="1" dirty="0" smtClean="0">
                <a:latin typeface="Lucida Console" charset="0"/>
              </a:rPr>
              <a:t> sync() {</a:t>
            </a:r>
          </a:p>
          <a:p>
            <a:r>
              <a:rPr lang="en-US" b="1" dirty="0" smtClean="0">
                <a:latin typeface="Lucida Console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Lucida Console" charset="0"/>
              </a:rPr>
              <a:t>x(); // Bad call!</a:t>
            </a:r>
          </a:p>
          <a:p>
            <a:r>
              <a:rPr lang="en-US" b="1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Lucida Console" charset="0"/>
              </a:rPr>
              <a:t>   </a:t>
            </a:r>
            <a:r>
              <a:rPr lang="en-US" b="1" dirty="0" smtClean="0">
                <a:latin typeface="Lucida Console" charset="0"/>
              </a:rPr>
              <a:t>return OK;</a:t>
            </a:r>
            <a:endParaRPr lang="en-US" b="1" dirty="0">
              <a:latin typeface="Lucida Console" charset="0"/>
            </a:endParaRPr>
          </a:p>
          <a:p>
            <a:r>
              <a:rPr lang="en-US" b="1" dirty="0" smtClean="0">
                <a:latin typeface="Lucida Console" charset="0"/>
              </a:rPr>
              <a:t>}</a:t>
            </a:r>
          </a:p>
          <a:p>
            <a:endParaRPr lang="en-US" b="1" dirty="0">
              <a:latin typeface="Lucida Console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151120" y="2388374"/>
            <a:ext cx="3670606" cy="2514120"/>
          </a:xfrm>
          <a:prstGeom prst="roundRect">
            <a:avLst>
              <a:gd name="adj" fmla="val 8984"/>
            </a:avLst>
          </a:prstGeom>
          <a:noFill/>
          <a:ln w="1905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6944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  <p:bldP spid="37" grpId="0" animBg="1"/>
      <p:bldP spid="38" grpId="0" animBg="1"/>
      <p:bldP spid="39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64882"/>
          </a:xfrm>
        </p:spPr>
        <p:txBody>
          <a:bodyPr/>
          <a:lstStyle/>
          <a:p>
            <a:r>
              <a:rPr lang="en-US" dirty="0" smtClean="0"/>
              <a:t>Reliable storage systems?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47950"/>
            <a:ext cx="8341360" cy="390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Challenging</a:t>
            </a:r>
          </a:p>
          <a:p>
            <a:pPr lvl="1"/>
            <a:r>
              <a:rPr lang="en-US" dirty="0" smtClean="0"/>
              <a:t>Many factors: configuration errors, attacks, operational issues, </a:t>
            </a:r>
            <a:r>
              <a:rPr lang="en-US" b="1" dirty="0" smtClean="0"/>
              <a:t>complex software</a:t>
            </a:r>
            <a:r>
              <a:rPr lang="en-US" dirty="0" smtClean="0"/>
              <a:t>,</a:t>
            </a:r>
            <a:r>
              <a:rPr lang="en-US" b="1" dirty="0" smtClean="0"/>
              <a:t> hardware failures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Reality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Software complexity is growing</a:t>
            </a:r>
          </a:p>
          <a:p>
            <a:pPr lvl="2"/>
            <a:r>
              <a:rPr lang="en-US" dirty="0" smtClean="0"/>
              <a:t>Diverse architecture, more functionalities, optimizations, ...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Hardware fails</a:t>
            </a:r>
          </a:p>
          <a:p>
            <a:pPr lvl="2"/>
            <a:r>
              <a:rPr lang="en-US" dirty="0" smtClean="0"/>
              <a:t>Economies of scale: use cheap hardware [Hamilton, Amazon]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Reliability has to come from the software [Dean, Google]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(Software has more responsibility)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683190" y="5260535"/>
            <a:ext cx="7936634" cy="1430219"/>
            <a:chOff x="683190" y="5136615"/>
            <a:chExt cx="7936634" cy="1430219"/>
          </a:xfrm>
        </p:grpSpPr>
        <p:grpSp>
          <p:nvGrpSpPr>
            <p:cNvPr id="140" name="Group 139"/>
            <p:cNvGrpSpPr/>
            <p:nvPr/>
          </p:nvGrpSpPr>
          <p:grpSpPr>
            <a:xfrm>
              <a:off x="683190" y="5148483"/>
              <a:ext cx="938256" cy="866747"/>
              <a:chOff x="450883" y="5516685"/>
              <a:chExt cx="938256" cy="86674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50883" y="5516685"/>
                <a:ext cx="938256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Disk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/>
              <a:srcRect l="5446" t="6835" r="56664" b="9775"/>
              <a:stretch/>
            </p:blipFill>
            <p:spPr>
              <a:xfrm rot="16200000">
                <a:off x="654552" y="5706204"/>
                <a:ext cx="531707" cy="822749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3556947" y="5136615"/>
              <a:ext cx="963514" cy="792682"/>
              <a:chOff x="7712387" y="2025899"/>
              <a:chExt cx="963514" cy="79268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7712387" y="2025899"/>
                <a:ext cx="963514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SCM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/>
              <a:srcRect l="19510" t="6149" r="20235" b="12318"/>
              <a:stretch/>
            </p:blipFill>
            <p:spPr>
              <a:xfrm>
                <a:off x="7830310" y="2360940"/>
                <a:ext cx="770894" cy="457641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6809556" y="5136615"/>
              <a:ext cx="1810268" cy="1430219"/>
              <a:chOff x="6982602" y="3256764"/>
              <a:chExt cx="1810268" cy="143021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982602" y="3256764"/>
                <a:ext cx="1707680" cy="4387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Cloud storage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grpSp>
            <p:nvGrpSpPr>
              <p:cNvPr id="17" name="Group 16"/>
              <p:cNvGrpSpPr>
                <a:grpSpLocks noChangeAspect="1"/>
              </p:cNvGrpSpPr>
              <p:nvPr/>
            </p:nvGrpSpPr>
            <p:grpSpPr>
              <a:xfrm>
                <a:off x="7018392" y="3598180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118" name="Picture 11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1" name="Picture 12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2" name="Picture 12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5" name="Picture 12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7" name="Picture 12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8" name="Picture 12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9" name="Picture 12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3" name="Picture 13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4" name="Picture 13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7554900" y="3598180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100" name="Picture 9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2" name="Picture 10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5" name="Picture 10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6" name="Picture 10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7" name="Picture 10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1" name="Picture 11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2" name="Picture 11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3" name="Picture 11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5" name="Picture 11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>
                <a:grpSpLocks noChangeAspect="1"/>
              </p:cNvGrpSpPr>
              <p:nvPr/>
            </p:nvGrpSpPr>
            <p:grpSpPr>
              <a:xfrm>
                <a:off x="8089353" y="3592509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82" name="Picture 8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3" name="Picture 8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4" name="Picture 8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5" name="Picture 8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6" name="Picture 8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7" name="Picture 8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8" name="Picture 8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9" name="Picture 8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0" name="Picture 8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1" name="Picture 9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2" name="Picture 9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3" name="Picture 9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4" name="Picture 9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5" name="Picture 9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6" name="Picture 9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7" name="Picture 9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8" name="Picture 9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9" name="Picture 9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7015436" y="4135378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64" name="Picture 6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5" name="Picture 6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6" name="Picture 6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7" name="Picture 6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8" name="Picture 6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9" name="Picture 6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0" name="Picture 6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1" name="Picture 7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2" name="Picture 7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3" name="Picture 7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4" name="Picture 7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5" name="Picture 7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6" name="Picture 7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7" name="Picture 7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8" name="Picture 7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9" name="Picture 7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0" name="Picture 7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1" name="Picture 8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>
                <a:grpSpLocks noChangeAspect="1"/>
              </p:cNvGrpSpPr>
              <p:nvPr/>
            </p:nvGrpSpPr>
            <p:grpSpPr>
              <a:xfrm>
                <a:off x="7551944" y="4135378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46" name="Picture 4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7" name="Picture 4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8" name="Picture 4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0" name="Picture 4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1" name="Picture 5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2" name="Picture 5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3" name="Picture 5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4" name="Picture 5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5" name="Picture 5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6" name="Picture 5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7" name="Picture 5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8" name="Picture 5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9" name="Picture 5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0" name="Picture 5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1" name="Picture 6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2" name="Picture 6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3" name="Picture 6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8086397" y="4129707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28" name="Picture 2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29" name="Picture 2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0" name="Picture 2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1" name="Picture 3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2" name="Picture 3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3" name="Picture 3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4" name="Picture 3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6" name="Picture 35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7" name="Picture 36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8" name="Picture 37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9" name="Picture 38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0" name="Picture 39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1" name="Picture 40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2" name="Picture 41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3" name="Picture 42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4" name="Picture 43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5" name="Picture 44" descr="server.png"/>
                <p:cNvPicPr>
                  <a:picLocks noChangeAspect="1"/>
                </p:cNvPicPr>
                <p:nvPr/>
              </p:nvPicPr>
              <p:blipFill rotWithShape="1">
                <a:blip r:embed="rId5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pic>
            <p:nvPicPr>
              <p:cNvPr id="23" name="Picture 22" descr="MC910216337.PNG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DCC6B7"/>
                  </a:clrFrom>
                  <a:clrTo>
                    <a:srgbClr val="DCC6B7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5123" y="3720765"/>
                <a:ext cx="1717747" cy="964111"/>
              </a:xfrm>
              <a:prstGeom prst="rect">
                <a:avLst/>
              </a:prstGeom>
            </p:spPr>
          </p:pic>
        </p:grpSp>
        <p:grpSp>
          <p:nvGrpSpPr>
            <p:cNvPr id="136" name="Group 135"/>
            <p:cNvGrpSpPr/>
            <p:nvPr/>
          </p:nvGrpSpPr>
          <p:grpSpPr>
            <a:xfrm>
              <a:off x="5037214" y="5140674"/>
              <a:ext cx="1494339" cy="970425"/>
              <a:chOff x="5463934" y="3266059"/>
              <a:chExt cx="1494339" cy="97042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522645" y="3266059"/>
                <a:ext cx="1286520" cy="454706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Distr. FS</a:t>
                </a:r>
              </a:p>
            </p:txBody>
          </p:sp>
          <p:pic>
            <p:nvPicPr>
              <p:cNvPr id="15" name="Picture 14" descr="server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3934" y="3589910"/>
                <a:ext cx="773621" cy="646574"/>
              </a:xfrm>
              <a:prstGeom prst="rect">
                <a:avLst/>
              </a:prstGeom>
            </p:spPr>
          </p:pic>
          <p:pic>
            <p:nvPicPr>
              <p:cNvPr id="24" name="Picture 23" descr="server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891" y="3589910"/>
                <a:ext cx="773621" cy="646574"/>
              </a:xfrm>
              <a:prstGeom prst="rect">
                <a:avLst/>
              </a:prstGeom>
            </p:spPr>
          </p:pic>
          <p:pic>
            <p:nvPicPr>
              <p:cNvPr id="25" name="Picture 24" descr="server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4652" y="3589910"/>
                <a:ext cx="773621" cy="646574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2140804" y="5148482"/>
              <a:ext cx="876393" cy="866747"/>
              <a:chOff x="1886804" y="5516684"/>
              <a:chExt cx="876393" cy="86674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886804" y="5516684"/>
                <a:ext cx="876393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SSD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/>
              <a:srcRect l="56254" t="7834" r="6011" b="10093"/>
              <a:stretch/>
            </p:blipFill>
            <p:spPr>
              <a:xfrm rot="16200000">
                <a:off x="2055845" y="5738320"/>
                <a:ext cx="531709" cy="758514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</p:grpSp>
      <p:grpSp>
        <p:nvGrpSpPr>
          <p:cNvPr id="150" name="Group 149"/>
          <p:cNvGrpSpPr/>
          <p:nvPr/>
        </p:nvGrpSpPr>
        <p:grpSpPr>
          <a:xfrm>
            <a:off x="907804" y="5696492"/>
            <a:ext cx="7666529" cy="1097818"/>
            <a:chOff x="907804" y="5572572"/>
            <a:chExt cx="7666529" cy="1097818"/>
          </a:xfrm>
        </p:grpSpPr>
        <p:sp>
          <p:nvSpPr>
            <p:cNvPr id="142" name="Explosion 1 141"/>
            <p:cNvSpPr/>
            <p:nvPr/>
          </p:nvSpPr>
          <p:spPr>
            <a:xfrm>
              <a:off x="907804" y="5631784"/>
              <a:ext cx="845206" cy="527839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xplosion 1 142"/>
            <p:cNvSpPr/>
            <p:nvPr/>
          </p:nvSpPr>
          <p:spPr>
            <a:xfrm>
              <a:off x="2381004" y="5601974"/>
              <a:ext cx="845206" cy="527839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xplosion 1 143"/>
            <p:cNvSpPr/>
            <p:nvPr/>
          </p:nvSpPr>
          <p:spPr>
            <a:xfrm>
              <a:off x="3911401" y="5601974"/>
              <a:ext cx="845206" cy="527839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xplosion 1 144"/>
            <p:cNvSpPr/>
            <p:nvPr/>
          </p:nvSpPr>
          <p:spPr>
            <a:xfrm>
              <a:off x="5665704" y="5627641"/>
              <a:ext cx="845206" cy="527839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xplosion 1 145"/>
            <p:cNvSpPr/>
            <p:nvPr/>
          </p:nvSpPr>
          <p:spPr>
            <a:xfrm>
              <a:off x="6788247" y="5572572"/>
              <a:ext cx="421553" cy="356725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Explosion 1 146"/>
            <p:cNvSpPr/>
            <p:nvPr/>
          </p:nvSpPr>
          <p:spPr>
            <a:xfrm>
              <a:off x="7396496" y="6313665"/>
              <a:ext cx="421553" cy="356725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Explosion 1 147"/>
            <p:cNvSpPr/>
            <p:nvPr/>
          </p:nvSpPr>
          <p:spPr>
            <a:xfrm>
              <a:off x="8152780" y="5580395"/>
              <a:ext cx="421553" cy="356725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Explosion 1 148"/>
            <p:cNvSpPr/>
            <p:nvPr/>
          </p:nvSpPr>
          <p:spPr>
            <a:xfrm>
              <a:off x="7671185" y="5977117"/>
              <a:ext cx="421553" cy="356725"/>
            </a:xfrm>
            <a:prstGeom prst="irregularSeal1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98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ei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4444" y="-364103"/>
            <a:ext cx="6898221" cy="892710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74638"/>
            <a:ext cx="2690412" cy="1143000"/>
          </a:xfrm>
        </p:spPr>
        <p:txBody>
          <a:bodyPr/>
          <a:lstStyle/>
          <a:p>
            <a:r>
              <a:rPr lang="en-US" dirty="0" smtClean="0"/>
              <a:t>ext3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5458" y="759179"/>
            <a:ext cx="432308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600" dirty="0">
                <a:solidFill>
                  <a:srgbClr val="FF0000"/>
                </a:solidFill>
                <a:latin typeface="Gill Sans"/>
                <a:cs typeface="Gill Sans"/>
              </a:rPr>
              <a:t>37 </a:t>
            </a:r>
            <a:r>
              <a:rPr lang="en-US" sz="2600" dirty="0">
                <a:latin typeface="Gill Sans"/>
                <a:cs typeface="Gill Sans"/>
              </a:rPr>
              <a:t>bad </a:t>
            </a:r>
            <a:r>
              <a:rPr lang="en-US" sz="2600" dirty="0" smtClean="0">
                <a:latin typeface="Gill Sans"/>
                <a:cs typeface="Gill Sans"/>
              </a:rPr>
              <a:t>calls out of</a:t>
            </a:r>
            <a:r>
              <a:rPr lang="en-US" sz="260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600" dirty="0">
                <a:solidFill>
                  <a:schemeClr val="tx2"/>
                </a:solidFill>
                <a:latin typeface="Gill Sans"/>
                <a:cs typeface="Gill Sans"/>
              </a:rPr>
              <a:t>188</a:t>
            </a:r>
            <a:r>
              <a:rPr lang="en-US" sz="2600" dirty="0">
                <a:solidFill>
                  <a:srgbClr val="00FF00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latin typeface="Gill Sans"/>
                <a:cs typeface="Gill Sans"/>
              </a:rPr>
              <a:t>calls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406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ReiserFS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3" descr="reiserf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4420" y="-479737"/>
            <a:ext cx="6839927" cy="8851669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9560" y="800823"/>
            <a:ext cx="432308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600" dirty="0" smtClean="0">
                <a:solidFill>
                  <a:srgbClr val="FF0000"/>
                </a:solidFill>
                <a:latin typeface="Gill Sans"/>
                <a:cs typeface="Gill Sans"/>
              </a:rPr>
              <a:t>35 </a:t>
            </a:r>
            <a:r>
              <a:rPr lang="en-US" sz="2600" dirty="0" smtClean="0">
                <a:latin typeface="Gill Sans"/>
                <a:cs typeface="Gill Sans"/>
              </a:rPr>
              <a:t>bad calls out of</a:t>
            </a:r>
            <a:r>
              <a:rPr lang="en-US" sz="260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Gill Sans"/>
                <a:cs typeface="Gill Sans"/>
              </a:rPr>
              <a:t>218 </a:t>
            </a:r>
            <a:r>
              <a:rPr lang="en-US" sz="2600" dirty="0" smtClean="0">
                <a:latin typeface="Gill Sans"/>
                <a:cs typeface="Gill Sans"/>
              </a:rPr>
              <a:t>calls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9866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JFS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4" name="Picture 3" descr="jf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9092" y="-588406"/>
            <a:ext cx="7065819" cy="91440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9560" y="800823"/>
            <a:ext cx="432308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600" dirty="0" smtClean="0">
                <a:solidFill>
                  <a:srgbClr val="FF0000"/>
                </a:solidFill>
                <a:latin typeface="Gill Sans"/>
                <a:cs typeface="Gill Sans"/>
              </a:rPr>
              <a:t>61 </a:t>
            </a:r>
            <a:r>
              <a:rPr lang="en-US" sz="2600" dirty="0" smtClean="0">
                <a:latin typeface="Gill Sans"/>
                <a:cs typeface="Gill Sans"/>
              </a:rPr>
              <a:t>bad calls out of</a:t>
            </a:r>
            <a:r>
              <a:rPr lang="en-US" sz="260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Gill Sans"/>
                <a:cs typeface="Gill Sans"/>
              </a:rPr>
              <a:t>340 </a:t>
            </a:r>
            <a:r>
              <a:rPr lang="en-US" sz="2600" dirty="0" smtClean="0">
                <a:latin typeface="Gill Sans"/>
                <a:cs typeface="Gill Sans"/>
              </a:rPr>
              <a:t>calls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9738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Client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4" name="Picture 3" descr="nf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281" y="-1927000"/>
            <a:ext cx="8229600" cy="1065007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9560" y="800823"/>
            <a:ext cx="432308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600" dirty="0" smtClean="0">
                <a:solidFill>
                  <a:srgbClr val="FF0000"/>
                </a:solidFill>
                <a:latin typeface="Gill Sans"/>
                <a:cs typeface="Gill Sans"/>
              </a:rPr>
              <a:t>54 </a:t>
            </a:r>
            <a:r>
              <a:rPr lang="en-US" sz="2600" dirty="0" smtClean="0">
                <a:latin typeface="Gill Sans"/>
                <a:cs typeface="Gill Sans"/>
              </a:rPr>
              <a:t>bad calls out of</a:t>
            </a:r>
            <a:r>
              <a:rPr lang="en-US" sz="260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Gill Sans"/>
                <a:cs typeface="Gill Sans"/>
              </a:rPr>
              <a:t>446 </a:t>
            </a:r>
            <a:r>
              <a:rPr lang="en-US" sz="2600" dirty="0" smtClean="0">
                <a:latin typeface="Gill Sans"/>
                <a:cs typeface="Gill Sans"/>
              </a:rPr>
              <a:t>calls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8807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fs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435" y="-1875734"/>
            <a:ext cx="8958324" cy="11593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73" y="0"/>
            <a:ext cx="7924800" cy="1143000"/>
          </a:xfrm>
        </p:spPr>
        <p:txBody>
          <a:bodyPr/>
          <a:lstStyle/>
          <a:p>
            <a:r>
              <a:rPr lang="en-US" dirty="0" smtClean="0"/>
              <a:t>SGI XFS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3408" y="515904"/>
            <a:ext cx="4323080" cy="533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600" dirty="0" smtClean="0">
                <a:solidFill>
                  <a:srgbClr val="FF0000"/>
                </a:solidFill>
                <a:latin typeface="Gill Sans"/>
                <a:cs typeface="Gill Sans"/>
              </a:rPr>
              <a:t>105 </a:t>
            </a:r>
            <a:r>
              <a:rPr lang="en-US" sz="2600" dirty="0" smtClean="0">
                <a:latin typeface="Gill Sans"/>
                <a:cs typeface="Gill Sans"/>
              </a:rPr>
              <a:t>bad calls out of</a:t>
            </a:r>
            <a:r>
              <a:rPr lang="en-US" sz="260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600" dirty="0" smtClean="0">
                <a:solidFill>
                  <a:schemeClr val="tx2"/>
                </a:solidFill>
                <a:latin typeface="Gill Sans"/>
                <a:cs typeface="Gill Sans"/>
              </a:rPr>
              <a:t>1455 </a:t>
            </a:r>
            <a:r>
              <a:rPr lang="en-US" sz="2600" dirty="0" smtClean="0">
                <a:latin typeface="Gill Sans"/>
                <a:cs typeface="Gill Sans"/>
              </a:rPr>
              <a:t>calls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7540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Developers’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latin typeface="Gill Sans"/>
                <a:cs typeface="Gill Sans"/>
              </a:rPr>
              <a:pPr/>
              <a:t>55</a:t>
            </a:fld>
            <a:endParaRPr lang="en-US" dirty="0">
              <a:latin typeface="Gill Sans"/>
              <a:cs typeface="Gill San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93725"/>
              </p:ext>
            </p:extLst>
          </p:nvPr>
        </p:nvGraphicFramePr>
        <p:xfrm>
          <a:off x="609600" y="1653003"/>
          <a:ext cx="8028321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723"/>
                <a:gridCol w="64125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  <a:latin typeface="Gill Sans"/>
                          <a:cs typeface="Gill Sans"/>
                        </a:rPr>
                        <a:t>ext3</a:t>
                      </a:r>
                      <a:endParaRPr lang="en-US" sz="3200" dirty="0">
                        <a:solidFill>
                          <a:schemeClr val="tx2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There’s no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way of reporting error</a:t>
                      </a:r>
                    </a:p>
                    <a:p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// to userspace, so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ignore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it. </a:t>
                      </a:r>
                      <a:endParaRPr lang="en-US" sz="32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43883"/>
              </p:ext>
            </p:extLst>
          </p:nvPr>
        </p:nvGraphicFramePr>
        <p:xfrm>
          <a:off x="609599" y="3015666"/>
          <a:ext cx="8028321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723"/>
                <a:gridCol w="64125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  <a:latin typeface="Gill Sans"/>
                          <a:cs typeface="Gill Sans"/>
                        </a:rPr>
                        <a:t>XFS</a:t>
                      </a:r>
                      <a:endParaRPr lang="en-US" sz="3200" dirty="0">
                        <a:solidFill>
                          <a:schemeClr val="tx2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Just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ignore</a:t>
                      </a:r>
                      <a:r>
                        <a:rPr lang="en-US" sz="3200" dirty="0" smtClean="0">
                          <a:solidFill>
                            <a:srgbClr val="DC9E1F"/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errors at this point.</a:t>
                      </a:r>
                    </a:p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 There is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nothing we can do </a:t>
                      </a:r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except</a:t>
                      </a:r>
                    </a:p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 to try to keep going </a:t>
                      </a:r>
                      <a:endParaRPr lang="en-US" sz="32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63209"/>
              </p:ext>
            </p:extLst>
          </p:nvPr>
        </p:nvGraphicFramePr>
        <p:xfrm>
          <a:off x="619236" y="5664171"/>
          <a:ext cx="8028321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723"/>
                <a:gridCol w="6412598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2"/>
                          </a:solidFill>
                          <a:latin typeface="Gill Sans"/>
                          <a:cs typeface="Gill Sans"/>
                        </a:rPr>
                        <a:t>SCSI</a:t>
                      </a:r>
                      <a:endParaRPr lang="en-US" sz="3200" dirty="0">
                        <a:solidFill>
                          <a:schemeClr val="tx2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Todo: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handle failure</a:t>
                      </a:r>
                      <a:endParaRPr lang="en-US" sz="3200" dirty="0"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52044"/>
              </p:ext>
            </p:extLst>
          </p:nvPr>
        </p:nvGraphicFramePr>
        <p:xfrm>
          <a:off x="609600" y="4751121"/>
          <a:ext cx="8028321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723"/>
                <a:gridCol w="6412598"/>
              </a:tblGrid>
              <a:tr h="52087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rgbClr val="DC9E1F"/>
                          </a:solidFill>
                          <a:latin typeface="Gill Sans"/>
                          <a:cs typeface="Gill Sans"/>
                        </a:rPr>
                        <a:t>CIFS</a:t>
                      </a:r>
                      <a:endParaRPr lang="en-US" sz="3200" dirty="0">
                        <a:solidFill>
                          <a:srgbClr val="DC9E1F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//</a:t>
                      </a:r>
                      <a:r>
                        <a:rPr lang="en-US" sz="3200" baseline="0" dirty="0" smtClean="0"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Should we </a:t>
                      </a:r>
                      <a:r>
                        <a:rPr lang="en-US" sz="3200" dirty="0" smtClean="0">
                          <a:latin typeface="Gill Sans"/>
                          <a:cs typeface="Gill Sans"/>
                        </a:rPr>
                        <a:t>pass any errors back</a:t>
                      </a:r>
                      <a:r>
                        <a:rPr lang="en-US" sz="3200" dirty="0" smtClean="0">
                          <a:solidFill>
                            <a:srgbClr val="FF0000"/>
                          </a:solidFill>
                          <a:latin typeface="Gill Sans"/>
                          <a:cs typeface="Gill Sans"/>
                        </a:rPr>
                        <a:t>?</a:t>
                      </a:r>
                      <a:endParaRPr lang="en-US" sz="3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8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Reliable local FS (Conclusion)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82930" y="1776109"/>
            <a:ext cx="7246769" cy="4834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Disk failure modes?</a:t>
            </a:r>
          </a:p>
          <a:p>
            <a:pPr lvl="1"/>
            <a:r>
              <a:rPr lang="en-US" b="1" dirty="0" smtClean="0"/>
              <a:t>Partial failures: </a:t>
            </a:r>
            <a:r>
              <a:rPr lang="en-US" dirty="0" smtClean="0"/>
              <a:t>single-block failures, corruptions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FS + partial failures?</a:t>
            </a:r>
          </a:p>
          <a:p>
            <a:pPr lvl="1"/>
            <a:r>
              <a:rPr lang="en-US" b="1" dirty="0" smtClean="0"/>
              <a:t>Crucial design issues </a:t>
            </a:r>
          </a:p>
          <a:p>
            <a:pPr lvl="2"/>
            <a:r>
              <a:rPr lang="en-US" dirty="0" smtClean="0"/>
              <a:t>Journaling: &gt;10 years, but can’t handle partial failures</a:t>
            </a:r>
          </a:p>
          <a:p>
            <a:pPr lvl="2"/>
            <a:r>
              <a:rPr lang="en-US" dirty="0" smtClean="0"/>
              <a:t>Fsck: &gt;10 years, but miss some corruptions</a:t>
            </a:r>
          </a:p>
          <a:p>
            <a:pPr lvl="1"/>
            <a:r>
              <a:rPr lang="en-US" b="1" dirty="0"/>
              <a:t>Reliability not first class </a:t>
            </a:r>
          </a:p>
          <a:p>
            <a:pPr lvl="2"/>
            <a:r>
              <a:rPr lang="en-US" dirty="0" err="1"/>
              <a:t>Dev’s</a:t>
            </a:r>
            <a:r>
              <a:rPr lang="en-US" dirty="0"/>
              <a:t> hints: hard to fix </a:t>
            </a:r>
            <a:r>
              <a:rPr lang="en-US" dirty="0" smtClean="0"/>
              <a:t>reliability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Build new reliability frameworks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I/O Shepherding: novel reliability layer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SQCK: declarative </a:t>
            </a:r>
            <a:r>
              <a:rPr lang="en-US" dirty="0" err="1" smtClean="0">
                <a:solidFill>
                  <a:srgbClr val="FFFFFF"/>
                </a:solidFill>
              </a:rPr>
              <a:t>fsck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00FF00"/>
                </a:solidFill>
              </a:rPr>
              <a:t>Robust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00FF00"/>
                </a:solidFill>
              </a:rPr>
              <a:t>simple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>
                <a:solidFill>
                  <a:srgbClr val="00FF00"/>
                </a:solidFill>
              </a:rPr>
              <a:t>flexible</a:t>
            </a:r>
            <a:r>
              <a:rPr lang="en-US" dirty="0">
                <a:solidFill>
                  <a:srgbClr val="FFFFFF"/>
                </a:solidFill>
              </a:rPr>
              <a:t>, and </a:t>
            </a:r>
            <a:r>
              <a:rPr lang="en-US" dirty="0">
                <a:solidFill>
                  <a:srgbClr val="00FF00"/>
                </a:solidFill>
              </a:rPr>
              <a:t>powerful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reliability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05041" y="3032162"/>
            <a:ext cx="1234494" cy="1728922"/>
          </a:xfrm>
          <a:prstGeom prst="roundRect">
            <a:avLst>
              <a:gd name="adj" fmla="val 10432"/>
            </a:avLst>
          </a:prstGeom>
          <a:solidFill>
            <a:srgbClr val="FF8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Measure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02267" y="4962898"/>
            <a:ext cx="1237268" cy="1566422"/>
          </a:xfrm>
          <a:prstGeom prst="roundRect">
            <a:avLst>
              <a:gd name="adj" fmla="val 10446"/>
            </a:avLst>
          </a:prstGeom>
          <a:solidFill>
            <a:srgbClr val="008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Advance</a:t>
            </a:r>
            <a:endParaRPr lang="en-US" sz="2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5042" y="1846400"/>
            <a:ext cx="1237268" cy="9733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Revisit</a:t>
            </a:r>
            <a:endParaRPr lang="en-US" sz="2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3378" y="2240862"/>
            <a:ext cx="6465002" cy="677565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2630" y="3399006"/>
            <a:ext cx="6615750" cy="1563892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98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6" grpId="0" animBg="1"/>
      <p:bldP spid="3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Reliable local FS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Reliable cloud storage</a:t>
            </a:r>
            <a:endParaRPr lang="en-US" dirty="0">
              <a:solidFill>
                <a:srgbClr val="DC9E1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   Advancing cloud failure testing</a:t>
            </a:r>
            <a:endParaRPr lang="en-US" b="1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FATE and DESTINI </a:t>
            </a:r>
            <a:r>
              <a:rPr lang="en-US" i="1" dirty="0" smtClean="0">
                <a:solidFill>
                  <a:srgbClr val="FFFFFF"/>
                </a:solidFill>
              </a:rPr>
              <a:t>[NSDI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11]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47194" y="2227117"/>
            <a:ext cx="7951110" cy="2128983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2160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9541" y="1417638"/>
            <a:ext cx="7124196" cy="4566139"/>
            <a:chOff x="3399541" y="1417638"/>
            <a:chExt cx="7124196" cy="4566139"/>
          </a:xfrm>
        </p:grpSpPr>
        <p:sp>
          <p:nvSpPr>
            <p:cNvPr id="162" name="Cloud 161"/>
            <p:cNvSpPr/>
            <p:nvPr/>
          </p:nvSpPr>
          <p:spPr>
            <a:xfrm>
              <a:off x="3399541" y="1417638"/>
              <a:ext cx="6163971" cy="4566139"/>
            </a:xfrm>
            <a:prstGeom prst="clou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pic>
          <p:nvPicPr>
            <p:cNvPr id="4" name="Picture 3" descr="MC910216337.PNG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091" y="2064958"/>
              <a:ext cx="6426646" cy="3607050"/>
            </a:xfrm>
            <a:prstGeom prst="rect">
              <a:avLst/>
            </a:prstGeom>
          </p:spPr>
        </p:pic>
        <p:grpSp>
          <p:nvGrpSpPr>
            <p:cNvPr id="80" name="Group 79"/>
            <p:cNvGrpSpPr>
              <a:grpSpLocks noChangeAspect="1"/>
            </p:cNvGrpSpPr>
            <p:nvPr/>
          </p:nvGrpSpPr>
          <p:grpSpPr>
            <a:xfrm>
              <a:off x="4065156" y="3001414"/>
              <a:ext cx="996163" cy="914400"/>
              <a:chOff x="4546690" y="137362"/>
              <a:chExt cx="3820302" cy="3506741"/>
            </a:xfrm>
          </p:grpSpPr>
          <p:pic>
            <p:nvPicPr>
              <p:cNvPr id="52" name="Picture 5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6" name="Picture 5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7" name="Picture 5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8" name="Picture 5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9" name="Picture 5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0" name="Picture 5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2" name="Picture 6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3" name="Picture 6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4" name="Picture 6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5" name="Picture 6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6" name="Picture 6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7" name="Picture 6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4" name="Picture 7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5" name="Picture 7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8" name="Picture 7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9" name="Picture 7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7346832" y="2236265"/>
              <a:ext cx="996163" cy="914400"/>
              <a:chOff x="4546690" y="137362"/>
              <a:chExt cx="3820302" cy="3506741"/>
            </a:xfrm>
          </p:grpSpPr>
          <p:pic>
            <p:nvPicPr>
              <p:cNvPr id="82" name="Picture 8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3" name="Picture 8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4" name="Picture 8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5" name="Picture 8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6" name="Picture 8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7" name="Picture 8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8" name="Picture 8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9" name="Picture 8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0" name="Picture 8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1" name="Picture 9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2" name="Picture 9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3" name="Picture 9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4" name="Picture 9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5" name="Picture 9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6" name="Picture 9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7" name="Picture 9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8" name="Picture 9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9" name="Picture 9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00" name="Group 99"/>
            <p:cNvGrpSpPr>
              <a:grpSpLocks noChangeAspect="1"/>
            </p:cNvGrpSpPr>
            <p:nvPr/>
          </p:nvGrpSpPr>
          <p:grpSpPr>
            <a:xfrm>
              <a:off x="5228936" y="2080119"/>
              <a:ext cx="996163" cy="914400"/>
              <a:chOff x="4546690" y="137362"/>
              <a:chExt cx="3820302" cy="3506741"/>
            </a:xfrm>
          </p:grpSpPr>
          <p:pic>
            <p:nvPicPr>
              <p:cNvPr id="101" name="Picture 10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2" name="Picture 10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3" name="Picture 10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4" name="Picture 10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5" name="Picture 10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6" name="Picture 10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7" name="Picture 10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8" name="Picture 10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9" name="Picture 10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0" name="Picture 10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1" name="Picture 11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2" name="Picture 11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3" name="Picture 11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4" name="Picture 11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5" name="Picture 11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6" name="Picture 11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7" name="Picture 11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8" name="Picture 11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19" name="Group 118"/>
            <p:cNvGrpSpPr>
              <a:grpSpLocks noChangeAspect="1"/>
            </p:cNvGrpSpPr>
            <p:nvPr/>
          </p:nvGrpSpPr>
          <p:grpSpPr>
            <a:xfrm>
              <a:off x="6118697" y="3353646"/>
              <a:ext cx="996163" cy="914400"/>
              <a:chOff x="4546690" y="137362"/>
              <a:chExt cx="3820302" cy="3506741"/>
            </a:xfrm>
          </p:grpSpPr>
          <p:pic>
            <p:nvPicPr>
              <p:cNvPr id="120" name="Picture 11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1" name="Picture 12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2" name="Picture 12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3" name="Picture 12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4" name="Picture 12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5" name="Picture 12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6" name="Picture 12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7" name="Picture 12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8" name="Picture 12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9" name="Picture 12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0" name="Picture 12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1" name="Picture 13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2" name="Picture 13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3" name="Picture 13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4" name="Picture 13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5" name="Picture 13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6" name="Picture 13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7" name="Picture 13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>
              <a:grpSpLocks noChangeAspect="1"/>
            </p:cNvGrpSpPr>
            <p:nvPr/>
          </p:nvGrpSpPr>
          <p:grpSpPr>
            <a:xfrm>
              <a:off x="8132308" y="3380541"/>
              <a:ext cx="996163" cy="914400"/>
              <a:chOff x="4546690" y="137362"/>
              <a:chExt cx="3820302" cy="3506741"/>
            </a:xfrm>
          </p:grpSpPr>
          <p:pic>
            <p:nvPicPr>
              <p:cNvPr id="139" name="Picture 13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0" name="Picture 13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1" name="Picture 14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2" name="Picture 14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3" name="Picture 14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4" name="Picture 14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5" name="Picture 14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6" name="Picture 14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7" name="Picture 14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8" name="Picture 14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9" name="Picture 14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0" name="Picture 14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1" name="Picture 15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2" name="Picture 15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3" name="Picture 15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4" name="Picture 15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5" name="Picture 15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6" name="Picture 15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pic>
        <p:nvPicPr>
          <p:cNvPr id="157" name="Picture 156" descr="MC90043159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997" y="2966299"/>
            <a:ext cx="1468817" cy="1468817"/>
          </a:xfrm>
          <a:prstGeom prst="rect">
            <a:avLst/>
          </a:prstGeom>
        </p:spPr>
      </p:pic>
      <p:cxnSp>
        <p:nvCxnSpPr>
          <p:cNvPr id="165" name="Straight Arrow Connector 164"/>
          <p:cNvCxnSpPr>
            <a:stCxn id="157" idx="1"/>
            <a:endCxn id="162" idx="2"/>
          </p:cNvCxnSpPr>
          <p:nvPr/>
        </p:nvCxnSpPr>
        <p:spPr>
          <a:xfrm>
            <a:off x="1869814" y="3700708"/>
            <a:ext cx="1548847" cy="0"/>
          </a:xfrm>
          <a:prstGeom prst="straightConnector1">
            <a:avLst/>
          </a:prstGeom>
          <a:ln w="76200" cmpd="sng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AutoShape 4"/>
          <p:cNvSpPr>
            <a:spLocks noChangeArrowheads="1"/>
          </p:cNvSpPr>
          <p:nvPr/>
        </p:nvSpPr>
        <p:spPr bwMode="auto">
          <a:xfrm>
            <a:off x="4565431" y="5201002"/>
            <a:ext cx="3819837" cy="94201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Cloud Storage</a:t>
            </a:r>
            <a:endParaRPr lang="en-US" sz="3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7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9541" y="1417638"/>
            <a:ext cx="7124196" cy="4566139"/>
            <a:chOff x="3399541" y="1417638"/>
            <a:chExt cx="7124196" cy="4566139"/>
          </a:xfrm>
        </p:grpSpPr>
        <p:sp>
          <p:nvSpPr>
            <p:cNvPr id="162" name="Cloud 161"/>
            <p:cNvSpPr/>
            <p:nvPr/>
          </p:nvSpPr>
          <p:spPr>
            <a:xfrm>
              <a:off x="3399541" y="1417638"/>
              <a:ext cx="6163971" cy="4566139"/>
            </a:xfrm>
            <a:prstGeom prst="clou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40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pic>
          <p:nvPicPr>
            <p:cNvPr id="4" name="Picture 3" descr="MC910216337.PNG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091" y="2064958"/>
              <a:ext cx="6426646" cy="3607050"/>
            </a:xfrm>
            <a:prstGeom prst="rect">
              <a:avLst/>
            </a:prstGeom>
          </p:spPr>
        </p:pic>
        <p:grpSp>
          <p:nvGrpSpPr>
            <p:cNvPr id="80" name="Group 79"/>
            <p:cNvGrpSpPr>
              <a:grpSpLocks noChangeAspect="1"/>
            </p:cNvGrpSpPr>
            <p:nvPr/>
          </p:nvGrpSpPr>
          <p:grpSpPr>
            <a:xfrm>
              <a:off x="4065156" y="3001414"/>
              <a:ext cx="996163" cy="914400"/>
              <a:chOff x="4546690" y="137362"/>
              <a:chExt cx="3820302" cy="3506741"/>
            </a:xfrm>
          </p:grpSpPr>
          <p:pic>
            <p:nvPicPr>
              <p:cNvPr id="52" name="Picture 5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6" name="Picture 5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7" name="Picture 5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8" name="Picture 5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9" name="Picture 5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0" name="Picture 5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2" name="Picture 6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3" name="Picture 6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4" name="Picture 6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5" name="Picture 6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6" name="Picture 6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7" name="Picture 6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4" name="Picture 7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5" name="Picture 7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8" name="Picture 7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9" name="Picture 7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>
              <a:grpSpLocks noChangeAspect="1"/>
            </p:cNvGrpSpPr>
            <p:nvPr/>
          </p:nvGrpSpPr>
          <p:grpSpPr>
            <a:xfrm>
              <a:off x="7346832" y="2236265"/>
              <a:ext cx="996163" cy="914400"/>
              <a:chOff x="4546690" y="137362"/>
              <a:chExt cx="3820302" cy="3506741"/>
            </a:xfrm>
          </p:grpSpPr>
          <p:pic>
            <p:nvPicPr>
              <p:cNvPr id="82" name="Picture 8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3" name="Picture 8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4" name="Picture 8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5" name="Picture 8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6" name="Picture 8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7" name="Picture 8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8" name="Picture 8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9" name="Picture 8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0" name="Picture 8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1" name="Picture 9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2" name="Picture 9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3" name="Picture 9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4" name="Picture 9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5" name="Picture 9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6" name="Picture 9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7" name="Picture 9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8" name="Picture 9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99" name="Picture 9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00" name="Group 99"/>
            <p:cNvGrpSpPr>
              <a:grpSpLocks noChangeAspect="1"/>
            </p:cNvGrpSpPr>
            <p:nvPr/>
          </p:nvGrpSpPr>
          <p:grpSpPr>
            <a:xfrm>
              <a:off x="5228936" y="2080119"/>
              <a:ext cx="996163" cy="914400"/>
              <a:chOff x="4546690" y="137362"/>
              <a:chExt cx="3820302" cy="3506741"/>
            </a:xfrm>
          </p:grpSpPr>
          <p:pic>
            <p:nvPicPr>
              <p:cNvPr id="101" name="Picture 10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2" name="Picture 10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3" name="Picture 10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4" name="Picture 10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5" name="Picture 10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6" name="Picture 10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7" name="Picture 10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8" name="Picture 10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09" name="Picture 10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0" name="Picture 10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1" name="Picture 11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2" name="Picture 11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3" name="Picture 11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4" name="Picture 11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5" name="Picture 11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6" name="Picture 11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7" name="Picture 11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8" name="Picture 11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19" name="Group 118"/>
            <p:cNvGrpSpPr>
              <a:grpSpLocks noChangeAspect="1"/>
            </p:cNvGrpSpPr>
            <p:nvPr/>
          </p:nvGrpSpPr>
          <p:grpSpPr>
            <a:xfrm>
              <a:off x="6118697" y="3353646"/>
              <a:ext cx="996163" cy="914400"/>
              <a:chOff x="4546690" y="137362"/>
              <a:chExt cx="3820302" cy="3506741"/>
            </a:xfrm>
          </p:grpSpPr>
          <p:pic>
            <p:nvPicPr>
              <p:cNvPr id="120" name="Picture 11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1" name="Picture 12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2" name="Picture 12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3" name="Picture 12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4" name="Picture 12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5" name="Picture 12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6" name="Picture 12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7" name="Picture 12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8" name="Picture 12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9" name="Picture 12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0" name="Picture 12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1" name="Picture 13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2" name="Picture 13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3" name="Picture 13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4" name="Picture 13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5" name="Picture 13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6" name="Picture 13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7" name="Picture 13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>
              <a:grpSpLocks noChangeAspect="1"/>
            </p:cNvGrpSpPr>
            <p:nvPr/>
          </p:nvGrpSpPr>
          <p:grpSpPr>
            <a:xfrm>
              <a:off x="8132308" y="3380541"/>
              <a:ext cx="996163" cy="914400"/>
              <a:chOff x="4546690" y="137362"/>
              <a:chExt cx="3820302" cy="3506741"/>
            </a:xfrm>
          </p:grpSpPr>
          <p:pic>
            <p:nvPicPr>
              <p:cNvPr id="139" name="Picture 13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0" name="Picture 13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1" name="Picture 14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2" name="Picture 14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3" name="Picture 14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4" name="Picture 14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5" name="Picture 14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6" name="Picture 14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7" name="Picture 146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8" name="Picture 147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9" name="Picture 148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0" name="Picture 149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1" name="Picture 150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2" name="Picture 151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3" name="Picture 152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4" name="Picture 153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5" name="Picture 154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6" name="Picture 155" descr="server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pic>
        <p:nvPicPr>
          <p:cNvPr id="157" name="Picture 156" descr="MC90043159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997" y="2966299"/>
            <a:ext cx="1468817" cy="1468817"/>
          </a:xfrm>
          <a:prstGeom prst="rect">
            <a:avLst/>
          </a:prstGeom>
        </p:spPr>
      </p:pic>
      <p:cxnSp>
        <p:nvCxnSpPr>
          <p:cNvPr id="165" name="Straight Arrow Connector 164"/>
          <p:cNvCxnSpPr>
            <a:stCxn id="157" idx="1"/>
            <a:endCxn id="162" idx="2"/>
          </p:cNvCxnSpPr>
          <p:nvPr/>
        </p:nvCxnSpPr>
        <p:spPr>
          <a:xfrm>
            <a:off x="1869814" y="3700708"/>
            <a:ext cx="1548847" cy="0"/>
          </a:xfrm>
          <a:prstGeom prst="straightConnector1">
            <a:avLst/>
          </a:prstGeom>
          <a:ln w="76200" cmpd="sng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AutoShape 4"/>
          <p:cNvSpPr>
            <a:spLocks noChangeArrowheads="1"/>
          </p:cNvSpPr>
          <p:nvPr/>
        </p:nvSpPr>
        <p:spPr bwMode="auto">
          <a:xfrm>
            <a:off x="4016678" y="1817122"/>
            <a:ext cx="4921828" cy="118429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Gill Sans"/>
                <a:cs typeface="Gill Sans"/>
              </a:rPr>
              <a:t>Data-Intensive FSes: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GoogleFS, HadoopFS, 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CloudStore, ...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AutoShape 4"/>
          <p:cNvSpPr>
            <a:spLocks noChangeArrowheads="1"/>
          </p:cNvSpPr>
          <p:nvPr/>
        </p:nvSpPr>
        <p:spPr bwMode="auto">
          <a:xfrm>
            <a:off x="4017321" y="4425044"/>
            <a:ext cx="4896133" cy="1481713"/>
          </a:xfrm>
          <a:prstGeom prst="roundRect">
            <a:avLst>
              <a:gd name="adj" fmla="val 9358"/>
            </a:avLst>
          </a:prstGeom>
          <a:solidFill>
            <a:schemeClr val="tx1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Gill Sans"/>
                <a:cs typeface="Gill Sans"/>
              </a:rPr>
              <a:t>Custom Storage: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Facebook Photo Store, </a:t>
            </a:r>
            <a:r>
              <a:rPr lang="en-US" sz="2200" dirty="0" err="1" smtClean="0">
                <a:solidFill>
                  <a:schemeClr val="bg1"/>
                </a:solidFill>
                <a:latin typeface="Gill Sans"/>
                <a:cs typeface="Gill Sans"/>
              </a:rPr>
              <a:t>iCloud</a:t>
            </a: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,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Gill Sans"/>
                <a:cs typeface="Gill Sans"/>
              </a:rPr>
              <a:t>DropBox</a:t>
            </a: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, Microsoft </a:t>
            </a:r>
            <a:r>
              <a:rPr lang="en-US" sz="2200" dirty="0" err="1" smtClean="0">
                <a:solidFill>
                  <a:schemeClr val="bg1"/>
                </a:solidFill>
                <a:latin typeface="Gill Sans"/>
                <a:cs typeface="Gill Sans"/>
              </a:rPr>
              <a:t>StarTrack</a:t>
            </a: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,  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Amazon S3, EBS, ...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AutoShape 4"/>
          <p:cNvSpPr>
            <a:spLocks noChangeArrowheads="1"/>
          </p:cNvSpPr>
          <p:nvPr/>
        </p:nvSpPr>
        <p:spPr bwMode="auto">
          <a:xfrm>
            <a:off x="4016459" y="3069414"/>
            <a:ext cx="4921828" cy="1282277"/>
          </a:xfrm>
          <a:prstGeom prst="roundRect">
            <a:avLst>
              <a:gd name="adj" fmla="val 12060"/>
            </a:avLst>
          </a:prstGeom>
          <a:solidFill>
            <a:schemeClr val="tx1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b="1" dirty="0" smtClean="0">
                <a:solidFill>
                  <a:schemeClr val="bg1"/>
                </a:solidFill>
                <a:latin typeface="Gill Sans"/>
                <a:cs typeface="Gill Sans"/>
              </a:rPr>
              <a:t>Structured Storage: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Cassandra, Voldemort, </a:t>
            </a:r>
          </a:p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BigTable, Hbase, ...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AutoShape 4"/>
          <p:cNvSpPr>
            <a:spLocks noChangeArrowheads="1"/>
          </p:cNvSpPr>
          <p:nvPr/>
        </p:nvSpPr>
        <p:spPr bwMode="auto">
          <a:xfrm>
            <a:off x="261482" y="4164963"/>
            <a:ext cx="3087948" cy="2558266"/>
          </a:xfrm>
          <a:prstGeom prst="roundRect">
            <a:avLst>
              <a:gd name="adj" fmla="val 16667"/>
            </a:avLst>
          </a:prstGeom>
          <a:noFill/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i="1" dirty="0">
                <a:latin typeface="Gill Sans"/>
                <a:cs typeface="Gill Sans"/>
              </a:rPr>
              <a:t>“This is not just data. </a:t>
            </a:r>
            <a:endParaRPr lang="en-US" sz="2800" i="1" dirty="0" smtClean="0">
              <a:latin typeface="Gill Sans"/>
              <a:cs typeface="Gill Sans"/>
            </a:endParaRPr>
          </a:p>
          <a:p>
            <a:r>
              <a:rPr lang="en-US" sz="2800" i="1" dirty="0" smtClean="0">
                <a:latin typeface="Gill Sans"/>
                <a:cs typeface="Gill Sans"/>
              </a:rPr>
              <a:t>It’s </a:t>
            </a:r>
            <a:r>
              <a:rPr lang="en-US" sz="2800" i="1" dirty="0">
                <a:latin typeface="Gill Sans"/>
                <a:cs typeface="Gill Sans"/>
              </a:rPr>
              <a:t>my </a:t>
            </a:r>
            <a:r>
              <a:rPr lang="en-US" sz="2800" i="1" dirty="0">
                <a:solidFill>
                  <a:srgbClr val="DC9E1F"/>
                </a:solidFill>
                <a:latin typeface="Gill Sans"/>
                <a:cs typeface="Gill Sans"/>
              </a:rPr>
              <a:t>life</a:t>
            </a:r>
            <a:r>
              <a:rPr lang="en-US" sz="2800" i="1" dirty="0" smtClean="0">
                <a:latin typeface="Gill Sans"/>
                <a:cs typeface="Gill Sans"/>
              </a:rPr>
              <a:t>.</a:t>
            </a:r>
          </a:p>
          <a:p>
            <a:r>
              <a:rPr lang="en-US" sz="2800" i="1" dirty="0" smtClean="0">
                <a:latin typeface="Gill Sans"/>
                <a:cs typeface="Gill Sans"/>
              </a:rPr>
              <a:t>And </a:t>
            </a:r>
            <a:r>
              <a:rPr lang="en-US" sz="2800" i="1" dirty="0">
                <a:latin typeface="Gill Sans"/>
                <a:cs typeface="Gill Sans"/>
              </a:rPr>
              <a:t>I would be sick </a:t>
            </a:r>
            <a:endParaRPr lang="en-US" sz="2800" i="1" dirty="0" smtClean="0">
              <a:latin typeface="Gill Sans"/>
              <a:cs typeface="Gill Sans"/>
            </a:endParaRPr>
          </a:p>
          <a:p>
            <a:r>
              <a:rPr lang="en-US" sz="2800" i="1" dirty="0" smtClean="0">
                <a:latin typeface="Gill Sans"/>
                <a:cs typeface="Gill Sans"/>
              </a:rPr>
              <a:t>if </a:t>
            </a:r>
            <a:r>
              <a:rPr lang="en-US" sz="2800" i="1" dirty="0">
                <a:latin typeface="Gill Sans"/>
                <a:cs typeface="Gill Sans"/>
              </a:rPr>
              <a:t>I lost it” </a:t>
            </a:r>
            <a:endParaRPr lang="en-US" sz="2800" i="1" dirty="0" smtClean="0">
              <a:latin typeface="Gill Sans"/>
              <a:cs typeface="Gill Sans"/>
            </a:endParaRPr>
          </a:p>
          <a:p>
            <a:r>
              <a:rPr lang="en-US" sz="2800" dirty="0" smtClean="0">
                <a:latin typeface="Gill Sans"/>
                <a:cs typeface="Gill Sans"/>
              </a:rPr>
              <a:t>[CNN </a:t>
            </a:r>
            <a:r>
              <a:rPr lang="fr-FR" sz="2800" dirty="0" smtClean="0">
                <a:latin typeface="Gill Sans"/>
                <a:cs typeface="Gill Sans"/>
              </a:rPr>
              <a:t>’</a:t>
            </a:r>
            <a:r>
              <a:rPr lang="en-US" sz="2800" dirty="0" smtClean="0">
                <a:latin typeface="Gill Sans"/>
                <a:cs typeface="Gill Sans"/>
              </a:rPr>
              <a:t>10]</a:t>
            </a:r>
            <a:endParaRPr lang="en-US" sz="2800" i="1" dirty="0">
              <a:latin typeface="Gill Sans"/>
              <a:cs typeface="Gill Sans"/>
            </a:endParaRPr>
          </a:p>
        </p:txBody>
      </p:sp>
      <p:sp>
        <p:nvSpPr>
          <p:cNvPr id="167" name="AutoShape 4"/>
          <p:cNvSpPr>
            <a:spLocks noChangeArrowheads="1"/>
          </p:cNvSpPr>
          <p:nvPr/>
        </p:nvSpPr>
        <p:spPr bwMode="auto">
          <a:xfrm>
            <a:off x="4900069" y="2663879"/>
            <a:ext cx="3259504" cy="246311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+ Replication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+ Scale-up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+ Migration</a:t>
            </a:r>
          </a:p>
          <a:p>
            <a:pPr marL="342900" indent="-342900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+ ...</a:t>
            </a:r>
            <a:endParaRPr lang="en-US" sz="32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63" name="AutoShape 4"/>
          <p:cNvSpPr>
            <a:spLocks noChangeArrowheads="1"/>
          </p:cNvSpPr>
          <p:nvPr/>
        </p:nvSpPr>
        <p:spPr bwMode="auto">
          <a:xfrm rot="19814541">
            <a:off x="3819751" y="3225577"/>
            <a:ext cx="3093741" cy="86124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Reliable?</a:t>
            </a:r>
            <a:endParaRPr lang="en-US" sz="32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64" name="AutoShape 4"/>
          <p:cNvSpPr>
            <a:spLocks noChangeArrowheads="1"/>
          </p:cNvSpPr>
          <p:nvPr/>
        </p:nvSpPr>
        <p:spPr bwMode="auto">
          <a:xfrm rot="1176772">
            <a:off x="5662314" y="4351032"/>
            <a:ext cx="3093741" cy="86124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3200" dirty="0" smtClean="0">
                <a:solidFill>
                  <a:srgbClr val="FFFFFF"/>
                </a:solidFill>
                <a:latin typeface="Gill Sans"/>
                <a:cs typeface="Gill Sans"/>
              </a:rPr>
              <a:t>Highly-available?</a:t>
            </a:r>
            <a:endParaRPr lang="en-US" sz="32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62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 animBg="1"/>
      <p:bldP spid="167" grpId="1" animBg="1"/>
      <p:bldP spid="163" grpId="0" animBg="1"/>
      <p:bldP spid="1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76615" y="1500196"/>
            <a:ext cx="6962485" cy="4128444"/>
          </a:xfrm>
          <a:prstGeom prst="roundRect">
            <a:avLst>
              <a:gd name="adj" fmla="val 12730"/>
            </a:avLst>
          </a:prstGeom>
          <a:solidFill>
            <a:schemeClr val="tx1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7816" y="3679649"/>
            <a:ext cx="2124546" cy="1031052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Software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complexity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9125" y="3724982"/>
            <a:ext cx="1137712" cy="784830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ill Sans"/>
                <a:cs typeface="Gill Sans"/>
              </a:rPr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6468" y="3705894"/>
            <a:ext cx="2124546" cy="1031052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Hardware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failures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96302" y="3229230"/>
            <a:ext cx="5891618" cy="0"/>
          </a:xfrm>
          <a:prstGeom prst="line">
            <a:avLst/>
          </a:prstGeom>
          <a:ln w="57150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2574" y="2143922"/>
            <a:ext cx="5537200" cy="600164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Reliable storage systems?</a:t>
            </a:r>
          </a:p>
        </p:txBody>
      </p:sp>
    </p:spTree>
    <p:extLst>
      <p:ext uri="{BB962C8B-B14F-4D97-AF65-F5344CB8AC3E}">
        <p14:creationId xmlns:p14="http://schemas.microsoft.com/office/powerpoint/2010/main" val="426103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cument 19"/>
          <p:cNvSpPr/>
          <p:nvPr/>
        </p:nvSpPr>
        <p:spPr>
          <a:xfrm>
            <a:off x="526631" y="3849210"/>
            <a:ext cx="3998974" cy="2662200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rgbClr val="D9D9D9"/>
                </a:solidFill>
                <a:latin typeface="Times New Roman"/>
                <a:cs typeface="Times New Roman"/>
              </a:rPr>
              <a:t>Amazon </a:t>
            </a:r>
            <a:r>
              <a:rPr lang="en-US" sz="32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Can’t Recover </a:t>
            </a:r>
            <a:r>
              <a:rPr lang="en-US" sz="3200" dirty="0" smtClean="0">
                <a:solidFill>
                  <a:srgbClr val="D9D9D9"/>
                </a:solidFill>
                <a:latin typeface="Times New Roman"/>
                <a:cs typeface="Times New Roman"/>
              </a:rPr>
              <a:t>All Its Cloud Data </a:t>
            </a:r>
            <a:r>
              <a:rPr lang="en-US" sz="3200" dirty="0">
                <a:solidFill>
                  <a:srgbClr val="D9D9D9"/>
                </a:solidFill>
                <a:latin typeface="Times New Roman"/>
                <a:cs typeface="Times New Roman"/>
              </a:rPr>
              <a:t>F</a:t>
            </a:r>
            <a:r>
              <a:rPr lang="en-US" sz="3200" dirty="0" smtClean="0">
                <a:solidFill>
                  <a:srgbClr val="D9D9D9"/>
                </a:solidFill>
                <a:latin typeface="Times New Roman"/>
                <a:cs typeface="Times New Roman"/>
              </a:rPr>
              <a:t>rom Outage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Max Eddy, 27 April 2011,</a:t>
            </a: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www.geekosystem.com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  <a:p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Document 17"/>
          <p:cNvSpPr/>
          <p:nvPr/>
        </p:nvSpPr>
        <p:spPr>
          <a:xfrm>
            <a:off x="4676127" y="1417638"/>
            <a:ext cx="4086615" cy="3059558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/>
                <a:cs typeface="Times New Roman"/>
              </a:rPr>
              <a:t>When the Cloud Fails: T-Mobile, Microsoft </a:t>
            </a: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Lose</a:t>
            </a:r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/>
                <a:cs typeface="Times New Roman"/>
              </a:rPr>
              <a:t>Sidekick Customer Data</a:t>
            </a:r>
          </a:p>
          <a:p>
            <a:r>
              <a:rPr lang="en-US" sz="1400" dirty="0">
                <a:solidFill>
                  <a:srgbClr val="7F7F7F"/>
                </a:solidFill>
                <a:latin typeface="Arial"/>
                <a:cs typeface="Arial"/>
              </a:rPr>
              <a:t>Om 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Malik, 10 October 2009, gigaom.com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6" name="Document 15"/>
          <p:cNvSpPr/>
          <p:nvPr/>
        </p:nvSpPr>
        <p:spPr>
          <a:xfrm>
            <a:off x="526630" y="1652585"/>
            <a:ext cx="3998974" cy="2077165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/>
                <a:cs typeface="Times New Roman"/>
              </a:rPr>
              <a:t>Whoops – Facebook </a:t>
            </a:r>
            <a:r>
              <a:rPr lang="en-US" sz="32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loses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  <a:latin typeface="Times New Roman"/>
                <a:cs typeface="Times New Roman"/>
              </a:rPr>
              <a:t>1 billion photos</a:t>
            </a:r>
          </a:p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Chris 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Keall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10 March 2009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, The National Business </a:t>
            </a:r>
            <a:r>
              <a: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Review</a:t>
            </a:r>
          </a:p>
        </p:txBody>
      </p:sp>
      <p:sp>
        <p:nvSpPr>
          <p:cNvPr id="22" name="Document 21"/>
          <p:cNvSpPr/>
          <p:nvPr/>
        </p:nvSpPr>
        <p:spPr>
          <a:xfrm>
            <a:off x="4649364" y="4639814"/>
            <a:ext cx="4249798" cy="1973331"/>
          </a:xfrm>
          <a:prstGeom prst="flowChartDocument">
            <a:avLst/>
          </a:prstGeom>
          <a:solidFill>
            <a:schemeClr val="bg1"/>
          </a:solidFill>
          <a:ln w="28575" cmpd="sng">
            <a:solidFill>
              <a:schemeClr val="bg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/>
          <a:lstStyle/>
          <a:p>
            <a:r>
              <a:rPr lang="en-US" sz="3200" dirty="0" smtClean="0">
                <a:solidFill>
                  <a:srgbClr val="D9D9D9"/>
                </a:solidFill>
                <a:latin typeface="Times New Roman"/>
                <a:cs typeface="Times New Roman"/>
              </a:rPr>
              <a:t>Cloud Storage Often Results in </a:t>
            </a:r>
            <a:r>
              <a:rPr lang="en-US" sz="32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 Loss</a:t>
            </a:r>
            <a:endParaRPr lang="en-US" sz="32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Chad Brooks, 10 October </a:t>
            </a:r>
            <a:r>
              <a:rPr lang="en-US" sz="1400" dirty="0">
                <a:solidFill>
                  <a:srgbClr val="7F7F7F"/>
                </a:solidFill>
                <a:latin typeface="Arial"/>
                <a:cs typeface="Arial"/>
              </a:rPr>
              <a:t>2011</a:t>
            </a:r>
            <a:r>
              <a:rPr lang="en-US" sz="1400" dirty="0" smtClean="0">
                <a:solidFill>
                  <a:srgbClr val="7F7F7F"/>
                </a:solidFill>
                <a:latin typeface="Arial"/>
                <a:cs typeface="Arial"/>
              </a:rPr>
              <a:t>, www.businessnewsdaily.com</a:t>
            </a:r>
            <a:endParaRPr lang="en-US" sz="14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8420100" cy="1143000"/>
          </a:xfrm>
        </p:spPr>
        <p:txBody>
          <a:bodyPr/>
          <a:lstStyle/>
          <a:p>
            <a:r>
              <a:rPr lang="en-US" dirty="0" smtClean="0"/>
              <a:t>Data loss and unavailability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ln w="19050" cmpd="sng">
            <a:noFill/>
            <a:prstDash val="sysDash"/>
          </a:ln>
        </p:spPr>
        <p:txBody>
          <a:bodyPr/>
          <a:lstStyle/>
          <a:p>
            <a:fld id="{38237106-F2ED-405E-BC33-CC3CF426205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359125" y="1028123"/>
            <a:ext cx="6507233" cy="3954855"/>
          </a:xfrm>
          <a:prstGeom prst="cloud">
            <a:avLst/>
          </a:prstGeom>
          <a:solidFill>
            <a:schemeClr val="accent1">
              <a:lumMod val="50000"/>
            </a:schemeClr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ill Sans"/>
                <a:cs typeface="Gill Sans"/>
              </a:rPr>
              <a:t>Cloudy </a:t>
            </a:r>
          </a:p>
          <a:p>
            <a:pPr algn="ctr"/>
            <a:endParaRPr lang="en-US" sz="4000" dirty="0">
              <a:solidFill>
                <a:schemeClr val="tx1"/>
              </a:solidFill>
              <a:latin typeface="Gill Sans"/>
              <a:cs typeface="Gill Sans"/>
            </a:endParaRPr>
          </a:p>
          <a:p>
            <a:pPr algn="ctr"/>
            <a:endParaRPr lang="en-US" sz="4000" dirty="0" smtClean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4556" y="3783018"/>
            <a:ext cx="5604329" cy="2319047"/>
            <a:chOff x="1854556" y="3767716"/>
            <a:chExt cx="5604329" cy="2319047"/>
          </a:xfrm>
        </p:grpSpPr>
        <p:sp>
          <p:nvSpPr>
            <p:cNvPr id="15" name="Lightning Bolt 14"/>
            <p:cNvSpPr/>
            <p:nvPr/>
          </p:nvSpPr>
          <p:spPr>
            <a:xfrm flipH="1">
              <a:off x="2702350" y="4514441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ightning Bolt 16"/>
            <p:cNvSpPr/>
            <p:nvPr/>
          </p:nvSpPr>
          <p:spPr>
            <a:xfrm flipH="1">
              <a:off x="4903078" y="4925580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Lightning Bolt 18"/>
            <p:cNvSpPr/>
            <p:nvPr/>
          </p:nvSpPr>
          <p:spPr>
            <a:xfrm flipH="1">
              <a:off x="1854556" y="3767716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ightning Bolt 20"/>
            <p:cNvSpPr/>
            <p:nvPr/>
          </p:nvSpPr>
          <p:spPr>
            <a:xfrm flipH="1">
              <a:off x="4117465" y="4062911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Lightning Bolt 22"/>
            <p:cNvSpPr/>
            <p:nvPr/>
          </p:nvSpPr>
          <p:spPr>
            <a:xfrm flipH="1">
              <a:off x="5936672" y="3846560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Lightning Bolt 24"/>
            <p:cNvSpPr/>
            <p:nvPr/>
          </p:nvSpPr>
          <p:spPr>
            <a:xfrm flipH="1">
              <a:off x="6891563" y="4519812"/>
              <a:ext cx="567322" cy="1161183"/>
            </a:xfrm>
            <a:prstGeom prst="lightningBolt">
              <a:avLst/>
            </a:prstGeom>
            <a:solidFill>
              <a:srgbClr val="FF0000"/>
            </a:solidFill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2591775" y="2594320"/>
            <a:ext cx="3618702" cy="13234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 cmpd="sng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Gill Sans"/>
                <a:cs typeface="Gill Sans"/>
              </a:rPr>
              <a:t>with a chance of</a:t>
            </a:r>
          </a:p>
          <a:p>
            <a:pPr algn="ctr"/>
            <a:r>
              <a:rPr lang="en-US" sz="4000" dirty="0" smtClean="0">
                <a:latin typeface="Gill Sans"/>
                <a:cs typeface="Gill Sans"/>
              </a:rPr>
              <a:t>failure</a:t>
            </a:r>
            <a:endParaRPr lang="en-US" sz="40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038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93410" y="1932038"/>
            <a:ext cx="5800876" cy="4424312"/>
          </a:xfrm>
        </p:spPr>
        <p:txBody>
          <a:bodyPr>
            <a:normAutofit/>
          </a:bodyPr>
          <a:lstStyle/>
          <a:p>
            <a:r>
              <a:rPr lang="en-US" dirty="0" smtClean="0"/>
              <a:t>“Fragile” operational protocols</a:t>
            </a:r>
          </a:p>
          <a:p>
            <a:pPr lvl="1"/>
            <a:r>
              <a:rPr lang="en-US" dirty="0" smtClean="0"/>
              <a:t>Upgrades, maintenance, configuration changes, ...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Large-scale failure recovery hard to get right</a:t>
            </a:r>
            <a:endParaRPr lang="en-US" dirty="0" smtClean="0"/>
          </a:p>
          <a:p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3648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Why recovery hard to get right? 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750284"/>
            <a:ext cx="8280400" cy="46060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Complex failure modes</a:t>
            </a:r>
          </a:p>
          <a:p>
            <a:pPr lvl="1"/>
            <a:r>
              <a:rPr lang="en-US" dirty="0" smtClean="0"/>
              <a:t>Cloud-scale systems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multiple, diverse HW failures</a:t>
            </a:r>
          </a:p>
          <a:p>
            <a:pPr lvl="1"/>
            <a:r>
              <a:rPr lang="en-US" dirty="0" smtClean="0"/>
              <a:t>Crashes, disk failures, network partitioning, memory corruption, ...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Failure testing is not advanced enough </a:t>
            </a:r>
            <a:r>
              <a:rPr lang="en-US" dirty="0" smtClean="0"/>
              <a:t>[Google]</a:t>
            </a:r>
          </a:p>
          <a:p>
            <a:pPr lvl="1"/>
            <a:r>
              <a:rPr lang="en-US" dirty="0" smtClean="0"/>
              <a:t>Complex failures rarely exercised (systematically)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State-of-the-art: random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Recovery is under-specified </a:t>
            </a:r>
            <a:r>
              <a:rPr lang="en-US" dirty="0" smtClean="0">
                <a:solidFill>
                  <a:srgbClr val="FFFFFF"/>
                </a:solidFill>
              </a:rPr>
              <a:t>[Hamilton, Amazon]</a:t>
            </a:r>
          </a:p>
          <a:p>
            <a:pPr lvl="1"/>
            <a:r>
              <a:rPr lang="en-US" dirty="0" smtClean="0"/>
              <a:t>Lots of custom recovery</a:t>
            </a:r>
          </a:p>
          <a:p>
            <a:pPr lvl="1"/>
            <a:r>
              <a:rPr lang="en-US" dirty="0" smtClean="0"/>
              <a:t>Implementation is often complex</a:t>
            </a:r>
          </a:p>
        </p:txBody>
      </p:sp>
    </p:spTree>
    <p:extLst>
      <p:ext uri="{BB962C8B-B14F-4D97-AF65-F5344CB8AC3E}">
        <p14:creationId xmlns:p14="http://schemas.microsoft.com/office/powerpoint/2010/main" val="354997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Reliable local FS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   Advancing cloud failure testing</a:t>
            </a:r>
            <a:endParaRPr lang="en-US" b="1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Background</a:t>
            </a:r>
          </a:p>
          <a:p>
            <a:pPr lvl="1"/>
            <a:r>
              <a:rPr lang="en-US" b="1" dirty="0" smtClean="0">
                <a:solidFill>
                  <a:srgbClr val="FFFFFF"/>
                </a:solidFill>
              </a:rPr>
              <a:t>FATE and DESTINI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i="1" dirty="0" smtClean="0">
                <a:solidFill>
                  <a:srgbClr val="FFFFFF"/>
                </a:solidFill>
              </a:rPr>
              <a:t>[NSDI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11]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FATE: Failure Testing Service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(systematic and efficient failure exploration)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DESTINI: Declarative Recovery Testing Specifications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977900" y="3936999"/>
            <a:ext cx="7239000" cy="1600675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7961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09600" y="1364354"/>
            <a:ext cx="4125686" cy="7583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Storage for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800600" y="1364355"/>
            <a:ext cx="4229100" cy="13842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Large-scale storage</a:t>
            </a:r>
          </a:p>
          <a:p>
            <a:pPr lvl="1"/>
            <a:r>
              <a:rPr lang="en-US" dirty="0"/>
              <a:t>Yahoo!: 4000 nodes</a:t>
            </a:r>
          </a:p>
          <a:p>
            <a:pPr lvl="1"/>
            <a:r>
              <a:rPr lang="en-US" dirty="0"/>
              <a:t>Facebook: 2000 nodes</a:t>
            </a:r>
          </a:p>
          <a:p>
            <a:pPr lvl="1"/>
            <a:r>
              <a:rPr lang="en-US" dirty="0" err="1" smtClean="0"/>
              <a:t>Ebay</a:t>
            </a:r>
            <a:r>
              <a:rPr lang="en-US" dirty="0" smtClean="0"/>
              <a:t>: </a:t>
            </a:r>
            <a:r>
              <a:rPr lang="en-US" dirty="0"/>
              <a:t>700 nodes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92"/>
            <a:ext cx="7924800" cy="1143000"/>
          </a:xfrm>
        </p:spPr>
        <p:txBody>
          <a:bodyPr/>
          <a:lstStyle/>
          <a:p>
            <a:r>
              <a:rPr lang="en-US" dirty="0" smtClean="0"/>
              <a:t>HDFS (</a:t>
            </a:r>
            <a:r>
              <a:rPr lang="en-US" dirty="0" err="1" smtClean="0"/>
              <a:t>Hadoop</a:t>
            </a:r>
            <a:r>
              <a:rPr lang="en-US" dirty="0" smtClean="0"/>
              <a:t> 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605" name="Group 604"/>
          <p:cNvGrpSpPr/>
          <p:nvPr/>
        </p:nvGrpSpPr>
        <p:grpSpPr>
          <a:xfrm>
            <a:off x="252664" y="2394863"/>
            <a:ext cx="4953590" cy="4245423"/>
            <a:chOff x="252664" y="2394863"/>
            <a:chExt cx="4953590" cy="4245423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453880" y="2912808"/>
              <a:ext cx="996163" cy="914400"/>
              <a:chOff x="4546690" y="137362"/>
              <a:chExt cx="3820302" cy="3506741"/>
            </a:xfrm>
          </p:grpSpPr>
          <p:pic>
            <p:nvPicPr>
              <p:cNvPr id="53" name="Picture 5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4" name="Picture 5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5" name="Picture 5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6" name="Picture 5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7" name="Picture 5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8" name="Picture 5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59" name="Picture 5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0" name="Picture 5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1" name="Picture 6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2" name="Picture 6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3" name="Picture 6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4" name="Picture 6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5" name="Picture 6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6" name="Picture 6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7" name="Picture 6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8" name="Picture 6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69" name="Picture 6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0" name="Picture 6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sp>
          <p:nvSpPr>
            <p:cNvPr id="107" name="Rounded Rectangle 106"/>
            <p:cNvSpPr/>
            <p:nvPr/>
          </p:nvSpPr>
          <p:spPr>
            <a:xfrm>
              <a:off x="252664" y="2394863"/>
              <a:ext cx="4953590" cy="4245423"/>
            </a:xfrm>
            <a:prstGeom prst="roundRect">
              <a:avLst>
                <a:gd name="adj" fmla="val 4305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t"/>
            <a:lstStyle/>
            <a:p>
              <a:pPr algn="ctr"/>
              <a:r>
                <a:rPr lang="en-US" sz="2400" dirty="0" smtClean="0">
                  <a:latin typeface="Gill Sans"/>
                  <a:cs typeface="Gill Sans"/>
                </a:rPr>
                <a:t>HDFS Cluster</a:t>
              </a:r>
              <a:endParaRPr lang="en-US" sz="2400" dirty="0">
                <a:latin typeface="Gill Sans"/>
                <a:cs typeface="Gill Sans"/>
              </a:endParaRPr>
            </a:p>
          </p:txBody>
        </p:sp>
        <p:grpSp>
          <p:nvGrpSpPr>
            <p:cNvPr id="108" name="Group 107"/>
            <p:cNvGrpSpPr>
              <a:grpSpLocks noChangeAspect="1"/>
            </p:cNvGrpSpPr>
            <p:nvPr/>
          </p:nvGrpSpPr>
          <p:grpSpPr>
            <a:xfrm>
              <a:off x="3097988" y="2912808"/>
              <a:ext cx="996163" cy="914400"/>
              <a:chOff x="4546690" y="137362"/>
              <a:chExt cx="3820302" cy="3506741"/>
            </a:xfrm>
          </p:grpSpPr>
          <p:pic>
            <p:nvPicPr>
              <p:cNvPr id="109" name="Picture 10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0" name="Picture 10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1" name="Picture 11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2" name="Picture 11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3" name="Picture 11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4" name="Picture 11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5" name="Picture 11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6" name="Picture 11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7" name="Picture 11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8" name="Picture 11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19" name="Picture 11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0" name="Picture 11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1" name="Picture 12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2" name="Picture 12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3" name="Picture 12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4" name="Picture 12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5" name="Picture 12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6" name="Picture 12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27" name="Group 126"/>
            <p:cNvGrpSpPr>
              <a:grpSpLocks noChangeAspect="1"/>
            </p:cNvGrpSpPr>
            <p:nvPr/>
          </p:nvGrpSpPr>
          <p:grpSpPr>
            <a:xfrm>
              <a:off x="2221434" y="2912808"/>
              <a:ext cx="996163" cy="914400"/>
              <a:chOff x="4546690" y="137362"/>
              <a:chExt cx="3820302" cy="3506741"/>
            </a:xfrm>
          </p:grpSpPr>
          <p:pic>
            <p:nvPicPr>
              <p:cNvPr id="128" name="Picture 12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29" name="Picture 12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0" name="Picture 12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1" name="Picture 13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2" name="Picture 13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3" name="Picture 13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4" name="Picture 13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5" name="Picture 13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6" name="Picture 13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7" name="Picture 13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8" name="Picture 13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39" name="Picture 13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0" name="Picture 13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1" name="Picture 14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2" name="Picture 14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3" name="Picture 14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4" name="Picture 14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5" name="Picture 14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>
              <a:grpSpLocks noChangeAspect="1"/>
            </p:cNvGrpSpPr>
            <p:nvPr/>
          </p:nvGrpSpPr>
          <p:grpSpPr>
            <a:xfrm>
              <a:off x="3969641" y="2912808"/>
              <a:ext cx="996163" cy="914400"/>
              <a:chOff x="4546690" y="137362"/>
              <a:chExt cx="3820302" cy="3506741"/>
            </a:xfrm>
          </p:grpSpPr>
          <p:pic>
            <p:nvPicPr>
              <p:cNvPr id="147" name="Picture 14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8" name="Picture 14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49" name="Picture 14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0" name="Picture 14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1" name="Picture 15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2" name="Picture 15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3" name="Picture 15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4" name="Picture 15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5" name="Picture 15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6" name="Picture 15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7" name="Picture 15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8" name="Picture 15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59" name="Picture 15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0" name="Picture 15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1" name="Picture 16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2" name="Picture 16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3" name="Picture 16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4" name="Picture 16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1339505" y="2912808"/>
              <a:ext cx="996163" cy="914400"/>
              <a:chOff x="4546690" y="137362"/>
              <a:chExt cx="3820302" cy="3506741"/>
            </a:xfrm>
          </p:grpSpPr>
          <p:pic>
            <p:nvPicPr>
              <p:cNvPr id="71" name="Picture 7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2" name="Picture 7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3" name="Picture 7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4" name="Picture 7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5" name="Picture 7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7" name="Picture 7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8" name="Picture 7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79" name="Picture 7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0" name="Picture 7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1" name="Picture 8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2" name="Picture 8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3" name="Picture 8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4" name="Picture 8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5" name="Picture 8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6" name="Picture 8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7" name="Picture 8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88" name="Picture 8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65" name="Group 164"/>
            <p:cNvGrpSpPr>
              <a:grpSpLocks noChangeAspect="1"/>
            </p:cNvGrpSpPr>
            <p:nvPr/>
          </p:nvGrpSpPr>
          <p:grpSpPr>
            <a:xfrm>
              <a:off x="453880" y="3809066"/>
              <a:ext cx="996163" cy="914400"/>
              <a:chOff x="4546690" y="137362"/>
              <a:chExt cx="3820302" cy="3506741"/>
            </a:xfrm>
          </p:grpSpPr>
          <p:pic>
            <p:nvPicPr>
              <p:cNvPr id="166" name="Picture 16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7" name="Picture 16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8" name="Picture 16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69" name="Picture 16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0" name="Picture 16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1" name="Picture 17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2" name="Picture 17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3" name="Picture 17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4" name="Picture 17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5" name="Picture 17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6" name="Picture 17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7" name="Picture 17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8" name="Picture 17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79" name="Picture 17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0" name="Picture 17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1" name="Picture 18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2" name="Picture 18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3" name="Picture 18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184" name="Group 183"/>
            <p:cNvGrpSpPr>
              <a:grpSpLocks noChangeAspect="1"/>
            </p:cNvGrpSpPr>
            <p:nvPr/>
          </p:nvGrpSpPr>
          <p:grpSpPr>
            <a:xfrm>
              <a:off x="3097988" y="3809066"/>
              <a:ext cx="996163" cy="914400"/>
              <a:chOff x="4546690" y="137362"/>
              <a:chExt cx="3820302" cy="3506741"/>
            </a:xfrm>
          </p:grpSpPr>
          <p:pic>
            <p:nvPicPr>
              <p:cNvPr id="185" name="Picture 18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6" name="Picture 18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7" name="Picture 18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8" name="Picture 18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89" name="Picture 18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0" name="Picture 18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1" name="Picture 19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2" name="Picture 19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3" name="Picture 19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4" name="Picture 19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5" name="Picture 19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6" name="Picture 19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7" name="Picture 19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8" name="Picture 19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199" name="Picture 19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0" name="Picture 19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1" name="Picture 20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2" name="Picture 20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03" name="Group 202"/>
            <p:cNvGrpSpPr>
              <a:grpSpLocks noChangeAspect="1"/>
            </p:cNvGrpSpPr>
            <p:nvPr/>
          </p:nvGrpSpPr>
          <p:grpSpPr>
            <a:xfrm>
              <a:off x="2221434" y="3809066"/>
              <a:ext cx="996163" cy="914400"/>
              <a:chOff x="4546690" y="137362"/>
              <a:chExt cx="3820302" cy="3506741"/>
            </a:xfrm>
          </p:grpSpPr>
          <p:pic>
            <p:nvPicPr>
              <p:cNvPr id="204" name="Picture 20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5" name="Picture 20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6" name="Picture 20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7" name="Picture 20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8" name="Picture 20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09" name="Picture 20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0" name="Picture 20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1" name="Picture 21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2" name="Picture 21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3" name="Picture 21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4" name="Picture 21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5" name="Picture 21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6" name="Picture 21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7" name="Picture 21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8" name="Picture 21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19" name="Picture 21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0" name="Picture 21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1" name="Picture 22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22" name="Group 221"/>
            <p:cNvGrpSpPr>
              <a:grpSpLocks noChangeAspect="1"/>
            </p:cNvGrpSpPr>
            <p:nvPr/>
          </p:nvGrpSpPr>
          <p:grpSpPr>
            <a:xfrm>
              <a:off x="3969641" y="3809066"/>
              <a:ext cx="996163" cy="914400"/>
              <a:chOff x="4546690" y="137362"/>
              <a:chExt cx="3820302" cy="3506741"/>
            </a:xfrm>
          </p:grpSpPr>
          <p:pic>
            <p:nvPicPr>
              <p:cNvPr id="223" name="Picture 22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4" name="Picture 22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5" name="Picture 22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6" name="Picture 22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7" name="Picture 22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8" name="Picture 22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29" name="Picture 22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0" name="Picture 22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1" name="Picture 23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2" name="Picture 23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3" name="Picture 23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4" name="Picture 23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5" name="Picture 23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6" name="Picture 23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7" name="Picture 23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8" name="Picture 23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39" name="Picture 23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0" name="Picture 23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41" name="Group 240"/>
            <p:cNvGrpSpPr>
              <a:grpSpLocks noChangeAspect="1"/>
            </p:cNvGrpSpPr>
            <p:nvPr/>
          </p:nvGrpSpPr>
          <p:grpSpPr>
            <a:xfrm>
              <a:off x="1339505" y="3809066"/>
              <a:ext cx="996163" cy="914400"/>
              <a:chOff x="4546690" y="137362"/>
              <a:chExt cx="3820302" cy="3506741"/>
            </a:xfrm>
          </p:grpSpPr>
          <p:pic>
            <p:nvPicPr>
              <p:cNvPr id="242" name="Picture 24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3" name="Picture 24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4" name="Picture 24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5" name="Picture 24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6" name="Picture 24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7" name="Picture 24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8" name="Picture 24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49" name="Picture 24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0" name="Picture 24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1" name="Picture 25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2" name="Picture 25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3" name="Picture 25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4" name="Picture 25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5" name="Picture 25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6" name="Picture 25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7" name="Picture 25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8" name="Picture 25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59" name="Picture 25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60" name="Group 259"/>
            <p:cNvGrpSpPr>
              <a:grpSpLocks noChangeAspect="1"/>
            </p:cNvGrpSpPr>
            <p:nvPr/>
          </p:nvGrpSpPr>
          <p:grpSpPr>
            <a:xfrm>
              <a:off x="440324" y="4705324"/>
              <a:ext cx="996163" cy="914400"/>
              <a:chOff x="4546690" y="137362"/>
              <a:chExt cx="3820302" cy="3506741"/>
            </a:xfrm>
          </p:grpSpPr>
          <p:pic>
            <p:nvPicPr>
              <p:cNvPr id="261" name="Picture 26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2" name="Picture 26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3" name="Picture 26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4" name="Picture 26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5" name="Picture 26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6" name="Picture 26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7" name="Picture 26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8" name="Picture 26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69" name="Picture 26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0" name="Picture 26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1" name="Picture 27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2" name="Picture 27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3" name="Picture 27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4" name="Picture 27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5" name="Picture 27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6" name="Picture 27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7" name="Picture 27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78" name="Picture 27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79" name="Group 278"/>
            <p:cNvGrpSpPr>
              <a:grpSpLocks noChangeAspect="1"/>
            </p:cNvGrpSpPr>
            <p:nvPr/>
          </p:nvGrpSpPr>
          <p:grpSpPr>
            <a:xfrm>
              <a:off x="3084432" y="4705324"/>
              <a:ext cx="996163" cy="914400"/>
              <a:chOff x="4546690" y="137362"/>
              <a:chExt cx="3820302" cy="3506741"/>
            </a:xfrm>
          </p:grpSpPr>
          <p:pic>
            <p:nvPicPr>
              <p:cNvPr id="280" name="Picture 27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1" name="Picture 28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2" name="Picture 28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3" name="Picture 28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4" name="Picture 28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5" name="Picture 28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6" name="Picture 28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7" name="Picture 28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8" name="Picture 28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89" name="Picture 28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0" name="Picture 28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1" name="Picture 29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2" name="Picture 29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3" name="Picture 29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4" name="Picture 29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5" name="Picture 29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6" name="Picture 29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297" name="Picture 29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298" name="Group 297"/>
            <p:cNvGrpSpPr>
              <a:grpSpLocks noChangeAspect="1"/>
            </p:cNvGrpSpPr>
            <p:nvPr/>
          </p:nvGrpSpPr>
          <p:grpSpPr>
            <a:xfrm>
              <a:off x="2207878" y="4705324"/>
              <a:ext cx="996163" cy="914400"/>
              <a:chOff x="4546690" y="137362"/>
              <a:chExt cx="3820302" cy="3506741"/>
            </a:xfrm>
          </p:grpSpPr>
          <p:pic>
            <p:nvPicPr>
              <p:cNvPr id="299" name="Picture 29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0" name="Picture 29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1" name="Picture 30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2" name="Picture 30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3" name="Picture 30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4" name="Picture 30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5" name="Picture 30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6" name="Picture 30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7" name="Picture 30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8" name="Picture 30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09" name="Picture 30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0" name="Picture 30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1" name="Picture 31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2" name="Picture 31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3" name="Picture 31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4" name="Picture 31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5" name="Picture 31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6" name="Picture 31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17" name="Group 316"/>
            <p:cNvGrpSpPr>
              <a:grpSpLocks noChangeAspect="1"/>
            </p:cNvGrpSpPr>
            <p:nvPr/>
          </p:nvGrpSpPr>
          <p:grpSpPr>
            <a:xfrm>
              <a:off x="3956085" y="4705324"/>
              <a:ext cx="996163" cy="914400"/>
              <a:chOff x="4546690" y="137362"/>
              <a:chExt cx="3820302" cy="3506741"/>
            </a:xfrm>
          </p:grpSpPr>
          <p:pic>
            <p:nvPicPr>
              <p:cNvPr id="318" name="Picture 31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19" name="Picture 31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0" name="Picture 31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1" name="Picture 32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2" name="Picture 32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3" name="Picture 32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4" name="Picture 32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5" name="Picture 32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6" name="Picture 32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7" name="Picture 32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8" name="Picture 32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29" name="Picture 32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0" name="Picture 32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1" name="Picture 33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2" name="Picture 33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3" name="Picture 33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4" name="Picture 33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5" name="Picture 33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36" name="Group 335"/>
            <p:cNvGrpSpPr>
              <a:grpSpLocks noChangeAspect="1"/>
            </p:cNvGrpSpPr>
            <p:nvPr/>
          </p:nvGrpSpPr>
          <p:grpSpPr>
            <a:xfrm>
              <a:off x="1325949" y="4705324"/>
              <a:ext cx="996163" cy="914400"/>
              <a:chOff x="4546690" y="137362"/>
              <a:chExt cx="3820302" cy="3506741"/>
            </a:xfrm>
          </p:grpSpPr>
          <p:pic>
            <p:nvPicPr>
              <p:cNvPr id="337" name="Picture 33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8" name="Picture 33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39" name="Picture 33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0" name="Picture 33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1" name="Picture 34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2" name="Picture 34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3" name="Picture 34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4" name="Picture 34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5" name="Picture 34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6" name="Picture 34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7" name="Picture 34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8" name="Picture 34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49" name="Picture 34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0" name="Picture 34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1" name="Picture 35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2" name="Picture 35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3" name="Picture 35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4" name="Picture 35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55" name="Group 354"/>
            <p:cNvGrpSpPr>
              <a:grpSpLocks noChangeAspect="1"/>
            </p:cNvGrpSpPr>
            <p:nvPr/>
          </p:nvGrpSpPr>
          <p:grpSpPr>
            <a:xfrm>
              <a:off x="440324" y="5601582"/>
              <a:ext cx="996163" cy="914400"/>
              <a:chOff x="4546690" y="137362"/>
              <a:chExt cx="3820302" cy="3506741"/>
            </a:xfrm>
          </p:grpSpPr>
          <p:pic>
            <p:nvPicPr>
              <p:cNvPr id="356" name="Picture 35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7" name="Picture 35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8" name="Picture 35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59" name="Picture 35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0" name="Picture 35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1" name="Picture 36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2" name="Picture 36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3" name="Picture 36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4" name="Picture 36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5" name="Picture 36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6" name="Picture 36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7" name="Picture 36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8" name="Picture 36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69" name="Picture 36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0" name="Picture 36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1" name="Picture 37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2" name="Picture 37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3" name="Picture 37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74" name="Group 373"/>
            <p:cNvGrpSpPr>
              <a:grpSpLocks noChangeAspect="1"/>
            </p:cNvGrpSpPr>
            <p:nvPr/>
          </p:nvGrpSpPr>
          <p:grpSpPr>
            <a:xfrm>
              <a:off x="3084432" y="5601582"/>
              <a:ext cx="996163" cy="914400"/>
              <a:chOff x="4546690" y="137362"/>
              <a:chExt cx="3820302" cy="3506741"/>
            </a:xfrm>
          </p:grpSpPr>
          <p:pic>
            <p:nvPicPr>
              <p:cNvPr id="375" name="Picture 37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6" name="Picture 37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7" name="Picture 37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8" name="Picture 37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79" name="Picture 37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0" name="Picture 37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1" name="Picture 38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2" name="Picture 38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3" name="Picture 38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4" name="Picture 38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5" name="Picture 38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6" name="Picture 38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7" name="Picture 38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8" name="Picture 38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89" name="Picture 38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0" name="Picture 38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1" name="Picture 39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2" name="Picture 39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393" name="Group 392"/>
            <p:cNvGrpSpPr>
              <a:grpSpLocks noChangeAspect="1"/>
            </p:cNvGrpSpPr>
            <p:nvPr/>
          </p:nvGrpSpPr>
          <p:grpSpPr>
            <a:xfrm>
              <a:off x="2207878" y="5601582"/>
              <a:ext cx="996163" cy="914400"/>
              <a:chOff x="4546690" y="137362"/>
              <a:chExt cx="3820302" cy="3506741"/>
            </a:xfrm>
          </p:grpSpPr>
          <p:pic>
            <p:nvPicPr>
              <p:cNvPr id="394" name="Picture 39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5" name="Picture 39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6" name="Picture 39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7" name="Picture 39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8" name="Picture 39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399" name="Picture 39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0" name="Picture 39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1" name="Picture 40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2" name="Picture 40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3" name="Picture 40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4" name="Picture 40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5" name="Picture 40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6" name="Picture 40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7" name="Picture 40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8" name="Picture 40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09" name="Picture 40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0" name="Picture 40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1" name="Picture 41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12" name="Group 411"/>
            <p:cNvGrpSpPr>
              <a:grpSpLocks noChangeAspect="1"/>
            </p:cNvGrpSpPr>
            <p:nvPr/>
          </p:nvGrpSpPr>
          <p:grpSpPr>
            <a:xfrm>
              <a:off x="3956085" y="5601582"/>
              <a:ext cx="996163" cy="914400"/>
              <a:chOff x="4546690" y="137362"/>
              <a:chExt cx="3820302" cy="3506741"/>
            </a:xfrm>
          </p:grpSpPr>
          <p:pic>
            <p:nvPicPr>
              <p:cNvPr id="413" name="Picture 41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4" name="Picture 41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5" name="Picture 41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6" name="Picture 41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7" name="Picture 41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8" name="Picture 41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19" name="Picture 41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0" name="Picture 41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1" name="Picture 42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2" name="Picture 42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3" name="Picture 42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4" name="Picture 42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5" name="Picture 42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6" name="Picture 42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7" name="Picture 42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8" name="Picture 42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29" name="Picture 42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0" name="Picture 42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  <p:grpSp>
          <p:nvGrpSpPr>
            <p:cNvPr id="431" name="Group 430"/>
            <p:cNvGrpSpPr>
              <a:grpSpLocks noChangeAspect="1"/>
            </p:cNvGrpSpPr>
            <p:nvPr/>
          </p:nvGrpSpPr>
          <p:grpSpPr>
            <a:xfrm>
              <a:off x="1325949" y="5601582"/>
              <a:ext cx="996163" cy="914400"/>
              <a:chOff x="4546690" y="137362"/>
              <a:chExt cx="3820302" cy="3506741"/>
            </a:xfrm>
          </p:grpSpPr>
          <p:pic>
            <p:nvPicPr>
              <p:cNvPr id="432" name="Picture 43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3" name="Picture 43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4" name="Picture 43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5" name="Picture 43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6" name="Picture 43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13397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7" name="Picture 43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8" name="Picture 43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39" name="Picture 43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0" name="Picture 439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2190144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1" name="Picture 440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2" name="Picture 441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465255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3" name="Picture 442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185230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4" name="Picture 443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546690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5" name="Picture 444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048834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6" name="Picture 44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3673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7" name="Picture 44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98548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8" name="Picture 44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0692" y="137362"/>
                <a:ext cx="1391461" cy="1453959"/>
              </a:xfrm>
              <a:prstGeom prst="rect">
                <a:avLst/>
              </a:prstGeom>
            </p:spPr>
          </p:pic>
          <p:pic>
            <p:nvPicPr>
              <p:cNvPr id="449" name="Picture 448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75531" y="137362"/>
                <a:ext cx="1391461" cy="1453959"/>
              </a:xfrm>
              <a:prstGeom prst="rect">
                <a:avLst/>
              </a:prstGeom>
            </p:spPr>
          </p:pic>
        </p:grpSp>
      </p:grpSp>
      <p:grpSp>
        <p:nvGrpSpPr>
          <p:cNvPr id="649" name="Group 648"/>
          <p:cNvGrpSpPr/>
          <p:nvPr/>
        </p:nvGrpSpPr>
        <p:grpSpPr>
          <a:xfrm>
            <a:off x="2318876" y="3175691"/>
            <a:ext cx="4076481" cy="1041918"/>
            <a:chOff x="2318876" y="3175691"/>
            <a:chExt cx="4076481" cy="1041918"/>
          </a:xfrm>
        </p:grpSpPr>
        <p:sp>
          <p:nvSpPr>
            <p:cNvPr id="450" name="TextBox 449"/>
            <p:cNvSpPr txBox="1"/>
            <p:nvPr/>
          </p:nvSpPr>
          <p:spPr>
            <a:xfrm>
              <a:off x="3305793" y="3854087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4177353" y="3202746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2318876" y="3855183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454" name="Rounded Rectangle 453"/>
            <p:cNvSpPr/>
            <p:nvPr/>
          </p:nvSpPr>
          <p:spPr>
            <a:xfrm>
              <a:off x="5441405" y="3175691"/>
              <a:ext cx="953952" cy="421149"/>
            </a:xfrm>
            <a:prstGeom prst="roundRect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write()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56" name="Elbow Connector 455"/>
            <p:cNvCxnSpPr>
              <a:stCxn id="451" idx="1"/>
              <a:endCxn id="450" idx="3"/>
            </p:cNvCxnSpPr>
            <p:nvPr/>
          </p:nvCxnSpPr>
          <p:spPr>
            <a:xfrm rot="10800000" flipV="1">
              <a:off x="3620415" y="3383958"/>
              <a:ext cx="556938" cy="651341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rgbClr val="FFFFFF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/>
            <p:cNvCxnSpPr>
              <a:stCxn id="454" idx="1"/>
              <a:endCxn id="451" idx="3"/>
            </p:cNvCxnSpPr>
            <p:nvPr/>
          </p:nvCxnSpPr>
          <p:spPr>
            <a:xfrm flipH="1" flipV="1">
              <a:off x="4491975" y="3383959"/>
              <a:ext cx="949430" cy="230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450" idx="1"/>
              <a:endCxn id="452" idx="3"/>
            </p:cNvCxnSpPr>
            <p:nvPr/>
          </p:nvCxnSpPr>
          <p:spPr>
            <a:xfrm flipH="1">
              <a:off x="2633498" y="4035300"/>
              <a:ext cx="672295" cy="109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9" name="Group 668"/>
          <p:cNvGrpSpPr/>
          <p:nvPr/>
        </p:nvGrpSpPr>
        <p:grpSpPr>
          <a:xfrm>
            <a:off x="5441405" y="3796974"/>
            <a:ext cx="3464827" cy="1119452"/>
            <a:chOff x="5441405" y="3796974"/>
            <a:chExt cx="3464827" cy="1119452"/>
          </a:xfrm>
        </p:grpSpPr>
        <p:pic>
          <p:nvPicPr>
            <p:cNvPr id="473" name="Picture 472" descr="server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6622621" y="3796974"/>
              <a:ext cx="826473" cy="863595"/>
            </a:xfrm>
            <a:prstGeom prst="rect">
              <a:avLst/>
            </a:prstGeom>
          </p:spPr>
        </p:pic>
        <p:pic>
          <p:nvPicPr>
            <p:cNvPr id="474" name="Picture 473" descr="server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7346521" y="3796974"/>
              <a:ext cx="826473" cy="863595"/>
            </a:xfrm>
            <a:prstGeom prst="rect">
              <a:avLst/>
            </a:prstGeom>
          </p:spPr>
        </p:pic>
        <p:pic>
          <p:nvPicPr>
            <p:cNvPr id="475" name="Picture 474" descr="server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8026878" y="3796974"/>
              <a:ext cx="826473" cy="863595"/>
            </a:xfrm>
            <a:prstGeom prst="rect">
              <a:avLst/>
            </a:prstGeom>
          </p:spPr>
        </p:pic>
        <p:sp>
          <p:nvSpPr>
            <p:cNvPr id="609" name="TextBox 608"/>
            <p:cNvSpPr txBox="1"/>
            <p:nvPr/>
          </p:nvSpPr>
          <p:spPr>
            <a:xfrm>
              <a:off x="7537222" y="4054250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610" name="TextBox 609"/>
            <p:cNvSpPr txBox="1"/>
            <p:nvPr/>
          </p:nvSpPr>
          <p:spPr>
            <a:xfrm>
              <a:off x="6827040" y="4063321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8228682" y="4058761"/>
              <a:ext cx="314622" cy="362426"/>
            </a:xfrm>
            <a:prstGeom prst="rect">
              <a:avLst/>
            </a:prstGeom>
            <a:solidFill>
              <a:srgbClr val="66CCFF"/>
            </a:solidFill>
            <a:ln w="28575" cmpd="sng">
              <a:solidFill>
                <a:srgbClr val="FFFFFF"/>
              </a:solidFill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</a:t>
              </a:r>
            </a:p>
          </p:txBody>
        </p:sp>
        <p:sp>
          <p:nvSpPr>
            <p:cNvPr id="612" name="Rounded Rectangle 611"/>
            <p:cNvSpPr/>
            <p:nvPr/>
          </p:nvSpPr>
          <p:spPr>
            <a:xfrm>
              <a:off x="5441405" y="4033959"/>
              <a:ext cx="952500" cy="421149"/>
            </a:xfrm>
            <a:prstGeom prst="roundRect">
              <a:avLst/>
            </a:prstGeom>
            <a:solidFill>
              <a:schemeClr val="tx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write()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614" name="Straight Arrow Connector 613"/>
            <p:cNvCxnSpPr>
              <a:stCxn id="612" idx="3"/>
              <a:endCxn id="610" idx="1"/>
            </p:cNvCxnSpPr>
            <p:nvPr/>
          </p:nvCxnSpPr>
          <p:spPr>
            <a:xfrm>
              <a:off x="6393905" y="4244534"/>
              <a:ext cx="433135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>
              <a:stCxn id="609" idx="3"/>
              <a:endCxn id="611" idx="1"/>
            </p:cNvCxnSpPr>
            <p:nvPr/>
          </p:nvCxnSpPr>
          <p:spPr>
            <a:xfrm>
              <a:off x="7851844" y="4235463"/>
              <a:ext cx="376838" cy="451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>
              <a:stCxn id="610" idx="3"/>
              <a:endCxn id="609" idx="1"/>
            </p:cNvCxnSpPr>
            <p:nvPr/>
          </p:nvCxnSpPr>
          <p:spPr>
            <a:xfrm flipV="1">
              <a:off x="7141662" y="4235463"/>
              <a:ext cx="395560" cy="907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7-Point Star 651"/>
            <p:cNvSpPr/>
            <p:nvPr/>
          </p:nvSpPr>
          <p:spPr bwMode="auto">
            <a:xfrm>
              <a:off x="7334792" y="3874482"/>
              <a:ext cx="692086" cy="692086"/>
            </a:xfrm>
            <a:prstGeom prst="star7">
              <a:avLst>
                <a:gd name="adj" fmla="val 15493"/>
                <a:gd name="hf" fmla="val 102572"/>
                <a:gd name="vf" fmla="val 105210"/>
              </a:avLst>
            </a:prstGeom>
            <a:solidFill>
              <a:schemeClr val="tx2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654" name="TextBox 653"/>
            <p:cNvSpPr txBox="1"/>
            <p:nvPr/>
          </p:nvSpPr>
          <p:spPr>
            <a:xfrm>
              <a:off x="6168211" y="4531705"/>
              <a:ext cx="2738021" cy="384721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tx2"/>
                  </a:solidFill>
                  <a:latin typeface="Gill Sans"/>
                  <a:cs typeface="Gill Sans"/>
                </a:rPr>
                <a:t>Single failures</a:t>
              </a: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441405" y="5130781"/>
            <a:ext cx="3464827" cy="1170808"/>
            <a:chOff x="5441405" y="5130781"/>
            <a:chExt cx="3464827" cy="1170808"/>
          </a:xfrm>
        </p:grpSpPr>
        <p:grpSp>
          <p:nvGrpSpPr>
            <p:cNvPr id="655" name="Group 654"/>
            <p:cNvGrpSpPr/>
            <p:nvPr/>
          </p:nvGrpSpPr>
          <p:grpSpPr>
            <a:xfrm>
              <a:off x="5441405" y="5143983"/>
              <a:ext cx="3411946" cy="863595"/>
              <a:chOff x="5533571" y="3848055"/>
              <a:chExt cx="3411946" cy="863595"/>
            </a:xfrm>
          </p:grpSpPr>
          <p:pic>
            <p:nvPicPr>
              <p:cNvPr id="656" name="Picture 655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714787" y="3848055"/>
                <a:ext cx="826473" cy="863595"/>
              </a:xfrm>
              <a:prstGeom prst="rect">
                <a:avLst/>
              </a:prstGeom>
            </p:spPr>
          </p:pic>
          <p:pic>
            <p:nvPicPr>
              <p:cNvPr id="657" name="Picture 656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7438687" y="3848055"/>
                <a:ext cx="826473" cy="863595"/>
              </a:xfrm>
              <a:prstGeom prst="rect">
                <a:avLst/>
              </a:prstGeom>
            </p:spPr>
          </p:pic>
          <p:pic>
            <p:nvPicPr>
              <p:cNvPr id="658" name="Picture 657" descr="server.png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8119044" y="3848055"/>
                <a:ext cx="826473" cy="863595"/>
              </a:xfrm>
              <a:prstGeom prst="rect">
                <a:avLst/>
              </a:prstGeom>
            </p:spPr>
          </p:pic>
          <p:sp>
            <p:nvSpPr>
              <p:cNvPr id="659" name="TextBox 658"/>
              <p:cNvSpPr txBox="1"/>
              <p:nvPr/>
            </p:nvSpPr>
            <p:spPr>
              <a:xfrm>
                <a:off x="7629388" y="4105331"/>
                <a:ext cx="314622" cy="362426"/>
              </a:xfrm>
              <a:prstGeom prst="rect">
                <a:avLst/>
              </a:prstGeom>
              <a:solidFill>
                <a:srgbClr val="66CCFF"/>
              </a:solidFill>
              <a:ln w="28575" cmpd="sng">
                <a:solidFill>
                  <a:srgbClr val="FFFFFF"/>
                </a:solidFill>
              </a:ln>
              <a:effectLst/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f</a:t>
                </a:r>
              </a:p>
            </p:txBody>
          </p:sp>
          <p:sp>
            <p:nvSpPr>
              <p:cNvPr id="660" name="TextBox 659"/>
              <p:cNvSpPr txBox="1"/>
              <p:nvPr/>
            </p:nvSpPr>
            <p:spPr>
              <a:xfrm>
                <a:off x="6919206" y="4114402"/>
                <a:ext cx="314622" cy="362426"/>
              </a:xfrm>
              <a:prstGeom prst="rect">
                <a:avLst/>
              </a:prstGeom>
              <a:solidFill>
                <a:srgbClr val="66CCFF"/>
              </a:solidFill>
              <a:ln w="28575" cmpd="sng">
                <a:solidFill>
                  <a:srgbClr val="FFFFFF"/>
                </a:solidFill>
              </a:ln>
              <a:effectLst/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f</a:t>
                </a:r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>
                <a:off x="8320848" y="4109842"/>
                <a:ext cx="314622" cy="362426"/>
              </a:xfrm>
              <a:prstGeom prst="rect">
                <a:avLst/>
              </a:prstGeom>
              <a:solidFill>
                <a:srgbClr val="66CCFF"/>
              </a:solidFill>
              <a:ln w="28575" cmpd="sng">
                <a:solidFill>
                  <a:srgbClr val="FFFFFF"/>
                </a:solidFill>
              </a:ln>
              <a:effectLst/>
            </p:spPr>
            <p:txBody>
              <a:bodyPr wrap="square" tIns="0" bIns="0" rtlCol="0" anchor="ctr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f</a:t>
                </a:r>
              </a:p>
            </p:txBody>
          </p:sp>
          <p:sp>
            <p:nvSpPr>
              <p:cNvPr id="662" name="Rounded Rectangle 661"/>
              <p:cNvSpPr/>
              <p:nvPr/>
            </p:nvSpPr>
            <p:spPr>
              <a:xfrm>
                <a:off x="5533571" y="4085040"/>
                <a:ext cx="952500" cy="421149"/>
              </a:xfrm>
              <a:prstGeom prst="roundRect">
                <a:avLst/>
              </a:prstGeom>
              <a:solidFill>
                <a:schemeClr val="tx1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write()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663" name="Straight Arrow Connector 662"/>
              <p:cNvCxnSpPr>
                <a:stCxn id="662" idx="3"/>
                <a:endCxn id="660" idx="1"/>
              </p:cNvCxnSpPr>
              <p:nvPr/>
            </p:nvCxnSpPr>
            <p:spPr>
              <a:xfrm>
                <a:off x="6486071" y="4295615"/>
                <a:ext cx="433135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Arrow Connector 663"/>
              <p:cNvCxnSpPr>
                <a:stCxn id="659" idx="3"/>
                <a:endCxn id="661" idx="1"/>
              </p:cNvCxnSpPr>
              <p:nvPr/>
            </p:nvCxnSpPr>
            <p:spPr>
              <a:xfrm>
                <a:off x="7944010" y="4286544"/>
                <a:ext cx="376838" cy="4511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Arrow Connector 664"/>
              <p:cNvCxnSpPr>
                <a:stCxn id="660" idx="3"/>
                <a:endCxn id="659" idx="1"/>
              </p:cNvCxnSpPr>
              <p:nvPr/>
            </p:nvCxnSpPr>
            <p:spPr>
              <a:xfrm flipV="1">
                <a:off x="7233828" y="4286544"/>
                <a:ext cx="395560" cy="9071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6" name="7-Point Star 665"/>
            <p:cNvSpPr/>
            <p:nvPr/>
          </p:nvSpPr>
          <p:spPr bwMode="auto">
            <a:xfrm>
              <a:off x="7334792" y="5130781"/>
              <a:ext cx="692086" cy="692086"/>
            </a:xfrm>
            <a:prstGeom prst="star7">
              <a:avLst>
                <a:gd name="adj" fmla="val 15493"/>
                <a:gd name="hf" fmla="val 102572"/>
                <a:gd name="vf" fmla="val 105210"/>
              </a:avLst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667" name="TextBox 666"/>
            <p:cNvSpPr txBox="1"/>
            <p:nvPr/>
          </p:nvSpPr>
          <p:spPr>
            <a:xfrm>
              <a:off x="6168211" y="5916868"/>
              <a:ext cx="2738021" cy="384721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Multiple failures</a:t>
              </a:r>
            </a:p>
          </p:txBody>
        </p:sp>
        <p:sp>
          <p:nvSpPr>
            <p:cNvPr id="668" name="7-Point Star 667"/>
            <p:cNvSpPr/>
            <p:nvPr/>
          </p:nvSpPr>
          <p:spPr bwMode="auto">
            <a:xfrm>
              <a:off x="8039100" y="5143983"/>
              <a:ext cx="692086" cy="692086"/>
            </a:xfrm>
            <a:prstGeom prst="star7">
              <a:avLst>
                <a:gd name="adj" fmla="val 15493"/>
                <a:gd name="hf" fmla="val 102572"/>
                <a:gd name="vf" fmla="val 105210"/>
              </a:avLst>
            </a:prstGeom>
            <a:solidFill>
              <a:srgbClr val="FF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93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unded Rectangle 126"/>
          <p:cNvSpPr/>
          <p:nvPr/>
        </p:nvSpPr>
        <p:spPr>
          <a:xfrm>
            <a:off x="5597034" y="3896016"/>
            <a:ext cx="1583757" cy="457200"/>
          </a:xfrm>
          <a:prstGeom prst="roundRect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610660" y="2829021"/>
            <a:ext cx="1583757" cy="457200"/>
          </a:xfrm>
          <a:prstGeom prst="roundRect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043038" y="2674166"/>
            <a:ext cx="0" cy="35476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32835"/>
          </a:xfrm>
        </p:spPr>
        <p:txBody>
          <a:bodyPr/>
          <a:lstStyle/>
          <a:p>
            <a:r>
              <a:rPr lang="en-US" b="0" dirty="0" smtClean="0"/>
              <a:t>Multiple-failure scenarios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0" name="Picture 9" descr="server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1673460" y="1283813"/>
            <a:ext cx="826473" cy="863595"/>
          </a:xfrm>
          <a:prstGeom prst="rect">
            <a:avLst/>
          </a:prstGeom>
        </p:spPr>
      </p:pic>
      <p:pic>
        <p:nvPicPr>
          <p:cNvPr id="11" name="Picture 10" descr="server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2798453" y="1283813"/>
            <a:ext cx="826473" cy="863595"/>
          </a:xfrm>
          <a:prstGeom prst="rect">
            <a:avLst/>
          </a:prstGeom>
        </p:spPr>
      </p:pic>
      <p:pic>
        <p:nvPicPr>
          <p:cNvPr id="12" name="Picture 11" descr="server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46" b="-2246"/>
          <a:stretch/>
        </p:blipFill>
        <p:spPr>
          <a:xfrm>
            <a:off x="3904190" y="1283813"/>
            <a:ext cx="826473" cy="86359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55828" y="1417336"/>
            <a:ext cx="908376" cy="605891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HDFS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write()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7" name="Straight Arrow Connector 16"/>
          <p:cNvCxnSpPr>
            <a:stCxn id="16" idx="3"/>
            <a:endCxn id="10" idx="1"/>
          </p:cNvCxnSpPr>
          <p:nvPr/>
        </p:nvCxnSpPr>
        <p:spPr>
          <a:xfrm flipV="1">
            <a:off x="1364204" y="1715611"/>
            <a:ext cx="309256" cy="4671"/>
          </a:xfrm>
          <a:prstGeom prst="straightConnector1">
            <a:avLst/>
          </a:prstGeom>
          <a:ln w="57150" cmpd="sng">
            <a:solidFill>
              <a:schemeClr val="tx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3490539" y="1715611"/>
            <a:ext cx="41365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1"/>
          </p:cNvCxnSpPr>
          <p:nvPr/>
        </p:nvCxnSpPr>
        <p:spPr>
          <a:xfrm>
            <a:off x="2350582" y="1715611"/>
            <a:ext cx="4478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7-Point Star 6"/>
          <p:cNvSpPr/>
          <p:nvPr/>
        </p:nvSpPr>
        <p:spPr bwMode="auto">
          <a:xfrm>
            <a:off x="2798453" y="1358450"/>
            <a:ext cx="692086" cy="692086"/>
          </a:xfrm>
          <a:prstGeom prst="star7">
            <a:avLst>
              <a:gd name="adj" fmla="val 15493"/>
              <a:gd name="hf" fmla="val 102572"/>
              <a:gd name="vf" fmla="val 105210"/>
            </a:avLst>
          </a:prstGeom>
          <a:solidFill>
            <a:srgbClr val="FF0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1992" y="1889336"/>
            <a:ext cx="3263941" cy="784830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Crash scenarios at </a:t>
            </a:r>
          </a:p>
          <a:p>
            <a:r>
              <a:rPr lang="en-US" sz="2400" b="1" dirty="0" smtClean="0">
                <a:latin typeface="Gill Sans"/>
                <a:cs typeface="Gill Sans"/>
              </a:rPr>
              <a:t>failure points </a:t>
            </a:r>
            <a:r>
              <a:rPr lang="en-US" sz="2400" dirty="0" smtClean="0">
                <a:latin typeface="Gill Sans"/>
                <a:cs typeface="Gill Sans"/>
              </a:rPr>
              <a:t>(I/</a:t>
            </a:r>
            <a:r>
              <a:rPr lang="en-US" sz="2400" dirty="0" err="1" smtClean="0">
                <a:latin typeface="Gill Sans"/>
                <a:cs typeface="Gill Sans"/>
              </a:rPr>
              <a:t>Os</a:t>
            </a:r>
            <a:r>
              <a:rPr lang="en-US" sz="2400" dirty="0" smtClean="0">
                <a:latin typeface="Gill Sans"/>
                <a:cs typeface="Gill Sans"/>
              </a:rPr>
              <a:t>):</a:t>
            </a:r>
          </a:p>
        </p:txBody>
      </p:sp>
      <p:sp>
        <p:nvSpPr>
          <p:cNvPr id="9" name="7-Point Star 8"/>
          <p:cNvSpPr/>
          <p:nvPr/>
        </p:nvSpPr>
        <p:spPr bwMode="auto">
          <a:xfrm>
            <a:off x="3900445" y="1322816"/>
            <a:ext cx="692086" cy="692086"/>
          </a:xfrm>
          <a:prstGeom prst="star7">
            <a:avLst>
              <a:gd name="adj" fmla="val 15493"/>
              <a:gd name="hf" fmla="val 102572"/>
              <a:gd name="vf" fmla="val 105210"/>
            </a:avLst>
          </a:prstGeom>
          <a:solidFill>
            <a:srgbClr val="FF0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973" y="2818262"/>
            <a:ext cx="2433185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A &amp; B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4973" y="3370423"/>
            <a:ext cx="1725241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 smtClean="0">
                <a:solidFill>
                  <a:srgbClr val="FF8000"/>
                </a:solidFill>
                <a:latin typeface="Gill Sans"/>
                <a:cs typeface="Gill Sans"/>
              </a:rPr>
              <a:t>2. C &amp; 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974" y="3891266"/>
            <a:ext cx="1244508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 smtClean="0">
                <a:solidFill>
                  <a:srgbClr val="FF00FF"/>
                </a:solidFill>
                <a:latin typeface="Gill Sans"/>
                <a:cs typeface="Gill Sans"/>
              </a:rPr>
              <a:t>3. E &amp; F</a:t>
            </a:r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1921654" y="3007574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" y="3763582"/>
            <a:ext cx="1031752" cy="323165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dirty="0" smtClean="0">
                <a:solidFill>
                  <a:srgbClr val="66CCFF"/>
                </a:solidFill>
                <a:latin typeface="Gill Sans"/>
                <a:cs typeface="Gill Sans"/>
              </a:rPr>
              <a:t>Disk I/O</a:t>
            </a: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544256" y="4506486"/>
            <a:ext cx="365760" cy="365760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6945" y="4850600"/>
            <a:ext cx="1148119" cy="600164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CCFFCC"/>
                </a:solidFill>
                <a:latin typeface="Gill Sans"/>
                <a:cs typeface="Gill Sans"/>
              </a:rPr>
              <a:t>Network </a:t>
            </a:r>
          </a:p>
          <a:p>
            <a:pPr algn="ctr"/>
            <a:r>
              <a:rPr lang="en-US" dirty="0" smtClean="0">
                <a:solidFill>
                  <a:srgbClr val="CCFFCC"/>
                </a:solidFill>
                <a:latin typeface="Gill Sans"/>
                <a:cs typeface="Gill Sans"/>
              </a:rPr>
              <a:t>I/O</a:t>
            </a:r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1921654" y="3713368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1921654" y="4067604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1921654" y="4872500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1921654" y="5588313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144496" y="2674166"/>
            <a:ext cx="0" cy="35476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21"/>
          <p:cNvSpPr>
            <a:spLocks noChangeArrowheads="1"/>
          </p:cNvSpPr>
          <p:nvPr/>
        </p:nvSpPr>
        <p:spPr bwMode="auto">
          <a:xfrm>
            <a:off x="3032014" y="3053108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3032014" y="3668918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70" name="Oval 21"/>
          <p:cNvSpPr>
            <a:spLocks noChangeArrowheads="1"/>
          </p:cNvSpPr>
          <p:nvPr/>
        </p:nvSpPr>
        <p:spPr bwMode="auto">
          <a:xfrm>
            <a:off x="3032633" y="4101640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73" name="Oval 21"/>
          <p:cNvSpPr>
            <a:spLocks noChangeArrowheads="1"/>
          </p:cNvSpPr>
          <p:nvPr/>
        </p:nvSpPr>
        <p:spPr bwMode="auto">
          <a:xfrm>
            <a:off x="3032014" y="4923300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75" name="Oval 21"/>
          <p:cNvSpPr>
            <a:spLocks noChangeArrowheads="1"/>
          </p:cNvSpPr>
          <p:nvPr/>
        </p:nvSpPr>
        <p:spPr bwMode="auto">
          <a:xfrm>
            <a:off x="3032014" y="5539214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246488" y="2674166"/>
            <a:ext cx="0" cy="35476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21"/>
          <p:cNvSpPr>
            <a:spLocks noChangeArrowheads="1"/>
          </p:cNvSpPr>
          <p:nvPr/>
        </p:nvSpPr>
        <p:spPr bwMode="auto">
          <a:xfrm>
            <a:off x="4125104" y="3106539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81" name="Oval 21"/>
          <p:cNvSpPr>
            <a:spLocks noChangeArrowheads="1"/>
          </p:cNvSpPr>
          <p:nvPr/>
        </p:nvSpPr>
        <p:spPr bwMode="auto">
          <a:xfrm>
            <a:off x="4125104" y="3639962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82" name="Oval 21"/>
          <p:cNvSpPr>
            <a:spLocks noChangeArrowheads="1"/>
          </p:cNvSpPr>
          <p:nvPr/>
        </p:nvSpPr>
        <p:spPr bwMode="auto">
          <a:xfrm>
            <a:off x="4125104" y="4133390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85" name="Oval 21"/>
          <p:cNvSpPr>
            <a:spLocks noChangeArrowheads="1"/>
          </p:cNvSpPr>
          <p:nvPr/>
        </p:nvSpPr>
        <p:spPr bwMode="auto">
          <a:xfrm>
            <a:off x="4125104" y="4969605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87" name="Oval 21"/>
          <p:cNvSpPr>
            <a:spLocks noChangeArrowheads="1"/>
          </p:cNvSpPr>
          <p:nvPr/>
        </p:nvSpPr>
        <p:spPr bwMode="auto">
          <a:xfrm>
            <a:off x="4125104" y="5502969"/>
            <a:ext cx="246888" cy="246888"/>
          </a:xfrm>
          <a:prstGeom prst="ellipse">
            <a:avLst/>
          </a:prstGeom>
          <a:solidFill>
            <a:srgbClr val="CCFFCC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tIns="0" bIns="0" anchor="ctr"/>
          <a:lstStyle/>
          <a:p>
            <a:pPr algn="ctr"/>
            <a:endParaRPr lang="en-US" sz="1600" dirty="0">
              <a:latin typeface="Verdana"/>
              <a:cs typeface="Verdana"/>
            </a:endParaRPr>
          </a:p>
        </p:txBody>
      </p:sp>
      <p:cxnSp>
        <p:nvCxnSpPr>
          <p:cNvPr id="90" name="Straight Arrow Connector 89"/>
          <p:cNvCxnSpPr>
            <a:stCxn id="29" idx="6"/>
            <a:endCxn id="67" idx="2"/>
          </p:cNvCxnSpPr>
          <p:nvPr/>
        </p:nvCxnSpPr>
        <p:spPr>
          <a:xfrm>
            <a:off x="2168542" y="3131018"/>
            <a:ext cx="863472" cy="4553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6"/>
            <a:endCxn id="80" idx="2"/>
          </p:cNvCxnSpPr>
          <p:nvPr/>
        </p:nvCxnSpPr>
        <p:spPr>
          <a:xfrm>
            <a:off x="3278902" y="3176552"/>
            <a:ext cx="846202" cy="5343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1" idx="2"/>
            <a:endCxn id="69" idx="6"/>
          </p:cNvCxnSpPr>
          <p:nvPr/>
        </p:nvCxnSpPr>
        <p:spPr>
          <a:xfrm flipH="1">
            <a:off x="3278902" y="3763406"/>
            <a:ext cx="846202" cy="2895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9" idx="2"/>
            <a:endCxn id="40" idx="6"/>
          </p:cNvCxnSpPr>
          <p:nvPr/>
        </p:nvCxnSpPr>
        <p:spPr>
          <a:xfrm flipH="1">
            <a:off x="2168542" y="3792362"/>
            <a:ext cx="863472" cy="4445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9" idx="2"/>
          </p:cNvCxnSpPr>
          <p:nvPr/>
        </p:nvCxnSpPr>
        <p:spPr>
          <a:xfrm>
            <a:off x="1555750" y="3131018"/>
            <a:ext cx="365904" cy="0"/>
          </a:xfrm>
          <a:prstGeom prst="straightConnector1">
            <a:avLst/>
          </a:prstGeom>
          <a:ln w="12700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1" idx="6"/>
            <a:endCxn id="70" idx="2"/>
          </p:cNvCxnSpPr>
          <p:nvPr/>
        </p:nvCxnSpPr>
        <p:spPr>
          <a:xfrm>
            <a:off x="2168542" y="4191048"/>
            <a:ext cx="864091" cy="3403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6"/>
            <a:endCxn id="82" idx="2"/>
          </p:cNvCxnSpPr>
          <p:nvPr/>
        </p:nvCxnSpPr>
        <p:spPr>
          <a:xfrm>
            <a:off x="3279521" y="4225084"/>
            <a:ext cx="845583" cy="3175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4" idx="6"/>
            <a:endCxn id="73" idx="2"/>
          </p:cNvCxnSpPr>
          <p:nvPr/>
        </p:nvCxnSpPr>
        <p:spPr>
          <a:xfrm>
            <a:off x="2168542" y="4995944"/>
            <a:ext cx="863472" cy="508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3" idx="6"/>
            <a:endCxn id="85" idx="2"/>
          </p:cNvCxnSpPr>
          <p:nvPr/>
        </p:nvCxnSpPr>
        <p:spPr>
          <a:xfrm>
            <a:off x="3278902" y="5046744"/>
            <a:ext cx="846202" cy="4630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7" idx="2"/>
            <a:endCxn id="75" idx="6"/>
          </p:cNvCxnSpPr>
          <p:nvPr/>
        </p:nvCxnSpPr>
        <p:spPr>
          <a:xfrm flipH="1">
            <a:off x="3278902" y="5626413"/>
            <a:ext cx="846202" cy="3624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5" idx="2"/>
            <a:endCxn id="45" idx="6"/>
          </p:cNvCxnSpPr>
          <p:nvPr/>
        </p:nvCxnSpPr>
        <p:spPr>
          <a:xfrm flipH="1">
            <a:off x="2168542" y="5662658"/>
            <a:ext cx="863472" cy="4909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5" idx="2"/>
          </p:cNvCxnSpPr>
          <p:nvPr/>
        </p:nvCxnSpPr>
        <p:spPr>
          <a:xfrm flipH="1">
            <a:off x="1555750" y="5711757"/>
            <a:ext cx="365904" cy="0"/>
          </a:xfrm>
          <a:prstGeom prst="straightConnector1">
            <a:avLst/>
          </a:prstGeom>
          <a:ln w="12700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5714973" y="4414400"/>
            <a:ext cx="1725241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>
                <a:latin typeface="Gill Sans"/>
                <a:cs typeface="Gill Sans"/>
              </a:rPr>
              <a:t>4</a:t>
            </a:r>
            <a:r>
              <a:rPr lang="en-US" sz="2400" dirty="0" smtClean="0">
                <a:latin typeface="Gill Sans"/>
                <a:cs typeface="Gill Sans"/>
              </a:rPr>
              <a:t>.   ...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7109752" y="5021378"/>
            <a:ext cx="1825849" cy="1210070"/>
          </a:xfrm>
          <a:prstGeom prst="roundRect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2200" b="1" dirty="0" smtClean="0">
                <a:solidFill>
                  <a:schemeClr val="bg1"/>
                </a:solidFill>
                <a:latin typeface="Gill Sans"/>
                <a:cs typeface="Gill Sans"/>
              </a:rPr>
              <a:t>data-loss bugs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(true story)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86" name="Curved Connector 185"/>
          <p:cNvCxnSpPr>
            <a:stCxn id="185" idx="3"/>
          </p:cNvCxnSpPr>
          <p:nvPr/>
        </p:nvCxnSpPr>
        <p:spPr>
          <a:xfrm>
            <a:off x="7194417" y="3057621"/>
            <a:ext cx="1038406" cy="1936174"/>
          </a:xfrm>
          <a:prstGeom prst="curvedConnector2">
            <a:avLst/>
          </a:prstGeom>
          <a:ln w="57150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52825" y="2222600"/>
            <a:ext cx="580425" cy="384721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dirty="0" smtClean="0">
                <a:latin typeface="Gill Sans"/>
                <a:cs typeface="Gill Sans"/>
              </a:rPr>
              <a:t>N</a:t>
            </a:r>
            <a:r>
              <a:rPr lang="en-US" sz="2200" dirty="0" smtClean="0">
                <a:latin typeface="Arial"/>
                <a:cs typeface="Arial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54283" y="2222600"/>
            <a:ext cx="580425" cy="384721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dirty="0" smtClean="0">
                <a:latin typeface="Gill Sans"/>
                <a:cs typeface="Gill Sans"/>
              </a:rPr>
              <a:t>N2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41937" y="2222600"/>
            <a:ext cx="580425" cy="384721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dirty="0" smtClean="0">
                <a:latin typeface="Gill Sans"/>
                <a:cs typeface="Gill Sans"/>
              </a:rPr>
              <a:t>N3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73460" y="6113047"/>
            <a:ext cx="590067" cy="323165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i="1" dirty="0" smtClean="0">
                <a:latin typeface="Gill Sans"/>
                <a:cs typeface="Gill Sans"/>
              </a:rPr>
              <a:t>time</a:t>
            </a: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611954" y="3299996"/>
            <a:ext cx="451083" cy="448289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91" name="Straight Arrow Connector 90"/>
          <p:cNvCxnSpPr>
            <a:endCxn id="89" idx="2"/>
          </p:cNvCxnSpPr>
          <p:nvPr/>
        </p:nvCxnSpPr>
        <p:spPr>
          <a:xfrm>
            <a:off x="357481" y="3374211"/>
            <a:ext cx="254473" cy="149930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AutoShape 4"/>
          <p:cNvSpPr>
            <a:spLocks noChangeArrowheads="1"/>
          </p:cNvSpPr>
          <p:nvPr/>
        </p:nvSpPr>
        <p:spPr bwMode="auto">
          <a:xfrm>
            <a:off x="2206170" y="3332444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94" name="Straight Arrow Connector 93"/>
          <p:cNvCxnSpPr>
            <a:endCxn id="92" idx="2"/>
          </p:cNvCxnSpPr>
          <p:nvPr/>
        </p:nvCxnSpPr>
        <p:spPr>
          <a:xfrm>
            <a:off x="2050044" y="3406659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3303591" y="3332444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97" name="Straight Arrow Connector 96"/>
          <p:cNvCxnSpPr>
            <a:endCxn id="95" idx="2"/>
          </p:cNvCxnSpPr>
          <p:nvPr/>
        </p:nvCxnSpPr>
        <p:spPr>
          <a:xfrm>
            <a:off x="3147465" y="3406659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4406227" y="3332444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00" name="Straight Arrow Connector 99"/>
          <p:cNvCxnSpPr>
            <a:endCxn id="98" idx="2"/>
          </p:cNvCxnSpPr>
          <p:nvPr/>
        </p:nvCxnSpPr>
        <p:spPr>
          <a:xfrm>
            <a:off x="4250101" y="3406659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AutoShape 4"/>
          <p:cNvSpPr>
            <a:spLocks noChangeArrowheads="1"/>
          </p:cNvSpPr>
          <p:nvPr/>
        </p:nvSpPr>
        <p:spPr bwMode="auto">
          <a:xfrm>
            <a:off x="2202444" y="43589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03" name="Straight Arrow Connector 102"/>
          <p:cNvCxnSpPr>
            <a:endCxn id="101" idx="2"/>
          </p:cNvCxnSpPr>
          <p:nvPr/>
        </p:nvCxnSpPr>
        <p:spPr>
          <a:xfrm>
            <a:off x="2046318" y="44331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AutoShape 4"/>
          <p:cNvSpPr>
            <a:spLocks noChangeArrowheads="1"/>
          </p:cNvSpPr>
          <p:nvPr/>
        </p:nvSpPr>
        <p:spPr bwMode="auto">
          <a:xfrm>
            <a:off x="3299865" y="43589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06" name="Straight Arrow Connector 105"/>
          <p:cNvCxnSpPr>
            <a:endCxn id="104" idx="2"/>
          </p:cNvCxnSpPr>
          <p:nvPr/>
        </p:nvCxnSpPr>
        <p:spPr>
          <a:xfrm>
            <a:off x="3143739" y="44331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4402501" y="43589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08" name="Straight Arrow Connector 107"/>
          <p:cNvCxnSpPr>
            <a:endCxn id="107" idx="2"/>
          </p:cNvCxnSpPr>
          <p:nvPr/>
        </p:nvCxnSpPr>
        <p:spPr>
          <a:xfrm>
            <a:off x="4246375" y="44331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2199933" y="46794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11" name="Straight Arrow Connector 110"/>
          <p:cNvCxnSpPr>
            <a:endCxn id="110" idx="2"/>
          </p:cNvCxnSpPr>
          <p:nvPr/>
        </p:nvCxnSpPr>
        <p:spPr>
          <a:xfrm>
            <a:off x="2043807" y="47536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AutoShape 4"/>
          <p:cNvSpPr>
            <a:spLocks noChangeArrowheads="1"/>
          </p:cNvSpPr>
          <p:nvPr/>
        </p:nvSpPr>
        <p:spPr bwMode="auto">
          <a:xfrm>
            <a:off x="3297354" y="46794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14" name="Straight Arrow Connector 113"/>
          <p:cNvCxnSpPr>
            <a:endCxn id="112" idx="2"/>
          </p:cNvCxnSpPr>
          <p:nvPr/>
        </p:nvCxnSpPr>
        <p:spPr>
          <a:xfrm>
            <a:off x="3141228" y="47536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4399990" y="4679400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17" name="Straight Arrow Connector 116"/>
          <p:cNvCxnSpPr>
            <a:endCxn id="115" idx="2"/>
          </p:cNvCxnSpPr>
          <p:nvPr/>
        </p:nvCxnSpPr>
        <p:spPr>
          <a:xfrm>
            <a:off x="4243864" y="4753615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AutoShape 4"/>
          <p:cNvSpPr>
            <a:spLocks noChangeArrowheads="1"/>
          </p:cNvSpPr>
          <p:nvPr/>
        </p:nvSpPr>
        <p:spPr bwMode="auto">
          <a:xfrm>
            <a:off x="2199933" y="5216493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19" name="Straight Arrow Connector 118"/>
          <p:cNvCxnSpPr>
            <a:endCxn id="118" idx="2"/>
          </p:cNvCxnSpPr>
          <p:nvPr/>
        </p:nvCxnSpPr>
        <p:spPr>
          <a:xfrm>
            <a:off x="2043807" y="5290708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AutoShape 4"/>
          <p:cNvSpPr>
            <a:spLocks noChangeArrowheads="1"/>
          </p:cNvSpPr>
          <p:nvPr/>
        </p:nvSpPr>
        <p:spPr bwMode="auto">
          <a:xfrm>
            <a:off x="3297354" y="5216493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2" name="Straight Arrow Connector 121"/>
          <p:cNvCxnSpPr>
            <a:endCxn id="121" idx="2"/>
          </p:cNvCxnSpPr>
          <p:nvPr/>
        </p:nvCxnSpPr>
        <p:spPr>
          <a:xfrm>
            <a:off x="3141228" y="5290708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AutoShape 4"/>
          <p:cNvSpPr>
            <a:spLocks noChangeArrowheads="1"/>
          </p:cNvSpPr>
          <p:nvPr/>
        </p:nvSpPr>
        <p:spPr bwMode="auto">
          <a:xfrm>
            <a:off x="4399990" y="5216493"/>
            <a:ext cx="373895" cy="295171"/>
          </a:xfrm>
          <a:prstGeom prst="can">
            <a:avLst>
              <a:gd name="adj" fmla="val 29656"/>
            </a:avLst>
          </a:prstGeom>
          <a:solidFill>
            <a:srgbClr val="66CC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25" name="Straight Arrow Connector 124"/>
          <p:cNvCxnSpPr>
            <a:endCxn id="123" idx="2"/>
          </p:cNvCxnSpPr>
          <p:nvPr/>
        </p:nvCxnSpPr>
        <p:spPr>
          <a:xfrm>
            <a:off x="4243864" y="5290708"/>
            <a:ext cx="156126" cy="73371"/>
          </a:xfrm>
          <a:prstGeom prst="straightConnector1">
            <a:avLst/>
          </a:prstGeom>
          <a:ln w="28575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80052" y="2741012"/>
            <a:ext cx="772773" cy="323165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77" name="Explosion 1 176"/>
          <p:cNvSpPr/>
          <p:nvPr/>
        </p:nvSpPr>
        <p:spPr bwMode="auto">
          <a:xfrm>
            <a:off x="2881437" y="3182038"/>
            <a:ext cx="609102" cy="579850"/>
          </a:xfrm>
          <a:prstGeom prst="irregularSeal1">
            <a:avLst/>
          </a:prstGeom>
          <a:solidFill>
            <a:srgbClr val="FF0000"/>
          </a:solidFill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latin typeface="Arial Black"/>
                <a:cs typeface="Arial Black"/>
              </a:rPr>
              <a:t>A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178" name="Explosion 1 177"/>
          <p:cNvSpPr/>
          <p:nvPr/>
        </p:nvSpPr>
        <p:spPr bwMode="auto">
          <a:xfrm>
            <a:off x="3904190" y="3471963"/>
            <a:ext cx="609102" cy="579850"/>
          </a:xfrm>
          <a:prstGeom prst="irregularSeal1">
            <a:avLst/>
          </a:prstGeom>
          <a:solidFill>
            <a:srgbClr val="FF0000"/>
          </a:solidFill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79" name="Explosion 1 178"/>
          <p:cNvSpPr/>
          <p:nvPr/>
        </p:nvSpPr>
        <p:spPr bwMode="auto">
          <a:xfrm>
            <a:off x="2881437" y="4463690"/>
            <a:ext cx="609102" cy="579850"/>
          </a:xfrm>
          <a:prstGeom prst="irregularSeal1">
            <a:avLst/>
          </a:prstGeom>
          <a:solidFill>
            <a:srgbClr val="FF8000"/>
          </a:solidFill>
          <a:ln w="19050" cmpd="sng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80" name="Explosion 1 179"/>
          <p:cNvSpPr/>
          <p:nvPr/>
        </p:nvSpPr>
        <p:spPr bwMode="auto">
          <a:xfrm>
            <a:off x="3972032" y="4225084"/>
            <a:ext cx="609102" cy="579850"/>
          </a:xfrm>
          <a:prstGeom prst="irregularSeal1">
            <a:avLst/>
          </a:prstGeom>
          <a:solidFill>
            <a:srgbClr val="FF8000"/>
          </a:solidFill>
          <a:ln w="19050" cmpd="sng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81" name="Explosion 1 180"/>
          <p:cNvSpPr/>
          <p:nvPr/>
        </p:nvSpPr>
        <p:spPr bwMode="auto">
          <a:xfrm>
            <a:off x="2881437" y="5074154"/>
            <a:ext cx="609102" cy="579850"/>
          </a:xfrm>
          <a:prstGeom prst="irregularSeal1">
            <a:avLst/>
          </a:prstGeom>
          <a:solidFill>
            <a:srgbClr val="FF00FF"/>
          </a:solidFill>
          <a:ln w="19050" cmpd="sng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82" name="Explosion 1 181"/>
          <p:cNvSpPr/>
          <p:nvPr/>
        </p:nvSpPr>
        <p:spPr bwMode="auto">
          <a:xfrm>
            <a:off x="3941937" y="5320647"/>
            <a:ext cx="609102" cy="579850"/>
          </a:xfrm>
          <a:prstGeom prst="irregularSeal1">
            <a:avLst/>
          </a:prstGeom>
          <a:solidFill>
            <a:srgbClr val="FF00FF"/>
          </a:solidFill>
          <a:ln w="19050" cmpd="sng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lang="en-US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92" name="Oval Callout 191"/>
          <p:cNvSpPr/>
          <p:nvPr/>
        </p:nvSpPr>
        <p:spPr>
          <a:xfrm>
            <a:off x="1017343" y="1715611"/>
            <a:ext cx="4163450" cy="2340003"/>
          </a:xfrm>
          <a:prstGeom prst="wedgeEllipseCallout">
            <a:avLst>
              <a:gd name="adj1" fmla="val 52213"/>
              <a:gd name="adj2" fmla="val 47252"/>
            </a:avLst>
          </a:prstGeom>
          <a:solidFill>
            <a:srgbClr val="008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3200" dirty="0" smtClean="0">
                <a:latin typeface="Gill Sans"/>
                <a:cs typeface="Gill Sans"/>
              </a:rPr>
              <a:t>Let’s explore </a:t>
            </a:r>
            <a:r>
              <a:rPr lang="en-US" sz="3200" b="1" dirty="0" smtClean="0">
                <a:latin typeface="Gill Sans"/>
                <a:cs typeface="Gill Sans"/>
              </a:rPr>
              <a:t>all</a:t>
            </a:r>
            <a:r>
              <a:rPr lang="en-US" sz="3200" dirty="0" smtClean="0">
                <a:latin typeface="Gill Sans"/>
                <a:cs typeface="Gill Sans"/>
              </a:rPr>
              <a:t> combinations!</a:t>
            </a:r>
            <a:endParaRPr lang="en-US" sz="3200" dirty="0">
              <a:latin typeface="Gill Sans"/>
              <a:cs typeface="Gill Sans"/>
            </a:endParaRPr>
          </a:p>
        </p:txBody>
      </p:sp>
      <p:sp>
        <p:nvSpPr>
          <p:cNvPr id="193" name="Oval Callout 192"/>
          <p:cNvSpPr/>
          <p:nvPr/>
        </p:nvSpPr>
        <p:spPr>
          <a:xfrm>
            <a:off x="1105490" y="3536585"/>
            <a:ext cx="3497586" cy="2051728"/>
          </a:xfrm>
          <a:prstGeom prst="wedgeEllipseCallout">
            <a:avLst>
              <a:gd name="adj1" fmla="val -30664"/>
              <a:gd name="adj2" fmla="val 60436"/>
            </a:avLst>
          </a:prstGeom>
          <a:solidFill>
            <a:srgbClr val="FF0000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3200" dirty="0" smtClean="0">
                <a:latin typeface="Gill Sans"/>
                <a:cs typeface="Gill Sans"/>
              </a:rPr>
              <a:t>Wait, too expensive ...</a:t>
            </a:r>
          </a:p>
        </p:txBody>
      </p:sp>
      <p:cxnSp>
        <p:nvCxnSpPr>
          <p:cNvPr id="128" name="Curved Connector 127"/>
          <p:cNvCxnSpPr>
            <a:stCxn id="127" idx="3"/>
          </p:cNvCxnSpPr>
          <p:nvPr/>
        </p:nvCxnSpPr>
        <p:spPr>
          <a:xfrm>
            <a:off x="7180791" y="4124616"/>
            <a:ext cx="330462" cy="917559"/>
          </a:xfrm>
          <a:prstGeom prst="curvedConnector2">
            <a:avLst/>
          </a:prstGeom>
          <a:ln w="57150" cmpd="sng">
            <a:solidFill>
              <a:srgbClr val="FFFF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MC900331922.WMF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99" y="5382727"/>
            <a:ext cx="744901" cy="73426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714974" y="4974571"/>
            <a:ext cx="1725241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2400" dirty="0">
                <a:latin typeface="Gill Sans"/>
                <a:cs typeface="Gill Sans"/>
              </a:rPr>
              <a:t>5</a:t>
            </a:r>
            <a:r>
              <a:rPr lang="en-US" sz="2400" dirty="0" smtClean="0">
                <a:latin typeface="Gill Sans"/>
                <a:cs typeface="Gill Sans"/>
              </a:rPr>
              <a:t>.   ...</a:t>
            </a:r>
          </a:p>
        </p:txBody>
      </p:sp>
    </p:spTree>
    <p:extLst>
      <p:ext uri="{BB962C8B-B14F-4D97-AF65-F5344CB8AC3E}">
        <p14:creationId xmlns:p14="http://schemas.microsoft.com/office/powerpoint/2010/main" val="23944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85" grpId="0" animBg="1"/>
      <p:bldP spid="8" grpId="0"/>
      <p:bldP spid="20" grpId="0"/>
      <p:bldP spid="21" grpId="0"/>
      <p:bldP spid="22" grpId="0"/>
      <p:bldP spid="184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92" grpId="0" animBg="1"/>
      <p:bldP spid="19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466631" y="4441037"/>
            <a:ext cx="0" cy="2202308"/>
          </a:xfrm>
          <a:prstGeom prst="line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2798902" y="4441036"/>
            <a:ext cx="0" cy="2202308"/>
          </a:xfrm>
          <a:prstGeom prst="line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4049481" y="4441036"/>
            <a:ext cx="0" cy="2202308"/>
          </a:xfrm>
          <a:prstGeom prst="line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97" name="Curved Connector 96"/>
          <p:cNvCxnSpPr/>
          <p:nvPr/>
        </p:nvCxnSpPr>
        <p:spPr>
          <a:xfrm rot="16200000" flipH="1" flipV="1">
            <a:off x="2746195" y="3805589"/>
            <a:ext cx="12700" cy="2220536"/>
          </a:xfrm>
          <a:prstGeom prst="curvedConnector5">
            <a:avLst>
              <a:gd name="adj1" fmla="val -2651094"/>
              <a:gd name="adj2" fmla="val 51410"/>
              <a:gd name="adj3" fmla="val -2639150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2690"/>
            <a:ext cx="7924800" cy="725921"/>
          </a:xfrm>
        </p:spPr>
        <p:txBody>
          <a:bodyPr/>
          <a:lstStyle/>
          <a:p>
            <a:r>
              <a:rPr lang="en-US" dirty="0" smtClean="0"/>
              <a:t>Combinatorial explosion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01" name="Content Placeholder 100"/>
          <p:cNvSpPr>
            <a:spLocks noGrp="1"/>
          </p:cNvSpPr>
          <p:nvPr>
            <p:ph sz="quarter" idx="13"/>
          </p:nvPr>
        </p:nvSpPr>
        <p:spPr>
          <a:xfrm>
            <a:off x="609600" y="1312360"/>
            <a:ext cx="7924800" cy="14816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Exercised over </a:t>
            </a:r>
            <a:r>
              <a:rPr lang="en-US" dirty="0" smtClean="0">
                <a:solidFill>
                  <a:srgbClr val="FFFF00"/>
                </a:solidFill>
              </a:rPr>
              <a:t>40,000</a:t>
            </a:r>
            <a:r>
              <a:rPr lang="en-US" dirty="0" smtClean="0"/>
              <a:t> failure scenarios </a:t>
            </a:r>
          </a:p>
          <a:p>
            <a:pPr lvl="1"/>
            <a:r>
              <a:rPr lang="en-US" dirty="0" smtClean="0"/>
              <a:t>Combinations of </a:t>
            </a:r>
            <a:r>
              <a:rPr lang="en-US" dirty="0" smtClean="0">
                <a:latin typeface="Arial"/>
                <a:cs typeface="Arial"/>
              </a:rPr>
              <a:t>1</a:t>
            </a:r>
            <a:r>
              <a:rPr lang="en-US" dirty="0" smtClean="0"/>
              <a:t>, 2, and 3 crashes per run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80 hours </a:t>
            </a:r>
            <a:r>
              <a:rPr lang="en-US" dirty="0" smtClean="0"/>
              <a:t>of testing time</a:t>
            </a:r>
          </a:p>
          <a:p>
            <a:pPr lvl="1"/>
            <a:r>
              <a:rPr lang="en-US" dirty="0" smtClean="0"/>
              <a:t>(just 3 protocols)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238290" y="4071705"/>
            <a:ext cx="4525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400" dirty="0" smtClean="0">
                <a:solidFill>
                  <a:schemeClr val="tx1"/>
                </a:solidFill>
                <a:latin typeface="Gill Sans"/>
                <a:ea typeface="ＭＳ Ｐゴシック" charset="0"/>
                <a:cs typeface="Gill Sans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1</a:t>
            </a:r>
            <a:endParaRPr lang="en-US" sz="2400" dirty="0">
              <a:solidFill>
                <a:schemeClr val="tx1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2581521" y="4071704"/>
            <a:ext cx="435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400" dirty="0" smtClean="0">
                <a:solidFill>
                  <a:schemeClr val="tx1"/>
                </a:solidFill>
                <a:latin typeface="Gill Sans"/>
                <a:ea typeface="ＭＳ Ｐゴシック" charset="0"/>
                <a:cs typeface="Gill Sans"/>
              </a:rPr>
              <a:t>N2</a:t>
            </a:r>
            <a:endParaRPr lang="en-US" sz="2400" dirty="0">
              <a:solidFill>
                <a:schemeClr val="tx1"/>
              </a:solidFill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3842861" y="4071704"/>
            <a:ext cx="435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400" dirty="0" smtClean="0">
                <a:solidFill>
                  <a:schemeClr val="tx1"/>
                </a:solidFill>
                <a:latin typeface="Gill Sans"/>
                <a:ea typeface="ＭＳ Ｐゴシック" charset="0"/>
                <a:cs typeface="Gill Sans"/>
              </a:rPr>
              <a:t>N3</a:t>
            </a:r>
            <a:endParaRPr lang="en-US" sz="2400" dirty="0">
              <a:solidFill>
                <a:schemeClr val="tx1"/>
              </a:solidFill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00390" y="4774395"/>
            <a:ext cx="2422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A1 A2</a:t>
            </a:r>
          </a:p>
          <a:p>
            <a:r>
              <a:rPr lang="en-US" sz="2400" dirty="0" smtClean="0">
                <a:latin typeface="Monaco"/>
                <a:cs typeface="Monaco"/>
              </a:rPr>
              <a:t>A1 B2</a:t>
            </a:r>
          </a:p>
          <a:p>
            <a:r>
              <a:rPr lang="en-US" sz="2400" dirty="0" smtClean="0">
                <a:latin typeface="Monaco"/>
                <a:cs typeface="Monaco"/>
              </a:rPr>
              <a:t>B1 A2</a:t>
            </a:r>
          </a:p>
          <a:p>
            <a:r>
              <a:rPr lang="en-US" sz="2400" dirty="0" smtClean="0">
                <a:latin typeface="Monaco"/>
                <a:cs typeface="Monaco"/>
              </a:rPr>
              <a:t>B1 B2</a:t>
            </a:r>
          </a:p>
          <a:p>
            <a:r>
              <a:rPr lang="en-US" sz="2400" dirty="0" smtClean="0">
                <a:latin typeface="Monaco"/>
                <a:cs typeface="Monaco"/>
              </a:rPr>
              <a:t>...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5208854" y="4322773"/>
            <a:ext cx="2368748" cy="315259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Gill Sans"/>
                <a:cs typeface="Gill Sans"/>
              </a:rPr>
              <a:t> crashes / run</a:t>
            </a:r>
            <a:endParaRPr lang="en-US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1687735" y="4922207"/>
            <a:ext cx="894803" cy="0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687734" y="5768176"/>
            <a:ext cx="915490" cy="0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 flipH="1" flipV="1">
            <a:off x="1687735" y="4922207"/>
            <a:ext cx="870033" cy="845968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 flipV="1">
            <a:off x="1687734" y="4922207"/>
            <a:ext cx="870033" cy="845969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H="1">
            <a:off x="2992781" y="4922207"/>
            <a:ext cx="894803" cy="0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H="1">
            <a:off x="2992780" y="5768176"/>
            <a:ext cx="915490" cy="0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 flipH="1" flipV="1">
            <a:off x="2992781" y="4922207"/>
            <a:ext cx="870033" cy="845968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V="1">
            <a:off x="2992780" y="4922207"/>
            <a:ext cx="870033" cy="845969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82" name="Curved Connector 81"/>
          <p:cNvCxnSpPr>
            <a:stCxn id="68" idx="0"/>
            <a:endCxn id="70" idx="0"/>
          </p:cNvCxnSpPr>
          <p:nvPr/>
        </p:nvCxnSpPr>
        <p:spPr>
          <a:xfrm rot="5400000" flipH="1" flipV="1">
            <a:off x="2798002" y="4657908"/>
            <a:ext cx="12700" cy="2220536"/>
          </a:xfrm>
          <a:prstGeom prst="curvedConnector5">
            <a:avLst>
              <a:gd name="adj1" fmla="val -2651094"/>
              <a:gd name="adj2" fmla="val 51410"/>
              <a:gd name="adj3" fmla="val -2639150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Line 16"/>
          <p:cNvSpPr>
            <a:spLocks noChangeShapeType="1"/>
          </p:cNvSpPr>
          <p:nvPr/>
        </p:nvSpPr>
        <p:spPr bwMode="auto">
          <a:xfrm flipH="1" flipV="1">
            <a:off x="1708419" y="4922206"/>
            <a:ext cx="2154394" cy="839619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H="1">
            <a:off x="1707764" y="4922207"/>
            <a:ext cx="2155050" cy="839617"/>
          </a:xfrm>
          <a:prstGeom prst="line">
            <a:avLst/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5399" dir="5400000" algn="ctr" rotWithShape="0">
              <a:schemeClr val="bg2">
                <a:alpha val="3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25497" y="4717299"/>
            <a:ext cx="482267" cy="427266"/>
            <a:chOff x="5133660" y="2289413"/>
            <a:chExt cx="482267" cy="427266"/>
          </a:xfrm>
        </p:grpSpPr>
        <p:sp>
          <p:nvSpPr>
            <p:cNvPr id="28" name="Oval 27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>
                  <a:latin typeface="Arial Black"/>
                  <a:cs typeface="Arial Black"/>
                </a:rPr>
                <a:t>A</a:t>
              </a:r>
              <a:r>
                <a:rPr lang="en-US" baseline="-25000" dirty="0" smtClean="0">
                  <a:latin typeface="Arial Black"/>
                  <a:cs typeface="Arial Black"/>
                </a:rPr>
                <a:t>1</a:t>
              </a:r>
              <a:endParaRPr lang="en-US" baseline="-25000" dirty="0">
                <a:latin typeface="Arial Black"/>
                <a:cs typeface="Arial Black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6154" y="5572275"/>
            <a:ext cx="482267" cy="427266"/>
            <a:chOff x="5133660" y="2289413"/>
            <a:chExt cx="482267" cy="427266"/>
          </a:xfrm>
        </p:grpSpPr>
        <p:sp>
          <p:nvSpPr>
            <p:cNvPr id="31" name="Oval 30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Arial Black"/>
                  <a:cs typeface="Arial Black"/>
                </a:rPr>
                <a:t>B</a:t>
              </a:r>
              <a:r>
                <a:rPr lang="en-US" baseline="-25000" dirty="0" smtClean="0">
                  <a:latin typeface="Arial Black"/>
                  <a:cs typeface="Arial Black"/>
                </a:rPr>
                <a:t>1</a:t>
              </a:r>
              <a:endParaRPr lang="en-US" baseline="-25000" dirty="0">
                <a:latin typeface="Arial Black"/>
                <a:cs typeface="Arial Black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57768" y="4736875"/>
            <a:ext cx="482267" cy="427266"/>
            <a:chOff x="5133660" y="2289413"/>
            <a:chExt cx="482267" cy="427266"/>
          </a:xfrm>
        </p:grpSpPr>
        <p:sp>
          <p:nvSpPr>
            <p:cNvPr id="37" name="Oval 36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Arial Black"/>
                  <a:cs typeface="Arial Black"/>
                </a:rPr>
                <a:t>A</a:t>
              </a:r>
              <a:r>
                <a:rPr lang="en-US" baseline="-25000" dirty="0">
                  <a:latin typeface="Arial Black"/>
                  <a:cs typeface="Arial Black"/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58425" y="5591851"/>
            <a:ext cx="482267" cy="427266"/>
            <a:chOff x="5133660" y="2289413"/>
            <a:chExt cx="482267" cy="427266"/>
          </a:xfrm>
        </p:grpSpPr>
        <p:sp>
          <p:nvSpPr>
            <p:cNvPr id="40" name="Oval 39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Arial Black"/>
                  <a:cs typeface="Arial Black"/>
                </a:rPr>
                <a:t>B</a:t>
              </a:r>
              <a:r>
                <a:rPr lang="en-US" baseline="-25000" dirty="0">
                  <a:latin typeface="Arial Black"/>
                  <a:cs typeface="Arial Black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08347" y="4717299"/>
            <a:ext cx="482267" cy="427266"/>
            <a:chOff x="5133660" y="2289413"/>
            <a:chExt cx="482267" cy="427266"/>
          </a:xfrm>
        </p:grpSpPr>
        <p:sp>
          <p:nvSpPr>
            <p:cNvPr id="46" name="Oval 45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Arial Black"/>
                  <a:cs typeface="Arial Black"/>
                </a:rPr>
                <a:t>A</a:t>
              </a:r>
              <a:r>
                <a:rPr lang="en-US" baseline="-25000" dirty="0" smtClean="0">
                  <a:latin typeface="Arial Black"/>
                  <a:cs typeface="Arial Black"/>
                </a:rPr>
                <a:t>3</a:t>
              </a:r>
              <a:endParaRPr lang="en-US" baseline="-25000" dirty="0">
                <a:latin typeface="Arial Black"/>
                <a:cs typeface="Arial Black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09004" y="5572275"/>
            <a:ext cx="482267" cy="427266"/>
            <a:chOff x="5133660" y="2289413"/>
            <a:chExt cx="482267" cy="427266"/>
          </a:xfrm>
        </p:grpSpPr>
        <p:sp>
          <p:nvSpPr>
            <p:cNvPr id="49" name="Oval 48"/>
            <p:cNvSpPr/>
            <p:nvPr/>
          </p:nvSpPr>
          <p:spPr>
            <a:xfrm>
              <a:off x="5133660" y="2289413"/>
              <a:ext cx="462239" cy="427266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400" b="1" baseline="-25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57774" y="2326933"/>
              <a:ext cx="45815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dirty="0" smtClean="0">
                  <a:latin typeface="Arial Black"/>
                  <a:cs typeface="Arial Black"/>
                </a:rPr>
                <a:t>B</a:t>
              </a:r>
              <a:r>
                <a:rPr lang="en-US" baseline="-25000" dirty="0" smtClean="0">
                  <a:latin typeface="Arial Black"/>
                  <a:cs typeface="Arial Black"/>
                </a:rPr>
                <a:t>3</a:t>
              </a:r>
              <a:endParaRPr lang="en-US" baseline="-25000" dirty="0">
                <a:latin typeface="Arial Black"/>
                <a:cs typeface="Arial Black"/>
              </a:endParaRP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041418" y="2942187"/>
            <a:ext cx="6997682" cy="1023350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Gill Sans"/>
                <a:cs typeface="Gill Sans"/>
              </a:rPr>
              <a:t>New challenge: </a:t>
            </a:r>
            <a:endParaRPr lang="en-US" sz="2600" b="1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2600" dirty="0" smtClean="0">
                <a:solidFill>
                  <a:srgbClr val="FF0000"/>
                </a:solidFill>
                <a:latin typeface="Gill Sans"/>
                <a:cs typeface="Gill Sans"/>
              </a:rPr>
              <a:t>Combinatorial explosion of multiple failures </a:t>
            </a:r>
            <a:endParaRPr lang="en-US" sz="26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00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13" grpId="0"/>
      <p:bldP spid="15" grpId="0"/>
      <p:bldP spid="16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8" grpId="0" animBg="1"/>
      <p:bldP spid="99" grpId="0" animBg="1"/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multiple failures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multiple </a:t>
            </a:r>
            <a:r>
              <a:rPr lang="en-US" dirty="0" smtClean="0"/>
              <a:t>failures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DC9E1F"/>
                </a:solidFill>
              </a:rPr>
              <a:t>Dependent</a:t>
            </a:r>
            <a:r>
              <a:rPr lang="en-US" dirty="0" smtClean="0"/>
              <a:t> failure points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rgbClr val="DC9E1F"/>
                </a:solidFill>
              </a:rPr>
              <a:t>ndependent</a:t>
            </a:r>
            <a:r>
              <a:rPr lang="en-US" dirty="0" smtClean="0"/>
              <a:t> failure points</a:t>
            </a:r>
          </a:p>
          <a:p>
            <a:r>
              <a:rPr lang="en-US" b="1" dirty="0" smtClean="0"/>
              <a:t>Heuristic: </a:t>
            </a:r>
            <a:r>
              <a:rPr lang="en-US" dirty="0" smtClean="0"/>
              <a:t>exercise </a:t>
            </a:r>
            <a:r>
              <a:rPr lang="en-US" dirty="0" smtClean="0">
                <a:solidFill>
                  <a:schemeClr val="tx2"/>
                </a:solidFill>
              </a:rPr>
              <a:t>distinct</a:t>
            </a: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recovery</a:t>
            </a:r>
          </a:p>
          <a:p>
            <a:pPr lvl="1"/>
            <a:r>
              <a:rPr lang="en-US" b="1" dirty="0" smtClean="0">
                <a:solidFill>
                  <a:srgbClr val="FFFFFF"/>
                </a:solidFill>
              </a:rPr>
              <a:t>Key: </a:t>
            </a:r>
            <a:r>
              <a:rPr lang="en-US" dirty="0" smtClean="0"/>
              <a:t>some failures result in similar recovery</a:t>
            </a:r>
          </a:p>
          <a:p>
            <a:pPr lvl="1"/>
            <a:r>
              <a:rPr lang="en-US" dirty="0" smtClean="0"/>
              <a:t>Found same number of bugs (vs. brute-force)</a:t>
            </a:r>
          </a:p>
        </p:txBody>
      </p:sp>
    </p:spTree>
    <p:extLst>
      <p:ext uri="{BB962C8B-B14F-4D97-AF65-F5344CB8AC3E}">
        <p14:creationId xmlns:p14="http://schemas.microsoft.com/office/powerpoint/2010/main" val="229825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52942" cy="1143000"/>
          </a:xfrm>
        </p:spPr>
        <p:txBody>
          <a:bodyPr/>
          <a:lstStyle/>
          <a:p>
            <a:r>
              <a:rPr lang="en-US" b="0" dirty="0" smtClean="0"/>
              <a:t>Dependent </a:t>
            </a:r>
            <a:r>
              <a:rPr lang="en-US" b="0" dirty="0" smtClean="0">
                <a:solidFill>
                  <a:srgbClr val="DC9E1F"/>
                </a:solidFill>
              </a:rPr>
              <a:t>failure points</a:t>
            </a:r>
            <a:endParaRPr lang="en-US" b="0" dirty="0">
              <a:solidFill>
                <a:srgbClr val="DC9E1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5754" y="1600199"/>
            <a:ext cx="6398356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Recovery profiling</a:t>
            </a:r>
          </a:p>
          <a:p>
            <a:pPr lvl="1"/>
            <a:r>
              <a:rPr lang="en-US" dirty="0" smtClean="0"/>
              <a:t>Inject single failures first</a:t>
            </a:r>
          </a:p>
          <a:p>
            <a:pPr lvl="1"/>
            <a:r>
              <a:rPr lang="en-US" dirty="0" smtClean="0"/>
              <a:t>Record new failure points</a:t>
            </a:r>
          </a:p>
          <a:p>
            <a:pPr lvl="2"/>
            <a:r>
              <a:rPr lang="en-US" dirty="0" smtClean="0"/>
              <a:t>Ex: X depends on A</a:t>
            </a:r>
          </a:p>
          <a:p>
            <a:pPr lvl="2"/>
            <a:r>
              <a:rPr lang="en-US" dirty="0" smtClean="0"/>
              <a:t>(X is a recovery I/O)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Brute-force </a:t>
            </a:r>
            <a:r>
              <a:rPr lang="en-US" dirty="0" smtClean="0">
                <a:solidFill>
                  <a:srgbClr val="FFFFFF"/>
                </a:solidFill>
              </a:rPr>
              <a:t>(2 failures)</a:t>
            </a:r>
          </a:p>
          <a:p>
            <a:pPr lvl="1"/>
            <a:r>
              <a:rPr lang="en-US" dirty="0" smtClean="0"/>
              <a:t>6 combinations: </a:t>
            </a:r>
            <a:r>
              <a:rPr lang="en-US" dirty="0" smtClean="0">
                <a:solidFill>
                  <a:srgbClr val="FFFF00"/>
                </a:solidFill>
              </a:rPr>
              <a:t>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CX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CY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DY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Recovery clustering</a:t>
            </a:r>
          </a:p>
          <a:p>
            <a:pPr lvl="1"/>
            <a:r>
              <a:rPr lang="en-US" dirty="0" smtClean="0"/>
              <a:t>Two clusters: </a:t>
            </a:r>
            <a:r>
              <a:rPr lang="en-US" dirty="0" smtClean="0">
                <a:solidFill>
                  <a:srgbClr val="DC9E1F"/>
                </a:solidFill>
              </a:rPr>
              <a:t>{X}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C9E1F"/>
                </a:solidFill>
              </a:rPr>
              <a:t>{X, Y}</a:t>
            </a:r>
          </a:p>
          <a:p>
            <a:r>
              <a:rPr lang="en-US" dirty="0" smtClean="0"/>
              <a:t>Only exercise </a:t>
            </a:r>
            <a:r>
              <a:rPr lang="en-US" dirty="0" smtClean="0">
                <a:solidFill>
                  <a:srgbClr val="00FF00"/>
                </a:solidFill>
              </a:rPr>
              <a:t>distinct </a:t>
            </a:r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Pick only one failure that triggers every recovery cluster</a:t>
            </a:r>
          </a:p>
          <a:p>
            <a:pPr lvl="1"/>
            <a:r>
              <a:rPr lang="en-US" dirty="0" smtClean="0"/>
              <a:t>Results: </a:t>
            </a:r>
            <a:r>
              <a:rPr lang="en-US" dirty="0" smtClean="0">
                <a:solidFill>
                  <a:srgbClr val="00FF00"/>
                </a:solidFill>
              </a:rPr>
              <a:t>BX,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CX,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CY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50994" y="1600200"/>
            <a:ext cx="2878706" cy="240065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182880" tIns="182880" rIns="274320" bIns="182880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Crash </a:t>
            </a:r>
            <a:r>
              <a:rPr lang="en-US" sz="2200" dirty="0" smtClean="0">
                <a:latin typeface="Gill Sans"/>
                <a:cs typeface="Gill Sans"/>
                <a:sym typeface="Wingdings"/>
              </a:rPr>
              <a:t> N</a:t>
            </a:r>
            <a:r>
              <a:rPr lang="en-US" sz="2200" dirty="0" smtClean="0">
                <a:latin typeface="Gill Sans"/>
                <a:cs typeface="Gill Sans"/>
              </a:rPr>
              <a:t>ew failure</a:t>
            </a:r>
          </a:p>
          <a:p>
            <a:r>
              <a:rPr lang="en-US" sz="2200" u="sng" dirty="0" smtClean="0">
                <a:latin typeface="Gill Sans"/>
                <a:cs typeface="Gill Sans"/>
                <a:sym typeface="Wingdings"/>
              </a:rPr>
              <a:t>at            points</a:t>
            </a:r>
            <a:endParaRPr lang="en-US" sz="2200" u="sng" dirty="0">
              <a:latin typeface="Gill Sans"/>
              <a:cs typeface="Gill Sans"/>
              <a:sym typeface="Wingdings"/>
            </a:endParaRPr>
          </a:p>
          <a:p>
            <a:r>
              <a:rPr lang="en-US" sz="2200" dirty="0" smtClean="0">
                <a:solidFill>
                  <a:srgbClr val="FFFFFF"/>
                </a:solidFill>
                <a:latin typeface="Monaco"/>
                <a:cs typeface="Monaco"/>
              </a:rPr>
              <a:t>A   </a:t>
            </a:r>
            <a:r>
              <a:rPr lang="en-US" sz="2200" dirty="0" smtClean="0">
                <a:solidFill>
                  <a:srgbClr val="FFFFFF"/>
                </a:solidFill>
                <a:latin typeface="Monaco"/>
                <a:cs typeface="Monaco"/>
                <a:sym typeface="Wingdings"/>
              </a:rPr>
              <a:t> X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Monaco"/>
                <a:cs typeface="Monaco"/>
                <a:sym typeface="Wingdings"/>
              </a:rPr>
              <a:t>B    X</a:t>
            </a:r>
            <a:endParaRPr lang="en-US" sz="2200" dirty="0">
              <a:solidFill>
                <a:srgbClr val="FFFFFF"/>
              </a:solidFill>
              <a:latin typeface="Monaco"/>
              <a:cs typeface="Monaco"/>
              <a:sym typeface="Wingdings"/>
            </a:endParaRPr>
          </a:p>
          <a:p>
            <a:r>
              <a:rPr lang="en-US" sz="2200" dirty="0" smtClean="0">
                <a:solidFill>
                  <a:srgbClr val="FFFFFF"/>
                </a:solidFill>
                <a:latin typeface="Monaco"/>
                <a:cs typeface="Monaco"/>
                <a:sym typeface="Wingdings"/>
              </a:rPr>
              <a:t>C    X, Y</a:t>
            </a:r>
          </a:p>
          <a:p>
            <a:r>
              <a:rPr lang="en-US" sz="2200" dirty="0" smtClean="0">
                <a:solidFill>
                  <a:srgbClr val="FFFFFF"/>
                </a:solidFill>
                <a:latin typeface="Monaco"/>
                <a:cs typeface="Monaco"/>
                <a:sym typeface="Wingdings"/>
              </a:rPr>
              <a:t>D    X, </a:t>
            </a:r>
            <a:r>
              <a:rPr lang="en-US" sz="2200" dirty="0">
                <a:solidFill>
                  <a:srgbClr val="FFFFFF"/>
                </a:solidFill>
                <a:latin typeface="Monaco"/>
                <a:cs typeface="Monaco"/>
                <a:sym typeface="Wingdings"/>
              </a:rPr>
              <a:t>Y</a:t>
            </a:r>
            <a:endParaRPr lang="en-US" sz="2200" dirty="0">
              <a:solidFill>
                <a:srgbClr val="FFFFFF"/>
              </a:solidFill>
              <a:latin typeface="Monaco"/>
              <a:cs typeface="Monac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6976" y="1733065"/>
            <a:ext cx="1835406" cy="2132264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3079" y="2793603"/>
            <a:ext cx="1877585" cy="332601"/>
          </a:xfrm>
          <a:prstGeom prst="rect">
            <a:avLst/>
          </a:prstGeom>
          <a:solidFill>
            <a:srgbClr val="00FF00">
              <a:alpha val="24000"/>
            </a:srgbClr>
          </a:solidFill>
          <a:ln w="28575" cmpd="sng">
            <a:solidFill>
              <a:srgbClr val="00FF00"/>
            </a:solidFill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3080" y="3138482"/>
            <a:ext cx="1877585" cy="315054"/>
          </a:xfrm>
          <a:prstGeom prst="rect">
            <a:avLst/>
          </a:prstGeom>
          <a:solidFill>
            <a:srgbClr val="00FF00">
              <a:alpha val="24000"/>
            </a:srgbClr>
          </a:solidFill>
          <a:ln w="28575" cmpd="sng">
            <a:solidFill>
              <a:srgbClr val="00FF00"/>
            </a:solidFill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0783" y="2780230"/>
            <a:ext cx="974347" cy="332601"/>
          </a:xfrm>
          <a:prstGeom prst="rect">
            <a:avLst/>
          </a:prstGeom>
          <a:solidFill>
            <a:schemeClr val="tx2">
              <a:alpha val="24000"/>
            </a:schemeClr>
          </a:solidFill>
          <a:ln w="28575" cmpd="sng">
            <a:solidFill>
              <a:schemeClr val="tx2"/>
            </a:solidFill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90783" y="3138482"/>
            <a:ext cx="968762" cy="315054"/>
          </a:xfrm>
          <a:prstGeom prst="rect">
            <a:avLst/>
          </a:prstGeom>
          <a:solidFill>
            <a:schemeClr val="tx2">
              <a:alpha val="24000"/>
            </a:schemeClr>
          </a:solidFill>
          <a:ln w="28575" cmpd="sng">
            <a:solidFill>
              <a:schemeClr val="tx2"/>
            </a:solidFill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158052" y="4301610"/>
            <a:ext cx="2247869" cy="2162288"/>
            <a:chOff x="6158052" y="4301610"/>
            <a:chExt cx="2247869" cy="2162288"/>
          </a:xfrm>
        </p:grpSpPr>
        <p:sp>
          <p:nvSpPr>
            <p:cNvPr id="41" name="Oval 21"/>
            <p:cNvSpPr>
              <a:spLocks noChangeArrowheads="1"/>
            </p:cNvSpPr>
            <p:nvPr/>
          </p:nvSpPr>
          <p:spPr bwMode="auto">
            <a:xfrm>
              <a:off x="6158052" y="4301610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A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6158052" y="4890693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B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6162857" y="5456143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C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6162857" y="6029452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D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6" name="Oval 21"/>
            <p:cNvSpPr>
              <a:spLocks noChangeArrowheads="1"/>
            </p:cNvSpPr>
            <p:nvPr/>
          </p:nvSpPr>
          <p:spPr bwMode="auto">
            <a:xfrm>
              <a:off x="7140471" y="4956874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X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7971475" y="4956874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Y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48" name="Curved Connector 47"/>
            <p:cNvCxnSpPr>
              <a:endCxn id="46" idx="0"/>
            </p:cNvCxnSpPr>
            <p:nvPr/>
          </p:nvCxnSpPr>
          <p:spPr>
            <a:xfrm>
              <a:off x="6597303" y="4518833"/>
              <a:ext cx="760391" cy="438041"/>
            </a:xfrm>
            <a:prstGeom prst="curvedConnector2">
              <a:avLst/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42" idx="6"/>
              <a:endCxn id="46" idx="2"/>
            </p:cNvCxnSpPr>
            <p:nvPr/>
          </p:nvCxnSpPr>
          <p:spPr>
            <a:xfrm>
              <a:off x="6592498" y="5107916"/>
              <a:ext cx="547973" cy="66181"/>
            </a:xfrm>
            <a:prstGeom prst="curvedConnector3">
              <a:avLst>
                <a:gd name="adj1" fmla="val 50000"/>
              </a:avLst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43" idx="6"/>
              <a:endCxn id="46" idx="3"/>
            </p:cNvCxnSpPr>
            <p:nvPr/>
          </p:nvCxnSpPr>
          <p:spPr>
            <a:xfrm flipV="1">
              <a:off x="6597303" y="5327697"/>
              <a:ext cx="606791" cy="345669"/>
            </a:xfrm>
            <a:prstGeom prst="curvedConnector2">
              <a:avLst/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44" idx="6"/>
              <a:endCxn id="46" idx="4"/>
            </p:cNvCxnSpPr>
            <p:nvPr/>
          </p:nvCxnSpPr>
          <p:spPr>
            <a:xfrm flipV="1">
              <a:off x="6597303" y="5391320"/>
              <a:ext cx="760391" cy="855355"/>
            </a:xfrm>
            <a:prstGeom prst="curvedConnector2">
              <a:avLst/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4" idx="5"/>
            </p:cNvCxnSpPr>
            <p:nvPr/>
          </p:nvCxnSpPr>
          <p:spPr>
            <a:xfrm rot="5400000" flipH="1" flipV="1">
              <a:off x="6860696" y="5072274"/>
              <a:ext cx="1000985" cy="1655018"/>
            </a:xfrm>
            <a:prstGeom prst="curvedConnector4">
              <a:avLst>
                <a:gd name="adj1" fmla="val 804"/>
                <a:gd name="adj2" fmla="val 101012"/>
              </a:avLst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>
              <a:stCxn id="43" idx="5"/>
              <a:endCxn id="47" idx="3"/>
            </p:cNvCxnSpPr>
            <p:nvPr/>
          </p:nvCxnSpPr>
          <p:spPr>
            <a:xfrm rot="5400000" flipH="1" flipV="1">
              <a:off x="7034754" y="4826623"/>
              <a:ext cx="499269" cy="1501418"/>
            </a:xfrm>
            <a:prstGeom prst="curvedConnector3">
              <a:avLst>
                <a:gd name="adj1" fmla="val 1510"/>
              </a:avLst>
            </a:prstGeom>
            <a:ln w="38100" cmpd="sng">
              <a:solidFill>
                <a:srgbClr val="FF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6158882" y="4302370"/>
            <a:ext cx="2247869" cy="2162288"/>
            <a:chOff x="6158052" y="4301610"/>
            <a:chExt cx="2247869" cy="2162288"/>
          </a:xfrm>
        </p:grpSpPr>
        <p:cxnSp>
          <p:nvCxnSpPr>
            <p:cNvPr id="104" name="Curved Connector 103"/>
            <p:cNvCxnSpPr>
              <a:stCxn id="97" idx="5"/>
            </p:cNvCxnSpPr>
            <p:nvPr/>
          </p:nvCxnSpPr>
          <p:spPr>
            <a:xfrm rot="5400000" flipH="1" flipV="1">
              <a:off x="6860696" y="5072274"/>
              <a:ext cx="1000985" cy="1655018"/>
            </a:xfrm>
            <a:prstGeom prst="curvedConnector4">
              <a:avLst>
                <a:gd name="adj1" fmla="val 804"/>
                <a:gd name="adj2" fmla="val 101012"/>
              </a:avLst>
            </a:prstGeom>
            <a:ln w="38100" cmpd="sng">
              <a:solidFill>
                <a:schemeClr val="bg1">
                  <a:lumMod val="75000"/>
                  <a:lumOff val="25000"/>
                </a:schemeClr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>
              <a:stCxn id="95" idx="6"/>
              <a:endCxn id="98" idx="2"/>
            </p:cNvCxnSpPr>
            <p:nvPr/>
          </p:nvCxnSpPr>
          <p:spPr>
            <a:xfrm>
              <a:off x="6592498" y="5107916"/>
              <a:ext cx="547973" cy="66181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rgbClr val="00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>
              <a:stCxn id="96" idx="6"/>
              <a:endCxn id="98" idx="3"/>
            </p:cNvCxnSpPr>
            <p:nvPr/>
          </p:nvCxnSpPr>
          <p:spPr>
            <a:xfrm flipV="1">
              <a:off x="6597303" y="5327697"/>
              <a:ext cx="606791" cy="345669"/>
            </a:xfrm>
            <a:prstGeom prst="curvedConnector2">
              <a:avLst/>
            </a:prstGeom>
            <a:ln w="57150" cmpd="sng">
              <a:solidFill>
                <a:srgbClr val="00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21"/>
            <p:cNvSpPr>
              <a:spLocks noChangeArrowheads="1"/>
            </p:cNvSpPr>
            <p:nvPr/>
          </p:nvSpPr>
          <p:spPr bwMode="auto">
            <a:xfrm>
              <a:off x="6158052" y="4301610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A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5" name="Oval 21"/>
            <p:cNvSpPr>
              <a:spLocks noChangeArrowheads="1"/>
            </p:cNvSpPr>
            <p:nvPr/>
          </p:nvSpPr>
          <p:spPr bwMode="auto">
            <a:xfrm>
              <a:off x="6158052" y="4890693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B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7" name="Oval 21"/>
            <p:cNvSpPr>
              <a:spLocks noChangeArrowheads="1"/>
            </p:cNvSpPr>
            <p:nvPr/>
          </p:nvSpPr>
          <p:spPr bwMode="auto">
            <a:xfrm>
              <a:off x="6162857" y="6029452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D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8" name="Oval 21"/>
            <p:cNvSpPr>
              <a:spLocks noChangeArrowheads="1"/>
            </p:cNvSpPr>
            <p:nvPr/>
          </p:nvSpPr>
          <p:spPr bwMode="auto">
            <a:xfrm>
              <a:off x="7140471" y="4956874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X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auto">
            <a:xfrm>
              <a:off x="7971475" y="4956874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Y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00" name="Curved Connector 99"/>
            <p:cNvCxnSpPr>
              <a:endCxn id="98" idx="0"/>
            </p:cNvCxnSpPr>
            <p:nvPr/>
          </p:nvCxnSpPr>
          <p:spPr>
            <a:xfrm>
              <a:off x="6597303" y="4518833"/>
              <a:ext cx="760391" cy="438041"/>
            </a:xfrm>
            <a:prstGeom prst="curvedConnector2">
              <a:avLst/>
            </a:prstGeom>
            <a:ln w="38100" cmpd="sng">
              <a:solidFill>
                <a:schemeClr val="bg1">
                  <a:lumMod val="75000"/>
                  <a:lumOff val="25000"/>
                </a:schemeClr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>
              <a:stCxn id="97" idx="6"/>
              <a:endCxn id="98" idx="4"/>
            </p:cNvCxnSpPr>
            <p:nvPr/>
          </p:nvCxnSpPr>
          <p:spPr>
            <a:xfrm flipV="1">
              <a:off x="6597303" y="5391320"/>
              <a:ext cx="760391" cy="855355"/>
            </a:xfrm>
            <a:prstGeom prst="curvedConnector2">
              <a:avLst/>
            </a:prstGeom>
            <a:ln w="38100" cmpd="sng">
              <a:solidFill>
                <a:schemeClr val="bg1">
                  <a:lumMod val="75000"/>
                  <a:lumOff val="25000"/>
                </a:schemeClr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>
              <a:stCxn id="96" idx="5"/>
              <a:endCxn id="99" idx="3"/>
            </p:cNvCxnSpPr>
            <p:nvPr/>
          </p:nvCxnSpPr>
          <p:spPr>
            <a:xfrm rot="5400000" flipH="1" flipV="1">
              <a:off x="7034754" y="4826623"/>
              <a:ext cx="499269" cy="1501418"/>
            </a:xfrm>
            <a:prstGeom prst="curvedConnector3">
              <a:avLst>
                <a:gd name="adj1" fmla="val 1510"/>
              </a:avLst>
            </a:prstGeom>
            <a:ln w="57150" cmpd="sng">
              <a:solidFill>
                <a:srgbClr val="00FF00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21"/>
            <p:cNvSpPr>
              <a:spLocks noChangeArrowheads="1"/>
            </p:cNvSpPr>
            <p:nvPr/>
          </p:nvSpPr>
          <p:spPr bwMode="auto">
            <a:xfrm>
              <a:off x="6162857" y="5456143"/>
              <a:ext cx="434446" cy="434446"/>
            </a:xfrm>
            <a:prstGeom prst="ellipse">
              <a:avLst/>
            </a:prstGeom>
            <a:solidFill>
              <a:srgbClr val="FFFFFF"/>
            </a:solidFill>
            <a:ln w="12700" cmpd="sng">
              <a:solidFill>
                <a:srgbClr val="FFFFFF"/>
              </a:solidFill>
              <a:round/>
              <a:headEnd/>
              <a:tailEnd/>
            </a:ln>
            <a:effectLst/>
            <a:extLst/>
          </p:spPr>
          <p:txBody>
            <a:bodyPr wrap="none" tIns="0" bIns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C</a:t>
              </a:r>
              <a:endParaRPr lang="en-US" sz="24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33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022"/>
            <a:ext cx="7924800" cy="1143000"/>
          </a:xfrm>
        </p:spPr>
        <p:txBody>
          <a:bodyPr/>
          <a:lstStyle/>
          <a:p>
            <a:r>
              <a:rPr lang="en-US" b="0" dirty="0"/>
              <a:t>Independent </a:t>
            </a:r>
            <a:r>
              <a:rPr lang="en-US" b="0" dirty="0" smtClean="0"/>
              <a:t>failure points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599" y="1891053"/>
            <a:ext cx="5495603" cy="42530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Independent FPs</a:t>
            </a:r>
          </a:p>
          <a:p>
            <a:pPr lvl="1"/>
            <a:r>
              <a:rPr lang="en-US" dirty="0"/>
              <a:t>Concurrent crashes </a:t>
            </a:r>
          </a:p>
          <a:p>
            <a:pPr marL="457200" lvl="1" indent="0">
              <a:buNone/>
            </a:pPr>
            <a:r>
              <a:rPr lang="en-US" dirty="0"/>
              <a:t>   (e.g., </a:t>
            </a:r>
            <a:r>
              <a:rPr lang="en-US" dirty="0" smtClean="0"/>
              <a:t>A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baseline="-25000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>
                <a:solidFill>
                  <a:srgbClr val="FFFF00"/>
                </a:solidFill>
              </a:rPr>
              <a:t>FPN</a:t>
            </a:r>
            <a:r>
              <a:rPr lang="en-US" b="1" baseline="30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combinations</a:t>
            </a:r>
          </a:p>
          <a:p>
            <a:pPr lvl="1"/>
            <a:r>
              <a:rPr lang="en-US" dirty="0" smtClean="0"/>
              <a:t>FPN: failure points / node</a:t>
            </a:r>
          </a:p>
          <a:p>
            <a:pPr lvl="1"/>
            <a:r>
              <a:rPr lang="en-US" dirty="0" smtClean="0"/>
              <a:t>Real example: 15 FPNs</a:t>
            </a:r>
          </a:p>
          <a:p>
            <a:r>
              <a:rPr lang="en-US" dirty="0" smtClean="0">
                <a:solidFill>
                  <a:srgbClr val="00FF00"/>
                </a:solidFill>
              </a:rPr>
              <a:t>Recovery clustering</a:t>
            </a:r>
          </a:p>
          <a:p>
            <a:pPr lvl="1"/>
            <a:r>
              <a:rPr lang="en-US" dirty="0" smtClean="0"/>
              <a:t>Cluster A and B if: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fail(A) == fail(B)</a:t>
            </a:r>
          </a:p>
          <a:p>
            <a:pPr lvl="1"/>
            <a:r>
              <a:rPr lang="en-US" dirty="0" smtClean="0"/>
              <a:t>Reduce </a:t>
            </a:r>
            <a:r>
              <a:rPr lang="en-US" b="1" dirty="0" smtClean="0">
                <a:solidFill>
                  <a:srgbClr val="FFFF00"/>
                </a:solidFill>
              </a:rPr>
              <a:t>FPN</a:t>
            </a:r>
            <a:r>
              <a:rPr lang="en-US" b="1" baseline="30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FF00"/>
                </a:solidFill>
              </a:rPr>
              <a:t>FPN</a:t>
            </a:r>
            <a:r>
              <a:rPr lang="en-US" b="1" baseline="30000" dirty="0" smtClean="0">
                <a:solidFill>
                  <a:srgbClr val="00FF00"/>
                </a:solidFill>
              </a:rPr>
              <a:t>2</a:t>
            </a:r>
            <a:r>
              <a:rPr lang="en-US" b="1" baseline="-25000" dirty="0" smtClean="0">
                <a:solidFill>
                  <a:srgbClr val="00FF00"/>
                </a:solidFill>
              </a:rPr>
              <a:t>clustered</a:t>
            </a:r>
            <a:endParaRPr lang="en-US" b="1" dirty="0" smtClean="0">
              <a:solidFill>
                <a:srgbClr val="00FF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94183" y="1695777"/>
            <a:ext cx="1820909" cy="2222437"/>
            <a:chOff x="6294183" y="1695777"/>
            <a:chExt cx="1820909" cy="2222437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 flipH="1">
              <a:off x="6537603" y="1695778"/>
              <a:ext cx="0" cy="2222436"/>
            </a:xfrm>
            <a:prstGeom prst="line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 flipH="1">
              <a:off x="7869874" y="1695777"/>
              <a:ext cx="0" cy="2222437"/>
            </a:xfrm>
            <a:prstGeom prst="line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6732023" y="1984952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6537603" y="2550997"/>
              <a:ext cx="1332271" cy="1143337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6738022" y="2552418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 flipH="1">
              <a:off x="6732023" y="3083853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Line 16"/>
            <p:cNvSpPr>
              <a:spLocks noChangeShapeType="1"/>
            </p:cNvSpPr>
            <p:nvPr/>
          </p:nvSpPr>
          <p:spPr bwMode="auto">
            <a:xfrm flipH="1">
              <a:off x="6762136" y="3624296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 flipV="1">
              <a:off x="6537603" y="1964580"/>
              <a:ext cx="1332271" cy="573858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 flipH="1" flipV="1">
              <a:off x="6537603" y="2552418"/>
              <a:ext cx="1332271" cy="573858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6537603" y="3103288"/>
              <a:ext cx="1332271" cy="573858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6537603" y="2001875"/>
              <a:ext cx="1332271" cy="536563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V="1">
              <a:off x="6527464" y="2566725"/>
              <a:ext cx="1332271" cy="536563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6537603" y="3135522"/>
              <a:ext cx="1332271" cy="536563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V="1">
              <a:off x="6537603" y="2014904"/>
              <a:ext cx="1332271" cy="1104581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V="1">
              <a:off x="6537603" y="2550997"/>
              <a:ext cx="1332271" cy="1104581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6537603" y="1964580"/>
              <a:ext cx="1332271" cy="1143337"/>
            </a:xfrm>
            <a:prstGeom prst="line">
              <a:avLst/>
            </a:prstGeom>
            <a:noFill/>
            <a:ln w="5715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296469" y="1815503"/>
              <a:ext cx="482267" cy="427266"/>
              <a:chOff x="5133660" y="2289413"/>
              <a:chExt cx="482267" cy="42726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A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296469" y="2332971"/>
              <a:ext cx="482267" cy="427266"/>
              <a:chOff x="5133660" y="2289413"/>
              <a:chExt cx="482267" cy="42726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B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628740" y="1815503"/>
              <a:ext cx="482267" cy="427266"/>
              <a:chOff x="5133660" y="2289413"/>
              <a:chExt cx="482267" cy="42726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A</a:t>
                </a:r>
                <a:r>
                  <a:rPr lang="en-US" baseline="-25000" dirty="0">
                    <a:latin typeface="Arial Black"/>
                    <a:cs typeface="Arial Black"/>
                  </a:rPr>
                  <a:t>2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29397" y="2332971"/>
              <a:ext cx="482267" cy="427266"/>
              <a:chOff x="5133660" y="2289413"/>
              <a:chExt cx="482267" cy="42726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B</a:t>
                </a:r>
                <a:r>
                  <a:rPr lang="en-US" baseline="-25000" dirty="0">
                    <a:latin typeface="Arial Black"/>
                    <a:cs typeface="Arial Black"/>
                  </a:rPr>
                  <a:t>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294183" y="2876512"/>
              <a:ext cx="482267" cy="427266"/>
              <a:chOff x="5133660" y="2289413"/>
              <a:chExt cx="482267" cy="4272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C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296469" y="3403804"/>
              <a:ext cx="482267" cy="427266"/>
              <a:chOff x="5133660" y="2289413"/>
              <a:chExt cx="482267" cy="4272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D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626826" y="2876512"/>
              <a:ext cx="482267" cy="427266"/>
              <a:chOff x="5133660" y="2289413"/>
              <a:chExt cx="482267" cy="42726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C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2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32825" y="3403804"/>
              <a:ext cx="482267" cy="427266"/>
              <a:chOff x="5133660" y="2289413"/>
              <a:chExt cx="482267" cy="42726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D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2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6272520" y="4161413"/>
            <a:ext cx="1897324" cy="2560061"/>
            <a:chOff x="6272520" y="4161413"/>
            <a:chExt cx="1897324" cy="2560061"/>
          </a:xfrm>
        </p:grpSpPr>
        <p:sp>
          <p:nvSpPr>
            <p:cNvPr id="99" name="Line 16"/>
            <p:cNvSpPr>
              <a:spLocks noChangeShapeType="1"/>
            </p:cNvSpPr>
            <p:nvPr/>
          </p:nvSpPr>
          <p:spPr bwMode="auto">
            <a:xfrm flipH="1">
              <a:off x="6776450" y="4821805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4" name="Line 16"/>
            <p:cNvSpPr>
              <a:spLocks noChangeShapeType="1"/>
            </p:cNvSpPr>
            <p:nvPr/>
          </p:nvSpPr>
          <p:spPr bwMode="auto">
            <a:xfrm flipH="1">
              <a:off x="6805136" y="6137327"/>
              <a:ext cx="894803" cy="0"/>
            </a:xfrm>
            <a:prstGeom prst="line">
              <a:avLst/>
            </a:pr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5" name="Line 16"/>
            <p:cNvSpPr>
              <a:spLocks noChangeShapeType="1"/>
            </p:cNvSpPr>
            <p:nvPr/>
          </p:nvSpPr>
          <p:spPr bwMode="auto">
            <a:xfrm flipH="1">
              <a:off x="6756421" y="4865111"/>
              <a:ext cx="902804" cy="1277606"/>
            </a:xfrm>
            <a:prstGeom prst="line">
              <a:avLst/>
            </a:pr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6" name="Line 16"/>
            <p:cNvSpPr>
              <a:spLocks noChangeShapeType="1"/>
            </p:cNvSpPr>
            <p:nvPr/>
          </p:nvSpPr>
          <p:spPr bwMode="auto">
            <a:xfrm flipH="1" flipV="1">
              <a:off x="6782821" y="4865111"/>
              <a:ext cx="888432" cy="1272216"/>
            </a:xfrm>
            <a:prstGeom prst="line">
              <a:avLst/>
            </a:pr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285930" y="5589467"/>
              <a:ext cx="550629" cy="1106500"/>
            </a:xfrm>
            <a:prstGeom prst="roundRect">
              <a:avLst/>
            </a:prstGeom>
            <a:solidFill>
              <a:srgbClr val="00FF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619215" y="4297933"/>
              <a:ext cx="550629" cy="1106500"/>
            </a:xfrm>
            <a:prstGeom prst="roundRect">
              <a:avLst/>
            </a:prstGeom>
            <a:solidFill>
              <a:srgbClr val="00FF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619215" y="5556833"/>
              <a:ext cx="550629" cy="1106500"/>
            </a:xfrm>
            <a:prstGeom prst="roundRect">
              <a:avLst/>
            </a:prstGeom>
            <a:solidFill>
              <a:srgbClr val="00FF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272520" y="4297933"/>
              <a:ext cx="550629" cy="1106500"/>
            </a:xfrm>
            <a:prstGeom prst="roundRect">
              <a:avLst/>
            </a:prstGeom>
            <a:solidFill>
              <a:srgbClr val="00FF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 flipH="1">
              <a:off x="7869874" y="4161413"/>
              <a:ext cx="0" cy="2560061"/>
            </a:xfrm>
            <a:prstGeom prst="line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6537603" y="4161413"/>
              <a:ext cx="0" cy="2560061"/>
            </a:xfrm>
            <a:prstGeom prst="line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6322869" y="4347643"/>
              <a:ext cx="482267" cy="427266"/>
              <a:chOff x="5133660" y="2289413"/>
              <a:chExt cx="482267" cy="42726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A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322869" y="4865111"/>
              <a:ext cx="482267" cy="427266"/>
              <a:chOff x="5133660" y="2289413"/>
              <a:chExt cx="482267" cy="427266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B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655140" y="4347643"/>
              <a:ext cx="482267" cy="427266"/>
              <a:chOff x="5133660" y="2289413"/>
              <a:chExt cx="482267" cy="427266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A</a:t>
                </a:r>
                <a:r>
                  <a:rPr lang="en-US" baseline="-25000" dirty="0">
                    <a:latin typeface="Arial Black"/>
                    <a:cs typeface="Arial Black"/>
                  </a:rPr>
                  <a:t>2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655797" y="4865111"/>
              <a:ext cx="482267" cy="427266"/>
              <a:chOff x="5133660" y="2289413"/>
              <a:chExt cx="482267" cy="427266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B</a:t>
                </a:r>
                <a:r>
                  <a:rPr lang="en-US" baseline="-25000" dirty="0">
                    <a:latin typeface="Arial Black"/>
                    <a:cs typeface="Arial Black"/>
                  </a:rPr>
                  <a:t>2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320583" y="5615425"/>
              <a:ext cx="482267" cy="427266"/>
              <a:chOff x="5133660" y="2289413"/>
              <a:chExt cx="482267" cy="427266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C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322869" y="6142717"/>
              <a:ext cx="482267" cy="427266"/>
              <a:chOff x="5133660" y="2289413"/>
              <a:chExt cx="482267" cy="427266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D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653226" y="5615425"/>
              <a:ext cx="482267" cy="427266"/>
              <a:chOff x="5133660" y="2289413"/>
              <a:chExt cx="482267" cy="427266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C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2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659225" y="6142717"/>
              <a:ext cx="482267" cy="427266"/>
              <a:chOff x="5133660" y="2289413"/>
              <a:chExt cx="482267" cy="427266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D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2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</p:grpSp>
      <p:sp>
        <p:nvSpPr>
          <p:cNvPr id="107" name="Right Brace 106"/>
          <p:cNvSpPr/>
          <p:nvPr/>
        </p:nvSpPr>
        <p:spPr>
          <a:xfrm rot="10800000">
            <a:off x="5964930" y="1761859"/>
            <a:ext cx="268128" cy="2156355"/>
          </a:xfrm>
          <a:prstGeom prst="rightBrace">
            <a:avLst>
              <a:gd name="adj1" fmla="val 32267"/>
              <a:gd name="adj2" fmla="val 50502"/>
            </a:avLst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09291" y="2552418"/>
            <a:ext cx="1237692" cy="784830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Gill Sans"/>
                <a:cs typeface="Gill Sans"/>
              </a:rPr>
              <a:t>4 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ill Sans"/>
                <a:cs typeface="Gill Sans"/>
              </a:rPr>
              <a:t>FPNs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277772" y="4161414"/>
            <a:ext cx="550629" cy="2560061"/>
            <a:chOff x="4388606" y="2844372"/>
            <a:chExt cx="550629" cy="2560061"/>
          </a:xfrm>
        </p:grpSpPr>
        <p:sp>
          <p:nvSpPr>
            <p:cNvPr id="110" name="Rounded Rectangle 109"/>
            <p:cNvSpPr/>
            <p:nvPr/>
          </p:nvSpPr>
          <p:spPr>
            <a:xfrm>
              <a:off x="4388606" y="2980892"/>
              <a:ext cx="550629" cy="1106500"/>
            </a:xfrm>
            <a:prstGeom prst="roundRect">
              <a:avLst/>
            </a:prstGeom>
            <a:solidFill>
              <a:srgbClr val="00FF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 flipH="1">
              <a:off x="4653689" y="2844372"/>
              <a:ext cx="0" cy="2560061"/>
            </a:xfrm>
            <a:prstGeom prst="line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dist="25399" dir="5400000" algn="ctr" rotWithShape="0">
                <a:schemeClr val="bg2">
                  <a:alpha val="3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Gill Sans"/>
                <a:cs typeface="Gill Sans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4438955" y="3030602"/>
              <a:ext cx="482267" cy="427266"/>
              <a:chOff x="5133660" y="2289413"/>
              <a:chExt cx="482267" cy="427266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>
                    <a:latin typeface="Arial Black"/>
                    <a:cs typeface="Arial Black"/>
                  </a:rPr>
                  <a:t>A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438955" y="3548070"/>
              <a:ext cx="482267" cy="427266"/>
              <a:chOff x="5133660" y="2289413"/>
              <a:chExt cx="482267" cy="427266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133660" y="2289413"/>
                <a:ext cx="462239" cy="427266"/>
              </a:xfrm>
              <a:prstGeom prst="ellipse">
                <a:avLst/>
              </a:prstGeom>
              <a:solidFill>
                <a:srgbClr val="FF0000"/>
              </a:solidFill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400" b="1" baseline="-25000" dirty="0">
                  <a:solidFill>
                    <a:schemeClr val="tx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5157774" y="2326933"/>
                <a:ext cx="458153" cy="276999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algn="ctr"/>
                <a:r>
                  <a:rPr lang="en-US" dirty="0" smtClean="0">
                    <a:latin typeface="Arial Black"/>
                    <a:cs typeface="Arial Black"/>
                  </a:rPr>
                  <a:t>B</a:t>
                </a:r>
                <a:r>
                  <a:rPr lang="en-US" baseline="-25000" dirty="0" smtClean="0">
                    <a:latin typeface="Arial Black"/>
                    <a:cs typeface="Arial Black"/>
                  </a:rPr>
                  <a:t>1</a:t>
                </a:r>
                <a:endParaRPr lang="en-US" baseline="-25000" dirty="0"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24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93762"/>
          </a:xfrm>
        </p:spPr>
        <p:txBody>
          <a:bodyPr/>
          <a:lstStyle/>
          <a:p>
            <a:r>
              <a:rPr lang="en-US" dirty="0" smtClean="0"/>
              <a:t>Research roadmap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67733" y="1432977"/>
            <a:ext cx="2590800" cy="609600"/>
          </a:xfrm>
          <a:prstGeom prst="roundRect">
            <a:avLst>
              <a:gd name="adj" fmla="val 16667"/>
            </a:avLst>
          </a:prstGeom>
          <a:solidFill>
            <a:srgbClr val="FF8000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800" b="1" dirty="0" smtClean="0">
                <a:latin typeface="Gill Sans"/>
                <a:cs typeface="Gill Sans"/>
              </a:rPr>
              <a:t>Measure</a:t>
            </a:r>
            <a:endParaRPr lang="en-US" sz="2800" b="1" dirty="0">
              <a:latin typeface="Gill Sans"/>
              <a:cs typeface="Gill Sans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068133" y="1432977"/>
            <a:ext cx="2590800" cy="609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800" b="1" dirty="0" smtClean="0">
                <a:latin typeface="Gill Sans"/>
                <a:cs typeface="Gill Sans"/>
              </a:rPr>
              <a:t>Advance</a:t>
            </a:r>
            <a:endParaRPr lang="en-US" sz="2800" b="1" dirty="0">
              <a:latin typeface="Gill Sans"/>
              <a:cs typeface="Gill Sans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92807" y="1432977"/>
            <a:ext cx="2149475" cy="609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635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800" b="1" dirty="0" smtClean="0">
                <a:latin typeface="Gill Sans"/>
                <a:cs typeface="Gill Sans"/>
              </a:rPr>
              <a:t>Revisit</a:t>
            </a:r>
            <a:endParaRPr lang="en-US" sz="2800" b="1" dirty="0">
              <a:latin typeface="Gill Sans"/>
              <a:cs typeface="Gill San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639133" y="1247980"/>
            <a:ext cx="0" cy="5345211"/>
          </a:xfrm>
          <a:prstGeom prst="line">
            <a:avLst/>
          </a:prstGeom>
          <a:noFill/>
          <a:ln w="28575" cmpd="sng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92807" y="2727619"/>
            <a:ext cx="2149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Failure modes?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867732" y="2397295"/>
            <a:ext cx="268823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Build tools to </a:t>
            </a:r>
            <a:r>
              <a:rPr lang="en-US" sz="2400" dirty="0" smtClean="0">
                <a:solidFill>
                  <a:srgbClr val="FFFF00"/>
                </a:solidFill>
                <a:latin typeface="Gill Sans"/>
                <a:cs typeface="Gill Sans"/>
              </a:rPr>
              <a:t>measure FS reliability</a:t>
            </a:r>
            <a:endParaRPr lang="en-US" sz="2400" dirty="0">
              <a:solidFill>
                <a:srgbClr val="FFFF00"/>
              </a:solidFill>
              <a:latin typeface="Gill Sans"/>
              <a:cs typeface="Gill Sans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715333" y="3798884"/>
            <a:ext cx="29718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Gill Sans"/>
                <a:cs typeface="Gill Sans"/>
              </a:rPr>
              <a:t>Today: </a:t>
            </a:r>
            <a:endParaRPr lang="en-US" sz="2400" b="1" dirty="0" smtClean="0">
              <a:latin typeface="Gill Sans"/>
              <a:cs typeface="Gill Sans"/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Gill Sans"/>
                <a:cs typeface="Gill Sans"/>
              </a:rPr>
              <a:t>Buggy</a:t>
            </a:r>
            <a:r>
              <a:rPr lang="en-US" sz="2400" dirty="0" smtClean="0">
                <a:latin typeface="Gill Sans"/>
                <a:cs typeface="Gill Sans"/>
              </a:rPr>
              <a:t>, </a:t>
            </a:r>
            <a:r>
              <a:rPr lang="en-US" sz="2400" dirty="0" smtClean="0">
                <a:solidFill>
                  <a:srgbClr val="FFFF00"/>
                </a:solidFill>
                <a:latin typeface="Gill Sans"/>
                <a:cs typeface="Gill Sans"/>
              </a:rPr>
              <a:t>complex </a:t>
            </a:r>
          </a:p>
          <a:p>
            <a:pPr algn="ctr"/>
            <a:r>
              <a:rPr lang="en-US" sz="2400" dirty="0" smtClean="0">
                <a:latin typeface="Gill Sans"/>
                <a:cs typeface="Gill Sans"/>
              </a:rPr>
              <a:t>failure management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5755929" y="1247981"/>
            <a:ext cx="0" cy="5345210"/>
          </a:xfrm>
          <a:prstGeom prst="line">
            <a:avLst/>
          </a:prstGeom>
          <a:noFill/>
          <a:ln w="28575" cmpd="sng">
            <a:solidFill>
              <a:srgbClr val="96969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5962985" y="2381191"/>
            <a:ext cx="2804569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Design and build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new FS reliability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frameworks</a:t>
            </a:r>
            <a:endParaRPr lang="en-US" sz="2400" dirty="0">
              <a:solidFill>
                <a:srgbClr val="00FF00"/>
              </a:solidFill>
              <a:latin typeface="Gill Sans"/>
              <a:cs typeface="Gill Sans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5962985" y="3822293"/>
            <a:ext cx="29097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Gill Sans"/>
                <a:cs typeface="Gill Sans"/>
              </a:rPr>
              <a:t>Tomorrow:</a:t>
            </a:r>
            <a:r>
              <a:rPr lang="en-US" sz="2400" dirty="0" smtClean="0">
                <a:latin typeface="Gill Sans"/>
                <a:cs typeface="Gill Sans"/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Robust</a:t>
            </a:r>
            <a:r>
              <a:rPr lang="en-US" sz="2400" dirty="0" smtClean="0">
                <a:latin typeface="Gill Sans"/>
                <a:cs typeface="Gill Sans"/>
              </a:rPr>
              <a:t>, </a:t>
            </a:r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simple</a:t>
            </a:r>
            <a:r>
              <a:rPr lang="en-US" sz="2400" dirty="0" smtClean="0">
                <a:latin typeface="Gill Sans"/>
                <a:cs typeface="Gill Sans"/>
              </a:rPr>
              <a:t>,</a:t>
            </a:r>
          </a:p>
          <a:p>
            <a:pPr algn="ctr"/>
            <a:r>
              <a:rPr lang="en-US" sz="2400" dirty="0" smtClean="0">
                <a:latin typeface="Gill Sans"/>
                <a:cs typeface="Gill Sans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flexible</a:t>
            </a:r>
            <a:r>
              <a:rPr lang="en-US" sz="2400" dirty="0" smtClean="0">
                <a:latin typeface="Gill Sans"/>
                <a:cs typeface="Gill Sans"/>
              </a:rPr>
              <a:t>, </a:t>
            </a:r>
            <a:r>
              <a:rPr lang="en-US" sz="2400" dirty="0" smtClean="0">
                <a:solidFill>
                  <a:srgbClr val="00FF00"/>
                </a:solidFill>
                <a:latin typeface="Gill Sans"/>
                <a:cs typeface="Gill Sans"/>
              </a:rPr>
              <a:t>powerful</a:t>
            </a:r>
          </a:p>
          <a:p>
            <a:pPr algn="ctr"/>
            <a:r>
              <a:rPr lang="en-US" sz="2400" dirty="0" smtClean="0">
                <a:latin typeface="Gill Sans"/>
                <a:cs typeface="Gill Sans"/>
              </a:rPr>
              <a:t>failure management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2807" y="3919186"/>
            <a:ext cx="2149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Diverse failures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867731" y="4211252"/>
            <a:ext cx="2724135" cy="89928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6148566" y="4291961"/>
            <a:ext cx="2618987" cy="109999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736563" y="5310519"/>
            <a:ext cx="2721970" cy="1103551"/>
          </a:xfrm>
          <a:prstGeom prst="wedgeRoundRectCallout">
            <a:avLst>
              <a:gd name="adj1" fmla="val -915"/>
              <a:gd name="adj2" fmla="val -82117"/>
              <a:gd name="adj3" fmla="val 16667"/>
            </a:avLst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hr-HR" dirty="0" smtClean="0">
                <a:solidFill>
                  <a:srgbClr val="000000"/>
                </a:solidFill>
                <a:latin typeface="Arial Narrow"/>
                <a:cs typeface="Arial Narrow"/>
              </a:rPr>
              <a:t>(xfs_vnodeops.c, line 1785)</a:t>
            </a:r>
            <a:endParaRPr lang="en-US" dirty="0" smtClean="0">
              <a:solidFill>
                <a:srgbClr val="000000"/>
              </a:solidFill>
              <a:latin typeface="Arial Narrow"/>
              <a:cs typeface="Arial Narro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Narrow"/>
                <a:cs typeface="Arial Narrow"/>
              </a:rPr>
              <a:t>//</a:t>
            </a:r>
            <a:r>
              <a:rPr lang="en-US" dirty="0" smtClean="0">
                <a:solidFill>
                  <a:srgbClr val="FF6600"/>
                </a:solidFill>
                <a:latin typeface="Arial Narrow"/>
                <a:cs typeface="Arial Narrow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Arial Narrow"/>
                <a:cs typeface="Arial Narrow"/>
              </a:rPr>
              <a:t>ignore</a:t>
            </a:r>
            <a:r>
              <a:rPr lang="en-US" dirty="0" smtClean="0">
                <a:solidFill>
                  <a:srgbClr val="FF6600"/>
                </a:solidFill>
                <a:latin typeface="Arial Narrow"/>
                <a:cs typeface="Arial Narrow"/>
              </a:rPr>
              <a:t> </a:t>
            </a:r>
            <a:r>
              <a:rPr lang="en-US" b="1" dirty="0" smtClean="0">
                <a:solidFill>
                  <a:srgbClr val="FF6600"/>
                </a:solidFill>
                <a:latin typeface="Arial Narrow"/>
                <a:cs typeface="Arial Narrow"/>
              </a:rPr>
              <a:t>failures</a:t>
            </a:r>
            <a:r>
              <a:rPr lang="en-US" dirty="0" smtClean="0">
                <a:solidFill>
                  <a:srgbClr val="FF6600"/>
                </a:solidFill>
                <a:latin typeface="Arial Narrow"/>
                <a:cs typeface="Arial Narro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Narrow"/>
                <a:cs typeface="Arial Narrow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 Narrow"/>
                <a:cs typeface="Arial Narrow"/>
              </a:rPr>
              <a:t>// </a:t>
            </a:r>
            <a:r>
              <a:rPr lang="en-US" dirty="0" smtClean="0">
                <a:solidFill>
                  <a:srgbClr val="FF6600"/>
                </a:solidFill>
                <a:latin typeface="Arial Narrow"/>
                <a:cs typeface="Arial Narrow"/>
              </a:rPr>
              <a:t>there is nothing we can do</a:t>
            </a:r>
            <a:endParaRPr lang="en-US" dirty="0">
              <a:solidFill>
                <a:srgbClr val="FF6600"/>
              </a:solidFill>
              <a:latin typeface="Arial Narrow"/>
              <a:cs typeface="Arial Narrow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647664" y="5310519"/>
            <a:ext cx="2249768" cy="1045831"/>
          </a:xfrm>
          <a:prstGeom prst="wedgeRoundRectCallout">
            <a:avLst>
              <a:gd name="adj1" fmla="val 983"/>
              <a:gd name="adj2" fmla="val -84660"/>
              <a:gd name="adj3" fmla="val 16667"/>
            </a:avLst>
          </a:prstGeom>
          <a:solidFill>
            <a:schemeClr val="tx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n-US" dirty="0" smtClean="0">
                <a:solidFill>
                  <a:srgbClr val="000000"/>
                </a:solidFill>
                <a:cs typeface="Arial Narrow"/>
              </a:rPr>
              <a:t>// </a:t>
            </a:r>
            <a:r>
              <a:rPr lang="en-US" b="1" dirty="0" smtClean="0">
                <a:solidFill>
                  <a:srgbClr val="008000"/>
                </a:solidFill>
                <a:cs typeface="Arial Narrow"/>
              </a:rPr>
              <a:t>failures managed! 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534142" y="5223939"/>
            <a:ext cx="1055798" cy="1262281"/>
          </a:xfrm>
          <a:prstGeom prst="rightArrow">
            <a:avLst>
              <a:gd name="adj1" fmla="val 72177"/>
              <a:gd name="adj2" fmla="val 27891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4123" y="5378177"/>
            <a:ext cx="1035871" cy="877163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Revisit</a:t>
            </a:r>
          </a:p>
          <a:p>
            <a:r>
              <a:rPr lang="en-US" dirty="0" smtClean="0">
                <a:latin typeface="Gill Sans"/>
                <a:cs typeface="Gill Sans"/>
              </a:rPr>
              <a:t>Measure</a:t>
            </a:r>
          </a:p>
          <a:p>
            <a:r>
              <a:rPr lang="en-US" dirty="0" smtClean="0">
                <a:latin typeface="Gill Sans"/>
                <a:cs typeface="Gill Sans"/>
              </a:rPr>
              <a:t>Advance</a:t>
            </a:r>
          </a:p>
        </p:txBody>
      </p:sp>
    </p:spTree>
    <p:extLst>
      <p:ext uri="{BB962C8B-B14F-4D97-AF65-F5344CB8AC3E}">
        <p14:creationId xmlns:p14="http://schemas.microsoft.com/office/powerpoint/2010/main" val="233648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2" grpId="0" animBg="1"/>
      <p:bldP spid="13" grpId="0"/>
      <p:bldP spid="13" grpId="1"/>
      <p:bldP spid="14" grpId="0"/>
      <p:bldP spid="17" grpId="0"/>
      <p:bldP spid="17" grpId="1"/>
      <p:bldP spid="19" grpId="0" animBg="1"/>
      <p:bldP spid="20" grpId="0" animBg="1"/>
      <p:bldP spid="15" grpId="0" animBg="1"/>
      <p:bldP spid="16" grpId="0" animBg="1"/>
      <p:bldP spid="18" grpId="0" animBg="1"/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~4200 LOC in Java </a:t>
            </a:r>
          </a:p>
          <a:p>
            <a:r>
              <a:rPr lang="en-US" dirty="0" smtClean="0"/>
              <a:t>Target </a:t>
            </a:r>
            <a:r>
              <a:rPr lang="en-US" dirty="0" smtClean="0">
                <a:solidFill>
                  <a:srgbClr val="DC9E1F"/>
                </a:solidFill>
              </a:rPr>
              <a:t>3</a:t>
            </a:r>
            <a:r>
              <a:rPr lang="en-US" dirty="0" smtClean="0"/>
              <a:t> popular cloud systems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HDFS </a:t>
            </a:r>
            <a:r>
              <a:rPr lang="en-US" dirty="0" smtClean="0"/>
              <a:t>(Hadoop file system)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ZooKeeper </a:t>
            </a:r>
            <a:r>
              <a:rPr lang="en-US" dirty="0" smtClean="0">
                <a:solidFill>
                  <a:srgbClr val="FFFFFF"/>
                </a:solidFill>
              </a:rPr>
              <a:t>(distributed synchronization service)</a:t>
            </a:r>
          </a:p>
          <a:p>
            <a:pPr lvl="1"/>
            <a:r>
              <a:rPr lang="en-US" dirty="0" smtClean="0">
                <a:solidFill>
                  <a:srgbClr val="DC9E1F"/>
                </a:solidFill>
              </a:rPr>
              <a:t>Cassandra </a:t>
            </a:r>
            <a:r>
              <a:rPr lang="en-US" dirty="0" smtClean="0">
                <a:solidFill>
                  <a:srgbClr val="FFFFFF"/>
                </a:solidFill>
              </a:rPr>
              <a:t>(distributed key-value store)</a:t>
            </a:r>
            <a:endParaRPr lang="en-US" dirty="0" smtClean="0"/>
          </a:p>
          <a:p>
            <a:r>
              <a:rPr lang="en-US" dirty="0" smtClean="0"/>
              <a:t>Recovery bugs</a:t>
            </a:r>
          </a:p>
          <a:p>
            <a:pPr lvl="1"/>
            <a:r>
              <a:rPr lang="en-US" dirty="0" smtClean="0"/>
              <a:t>Found </a:t>
            </a:r>
            <a:r>
              <a:rPr lang="en-US" dirty="0" smtClean="0">
                <a:solidFill>
                  <a:srgbClr val="DC9E1F"/>
                </a:solidFill>
              </a:rPr>
              <a:t>22 new HDFS bugs </a:t>
            </a:r>
            <a:r>
              <a:rPr lang="en-US" dirty="0" smtClean="0"/>
              <a:t>(main target) </a:t>
            </a:r>
          </a:p>
          <a:p>
            <a:pPr lvl="2"/>
            <a:r>
              <a:rPr lang="en-US" dirty="0" smtClean="0"/>
              <a:t>8 due to multiple failures</a:t>
            </a:r>
          </a:p>
          <a:p>
            <a:pPr lvl="2"/>
            <a:r>
              <a:rPr lang="en-US" dirty="0" smtClean="0"/>
              <a:t>Unavailability and </a:t>
            </a:r>
            <a:r>
              <a:rPr lang="en-US" b="1" dirty="0" smtClean="0">
                <a:solidFill>
                  <a:schemeClr val="tx2"/>
                </a:solidFill>
              </a:rPr>
              <a:t>data loss </a:t>
            </a:r>
            <a:r>
              <a:rPr lang="en-US" dirty="0" smtClean="0">
                <a:solidFill>
                  <a:srgbClr val="FFFFFF"/>
                </a:solidFill>
              </a:rPr>
              <a:t>bugs (some design bugs)</a:t>
            </a:r>
          </a:p>
          <a:p>
            <a:pPr lvl="1"/>
            <a:r>
              <a:rPr lang="en-US" dirty="0" smtClean="0"/>
              <a:t>Reproduced 51 old bugs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744644" y="3147482"/>
            <a:ext cx="2756709" cy="1548584"/>
          </a:xfrm>
          <a:prstGeom prst="wedgeRoundRectCallout">
            <a:avLst>
              <a:gd name="adj1" fmla="val -56411"/>
              <a:gd name="adj2" fmla="val 97969"/>
              <a:gd name="adj3" fmla="val 16667"/>
            </a:avLst>
          </a:prstGeom>
          <a:solidFill>
            <a:srgbClr val="FFFFFF"/>
          </a:solidFill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“... not just data. 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It’s our </a:t>
            </a:r>
            <a:r>
              <a:rPr lang="en-US" sz="2800" b="1" dirty="0" smtClean="0">
                <a:solidFill>
                  <a:schemeClr val="tx2"/>
                </a:solidFill>
                <a:latin typeface="Gill Sans"/>
                <a:cs typeface="Gill Sans"/>
              </a:rPr>
              <a:t>life</a:t>
            </a: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30541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80025"/>
          </a:xfrm>
        </p:spPr>
        <p:txBody>
          <a:bodyPr/>
          <a:lstStyle/>
          <a:p>
            <a:r>
              <a:rPr lang="en-US" dirty="0" smtClean="0"/>
              <a:t>Pruning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122298" y="1220840"/>
            <a:ext cx="7715551" cy="15895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Reduce #experiments by </a:t>
            </a:r>
            <a:r>
              <a:rPr lang="en-US" dirty="0" smtClean="0">
                <a:solidFill>
                  <a:srgbClr val="00FF00"/>
                </a:solidFill>
              </a:rPr>
              <a:t>an order of magnitude</a:t>
            </a:r>
          </a:p>
          <a:p>
            <a:pPr lvl="1"/>
            <a:r>
              <a:rPr lang="en-US" dirty="0" smtClean="0"/>
              <a:t>Each experiment = 4-9 seconds</a:t>
            </a:r>
            <a:endParaRPr lang="en-US" dirty="0" smtClean="0">
              <a:solidFill>
                <a:srgbClr val="DC9E1F"/>
              </a:solidFill>
            </a:endParaRPr>
          </a:p>
          <a:p>
            <a:r>
              <a:rPr lang="en-US" dirty="0" smtClean="0"/>
              <a:t>Found the same number of bugs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53066" y="3195939"/>
            <a:ext cx="5681252" cy="3259051"/>
            <a:chOff x="995894" y="1094280"/>
            <a:chExt cx="5681252" cy="325905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394008" y="1166396"/>
              <a:ext cx="0" cy="252169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8735" y="3708295"/>
              <a:ext cx="410913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48444" y="3507887"/>
              <a:ext cx="274320" cy="182880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5894" y="2430322"/>
              <a:ext cx="1071175" cy="369332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# Exps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58233" y="1094280"/>
              <a:ext cx="700868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7720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6385" y="3195939"/>
              <a:ext cx="523579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>
                  <a:solidFill>
                    <a:srgbClr val="00FF00"/>
                  </a:solidFill>
                  <a:latin typeface="Gill Sans"/>
                  <a:cs typeface="Gill Sans"/>
                </a:rPr>
                <a:t>618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18776" y="2062906"/>
              <a:ext cx="738327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5000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02065" y="1408389"/>
              <a:ext cx="274320" cy="2286000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363791" y="2201406"/>
              <a:ext cx="4109130" cy="0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69433" y="3799333"/>
              <a:ext cx="1201523" cy="553998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Write +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Gill Sans"/>
                  <a:cs typeface="Gill Sans"/>
                </a:rPr>
                <a:t>2</a:t>
              </a:r>
              <a:r>
                <a:rPr lang="en-US" dirty="0" smtClean="0">
                  <a:latin typeface="Gill Sans"/>
                  <a:cs typeface="Gill Sans"/>
                </a:rPr>
                <a:t> crashes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64657" y="3334439"/>
              <a:ext cx="274320" cy="356616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93692" y="3651510"/>
              <a:ext cx="274320" cy="36576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4574" y="3669826"/>
              <a:ext cx="274320" cy="18288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10557" y="3534083"/>
              <a:ext cx="274320" cy="155448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06988" y="3590471"/>
              <a:ext cx="274320" cy="100584"/>
            </a:xfrm>
            <a:prstGeom prst="rect">
              <a:avLst/>
            </a:prstGeom>
            <a:solidFill>
              <a:srgbClr val="00FF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5926" y="2740080"/>
              <a:ext cx="274320" cy="950975"/>
            </a:xfrm>
            <a:prstGeom prst="rect">
              <a:avLst/>
            </a:prstGeom>
            <a:solidFill>
              <a:srgbClr val="FF0000"/>
            </a:solidFill>
            <a:ln w="28575" cmpd="sng">
              <a:noFill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algn="ctr"/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38215" y="3799333"/>
              <a:ext cx="1201523" cy="553998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Append +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  <a:latin typeface="Gill Sans"/>
                  <a:cs typeface="Gill Sans"/>
                </a:rPr>
                <a:t>2</a:t>
              </a:r>
              <a:r>
                <a:rPr lang="en-US" dirty="0" smtClean="0">
                  <a:latin typeface="Gill Sans"/>
                  <a:cs typeface="Gill Sans"/>
                </a:rPr>
                <a:t> crashes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2076661" y="2699671"/>
              <a:ext cx="1339433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Brute Force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5400000" flipH="1" flipV="1">
              <a:off x="2518600" y="2911784"/>
              <a:ext cx="1080374" cy="27699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FF00"/>
                  </a:solidFill>
                  <a:latin typeface="Gill Sans"/>
                  <a:cs typeface="Gill Sans"/>
                </a:rPr>
                <a:t>Pruned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39484" y="3799333"/>
              <a:ext cx="1201523" cy="553998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Write +</a:t>
              </a:r>
            </a:p>
            <a:p>
              <a:pPr algn="ctr"/>
              <a:r>
                <a:rPr lang="en-US" dirty="0">
                  <a:solidFill>
                    <a:srgbClr val="FFFF00"/>
                  </a:solidFill>
                  <a:latin typeface="Gill Sans"/>
                  <a:cs typeface="Gill Sans"/>
                </a:rPr>
                <a:t>3</a:t>
              </a:r>
              <a:r>
                <a:rPr lang="en-US" dirty="0" smtClean="0">
                  <a:latin typeface="Gill Sans"/>
                  <a:cs typeface="Gill Sans"/>
                </a:rPr>
                <a:t> crashes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75623" y="3799333"/>
              <a:ext cx="1201523" cy="553998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Append +</a:t>
              </a:r>
            </a:p>
            <a:p>
              <a:pPr algn="ctr"/>
              <a:r>
                <a:rPr lang="en-US" dirty="0">
                  <a:solidFill>
                    <a:srgbClr val="FFFF00"/>
                  </a:solidFill>
                  <a:latin typeface="Gill Sans"/>
                  <a:cs typeface="Gill Sans"/>
                </a:rPr>
                <a:t>3</a:t>
              </a:r>
              <a:r>
                <a:rPr lang="en-US" dirty="0" smtClean="0">
                  <a:latin typeface="Gill Sans"/>
                  <a:cs typeface="Gill Sans"/>
                </a:rPr>
                <a:t> crashes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28128" y="3058358"/>
            <a:ext cx="3510130" cy="3396632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7783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6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FATE and </a:t>
            </a:r>
            <a:r>
              <a:rPr lang="en-US" dirty="0" err="1" smtClean="0"/>
              <a:t>PreFail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79452" y="1600200"/>
            <a:ext cx="8570630" cy="4756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FATE: Failure Testing Service</a:t>
            </a:r>
          </a:p>
          <a:p>
            <a:pPr lvl="1"/>
            <a:r>
              <a:rPr lang="en-US" dirty="0" smtClean="0"/>
              <a:t>Efficient exploration of multiple failures (10x speedups)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PreFail</a:t>
            </a:r>
            <a:r>
              <a:rPr lang="en-US" dirty="0">
                <a:solidFill>
                  <a:schemeClr val="tx2"/>
                </a:solidFill>
              </a:rPr>
              <a:t>: Programmable Failure Testing </a:t>
            </a:r>
            <a:r>
              <a:rPr lang="en-US" i="1" dirty="0">
                <a:solidFill>
                  <a:schemeClr val="tx2"/>
                </a:solidFill>
              </a:rPr>
              <a:t>[</a:t>
            </a:r>
            <a:r>
              <a:rPr lang="en-US" i="1" dirty="0" smtClean="0">
                <a:solidFill>
                  <a:schemeClr val="tx2"/>
                </a:solidFill>
              </a:rPr>
              <a:t>OOPSLA’</a:t>
            </a:r>
            <a:r>
              <a:rPr lang="en-US" i="1" dirty="0">
                <a:solidFill>
                  <a:schemeClr val="tx2"/>
                </a:solidFill>
              </a:rPr>
              <a:t>11]</a:t>
            </a:r>
          </a:p>
          <a:p>
            <a:pPr lvl="1"/>
            <a:r>
              <a:rPr lang="en-US" dirty="0" smtClean="0"/>
              <a:t>Testers write </a:t>
            </a:r>
            <a:r>
              <a:rPr lang="en-US" b="1" u="sng" dirty="0"/>
              <a:t>custom</a:t>
            </a:r>
            <a:r>
              <a:rPr lang="en-US" dirty="0"/>
              <a:t> pruning policies </a:t>
            </a:r>
            <a:endParaRPr lang="en-US" dirty="0" smtClean="0"/>
          </a:p>
          <a:p>
            <a:pPr lvl="2"/>
            <a:r>
              <a:rPr lang="en-US" dirty="0"/>
              <a:t>(</a:t>
            </a:r>
            <a:r>
              <a:rPr lang="en-US" dirty="0" smtClean="0"/>
              <a:t>QA groups have “smart” testers with domain </a:t>
            </a:r>
            <a:r>
              <a:rPr lang="en-US" dirty="0"/>
              <a:t>specific knowledge)</a:t>
            </a:r>
          </a:p>
          <a:p>
            <a:pPr lvl="1"/>
            <a:r>
              <a:rPr lang="en-US" dirty="0"/>
              <a:t>10-200x speedups</a:t>
            </a:r>
          </a:p>
          <a:p>
            <a:r>
              <a:rPr lang="en-US" dirty="0"/>
              <a:t>Adoption of FATE + </a:t>
            </a:r>
            <a:r>
              <a:rPr lang="en-US" dirty="0" err="1"/>
              <a:t>PreFail</a:t>
            </a:r>
            <a:endParaRPr lang="en-US" dirty="0"/>
          </a:p>
          <a:p>
            <a:pPr lvl="1"/>
            <a:r>
              <a:rPr lang="en-US" dirty="0" smtClean="0"/>
              <a:t>HDFS </a:t>
            </a:r>
            <a:r>
              <a:rPr lang="en-US" dirty="0"/>
              <a:t>developers at </a:t>
            </a:r>
            <a:r>
              <a:rPr lang="en-US" dirty="0" err="1"/>
              <a:t>Cloudera</a:t>
            </a:r>
            <a:endParaRPr lang="en-US" dirty="0"/>
          </a:p>
          <a:p>
            <a:pPr lvl="1"/>
            <a:r>
              <a:rPr lang="en-US" dirty="0"/>
              <a:t>Cassandra developers </a:t>
            </a:r>
            <a:r>
              <a:rPr lang="en-US" dirty="0" smtClean="0"/>
              <a:t>(</a:t>
            </a:r>
            <a:r>
              <a:rPr lang="en-US" dirty="0"/>
              <a:t>exploring)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2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Reliable local FS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Reliable cloud storage</a:t>
            </a:r>
            <a:endParaRPr lang="en-US" dirty="0">
              <a:solidFill>
                <a:srgbClr val="DC9E1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   Advancing cloud failure testing</a:t>
            </a:r>
            <a:endParaRPr lang="en-US" b="1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FATE and DESTINI </a:t>
            </a:r>
            <a:r>
              <a:rPr lang="en-US" i="1" dirty="0" smtClean="0">
                <a:solidFill>
                  <a:srgbClr val="FFFFFF"/>
                </a:solidFill>
              </a:rPr>
              <a:t>[NSDI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11]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Conclusion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47194" y="2227117"/>
            <a:ext cx="6588606" cy="2538408"/>
          </a:xfrm>
          <a:prstGeom prst="roundRect">
            <a:avLst>
              <a:gd name="adj" fmla="val 8984"/>
            </a:avLst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0606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153" y="274638"/>
            <a:ext cx="8655866" cy="1143000"/>
          </a:xfrm>
        </p:spPr>
        <p:txBody>
          <a:bodyPr/>
          <a:lstStyle/>
          <a:p>
            <a:r>
              <a:rPr lang="en-US" b="0" dirty="0" smtClean="0"/>
              <a:t>Reliable cloud storage (Conclusion)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82930" y="1776108"/>
            <a:ext cx="7246769" cy="28279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Cloud-scale HW failures?</a:t>
            </a:r>
          </a:p>
          <a:p>
            <a:pPr lvl="1"/>
            <a:r>
              <a:rPr lang="en-US" dirty="0" smtClean="0"/>
              <a:t>Multiple, diverse HW failures (rarely exercised)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Cloud storage + multiple, diverse HW failures?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ata-loss and unavailability bugs</a:t>
            </a:r>
          </a:p>
          <a:p>
            <a:pPr lvl="1"/>
            <a:r>
              <a:rPr lang="en-US" dirty="0" smtClean="0"/>
              <a:t>Combinatorial explosion problem ...</a:t>
            </a:r>
          </a:p>
          <a:p>
            <a:pPr lvl="2"/>
            <a:r>
              <a:rPr lang="en-US" dirty="0" smtClean="0"/>
              <a:t>... of multiple failures (e.g., permanent crashes) </a:t>
            </a:r>
          </a:p>
          <a:p>
            <a:pPr lvl="2"/>
            <a:r>
              <a:rPr lang="en-US" dirty="0" smtClean="0"/>
              <a:t>... of diverse failures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05041" y="2741987"/>
            <a:ext cx="1234494" cy="1578526"/>
          </a:xfrm>
          <a:prstGeom prst="roundRect">
            <a:avLst>
              <a:gd name="adj" fmla="val 10432"/>
            </a:avLst>
          </a:prstGeom>
          <a:solidFill>
            <a:srgbClr val="FF8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Measure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5042" y="1846400"/>
            <a:ext cx="1237268" cy="70314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Revisit</a:t>
            </a:r>
            <a:endParaRPr lang="en-US" sz="2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81976" y="2187239"/>
            <a:ext cx="6465002" cy="397106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20552" y="4024792"/>
            <a:ext cx="3163608" cy="524594"/>
          </a:xfrm>
          <a:prstGeom prst="ellipse">
            <a:avLst/>
          </a:prstGeom>
          <a:noFill/>
          <a:ln w="1270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1400" b="1" baseline="-25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0552" y="4549386"/>
            <a:ext cx="2738021" cy="415498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/>
                <a:cs typeface="Arial Black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3596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12" grpId="0" animBg="1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0306" y="1522026"/>
            <a:ext cx="4984894" cy="5126033"/>
          </a:xfrm>
          <a:prstGeom prst="roundRect">
            <a:avLst>
              <a:gd name="adj" fmla="val 6088"/>
            </a:avLst>
          </a:prstGeom>
          <a:solidFill>
            <a:schemeClr val="bg1"/>
          </a:solidFill>
          <a:ln w="28575" cmpd="sng">
            <a:solidFill>
              <a:schemeClr val="tx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Gill Sans"/>
                <a:cs typeface="Gill Sans"/>
              </a:rPr>
              <a:t>ZooKeeper</a:t>
            </a:r>
            <a:r>
              <a:rPr lang="en-US" b="1" dirty="0">
                <a:solidFill>
                  <a:schemeClr val="tx1"/>
                </a:solidFill>
                <a:latin typeface="Gill Sans"/>
                <a:cs typeface="Gill San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(synchronization service, Yahoo!)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Gill Sans"/>
                <a:cs typeface="Gill Sans"/>
              </a:rPr>
              <a:t>Issue </a:t>
            </a:r>
            <a:r>
              <a:rPr lang="en-US" b="1" dirty="0">
                <a:solidFill>
                  <a:schemeClr val="tx1"/>
                </a:solidFill>
                <a:latin typeface="Gill Sans"/>
                <a:cs typeface="Gill Sans"/>
              </a:rPr>
              <a:t>#335.</a:t>
            </a:r>
          </a:p>
          <a:p>
            <a:r>
              <a:rPr lang="en-US" b="1" dirty="0">
                <a:solidFill>
                  <a:schemeClr val="tx1"/>
                </a:solidFill>
                <a:latin typeface="Gill Sans"/>
                <a:cs typeface="Gill Sans"/>
              </a:rPr>
              <a:t>Permanent </a:t>
            </a:r>
            <a:r>
              <a:rPr lang="en-US" b="1" dirty="0" smtClean="0">
                <a:solidFill>
                  <a:schemeClr val="tx1"/>
                </a:solidFill>
                <a:latin typeface="Gill Sans"/>
                <a:cs typeface="Gill Sans"/>
              </a:rPr>
              <a:t>inconsistent data</a:t>
            </a:r>
            <a:endParaRPr lang="en-US" b="1" dirty="0">
              <a:solidFill>
                <a:schemeClr val="tx1"/>
              </a:solidFill>
              <a:latin typeface="Gill Sans"/>
              <a:cs typeface="Gill Sans"/>
            </a:endParaRPr>
          </a:p>
          <a:p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1.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Nodes A, B, C start (w/ latex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txid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: 10)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2.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B becomes leader 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B crashes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3.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C becomes leader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4.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C commits new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txid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-value pair (11, X)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5. </a:t>
            </a:r>
            <a:r>
              <a:rPr lang="en-US" dirty="0">
                <a:solidFill>
                  <a:srgbClr val="FF0000"/>
                </a:solidFill>
                <a:latin typeface="Gill Sans"/>
                <a:cs typeface="Gill Sans"/>
              </a:rPr>
              <a:t>A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rgbClr val="FF0000"/>
                </a:solidFill>
                <a:latin typeface="Gill Sans"/>
                <a:cs typeface="Gill Sans"/>
              </a:rPr>
              <a:t>crashes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, </a:t>
            </a:r>
            <a:r>
              <a:rPr lang="en-US" dirty="0">
                <a:solidFill>
                  <a:srgbClr val="FFFFFF"/>
                </a:solidFill>
                <a:latin typeface="Gill Sans"/>
                <a:cs typeface="Gill Sans"/>
              </a:rPr>
              <a:t>before </a:t>
            </a:r>
            <a:r>
              <a:rPr lang="en-US" dirty="0" err="1" smtClean="0">
                <a:solidFill>
                  <a:schemeClr val="tx1"/>
                </a:solidFill>
                <a:latin typeface="Gill Sans"/>
                <a:cs typeface="Gill Sans"/>
              </a:rPr>
              <a:t>commiting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the new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txid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11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6.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C loses quorum and </a:t>
            </a:r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C crashes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7. </a:t>
            </a:r>
            <a:r>
              <a:rPr lang="en-US" dirty="0">
                <a:solidFill>
                  <a:srgbClr val="FFFF00"/>
                </a:solidFill>
                <a:latin typeface="Gill Sans"/>
                <a:cs typeface="Gill Sans"/>
              </a:rPr>
              <a:t>A and B </a:t>
            </a:r>
            <a:r>
              <a:rPr lang="en-US" dirty="0" smtClean="0">
                <a:solidFill>
                  <a:srgbClr val="FFFF00"/>
                </a:solidFill>
                <a:latin typeface="Gill Sans"/>
                <a:cs typeface="Gill Sans"/>
              </a:rPr>
              <a:t>are back online </a:t>
            </a:r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after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C crashes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8.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A becomes leader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9.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A's commits new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txid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-value pair (11, Y)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10. </a:t>
            </a:r>
            <a:r>
              <a:rPr lang="en-US" dirty="0">
                <a:solidFill>
                  <a:srgbClr val="FFFF00"/>
                </a:solidFill>
                <a:latin typeface="Gill Sans"/>
                <a:cs typeface="Gill Sans"/>
              </a:rPr>
              <a:t>C </a:t>
            </a:r>
            <a:r>
              <a:rPr lang="en-US" dirty="0" smtClean="0">
                <a:solidFill>
                  <a:srgbClr val="FFFF00"/>
                </a:solidFill>
                <a:latin typeface="Gill Sans"/>
                <a:cs typeface="Gill Sans"/>
              </a:rPr>
              <a:t>is back online </a:t>
            </a:r>
            <a:r>
              <a:rPr lang="en-US" dirty="0" smtClean="0">
                <a:solidFill>
                  <a:srgbClr val="FFFFFF"/>
                </a:solidFill>
                <a:latin typeface="Gill Sans"/>
                <a:cs typeface="Gill Sans"/>
              </a:rPr>
              <a:t>after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A's new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commit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11.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C announce to B (11, X)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12.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B replies diff starting with </a:t>
            </a:r>
            <a:r>
              <a:rPr lang="en-US" dirty="0" err="1">
                <a:solidFill>
                  <a:schemeClr val="tx1"/>
                </a:solidFill>
                <a:latin typeface="Gill Sans"/>
                <a:cs typeface="Gill Sans"/>
              </a:rPr>
              <a:t>tx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 12</a:t>
            </a:r>
          </a:p>
          <a:p>
            <a:r>
              <a:rPr lang="en-US" dirty="0">
                <a:solidFill>
                  <a:srgbClr val="00FF00"/>
                </a:solidFill>
                <a:latin typeface="Gill Sans"/>
                <a:cs typeface="Gill Sans"/>
              </a:rPr>
              <a:t>13. </a:t>
            </a:r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Inconsistency: A has (11, Y), C has (11, X)</a:t>
            </a:r>
          </a:p>
          <a:p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98117" y="3247292"/>
            <a:ext cx="1772970" cy="0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92717" y="3315478"/>
            <a:ext cx="3878370" cy="664811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434704" y="2789908"/>
            <a:ext cx="1352394" cy="959322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200" dirty="0" smtClean="0">
                <a:latin typeface="Gill Sans"/>
                <a:cs typeface="Gill Sans"/>
              </a:rPr>
              <a:t>Multiple </a:t>
            </a:r>
          </a:p>
          <a:p>
            <a:pPr algn="ctr"/>
            <a:r>
              <a:rPr lang="en-US" sz="2200" dirty="0" smtClean="0">
                <a:latin typeface="Gill Sans"/>
                <a:cs typeface="Gill Sans"/>
              </a:rPr>
              <a:t>failures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5642813" y="4357477"/>
            <a:ext cx="2080676" cy="577416"/>
          </a:xfrm>
          <a:prstGeom prst="line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277962" y="5087292"/>
            <a:ext cx="3597926" cy="227584"/>
          </a:xfrm>
          <a:prstGeom prst="line">
            <a:avLst/>
          </a:prstGeom>
          <a:ln w="381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434704" y="4593962"/>
            <a:ext cx="1352394" cy="809706"/>
          </a:xfrm>
          <a:prstGeom prst="roundRect">
            <a:avLst/>
          </a:prstGeom>
          <a:solidFill>
            <a:srgbClr val="FFFF0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Gill Sans"/>
                <a:cs typeface="Gill Sans"/>
              </a:rPr>
              <a:t>Transient </a:t>
            </a:r>
          </a:p>
          <a:p>
            <a:pPr algn="ctr"/>
            <a:r>
              <a:rPr lang="en-US" sz="2200" dirty="0" smtClean="0">
                <a:solidFill>
                  <a:srgbClr val="000000"/>
                </a:solidFill>
                <a:latin typeface="Gill Sans"/>
                <a:cs typeface="Gill Sans"/>
              </a:rPr>
              <a:t>failures</a:t>
            </a:r>
            <a:endParaRPr lang="en-US" sz="2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ight Brace 28"/>
          <p:cNvSpPr/>
          <p:nvPr/>
        </p:nvSpPr>
        <p:spPr>
          <a:xfrm rot="10800000">
            <a:off x="1963802" y="2789907"/>
            <a:ext cx="724530" cy="3705626"/>
          </a:xfrm>
          <a:prstGeom prst="rightBrace">
            <a:avLst>
              <a:gd name="adj1" fmla="val 32267"/>
              <a:gd name="adj2" fmla="val 61039"/>
            </a:avLst>
          </a:prstGeom>
          <a:ln w="57150" cmpd="sng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5266" y="3383876"/>
            <a:ext cx="1939702" cy="1703416"/>
          </a:xfrm>
          <a:prstGeom prst="round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Event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re-ordering</a:t>
            </a:r>
          </a:p>
          <a:p>
            <a:pPr algn="ctr"/>
            <a:r>
              <a:rPr lang="en-US" sz="2200" dirty="0" smtClean="0">
                <a:solidFill>
                  <a:schemeClr val="bg1"/>
                </a:solidFill>
                <a:latin typeface="Gill Sans"/>
                <a:cs typeface="Gill Sans"/>
              </a:rPr>
              <a:t>(e.g., network delay)</a:t>
            </a:r>
            <a:endParaRPr lang="en-US" sz="2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12-Point Star 32"/>
          <p:cNvSpPr/>
          <p:nvPr/>
        </p:nvSpPr>
        <p:spPr>
          <a:xfrm>
            <a:off x="1963801" y="2338853"/>
            <a:ext cx="5240781" cy="3672091"/>
          </a:xfrm>
          <a:prstGeom prst="star12">
            <a:avLst/>
          </a:prstGeom>
          <a:solidFill>
            <a:schemeClr val="tx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More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exponential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Gill Sans"/>
                <a:cs typeface="Gill Sans"/>
              </a:rPr>
              <a:t>blow-up!</a:t>
            </a:r>
            <a:endParaRPr lang="en-US" sz="32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itle 3"/>
          <p:cNvSpPr>
            <a:spLocks noGrp="1"/>
          </p:cNvSpPr>
          <p:nvPr>
            <p:ph type="title"/>
          </p:nvPr>
        </p:nvSpPr>
        <p:spPr>
          <a:xfrm>
            <a:off x="278153" y="274638"/>
            <a:ext cx="8655866" cy="1143000"/>
          </a:xfrm>
        </p:spPr>
        <p:txBody>
          <a:bodyPr/>
          <a:lstStyle/>
          <a:p>
            <a:r>
              <a:rPr lang="en-US" b="0" dirty="0" smtClean="0"/>
              <a:t>Reliable cloud storage (Conclusion)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726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9" grpId="0" animBg="1"/>
      <p:bldP spid="25" grpId="0" animBg="1"/>
      <p:bldP spid="3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82930" y="1776110"/>
            <a:ext cx="7246769" cy="46865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Cloud-scale failures?</a:t>
            </a:r>
          </a:p>
          <a:p>
            <a:pPr lvl="1"/>
            <a:r>
              <a:rPr lang="en-US" dirty="0" smtClean="0"/>
              <a:t>Multiple, diverse failures (rarely exercised)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Cloud storage + multiple, diverse HW failures?</a:t>
            </a:r>
          </a:p>
          <a:p>
            <a:pPr lvl="1"/>
            <a:r>
              <a:rPr lang="en-US" dirty="0" smtClean="0"/>
              <a:t>Found data-loss and unavailability bugs</a:t>
            </a:r>
          </a:p>
          <a:p>
            <a:pPr lvl="1"/>
            <a:r>
              <a:rPr lang="en-US" dirty="0" smtClean="0"/>
              <a:t>Uncovered combinatorial explosion problem ...</a:t>
            </a:r>
          </a:p>
          <a:p>
            <a:pPr lvl="2"/>
            <a:r>
              <a:rPr lang="en-US" dirty="0" smtClean="0"/>
              <a:t>... of multiple failures (crashes) </a:t>
            </a:r>
          </a:p>
          <a:p>
            <a:pPr lvl="2"/>
            <a:r>
              <a:rPr lang="en-US" dirty="0" smtClean="0"/>
              <a:t>... of diverse failures???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Lots of remaining challenges ...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Advance cloud failure testing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Build powerful “failure model checker”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Smart efficient exploration of cloud-scale failures</a:t>
            </a:r>
          </a:p>
          <a:p>
            <a:pPr lvl="2"/>
            <a:r>
              <a:rPr lang="en-US" i="1" dirty="0" smtClean="0">
                <a:solidFill>
                  <a:srgbClr val="FFFFFF"/>
                </a:solidFill>
              </a:rPr>
              <a:t>WIP: scalable policy-driven failure model checking</a:t>
            </a:r>
          </a:p>
          <a:p>
            <a:pPr lvl="2"/>
            <a:r>
              <a:rPr lang="en-US" i="1" dirty="0" smtClean="0">
                <a:solidFill>
                  <a:srgbClr val="FFFFFF"/>
                </a:solidFill>
              </a:rPr>
              <a:t>WIP: cloud storage + memory corruption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07816" y="2669604"/>
            <a:ext cx="1234494" cy="1861509"/>
          </a:xfrm>
          <a:prstGeom prst="roundRect">
            <a:avLst>
              <a:gd name="adj" fmla="val 10432"/>
            </a:avLst>
          </a:prstGeom>
          <a:solidFill>
            <a:srgbClr val="FF8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Measure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02267" y="4638062"/>
            <a:ext cx="1237268" cy="1787228"/>
          </a:xfrm>
          <a:prstGeom prst="roundRect">
            <a:avLst>
              <a:gd name="adj" fmla="val 10446"/>
            </a:avLst>
          </a:prstGeom>
          <a:solidFill>
            <a:srgbClr val="008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Advance</a:t>
            </a:r>
            <a:endParaRPr lang="en-US" sz="2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5042" y="1846401"/>
            <a:ext cx="1237268" cy="71443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8575" cmpd="sng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r>
              <a:rPr lang="en-US" sz="2400" dirty="0" smtClean="0">
                <a:solidFill>
                  <a:srgbClr val="FFFFFF"/>
                </a:solidFill>
                <a:latin typeface="Gill Sans"/>
                <a:cs typeface="Gill Sans"/>
              </a:rPr>
              <a:t>Revisit</a:t>
            </a:r>
            <a:endParaRPr lang="en-US" sz="2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5822" y="2163726"/>
            <a:ext cx="6465002" cy="397106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08130" y="3009478"/>
            <a:ext cx="6587951" cy="1521636"/>
          </a:xfrm>
          <a:prstGeom prst="rect">
            <a:avLst/>
          </a:prstGeom>
          <a:solidFill>
            <a:schemeClr val="bg1">
              <a:alpha val="85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153" y="274638"/>
            <a:ext cx="8655866" cy="1143000"/>
          </a:xfrm>
        </p:spPr>
        <p:txBody>
          <a:bodyPr/>
          <a:lstStyle/>
          <a:p>
            <a:r>
              <a:rPr lang="en-US" b="0" dirty="0" smtClean="0"/>
              <a:t>Reliable cloud storage (Conclusion)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107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3664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Reliable local FS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SQCK </a:t>
            </a:r>
            <a:r>
              <a:rPr lang="en-US" i="1" dirty="0" smtClean="0">
                <a:solidFill>
                  <a:srgbClr val="FFFFFF"/>
                </a:solidFill>
              </a:rPr>
              <a:t>[OSDI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08]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I/O Shepherding </a:t>
            </a:r>
            <a:r>
              <a:rPr lang="en-US" i="1" dirty="0" smtClean="0">
                <a:solidFill>
                  <a:srgbClr val="FFFFFF"/>
                </a:solidFill>
              </a:rPr>
              <a:t>[SOSP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07]</a:t>
            </a:r>
            <a:endParaRPr lang="en-US" b="1" i="1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FATE and DESTINI </a:t>
            </a:r>
            <a:r>
              <a:rPr lang="en-US" i="1" dirty="0" smtClean="0">
                <a:solidFill>
                  <a:srgbClr val="FFFFFF"/>
                </a:solidFill>
              </a:rPr>
              <a:t>[NSDI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11]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2760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86" y="2344962"/>
            <a:ext cx="1114182" cy="1142086"/>
          </a:xfrm>
          <a:prstGeom prst="rect">
            <a:avLst/>
          </a:prstGeom>
        </p:spPr>
      </p:pic>
      <p:pic>
        <p:nvPicPr>
          <p:cNvPr id="4" name="Picture 3" descr="MC900438205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86" y="534143"/>
            <a:ext cx="1388126" cy="1388126"/>
          </a:xfrm>
          <a:prstGeom prst="rect">
            <a:avLst/>
          </a:prstGeom>
        </p:spPr>
      </p:pic>
      <p:sp>
        <p:nvSpPr>
          <p:cNvPr id="26" name="Lightning Bolt 25"/>
          <p:cNvSpPr/>
          <p:nvPr/>
        </p:nvSpPr>
        <p:spPr>
          <a:xfrm flipH="1">
            <a:off x="2513509" y="2547985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ightning Bolt 28"/>
          <p:cNvSpPr/>
          <p:nvPr/>
        </p:nvSpPr>
        <p:spPr>
          <a:xfrm flipH="1">
            <a:off x="1852853" y="2725711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ightning Bolt 29"/>
          <p:cNvSpPr/>
          <p:nvPr/>
        </p:nvSpPr>
        <p:spPr>
          <a:xfrm flipH="1">
            <a:off x="2897829" y="2388559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/>
          <p:cNvSpPr/>
          <p:nvPr/>
        </p:nvSpPr>
        <p:spPr>
          <a:xfrm flipH="1">
            <a:off x="1408242" y="2612241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ghtning Bolt 18"/>
          <p:cNvSpPr/>
          <p:nvPr/>
        </p:nvSpPr>
        <p:spPr>
          <a:xfrm flipH="1">
            <a:off x="1031517" y="2489970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ghtning Bolt 17"/>
          <p:cNvSpPr/>
          <p:nvPr/>
        </p:nvSpPr>
        <p:spPr>
          <a:xfrm flipH="1">
            <a:off x="547626" y="1984761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789572" y="1228206"/>
            <a:ext cx="2989983" cy="1790323"/>
          </a:xfrm>
          <a:prstGeom prst="cloud">
            <a:avLst/>
          </a:prstGeom>
          <a:solidFill>
            <a:schemeClr val="accent1">
              <a:lumMod val="5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US" sz="2200" dirty="0" smtClean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Lightning Bolt 9"/>
          <p:cNvSpPr/>
          <p:nvPr/>
        </p:nvSpPr>
        <p:spPr>
          <a:xfrm flipH="1">
            <a:off x="789572" y="2210933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21"/>
          <p:cNvSpPr>
            <a:spLocks noChangeArrowheads="1"/>
          </p:cNvSpPr>
          <p:nvPr/>
        </p:nvSpPr>
        <p:spPr bwMode="auto">
          <a:xfrm>
            <a:off x="703603" y="3687760"/>
            <a:ext cx="461624" cy="461624"/>
          </a:xfrm>
          <a:prstGeom prst="ellipse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708027" y="4427939"/>
            <a:ext cx="457200" cy="457200"/>
          </a:xfrm>
          <a:prstGeom prst="ellipse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703603" y="5189322"/>
            <a:ext cx="457200" cy="457200"/>
          </a:xfrm>
          <a:prstGeom prst="ellipse">
            <a:avLst/>
          </a:prstGeom>
          <a:solidFill>
            <a:srgbClr val="FFFFF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0" name="Lightning Bolt 19"/>
          <p:cNvSpPr/>
          <p:nvPr/>
        </p:nvSpPr>
        <p:spPr>
          <a:xfrm flipH="1">
            <a:off x="1408242" y="2144187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Lightning Bolt 20"/>
          <p:cNvSpPr/>
          <p:nvPr/>
        </p:nvSpPr>
        <p:spPr>
          <a:xfrm flipH="1">
            <a:off x="2962062" y="2086172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ightning Bolt 21"/>
          <p:cNvSpPr/>
          <p:nvPr/>
        </p:nvSpPr>
        <p:spPr>
          <a:xfrm flipH="1">
            <a:off x="1850761" y="2210933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ightning Bolt 22"/>
          <p:cNvSpPr/>
          <p:nvPr/>
        </p:nvSpPr>
        <p:spPr>
          <a:xfrm flipH="1">
            <a:off x="2321786" y="2372001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ightning Bolt 23"/>
          <p:cNvSpPr/>
          <p:nvPr/>
        </p:nvSpPr>
        <p:spPr>
          <a:xfrm flipH="1">
            <a:off x="3295664" y="2109460"/>
            <a:ext cx="483891" cy="807596"/>
          </a:xfrm>
          <a:prstGeom prst="lightningBolt">
            <a:avLst/>
          </a:prstGeom>
          <a:solidFill>
            <a:srgbClr val="FF0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087818" y="1228206"/>
            <a:ext cx="4088505" cy="1917298"/>
            <a:chOff x="4087818" y="1228206"/>
            <a:chExt cx="4088505" cy="1917298"/>
          </a:xfrm>
        </p:grpSpPr>
        <p:sp>
          <p:nvSpPr>
            <p:cNvPr id="28" name="Lightning Bolt 27"/>
            <p:cNvSpPr/>
            <p:nvPr/>
          </p:nvSpPr>
          <p:spPr>
            <a:xfrm flipH="1">
              <a:off x="7241128" y="2337908"/>
              <a:ext cx="483891" cy="807596"/>
            </a:xfrm>
            <a:prstGeom prst="lightningBol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5186340" y="1228206"/>
              <a:ext cx="2989983" cy="1790323"/>
            </a:xfrm>
            <a:prstGeom prst="cloud">
              <a:avLst/>
            </a:prstGeom>
            <a:solidFill>
              <a:srgbClr val="0080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Cloudy with </a:t>
              </a:r>
            </a:p>
            <a:p>
              <a:pPr algn="ctr"/>
              <a:r>
                <a:rPr lang="en-US" sz="2200" b="1" u="sng" dirty="0" smtClean="0">
                  <a:solidFill>
                    <a:schemeClr val="tx1"/>
                  </a:solidFill>
                  <a:latin typeface="Gill Sans"/>
                  <a:cs typeface="Gill Sans"/>
                </a:rPr>
                <a:t>less</a:t>
              </a:r>
              <a:r>
                <a:rPr lang="en-US" sz="22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 chance </a:t>
              </a:r>
            </a:p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of failure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4087818" y="1944016"/>
              <a:ext cx="718743" cy="848341"/>
            </a:xfrm>
            <a:prstGeom prst="rightArrow">
              <a:avLst/>
            </a:prstGeom>
            <a:solidFill>
              <a:schemeClr val="tx1"/>
            </a:solidFill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ightning Bolt 30"/>
            <p:cNvSpPr/>
            <p:nvPr/>
          </p:nvSpPr>
          <p:spPr>
            <a:xfrm flipH="1">
              <a:off x="5502442" y="2388559"/>
              <a:ext cx="367779" cy="740950"/>
            </a:xfrm>
            <a:prstGeom prst="lightningBolt">
              <a:avLst/>
            </a:prstGeom>
            <a:solidFill>
              <a:srgbClr val="FF0000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73463" y="3602076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latin typeface="Gill Sans"/>
                <a:cs typeface="Gill Sans"/>
              </a:rPr>
              <a:t>QA paradigms</a:t>
            </a:r>
            <a:endParaRPr lang="en-US" sz="3200" dirty="0"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3463" y="4329132"/>
            <a:ext cx="7470175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latin typeface="Gill Sans"/>
                <a:cs typeface="Gill Sans"/>
              </a:rPr>
              <a:t>Revisiting reliability principles at cloud scale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3463" y="5084937"/>
            <a:ext cx="6165494" cy="1031052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latin typeface="Gill Sans"/>
                <a:cs typeface="Gill Sans"/>
              </a:rPr>
              <a:t>Exploring reliability strategies for </a:t>
            </a:r>
            <a:r>
              <a:rPr lang="en-US" sz="3200" dirty="0" smtClean="0">
                <a:latin typeface="Gill Sans"/>
                <a:cs typeface="Gill Sans"/>
              </a:rPr>
              <a:t>new </a:t>
            </a:r>
            <a:r>
              <a:rPr lang="en-US" sz="3200" dirty="0">
                <a:latin typeface="Gill Sans"/>
                <a:cs typeface="Gill Sans"/>
              </a:rPr>
              <a:t>storage </a:t>
            </a:r>
            <a:r>
              <a:rPr lang="en-US" sz="3200" dirty="0" smtClean="0">
                <a:latin typeface="Gill Sans"/>
                <a:cs typeface="Gill Sans"/>
              </a:rPr>
              <a:t>technology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788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6" grpId="0"/>
      <p:bldP spid="37" grpId="0"/>
      <p:bldP spid="3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61775" y="2154624"/>
            <a:ext cx="7924800" cy="1988204"/>
          </a:xfrm>
        </p:spPr>
        <p:txBody>
          <a:bodyPr>
            <a:normAutofit/>
          </a:bodyPr>
          <a:lstStyle/>
          <a:p>
            <a:r>
              <a:rPr lang="en-US" dirty="0" smtClean="0"/>
              <a:t>Test and deploy</a:t>
            </a:r>
          </a:p>
          <a:p>
            <a:pPr lvl="1"/>
            <a:r>
              <a:rPr lang="en-US" dirty="0" smtClean="0"/>
              <a:t>New cloud services are quickly released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Offline testing </a:t>
            </a:r>
            <a:r>
              <a:rPr lang="en-US" b="1" dirty="0" smtClean="0"/>
              <a:t>not</a:t>
            </a:r>
            <a:r>
              <a:rPr lang="en-US" dirty="0" smtClean="0"/>
              <a:t> cover all </a:t>
            </a:r>
            <a:r>
              <a:rPr lang="en-US" dirty="0" smtClean="0">
                <a:solidFill>
                  <a:srgbClr val="FF0000"/>
                </a:solidFill>
              </a:rPr>
              <a:t>deployment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scenarios</a:t>
            </a:r>
          </a:p>
          <a:p>
            <a:pPr lvl="2"/>
            <a:r>
              <a:rPr lang="en-US" dirty="0" smtClean="0"/>
              <a:t>Operational protocols </a:t>
            </a:r>
            <a:r>
              <a:rPr lang="en-US" dirty="0" smtClean="0">
                <a:sym typeface="Wingdings"/>
              </a:rPr>
              <a:t> fragile  outages</a:t>
            </a:r>
            <a:endParaRPr lang="en-US" dirty="0" smtClean="0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595367" y="1428497"/>
            <a:ext cx="461624" cy="461624"/>
          </a:xfrm>
          <a:prstGeom prst="ellipse">
            <a:avLst/>
          </a:prstGeom>
          <a:solidFill>
            <a:srgbClr val="DC9E1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227" y="1342813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rgbClr val="DC9E1F"/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rgbClr val="DC9E1F"/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rgbClr val="DC9E1F"/>
              </a:solidFill>
              <a:latin typeface="Gill Sans"/>
              <a:cs typeface="Gill San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56991" y="4097984"/>
            <a:ext cx="1687793" cy="1706771"/>
            <a:chOff x="1238476" y="4461052"/>
            <a:chExt cx="1687793" cy="1706771"/>
          </a:xfrm>
        </p:grpSpPr>
        <p:sp>
          <p:nvSpPr>
            <p:cNvPr id="9" name="Document 8"/>
            <p:cNvSpPr/>
            <p:nvPr/>
          </p:nvSpPr>
          <p:spPr>
            <a:xfrm>
              <a:off x="1376310" y="4991603"/>
              <a:ext cx="1238947" cy="450743"/>
            </a:xfrm>
            <a:prstGeom prst="flowChartDocument">
              <a:avLst/>
            </a:prstGeom>
            <a:solidFill>
              <a:schemeClr val="bg1"/>
            </a:solidFill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Monaco"/>
                  <a:cs typeface="Monaco"/>
                </a:rPr>
                <a:t>op(){...}</a:t>
              </a:r>
            </a:p>
            <a:p>
              <a:endParaRPr lang="en-US" sz="1400" dirty="0">
                <a:solidFill>
                  <a:schemeClr val="tx1"/>
                </a:solidFill>
                <a:latin typeface="Monaco"/>
                <a:cs typeface="Monaco"/>
              </a:endParaRPr>
            </a:p>
          </p:txBody>
        </p:sp>
        <p:pic>
          <p:nvPicPr>
            <p:cNvPr id="7" name="Picture 6" descr="MC900432612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018" y="4461052"/>
              <a:ext cx="530552" cy="530552"/>
            </a:xfrm>
            <a:prstGeom prst="rect">
              <a:avLst/>
            </a:prstGeom>
          </p:spPr>
        </p:pic>
        <p:pic>
          <p:nvPicPr>
            <p:cNvPr id="10" name="Picture 9" descr="MC900432612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694" y="4461052"/>
              <a:ext cx="530552" cy="530552"/>
            </a:xfrm>
            <a:prstGeom prst="rect">
              <a:avLst/>
            </a:prstGeom>
          </p:spPr>
        </p:pic>
        <p:pic>
          <p:nvPicPr>
            <p:cNvPr id="11" name="Picture 10" descr="MC900432612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618" y="4461052"/>
              <a:ext cx="530552" cy="530552"/>
            </a:xfrm>
            <a:prstGeom prst="rect">
              <a:avLst/>
            </a:prstGeom>
          </p:spPr>
        </p:pic>
        <p:pic>
          <p:nvPicPr>
            <p:cNvPr id="8" name="Picture 7" descr="server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1238476" y="5360271"/>
              <a:ext cx="772839" cy="807552"/>
            </a:xfrm>
            <a:prstGeom prst="rect">
              <a:avLst/>
            </a:prstGeom>
          </p:spPr>
        </p:pic>
        <p:pic>
          <p:nvPicPr>
            <p:cNvPr id="12" name="Picture 11" descr="server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1687570" y="5356615"/>
              <a:ext cx="772839" cy="807552"/>
            </a:xfrm>
            <a:prstGeom prst="rect">
              <a:avLst/>
            </a:prstGeom>
          </p:spPr>
        </p:pic>
        <p:pic>
          <p:nvPicPr>
            <p:cNvPr id="13" name="Picture 12" descr="server.pn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46" b="-2246"/>
            <a:stretch/>
          </p:blipFill>
          <p:spPr>
            <a:xfrm>
              <a:off x="2153430" y="5356615"/>
              <a:ext cx="772839" cy="807552"/>
            </a:xfrm>
            <a:prstGeom prst="rect">
              <a:avLst/>
            </a:prstGeom>
          </p:spPr>
        </p:pic>
        <p:sp>
          <p:nvSpPr>
            <p:cNvPr id="16" name="Explosion 1 15"/>
            <p:cNvSpPr/>
            <p:nvPr/>
          </p:nvSpPr>
          <p:spPr bwMode="auto">
            <a:xfrm>
              <a:off x="2153430" y="5548233"/>
              <a:ext cx="553740" cy="509702"/>
            </a:xfrm>
            <a:prstGeom prst="irregularSeal1">
              <a:avLst/>
            </a:prstGeom>
            <a:solidFill>
              <a:schemeClr val="tx2"/>
            </a:solidFill>
            <a:ln w="19050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49936" y="4151991"/>
            <a:ext cx="3417075" cy="2538107"/>
            <a:chOff x="4692364" y="4066323"/>
            <a:chExt cx="3417075" cy="2538107"/>
          </a:xfrm>
        </p:grpSpPr>
        <p:grpSp>
          <p:nvGrpSpPr>
            <p:cNvPr id="83" name="Group 82"/>
            <p:cNvGrpSpPr/>
            <p:nvPr/>
          </p:nvGrpSpPr>
          <p:grpSpPr>
            <a:xfrm>
              <a:off x="4692364" y="4066323"/>
              <a:ext cx="3417075" cy="2538107"/>
              <a:chOff x="4692364" y="4066323"/>
              <a:chExt cx="3417075" cy="2538107"/>
            </a:xfrm>
          </p:grpSpPr>
          <p:pic>
            <p:nvPicPr>
              <p:cNvPr id="20" name="Picture 19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809338" y="5442346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21" name="Picture 20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106890" y="5459057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22" name="Picture 21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376336" y="5472351"/>
                <a:ext cx="772839" cy="807552"/>
              </a:xfrm>
              <a:prstGeom prst="rect">
                <a:avLst/>
              </a:prstGeom>
            </p:spPr>
          </p:pic>
          <p:grpSp>
            <p:nvGrpSpPr>
              <p:cNvPr id="55" name="Group 54"/>
              <p:cNvGrpSpPr/>
              <p:nvPr/>
            </p:nvGrpSpPr>
            <p:grpSpPr>
              <a:xfrm>
                <a:off x="4945108" y="4066323"/>
                <a:ext cx="3028488" cy="1065212"/>
                <a:chOff x="5292682" y="4385848"/>
                <a:chExt cx="3028488" cy="1065212"/>
              </a:xfrm>
            </p:grpSpPr>
            <p:pic>
              <p:nvPicPr>
                <p:cNvPr id="19" name="Picture 18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2756" y="438795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1" name="Picture 30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497" y="4385848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2" name="Picture 31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7561" y="438795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3" name="Picture 32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5237" y="4390070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4" name="Picture 33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7978" y="438795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40042" y="4390070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6" name="Picture 35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1322" y="4548741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7" name="Picture 36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4063" y="4546630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8" name="Picture 37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6127" y="4548741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39" name="Picture 38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3803" y="4550852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0" name="Picture 39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6544" y="4548741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1" name="Picture 40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88608" y="4550852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2" name="Picture 41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2682" y="472620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423" y="4724098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4" name="Picture 43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7487" y="472620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5163" y="4728320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6" name="Picture 45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7904" y="4726209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7" name="Picture 46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39968" y="4728320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8" name="Picture 47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3332" y="4918397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49" name="Picture 48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6073" y="4916286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50" name="Picture 49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58137" y="4918397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51" name="Picture 50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5813" y="4920508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52" name="Picture 51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8554" y="4918397"/>
                  <a:ext cx="530552" cy="530552"/>
                </a:xfrm>
                <a:prstGeom prst="rect">
                  <a:avLst/>
                </a:prstGeom>
              </p:spPr>
            </p:pic>
            <p:pic>
              <p:nvPicPr>
                <p:cNvPr id="53" name="Picture 52" descr="MC900432612.PNG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618" y="4920508"/>
                  <a:ext cx="530552" cy="530552"/>
                </a:xfrm>
                <a:prstGeom prst="rect">
                  <a:avLst/>
                </a:prstGeom>
              </p:spPr>
            </p:pic>
          </p:grpSp>
          <p:sp>
            <p:nvSpPr>
              <p:cNvPr id="23" name="Document 22"/>
              <p:cNvSpPr/>
              <p:nvPr/>
            </p:nvSpPr>
            <p:spPr>
              <a:xfrm>
                <a:off x="4965969" y="4960943"/>
                <a:ext cx="1017259" cy="710691"/>
              </a:xfrm>
              <a:prstGeom prst="flowChartDocument">
                <a:avLst/>
              </a:prstGeom>
              <a:solidFill>
                <a:schemeClr val="bg1"/>
              </a:solidFill>
              <a:ln w="571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t"/>
              <a:lstStyle/>
              <a:p>
                <a:r>
                  <a:rPr lang="en-US" sz="1400" b="1" dirty="0" smtClean="0">
                    <a:solidFill>
                      <a:schemeClr val="tx1"/>
                    </a:solidFill>
                    <a:latin typeface="Monaco"/>
                    <a:cs typeface="Monaco"/>
                  </a:rPr>
                  <a:t>op() </a:t>
                </a:r>
              </a:p>
              <a:p>
                <a:r>
                  <a:rPr lang="en-US" sz="1400" b="1" dirty="0" smtClean="0">
                    <a:solidFill>
                      <a:schemeClr val="tx1"/>
                    </a:solidFill>
                    <a:latin typeface="Monaco"/>
                    <a:cs typeface="Monaco"/>
                  </a:rPr>
                  <a:t>{...}</a:t>
                </a:r>
              </a:p>
              <a:p>
                <a:endParaRPr lang="en-US" sz="1400" dirty="0">
                  <a:solidFill>
                    <a:schemeClr val="tx1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56" name="Document 55"/>
              <p:cNvSpPr/>
              <p:nvPr/>
            </p:nvSpPr>
            <p:spPr>
              <a:xfrm>
                <a:off x="5793150" y="5001974"/>
                <a:ext cx="1050495" cy="381880"/>
              </a:xfrm>
              <a:prstGeom prst="flowChartDocument">
                <a:avLst/>
              </a:prstGeom>
              <a:solidFill>
                <a:schemeClr val="bg1"/>
              </a:solidFill>
              <a:ln w="1905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t"/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Monaco"/>
                    <a:cs typeface="Monaco"/>
                  </a:rPr>
                  <a:t>service2</a:t>
                </a:r>
                <a:endParaRPr lang="en-US" sz="1400" dirty="0">
                  <a:solidFill>
                    <a:srgbClr val="FF0000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57" name="Document 56"/>
              <p:cNvSpPr/>
              <p:nvPr/>
            </p:nvSpPr>
            <p:spPr>
              <a:xfrm>
                <a:off x="6821475" y="4964153"/>
                <a:ext cx="1050495" cy="494906"/>
              </a:xfrm>
              <a:prstGeom prst="flowChartDocument">
                <a:avLst/>
              </a:prstGeom>
              <a:solidFill>
                <a:schemeClr val="bg1"/>
              </a:solidFill>
              <a:ln w="1905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t"/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Monaco"/>
                    <a:cs typeface="Monaco"/>
                  </a:rPr>
                  <a:t>service3</a:t>
                </a:r>
                <a:endParaRPr lang="en-US" sz="1400" dirty="0">
                  <a:solidFill>
                    <a:srgbClr val="FF0000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58" name="Document 57"/>
              <p:cNvSpPr/>
              <p:nvPr/>
            </p:nvSpPr>
            <p:spPr>
              <a:xfrm>
                <a:off x="6355035" y="5272289"/>
                <a:ext cx="1050495" cy="380144"/>
              </a:xfrm>
              <a:prstGeom prst="flowChartDocument">
                <a:avLst/>
              </a:prstGeom>
              <a:solidFill>
                <a:schemeClr val="bg1"/>
              </a:solidFill>
              <a:ln w="1905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t"/>
              <a:lstStyle/>
              <a:p>
                <a:r>
                  <a:rPr lang="en-US" sz="1400" dirty="0" smtClean="0">
                    <a:solidFill>
                      <a:srgbClr val="FF0000"/>
                    </a:solidFill>
                    <a:latin typeface="Monaco"/>
                    <a:cs typeface="Monaco"/>
                  </a:rPr>
                  <a:t>service4</a:t>
                </a:r>
                <a:endParaRPr lang="en-US" sz="1400" dirty="0">
                  <a:solidFill>
                    <a:srgbClr val="FF0000"/>
                  </a:solidFill>
                  <a:latin typeface="Monaco"/>
                  <a:cs typeface="Monaco"/>
                </a:endParaRPr>
              </a:p>
            </p:txBody>
          </p:sp>
          <p:pic>
            <p:nvPicPr>
              <p:cNvPr id="59" name="Picture 58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638259" y="5464756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0" name="Picture 59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935811" y="5481467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1" name="Picture 60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205257" y="5494761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2" name="Picture 61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508450" y="5490848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3" name="Picture 62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806002" y="5507559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4" name="Picture 63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7075448" y="5520853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5" name="Picture 64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7336600" y="5510713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6" name="Picture 65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692364" y="5718371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7" name="Picture 66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4989916" y="5735082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68" name="Picture 67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259362" y="5748376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0" name="Picture 69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521285" y="5740781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1" name="Picture 70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5818837" y="5757492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2" name="Picture 71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088283" y="5770786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3" name="Picture 72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391476" y="5766873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4" name="Picture 73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689028" y="5783584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5" name="Picture 74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6958474" y="5796878"/>
                <a:ext cx="772839" cy="807552"/>
              </a:xfrm>
              <a:prstGeom prst="rect">
                <a:avLst/>
              </a:prstGeom>
            </p:spPr>
          </p:pic>
          <p:pic>
            <p:nvPicPr>
              <p:cNvPr id="76" name="Picture 75" descr="server.png"/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246" b="-2246"/>
              <a:stretch/>
            </p:blipFill>
            <p:spPr>
              <a:xfrm>
                <a:off x="7219626" y="5786738"/>
                <a:ext cx="772839" cy="807552"/>
              </a:xfrm>
              <a:prstGeom prst="rect">
                <a:avLst/>
              </a:prstGeom>
            </p:spPr>
          </p:pic>
        </p:grpSp>
        <p:sp>
          <p:nvSpPr>
            <p:cNvPr id="84" name="Explosion 1 83"/>
            <p:cNvSpPr/>
            <p:nvPr/>
          </p:nvSpPr>
          <p:spPr bwMode="auto">
            <a:xfrm>
              <a:off x="6134228" y="5464756"/>
              <a:ext cx="553740" cy="509702"/>
            </a:xfrm>
            <a:prstGeom prst="irregularSeal1">
              <a:avLst/>
            </a:prstGeom>
            <a:solidFill>
              <a:srgbClr val="800000"/>
            </a:solidFill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85" name="Explosion 1 84"/>
            <p:cNvSpPr/>
            <p:nvPr/>
          </p:nvSpPr>
          <p:spPr bwMode="auto">
            <a:xfrm>
              <a:off x="7244605" y="5974458"/>
              <a:ext cx="553740" cy="509702"/>
            </a:xfrm>
            <a:prstGeom prst="irregularSeal1">
              <a:avLst/>
            </a:prstGeom>
            <a:solidFill>
              <a:srgbClr val="800000"/>
            </a:solidFill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86" name="Explosion 1 85"/>
            <p:cNvSpPr/>
            <p:nvPr/>
          </p:nvSpPr>
          <p:spPr bwMode="auto">
            <a:xfrm>
              <a:off x="6782860" y="5459057"/>
              <a:ext cx="553740" cy="509702"/>
            </a:xfrm>
            <a:prstGeom prst="irregularSeal1">
              <a:avLst/>
            </a:prstGeom>
            <a:solidFill>
              <a:srgbClr val="800000"/>
            </a:solidFill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87" name="Explosion 1 86"/>
            <p:cNvSpPr/>
            <p:nvPr/>
          </p:nvSpPr>
          <p:spPr bwMode="auto">
            <a:xfrm>
              <a:off x="6417240" y="6004920"/>
              <a:ext cx="553740" cy="509702"/>
            </a:xfrm>
            <a:prstGeom prst="irregularSeal1">
              <a:avLst/>
            </a:prstGeom>
            <a:solidFill>
              <a:srgbClr val="800000"/>
            </a:solidFill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031938" y="2229885"/>
            <a:ext cx="3753789" cy="498938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+ Deploy and Test (live!)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525685" y="4610467"/>
            <a:ext cx="2841227" cy="1708160"/>
            <a:chOff x="2525685" y="4610467"/>
            <a:chExt cx="2841227" cy="1708160"/>
          </a:xfrm>
        </p:grpSpPr>
        <p:sp>
          <p:nvSpPr>
            <p:cNvPr id="79" name="TextBox 78"/>
            <p:cNvSpPr txBox="1"/>
            <p:nvPr/>
          </p:nvSpPr>
          <p:spPr>
            <a:xfrm>
              <a:off x="2925704" y="4610467"/>
              <a:ext cx="1882513" cy="1708160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Example Ops: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- Recovery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- Load balancing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- Upgrades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- </a:t>
              </a:r>
              <a:r>
                <a:rPr lang="en-US" dirty="0" err="1" smtClean="0">
                  <a:latin typeface="Gill Sans"/>
                  <a:cs typeface="Gill Sans"/>
                </a:rPr>
                <a:t>Config</a:t>
              </a:r>
              <a:r>
                <a:rPr lang="en-US" dirty="0" smtClean="0">
                  <a:latin typeface="Gill Sans"/>
                  <a:cs typeface="Gill Sans"/>
                </a:rPr>
                <a:t> changes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- ...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525685" y="4841485"/>
              <a:ext cx="400019" cy="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4722519" y="4847547"/>
              <a:ext cx="644393" cy="510410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65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8282" y="1690282"/>
            <a:ext cx="4209331" cy="24032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Reliable local storage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MySQL </a:t>
            </a:r>
            <a:r>
              <a:rPr lang="en-US" sz="2000" dirty="0"/>
              <a:t>+ </a:t>
            </a:r>
            <a:r>
              <a:rPr lang="en-US" sz="2000" dirty="0" smtClean="0"/>
              <a:t>Corruption </a:t>
            </a:r>
            <a:r>
              <a:rPr lang="en-US" sz="2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.........</a:t>
            </a:r>
            <a:r>
              <a:rPr lang="en-US" sz="2000" dirty="0" smtClean="0"/>
              <a:t> </a:t>
            </a:r>
            <a:r>
              <a:rPr lang="en-US" sz="2000" i="1" dirty="0" smtClean="0"/>
              <a:t>ICDE </a:t>
            </a:r>
            <a:r>
              <a:rPr lang="fr-FR" sz="2000" i="1" dirty="0"/>
              <a:t>’</a:t>
            </a:r>
            <a:r>
              <a:rPr lang="en-US" sz="2000" i="1" dirty="0" smtClean="0"/>
              <a:t>10</a:t>
            </a:r>
            <a:endParaRPr lang="en-US" sz="2000" i="1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Error-code </a:t>
            </a:r>
            <a:r>
              <a:rPr lang="en-US" sz="2000" dirty="0"/>
              <a:t>static </a:t>
            </a:r>
            <a:r>
              <a:rPr lang="en-US" sz="2000" dirty="0" smtClean="0"/>
              <a:t>analysis </a:t>
            </a:r>
            <a:r>
              <a:rPr lang="en-US" sz="2000" dirty="0" smtClean="0">
                <a:solidFill>
                  <a:srgbClr val="7F7F7F"/>
                </a:solidFill>
              </a:rPr>
              <a:t>... </a:t>
            </a:r>
            <a:r>
              <a:rPr lang="en-US" sz="2000" i="1" dirty="0" smtClean="0">
                <a:solidFill>
                  <a:srgbClr val="FFFFFF"/>
                </a:solidFill>
              </a:rPr>
              <a:t>PLDI </a:t>
            </a:r>
            <a:r>
              <a:rPr lang="fr-FR" sz="2000" i="1" dirty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09</a:t>
            </a:r>
            <a:endParaRPr lang="en-US" sz="2000" dirty="0">
              <a:solidFill>
                <a:srgbClr val="FFFFFF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</a:t>
            </a:r>
            <a:r>
              <a:rPr lang="en-US" sz="2000" dirty="0" smtClean="0">
                <a:solidFill>
                  <a:srgbClr val="FFFFFF"/>
                </a:solidFill>
              </a:rPr>
              <a:t>SQCK </a:t>
            </a:r>
            <a:r>
              <a:rPr lang="en-US" sz="2000" dirty="0" smtClean="0">
                <a:solidFill>
                  <a:srgbClr val="7F7F7F"/>
                </a:solidFill>
              </a:rPr>
              <a:t>...................................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OSDI </a:t>
            </a:r>
            <a:r>
              <a:rPr lang="fr-FR" sz="2000" i="1" dirty="0" smtClean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08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Error-handling analysis </a:t>
            </a:r>
            <a:r>
              <a:rPr lang="en-US" sz="2000" dirty="0" smtClean="0">
                <a:solidFill>
                  <a:srgbClr val="7F7F7F"/>
                </a:solidFill>
              </a:rPr>
              <a:t>.......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FAST </a:t>
            </a:r>
            <a:r>
              <a:rPr lang="fr-FR" sz="2000" i="1" dirty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08</a:t>
            </a:r>
            <a:endParaRPr lang="en-US" sz="20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I/O Shepherding </a:t>
            </a:r>
            <a:r>
              <a:rPr lang="en-US" sz="2000" dirty="0" smtClean="0">
                <a:solidFill>
                  <a:srgbClr val="7F7F7F"/>
                </a:solidFill>
              </a:rPr>
              <a:t>................. </a:t>
            </a:r>
            <a:r>
              <a:rPr lang="en-US" sz="2000" i="1" dirty="0" smtClean="0">
                <a:solidFill>
                  <a:srgbClr val="FFFFFF"/>
                </a:solidFill>
              </a:rPr>
              <a:t>SOSP </a:t>
            </a:r>
            <a:r>
              <a:rPr lang="fr-FR" sz="2000" i="1" dirty="0" smtClean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07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dirty="0" smtClean="0"/>
              <a:t>- FS reliability analysis </a:t>
            </a:r>
            <a:r>
              <a:rPr lang="en-US" sz="2000" dirty="0" smtClean="0">
                <a:solidFill>
                  <a:srgbClr val="7F7F7F"/>
                </a:solidFill>
              </a:rPr>
              <a:t>.......... </a:t>
            </a:r>
            <a:r>
              <a:rPr lang="en-US" sz="2000" i="1" dirty="0" smtClean="0">
                <a:solidFill>
                  <a:srgbClr val="FFFFFF"/>
                </a:solidFill>
              </a:rPr>
              <a:t>SOSP </a:t>
            </a:r>
            <a:r>
              <a:rPr lang="fr-FR" sz="2000" i="1" dirty="0" smtClean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05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5113"/>
            <a:ext cx="7924800" cy="7446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Research contributions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8281" y="4309370"/>
            <a:ext cx="4426393" cy="2412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charset="2"/>
              <a:buChar char="q"/>
              <a:defRPr sz="3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26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Lucida Grande"/>
              <a:buChar char="-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Reliable cloud storage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2000" dirty="0" smtClean="0"/>
              <a:t>- Fate and Destini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7F7F7F"/>
                </a:solidFill>
              </a:rPr>
              <a:t>..................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NSDI </a:t>
            </a:r>
            <a:r>
              <a:rPr lang="fr-FR" sz="2000" i="1" dirty="0" smtClean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11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2000" dirty="0" smtClean="0"/>
              <a:t>- Programmable fail test</a:t>
            </a:r>
            <a:r>
              <a:rPr lang="en-US" sz="2000" dirty="0" smtClean="0">
                <a:solidFill>
                  <a:srgbClr val="7F7F7F"/>
                </a:solidFill>
              </a:rPr>
              <a:t> .. </a:t>
            </a:r>
            <a:r>
              <a:rPr lang="en-US" sz="2000" i="1" dirty="0" smtClean="0">
                <a:solidFill>
                  <a:srgbClr val="FFFFFF"/>
                </a:solidFill>
              </a:rPr>
              <a:t>OOPSLA </a:t>
            </a:r>
            <a:r>
              <a:rPr lang="fr-FR" sz="2000" i="1" dirty="0" smtClean="0">
                <a:solidFill>
                  <a:srgbClr val="FFFFFF"/>
                </a:solidFill>
              </a:rPr>
              <a:t>’</a:t>
            </a:r>
            <a:r>
              <a:rPr lang="en-US" sz="2000" i="1" dirty="0" smtClean="0">
                <a:solidFill>
                  <a:srgbClr val="FFFFFF"/>
                </a:solidFill>
              </a:rPr>
              <a:t>11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2000" dirty="0" smtClean="0"/>
              <a:t>- Scalable fail model chk </a:t>
            </a:r>
            <a:r>
              <a:rPr lang="en-US" sz="2000" dirty="0" smtClean="0">
                <a:solidFill>
                  <a:srgbClr val="7F7F7F"/>
                </a:solidFill>
              </a:rPr>
              <a:t>..........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In Prog.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2000" dirty="0" smtClean="0"/>
              <a:t>- CloudFS + mem. corrupt </a:t>
            </a:r>
            <a:r>
              <a:rPr lang="en-US" sz="2000" dirty="0" smtClean="0">
                <a:solidFill>
                  <a:srgbClr val="7F7F7F"/>
                </a:solidFill>
              </a:rPr>
              <a:t>......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In Prog.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2000" dirty="0" smtClean="0"/>
              <a:t>- Failure as a Service </a:t>
            </a:r>
            <a:r>
              <a:rPr lang="en-US" sz="2000" dirty="0" smtClean="0">
                <a:solidFill>
                  <a:srgbClr val="7F7F7F"/>
                </a:solidFill>
              </a:rPr>
              <a:t>................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FFFFFF"/>
                </a:solidFill>
              </a:rPr>
              <a:t>In Prog.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86454" y="1638449"/>
            <a:ext cx="3832758" cy="2323055"/>
          </a:xfrm>
          <a:prstGeom prst="roundRect">
            <a:avLst>
              <a:gd name="adj" fmla="val 7483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solidFill>
                  <a:srgbClr val="FFFF00"/>
                </a:solidFill>
                <a:latin typeface="Gill Sans"/>
                <a:cs typeface="Gill Sans"/>
              </a:rPr>
              <a:t>FS + </a:t>
            </a:r>
            <a:r>
              <a:rPr lang="en-US" sz="2000" b="1" dirty="0" smtClean="0">
                <a:solidFill>
                  <a:srgbClr val="FFFF00"/>
                </a:solidFill>
                <a:latin typeface="Gill Sans"/>
                <a:cs typeface="Gill Sans"/>
              </a:rPr>
              <a:t>disk failures</a:t>
            </a:r>
            <a:r>
              <a:rPr lang="en-US" sz="2000" dirty="0" smtClean="0">
                <a:solidFill>
                  <a:srgbClr val="FFFF00"/>
                </a:solidFill>
                <a:latin typeface="Gill Sans"/>
                <a:cs typeface="Gill Sans"/>
              </a:rPr>
              <a:t>: buggy and complex management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solidFill>
                  <a:srgbClr val="00FF00"/>
                </a:solidFill>
                <a:latin typeface="Gill Sans"/>
                <a:cs typeface="Gill Sans"/>
              </a:rPr>
              <a:t>New reliability frameworks</a:t>
            </a:r>
            <a:r>
              <a:rPr lang="en-US" sz="2000" dirty="0">
                <a:solidFill>
                  <a:srgbClr val="00FF00"/>
                </a:solidFill>
                <a:latin typeface="Gill Sans"/>
                <a:cs typeface="Gill Sans"/>
              </a:rPr>
              <a:t> </a:t>
            </a:r>
            <a:r>
              <a:rPr lang="en-US" sz="2000" dirty="0" smtClean="0">
                <a:latin typeface="Gill Sans"/>
                <a:cs typeface="Gill Sans"/>
              </a:rPr>
              <a:t>(robust, simple, flexible, and powerful disk-failure management)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98226" y="4125367"/>
            <a:ext cx="3820986" cy="2509116"/>
          </a:xfrm>
          <a:prstGeom prst="roundRect">
            <a:avLst>
              <a:gd name="adj" fmla="val 6544"/>
            </a:avLst>
          </a:prstGeom>
          <a:noFill/>
          <a:ln w="381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>
                <a:solidFill>
                  <a:srgbClr val="FFFF00"/>
                </a:solidFill>
                <a:latin typeface="Gill Sans"/>
                <a:cs typeface="Gill Sans"/>
              </a:rPr>
              <a:t>M</a:t>
            </a:r>
            <a:r>
              <a:rPr lang="en-US" sz="2000" b="1" dirty="0" smtClean="0">
                <a:solidFill>
                  <a:srgbClr val="FFFF00"/>
                </a:solidFill>
                <a:latin typeface="Gill Sans"/>
                <a:cs typeface="Gill Sans"/>
              </a:rPr>
              <a:t>ultiple, diverse HW failures</a:t>
            </a:r>
            <a:r>
              <a:rPr lang="en-US" sz="2000" dirty="0">
                <a:solidFill>
                  <a:srgbClr val="FFFF00"/>
                </a:solidFill>
                <a:latin typeface="Gill Sans"/>
                <a:cs typeface="Gill Sans"/>
              </a:rPr>
              <a:t>:</a:t>
            </a:r>
            <a:r>
              <a:rPr lang="en-US" sz="2000" dirty="0" smtClean="0">
                <a:solidFill>
                  <a:srgbClr val="FFFF00"/>
                </a:solidFill>
                <a:latin typeface="Gill Sans"/>
                <a:cs typeface="Gill Sans"/>
              </a:rPr>
              <a:t> rarely exercised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 smtClean="0">
                <a:solidFill>
                  <a:srgbClr val="00FF00"/>
                </a:solidFill>
                <a:latin typeface="Gill Sans"/>
                <a:cs typeface="Gill Sans"/>
              </a:rPr>
              <a:t>Advanced cloud failure testing     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(e.g., systematic and efficient exploration of multiple failures)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3214" y="2592371"/>
            <a:ext cx="4404398" cy="1104675"/>
            <a:chOff x="193214" y="2592371"/>
            <a:chExt cx="4404398" cy="1104675"/>
          </a:xfrm>
        </p:grpSpPr>
        <p:sp>
          <p:nvSpPr>
            <p:cNvPr id="13" name="Rounded Rectangle 12"/>
            <p:cNvSpPr/>
            <p:nvPr/>
          </p:nvSpPr>
          <p:spPr>
            <a:xfrm>
              <a:off x="565149" y="2663680"/>
              <a:ext cx="4032463" cy="338883"/>
            </a:xfrm>
            <a:prstGeom prst="roundRect">
              <a:avLst/>
            </a:prstGeom>
            <a:solidFill>
              <a:srgbClr val="00FF00">
                <a:alpha val="15000"/>
              </a:srgbClr>
            </a:solidFill>
            <a:ln w="19050" cmpd="sng">
              <a:solidFill>
                <a:srgbClr val="00F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93214" y="2592371"/>
              <a:ext cx="384636" cy="465009"/>
            </a:xfrm>
            <a:prstGeom prst="rightArrow">
              <a:avLst/>
            </a:prstGeom>
            <a:solidFill>
              <a:srgbClr val="00FF00"/>
            </a:solidFill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65150" y="3276600"/>
              <a:ext cx="4032462" cy="338883"/>
            </a:xfrm>
            <a:prstGeom prst="roundRect">
              <a:avLst/>
            </a:prstGeom>
            <a:solidFill>
              <a:srgbClr val="00FF00">
                <a:alpha val="15000"/>
              </a:srgbClr>
            </a:solidFill>
            <a:ln w="19050" cmpd="sng">
              <a:solidFill>
                <a:srgbClr val="00F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93214" y="3232037"/>
              <a:ext cx="384636" cy="465009"/>
            </a:xfrm>
            <a:prstGeom prst="rightArrow">
              <a:avLst/>
            </a:prstGeom>
            <a:solidFill>
              <a:srgbClr val="00FF00"/>
            </a:solidFill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3214" y="4613850"/>
            <a:ext cx="4404400" cy="465009"/>
            <a:chOff x="193214" y="4613850"/>
            <a:chExt cx="4404400" cy="465009"/>
          </a:xfrm>
        </p:grpSpPr>
        <p:sp>
          <p:nvSpPr>
            <p:cNvPr id="17" name="Rounded Rectangle 16"/>
            <p:cNvSpPr/>
            <p:nvPr/>
          </p:nvSpPr>
          <p:spPr>
            <a:xfrm>
              <a:off x="565150" y="4671000"/>
              <a:ext cx="4032464" cy="338883"/>
            </a:xfrm>
            <a:prstGeom prst="roundRect">
              <a:avLst/>
            </a:prstGeom>
            <a:solidFill>
              <a:srgbClr val="00FF00">
                <a:alpha val="15000"/>
              </a:srgbClr>
            </a:solidFill>
            <a:ln w="19050" cmpd="sng">
              <a:solidFill>
                <a:srgbClr val="00F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93214" y="4613850"/>
              <a:ext cx="384636" cy="465009"/>
            </a:xfrm>
            <a:prstGeom prst="rightArrow">
              <a:avLst/>
            </a:prstGeom>
            <a:solidFill>
              <a:srgbClr val="00FF00"/>
            </a:solidFill>
            <a:ln w="190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4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489907" y="3968747"/>
            <a:ext cx="2004584" cy="36576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749" y="4384164"/>
            <a:ext cx="2159479" cy="2149306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Upgrades</a:t>
            </a:r>
            <a:endParaRPr lang="en-US" sz="2200" dirty="0">
              <a:latin typeface="Gill Sans"/>
              <a:cs typeface="Gill Sans"/>
            </a:endParaRP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Security breach</a:t>
            </a:r>
            <a:endParaRPr lang="en-US" sz="2200" dirty="0">
              <a:latin typeface="Gill Sans"/>
              <a:cs typeface="Gill Sans"/>
            </a:endParaRPr>
          </a:p>
          <a:p>
            <a:pPr algn="ctr">
              <a:spcBef>
                <a:spcPts val="800"/>
              </a:spcBef>
            </a:pPr>
            <a:r>
              <a:rPr lang="en-US" sz="2200" dirty="0">
                <a:latin typeface="Gill Sans"/>
                <a:cs typeface="Gill Sans"/>
              </a:rPr>
              <a:t>Load spikes</a:t>
            </a:r>
          </a:p>
          <a:p>
            <a:pPr algn="ctr">
              <a:spcBef>
                <a:spcPts val="800"/>
              </a:spcBef>
            </a:pPr>
            <a:r>
              <a:rPr lang="en-US" sz="2200" dirty="0" err="1" smtClean="0">
                <a:latin typeface="Gill Sans"/>
                <a:cs typeface="Gill Sans"/>
              </a:rPr>
              <a:t>Config</a:t>
            </a:r>
            <a:r>
              <a:rPr lang="en-US" sz="2200" dirty="0" smtClean="0">
                <a:latin typeface="Gill Sans"/>
                <a:cs typeface="Gill Sans"/>
              </a:rPr>
              <a:t> changes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...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321696" y="3610504"/>
            <a:ext cx="3786878" cy="2459411"/>
            <a:chOff x="4621802" y="635000"/>
            <a:chExt cx="3786878" cy="2459411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t="19232" r="11785"/>
            <a:stretch/>
          </p:blipFill>
          <p:spPr>
            <a:xfrm>
              <a:off x="5627656" y="635000"/>
              <a:ext cx="2781024" cy="2207560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621802" y="1235940"/>
              <a:ext cx="882923" cy="0"/>
            </a:xfrm>
            <a:prstGeom prst="straightConnector1">
              <a:avLst/>
            </a:prstGeom>
            <a:ln w="57150" cmpd="sng">
              <a:solidFill>
                <a:srgbClr val="FFFFF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4"/>
            <a:srcRect t="30811" b="34748"/>
            <a:stretch/>
          </p:blipFill>
          <p:spPr>
            <a:xfrm>
              <a:off x="6331226" y="2645540"/>
              <a:ext cx="1303338" cy="448871"/>
            </a:xfrm>
            <a:prstGeom prst="rect">
              <a:avLst/>
            </a:prstGeom>
            <a:ln w="19050" cmpd="sng">
              <a:solidFill>
                <a:srgbClr val="FFFFFF"/>
              </a:solidFill>
            </a:ln>
          </p:spPr>
        </p:pic>
      </p:grpSp>
      <p:sp>
        <p:nvSpPr>
          <p:cNvPr id="36" name="TextBox 35"/>
          <p:cNvSpPr txBox="1"/>
          <p:nvPr/>
        </p:nvSpPr>
        <p:spPr>
          <a:xfrm>
            <a:off x="2965269" y="4389789"/>
            <a:ext cx="2018817" cy="21493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Performance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Coverage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System design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Monetary cost</a:t>
            </a:r>
            <a:endParaRPr lang="en-US" sz="2200" dirty="0">
              <a:latin typeface="Gill Sans"/>
              <a:cs typeface="Gill Sans"/>
            </a:endParaRP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...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73398" y="4375819"/>
            <a:ext cx="3104277" cy="1708160"/>
          </a:xfrm>
          <a:prstGeom prst="rect">
            <a:avLst/>
          </a:prstGeom>
          <a:solidFill>
            <a:srgbClr val="000000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OS (VM)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Computing (</a:t>
            </a:r>
            <a:r>
              <a:rPr lang="en-US" sz="2200" dirty="0" err="1" smtClean="0">
                <a:latin typeface="Gill Sans"/>
                <a:cs typeface="Gill Sans"/>
              </a:rPr>
              <a:t>MapReduce</a:t>
            </a:r>
            <a:r>
              <a:rPr lang="en-US" sz="2200" dirty="0" smtClean="0">
                <a:latin typeface="Gill Sans"/>
                <a:cs typeface="Gill Sans"/>
              </a:rPr>
              <a:t>)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Network</a:t>
            </a:r>
          </a:p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595367" y="1426755"/>
            <a:ext cx="461624" cy="461624"/>
          </a:xfrm>
          <a:prstGeom prst="ellipse">
            <a:avLst/>
          </a:prstGeom>
          <a:solidFill>
            <a:srgbClr val="DC9E1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227" y="1342813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rgbClr val="DC9E1F"/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rgbClr val="DC9E1F"/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rgbClr val="DC9E1F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749" y="3931530"/>
            <a:ext cx="2159479" cy="825867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Failure drills</a:t>
            </a:r>
            <a:endParaRPr lang="en-US" sz="2200" dirty="0">
              <a:latin typeface="Gill Sans"/>
              <a:cs typeface="Gill Sans"/>
            </a:endParaRPr>
          </a:p>
          <a:p>
            <a:pPr algn="ctr">
              <a:spcBef>
                <a:spcPts val="800"/>
              </a:spcBef>
            </a:pPr>
            <a:endParaRPr lang="en-US" sz="2200" dirty="0" smtClean="0"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749" y="3128208"/>
            <a:ext cx="2159479" cy="723275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Gill Sans"/>
                <a:cs typeface="Gill Sans"/>
              </a:rPr>
              <a:t>Operational</a:t>
            </a:r>
          </a:p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Gill Sans"/>
                <a:cs typeface="Gill Sans"/>
              </a:rPr>
              <a:t>Drills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8975" y="3325755"/>
            <a:ext cx="2018817" cy="384721"/>
          </a:xfrm>
          <a:prstGeom prst="rect">
            <a:avLst/>
          </a:prstGeom>
          <a:solidFill>
            <a:srgbClr val="000000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DC9E1F"/>
                </a:solidFill>
                <a:latin typeface="Gill Sans"/>
                <a:cs typeface="Gill Sans"/>
              </a:rPr>
              <a:t>Challenges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8975" y="3931530"/>
            <a:ext cx="2018817" cy="384721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Safety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5133" y="3930351"/>
            <a:ext cx="2514813" cy="384721"/>
          </a:xfrm>
          <a:prstGeom prst="rect">
            <a:avLst/>
          </a:prstGeom>
          <a:solidFill>
            <a:srgbClr val="000000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2200" dirty="0" smtClean="0">
                <a:latin typeface="Gill Sans"/>
                <a:cs typeface="Gill Sans"/>
              </a:rPr>
              <a:t>Storage (HDFS, ...)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5749" y="3128208"/>
            <a:ext cx="3228651" cy="723275"/>
          </a:xfrm>
          <a:prstGeom prst="rect">
            <a:avLst/>
          </a:prstGeom>
          <a:solidFill>
            <a:srgbClr val="000000"/>
          </a:solidFill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DC9E1F"/>
                </a:solidFill>
                <a:latin typeface="Gill Sans"/>
                <a:cs typeface="Gill Sans"/>
              </a:rPr>
              <a:t>Build drill-capable cloud systems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7849" y="1988206"/>
            <a:ext cx="8076772" cy="1059794"/>
          </a:xfrm>
          <a:prstGeom prst="roundRect">
            <a:avLst/>
          </a:prstGeom>
          <a:solidFill>
            <a:schemeClr val="tx2"/>
          </a:solidFill>
          <a:ln w="127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Deploy and Test: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Gill Sans"/>
                <a:cs typeface="Gill Sans"/>
              </a:rPr>
              <a:t>Live</a:t>
            </a: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Gill Sans"/>
                <a:cs typeface="Gill Sans"/>
              </a:rPr>
              <a:t>in-production </a:t>
            </a:r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quality assurance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775341" y="3214415"/>
            <a:ext cx="0" cy="3307568"/>
          </a:xfrm>
          <a:prstGeom prst="line">
            <a:avLst/>
          </a:prstGeom>
          <a:ln w="28575" cmpd="sng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230803" y="3214415"/>
            <a:ext cx="0" cy="3307568"/>
          </a:xfrm>
          <a:prstGeom prst="line">
            <a:avLst/>
          </a:prstGeom>
          <a:ln w="28575" cmpd="sng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382502" y="3966999"/>
            <a:ext cx="1143000" cy="36576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80582" y="3968747"/>
            <a:ext cx="2514813" cy="365760"/>
          </a:xfrm>
          <a:prstGeom prst="roundRect">
            <a:avLst/>
          </a:prstGeom>
          <a:solidFill>
            <a:srgbClr val="FFFF00">
              <a:alpha val="25000"/>
            </a:srgbClr>
          </a:solidFill>
          <a:ln w="19050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124648" y="3837210"/>
            <a:ext cx="81950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Gill Sans"/>
                <a:cs typeface="Gill Sans"/>
              </a:rPr>
              <a:t>???</a:t>
            </a:r>
          </a:p>
        </p:txBody>
      </p:sp>
      <p:sp>
        <p:nvSpPr>
          <p:cNvPr id="62" name="12-Point Star 61"/>
          <p:cNvSpPr/>
          <p:nvPr/>
        </p:nvSpPr>
        <p:spPr>
          <a:xfrm>
            <a:off x="-17877" y="3146049"/>
            <a:ext cx="8684390" cy="3304052"/>
          </a:xfrm>
          <a:prstGeom prst="star12">
            <a:avLst>
              <a:gd name="adj" fmla="val 40132"/>
            </a:avLst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Lots of intersecting challenges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Gill Sans"/>
                <a:cs typeface="Gill Sans"/>
              </a:rPr>
              <a:t>Transform how we build systems</a:t>
            </a:r>
            <a:endParaRPr lang="en-US" sz="28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9767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34" grpId="0"/>
      <p:bldP spid="36" grpId="0" animBg="1"/>
      <p:bldP spid="42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44" grpId="0" animBg="1"/>
      <p:bldP spid="44" grpId="1" animBg="1"/>
      <p:bldP spid="45" grpId="0" animBg="1"/>
      <p:bldP spid="45" grpId="1" animBg="1"/>
      <p:bldP spid="63" grpId="0"/>
      <p:bldP spid="63" grpId="1"/>
      <p:bldP spid="6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1099" y="4044267"/>
            <a:ext cx="8244535" cy="2539157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FFFF"/>
            </a:solidFill>
          </a:ln>
          <a:effectLst/>
        </p:spPr>
        <p:txBody>
          <a:bodyPr wrap="square" bIns="0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A: How </a:t>
            </a:r>
            <a:r>
              <a:rPr lang="en-US" dirty="0">
                <a:latin typeface="Gill Sans"/>
                <a:cs typeface="Gill Sans"/>
              </a:rPr>
              <a:t>do we load-balance </a:t>
            </a:r>
            <a:r>
              <a:rPr lang="en-US" dirty="0" smtClean="0">
                <a:latin typeface="Gill Sans"/>
                <a:cs typeface="Gill Sans"/>
              </a:rPr>
              <a:t>connections </a:t>
            </a:r>
            <a:r>
              <a:rPr lang="en-US" dirty="0">
                <a:latin typeface="Gill Sans"/>
                <a:cs typeface="Gill Sans"/>
              </a:rPr>
              <a:t>from </a:t>
            </a:r>
            <a:r>
              <a:rPr lang="en-US" dirty="0" smtClean="0">
                <a:latin typeface="Gill Sans"/>
                <a:cs typeface="Gill Sans"/>
              </a:rPr>
              <a:t>middleware to DB </a:t>
            </a:r>
            <a:r>
              <a:rPr lang="en-US" dirty="0">
                <a:latin typeface="Gill Sans"/>
                <a:cs typeface="Gill Sans"/>
              </a:rPr>
              <a:t>servers</a:t>
            </a:r>
            <a:r>
              <a:rPr lang="en-US" dirty="0" smtClean="0">
                <a:latin typeface="Gill Sans"/>
                <a:cs typeface="Gill Sans"/>
              </a:rPr>
              <a:t>?</a:t>
            </a:r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B: Through 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a </a:t>
            </a:r>
            <a:r>
              <a:rPr lang="en-US" b="1" dirty="0">
                <a:solidFill>
                  <a:schemeClr val="tx2"/>
                </a:solidFill>
                <a:latin typeface="Gill Sans"/>
                <a:cs typeface="Gill Sans"/>
              </a:rPr>
              <a:t>Zeus</a:t>
            </a:r>
            <a:r>
              <a:rPr lang="en-US" dirty="0">
                <a:solidFill>
                  <a:schemeClr val="tx2"/>
                </a:solidFill>
                <a:latin typeface="Gill Sans"/>
                <a:cs typeface="Gill Sans"/>
              </a:rPr>
              <a:t> load-balancing cluster</a:t>
            </a:r>
            <a:r>
              <a:rPr lang="en-US" dirty="0" smtClean="0">
                <a:solidFill>
                  <a:schemeClr val="tx2"/>
                </a:solidFill>
                <a:latin typeface="Gill Sans"/>
                <a:cs typeface="Gill Sans"/>
              </a:rPr>
              <a:t>.</a:t>
            </a:r>
            <a:endParaRPr lang="en-US" dirty="0">
              <a:solidFill>
                <a:schemeClr val="tx2"/>
              </a:solidFill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A: From web </a:t>
            </a:r>
            <a:r>
              <a:rPr lang="en-US" dirty="0">
                <a:latin typeface="Gill Sans"/>
                <a:cs typeface="Gill Sans"/>
              </a:rPr>
              <a:t>servers to </a:t>
            </a:r>
            <a:r>
              <a:rPr lang="en-US" dirty="0" smtClean="0">
                <a:latin typeface="Gill Sans"/>
                <a:cs typeface="Gill Sans"/>
              </a:rPr>
              <a:t>middleware servers?</a:t>
            </a:r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B: The </a:t>
            </a:r>
            <a:r>
              <a:rPr lang="en-US" dirty="0">
                <a:solidFill>
                  <a:srgbClr val="DC9E1F"/>
                </a:solidFill>
                <a:latin typeface="Gill Sans"/>
                <a:cs typeface="Gill Sans"/>
              </a:rPr>
              <a:t>same </a:t>
            </a:r>
            <a:r>
              <a:rPr lang="en-US" b="1" dirty="0">
                <a:solidFill>
                  <a:srgbClr val="DC9E1F"/>
                </a:solidFill>
                <a:latin typeface="Gill Sans"/>
                <a:cs typeface="Gill Sans"/>
              </a:rPr>
              <a:t>Zeus</a:t>
            </a:r>
            <a:r>
              <a:rPr lang="en-US" dirty="0">
                <a:solidFill>
                  <a:srgbClr val="DC9E1F"/>
                </a:solidFill>
                <a:latin typeface="Gill Sans"/>
                <a:cs typeface="Gill Sans"/>
              </a:rPr>
              <a:t> cluster</a:t>
            </a:r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.</a:t>
            </a:r>
            <a:endParaRPr lang="en-US" dirty="0">
              <a:solidFill>
                <a:srgbClr val="DC9E1F"/>
              </a:solidFill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A: Web </a:t>
            </a:r>
            <a:r>
              <a:rPr lang="en-US" dirty="0">
                <a:latin typeface="Gill Sans"/>
                <a:cs typeface="Gill Sans"/>
              </a:rPr>
              <a:t>servers to </a:t>
            </a:r>
            <a:r>
              <a:rPr lang="en-US" dirty="0" smtClean="0">
                <a:latin typeface="Gill Sans"/>
                <a:cs typeface="Gill Sans"/>
              </a:rPr>
              <a:t>storage? VPN </a:t>
            </a:r>
            <a:r>
              <a:rPr lang="en-US" dirty="0">
                <a:latin typeface="Gill Sans"/>
                <a:cs typeface="Gill Sans"/>
              </a:rPr>
              <a:t>between </a:t>
            </a:r>
            <a:r>
              <a:rPr lang="en-US" dirty="0" smtClean="0">
                <a:latin typeface="Gill Sans"/>
                <a:cs typeface="Gill Sans"/>
              </a:rPr>
              <a:t>datacenters</a:t>
            </a:r>
            <a:r>
              <a:rPr lang="en-US" dirty="0">
                <a:latin typeface="Gill Sans"/>
                <a:cs typeface="Gill Sans"/>
              </a:rPr>
              <a:t>? SSH access</a:t>
            </a:r>
            <a:r>
              <a:rPr lang="en-US" dirty="0" smtClean="0">
                <a:latin typeface="Gill Sans"/>
                <a:cs typeface="Gill Sans"/>
              </a:rPr>
              <a:t>?</a:t>
            </a:r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B: </a:t>
            </a:r>
            <a:r>
              <a:rPr lang="en-US" b="1" dirty="0" smtClean="0">
                <a:solidFill>
                  <a:srgbClr val="DC9E1F"/>
                </a:solidFill>
                <a:latin typeface="Gill Sans"/>
                <a:cs typeface="Gill Sans"/>
              </a:rPr>
              <a:t>Zeus</a:t>
            </a:r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.</a:t>
            </a:r>
            <a:endParaRPr lang="en-US" dirty="0">
              <a:solidFill>
                <a:srgbClr val="DC9E1F"/>
              </a:solidFill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A: Does </a:t>
            </a:r>
            <a:r>
              <a:rPr lang="en-US" dirty="0">
                <a:latin typeface="Gill Sans"/>
                <a:cs typeface="Gill Sans"/>
              </a:rPr>
              <a:t>everything </a:t>
            </a:r>
            <a:r>
              <a:rPr lang="en-US" dirty="0" smtClean="0">
                <a:latin typeface="Gill Sans"/>
                <a:cs typeface="Gill Sans"/>
              </a:rPr>
              <a:t>go through </a:t>
            </a:r>
            <a:r>
              <a:rPr lang="en-US" dirty="0">
                <a:latin typeface="Gill Sans"/>
                <a:cs typeface="Gill Sans"/>
              </a:rPr>
              <a:t>Zeus</a:t>
            </a:r>
            <a:r>
              <a:rPr lang="en-US" dirty="0" smtClean="0">
                <a:latin typeface="Gill Sans"/>
                <a:cs typeface="Gill Sans"/>
              </a:rPr>
              <a:t>?</a:t>
            </a:r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A: Pretty </a:t>
            </a:r>
            <a:r>
              <a:rPr lang="en-US" dirty="0">
                <a:solidFill>
                  <a:srgbClr val="DC9E1F"/>
                </a:solidFill>
                <a:latin typeface="Gill Sans"/>
                <a:cs typeface="Gill Sans"/>
              </a:rPr>
              <a:t>much, yes</a:t>
            </a:r>
            <a:r>
              <a:rPr lang="en-US" dirty="0" smtClean="0">
                <a:solidFill>
                  <a:srgbClr val="DC9E1F"/>
                </a:solidFill>
                <a:latin typeface="Gill Sans"/>
                <a:cs typeface="Gill Sans"/>
              </a:rPr>
              <a:t>.</a:t>
            </a:r>
            <a:endParaRPr lang="en-US" dirty="0">
              <a:solidFill>
                <a:srgbClr val="DC9E1F"/>
              </a:solidFill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B: Uh</a:t>
            </a:r>
            <a:r>
              <a:rPr lang="en-US" dirty="0">
                <a:latin typeface="Gill Sans"/>
                <a:cs typeface="Gill Sans"/>
              </a:rPr>
              <a:t>-</a:t>
            </a:r>
            <a:r>
              <a:rPr lang="en-US" dirty="0" smtClean="0">
                <a:latin typeface="Gill Sans"/>
                <a:cs typeface="Gill Sans"/>
              </a:rPr>
              <a:t>huh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smtClean="0">
                <a:latin typeface="Gill Sans"/>
                <a:cs typeface="Gill Sans"/>
              </a:rPr>
              <a:t>... what </a:t>
            </a:r>
            <a:r>
              <a:rPr lang="en-US" dirty="0">
                <a:latin typeface="Gill Sans"/>
                <a:cs typeface="Gill Sans"/>
              </a:rPr>
              <a:t>could possibly go wrong</a:t>
            </a:r>
            <a:r>
              <a:rPr lang="en-US" dirty="0" smtClean="0">
                <a:latin typeface="Gill Sans"/>
                <a:cs typeface="Gill Sans"/>
              </a:rPr>
              <a:t>?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77680" y="2522488"/>
            <a:ext cx="6272987" cy="137509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No single point of failure</a:t>
            </a:r>
          </a:p>
          <a:p>
            <a:pPr lvl="1"/>
            <a:r>
              <a:rPr lang="en-US" dirty="0" smtClean="0"/>
              <a:t>Current attention: </a:t>
            </a:r>
            <a:r>
              <a:rPr lang="en-US" b="1" u="sng" dirty="0" smtClean="0"/>
              <a:t>hardware</a:t>
            </a:r>
          </a:p>
          <a:p>
            <a:pPr lvl="1"/>
            <a:r>
              <a:rPr lang="en-US" b="1" dirty="0" smtClean="0">
                <a:solidFill>
                  <a:srgbClr val="DC9E1F"/>
                </a:solidFill>
              </a:rPr>
              <a:t>Software?</a:t>
            </a:r>
          </a:p>
          <a:p>
            <a:pPr lvl="2"/>
            <a:r>
              <a:rPr lang="en-US" b="1" dirty="0" smtClean="0"/>
              <a:t>“</a:t>
            </a:r>
            <a:r>
              <a:rPr lang="en-US" b="1" dirty="0"/>
              <a:t>Scale Fail” </a:t>
            </a:r>
            <a:r>
              <a:rPr lang="en-US" dirty="0" smtClean="0"/>
              <a:t>(</a:t>
            </a:r>
            <a:r>
              <a:rPr lang="en-US" dirty="0" err="1" smtClean="0"/>
              <a:t>www.lwn.net</a:t>
            </a:r>
            <a:r>
              <a:rPr lang="en-US" dirty="0" smtClean="0"/>
              <a:t>, May 2011)</a:t>
            </a:r>
          </a:p>
          <a:p>
            <a:pPr lvl="1"/>
            <a:endParaRPr lang="en-US" dirty="0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595367" y="1262076"/>
            <a:ext cx="461624" cy="461624"/>
          </a:xfrm>
          <a:prstGeom prst="ellipse">
            <a:avLst/>
          </a:prstGeom>
          <a:solidFill>
            <a:schemeClr val="tx1">
              <a:lumMod val="75000"/>
            </a:schemeClr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5227" y="1174651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>
            <a:off x="599791" y="1826618"/>
            <a:ext cx="457200" cy="457200"/>
          </a:xfrm>
          <a:prstGeom prst="ellipse">
            <a:avLst/>
          </a:prstGeom>
          <a:solidFill>
            <a:srgbClr val="DC9E1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227" y="1727811"/>
            <a:ext cx="7470175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Revisiting reliability principles at cloud 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414" y="4647260"/>
            <a:ext cx="6956253" cy="566326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134" y="5222993"/>
            <a:ext cx="7712755" cy="489184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752" y="5712178"/>
            <a:ext cx="7697138" cy="854190"/>
          </a:xfrm>
          <a:prstGeom prst="rect">
            <a:avLst/>
          </a:prstGeom>
          <a:solidFill>
            <a:schemeClr val="bg1">
              <a:alpha val="90000"/>
            </a:schemeClr>
          </a:solidFill>
          <a:ln w="28575" cmpd="sng">
            <a:noFill/>
          </a:ln>
          <a:effectLst/>
        </p:spPr>
        <p:txBody>
          <a:bodyPr wrap="square" tIns="0" bIns="0" rtlCol="0" anchor="ctr">
            <a:noAutofit/>
          </a:bodyPr>
          <a:lstStyle/>
          <a:p>
            <a:pPr algn="ctr"/>
            <a:endParaRPr lang="en-US" sz="100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289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165227" y="2541302"/>
            <a:ext cx="7661822" cy="39874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No single point of </a:t>
            </a:r>
            <a:r>
              <a:rPr lang="en-US" b="1" u="sng" dirty="0" smtClean="0"/>
              <a:t>software</a:t>
            </a:r>
            <a:r>
              <a:rPr lang="en-US" b="1" dirty="0" smtClean="0"/>
              <a:t> failure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-Version cloud services</a:t>
            </a:r>
          </a:p>
          <a:p>
            <a:pPr lvl="2"/>
            <a:r>
              <a:rPr lang="en-US" dirty="0"/>
              <a:t>Google: 3 independent monitoring services</a:t>
            </a:r>
          </a:p>
          <a:p>
            <a:pPr lvl="2"/>
            <a:r>
              <a:rPr lang="en-US" dirty="0"/>
              <a:t>N-version cloud FS? key-value store? load balancer?</a:t>
            </a:r>
          </a:p>
          <a:p>
            <a:pPr lvl="1"/>
            <a:r>
              <a:rPr lang="en-US" dirty="0" smtClean="0"/>
              <a:t>Affect </a:t>
            </a:r>
            <a:r>
              <a:rPr lang="en-US" dirty="0"/>
              <a:t>data management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“EC2-friendly” cloud storage</a:t>
            </a:r>
          </a:p>
          <a:p>
            <a:r>
              <a:rPr lang="en-US" b="1" dirty="0" smtClean="0"/>
              <a:t>Statistic-guided reliability</a:t>
            </a:r>
          </a:p>
          <a:p>
            <a:r>
              <a:rPr lang="en-US" dirty="0" smtClean="0"/>
              <a:t>...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595367" y="1262076"/>
            <a:ext cx="461624" cy="461624"/>
          </a:xfrm>
          <a:prstGeom prst="ellipse">
            <a:avLst/>
          </a:prstGeom>
          <a:solidFill>
            <a:schemeClr val="tx1">
              <a:lumMod val="75000"/>
            </a:schemeClr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5227" y="1174651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>
            <a:off x="599791" y="1826618"/>
            <a:ext cx="457200" cy="457200"/>
          </a:xfrm>
          <a:prstGeom prst="ellipse">
            <a:avLst/>
          </a:prstGeom>
          <a:solidFill>
            <a:srgbClr val="DC9E1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227" y="1727811"/>
            <a:ext cx="7470175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Revisiting reliability principles at cloud scale</a:t>
            </a:r>
          </a:p>
        </p:txBody>
      </p:sp>
    </p:spTree>
    <p:extLst>
      <p:ext uri="{BB962C8B-B14F-4D97-AF65-F5344CB8AC3E}">
        <p14:creationId xmlns:p14="http://schemas.microsoft.com/office/powerpoint/2010/main" val="203034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05790" y="3810000"/>
            <a:ext cx="7979107" cy="215462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torage-class memory (PCM, </a:t>
            </a:r>
            <a:r>
              <a:rPr lang="en-US" dirty="0" err="1" smtClean="0"/>
              <a:t>Memristor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Directly attachable </a:t>
            </a:r>
            <a:r>
              <a:rPr lang="en-US" dirty="0"/>
              <a:t>to CPU</a:t>
            </a:r>
          </a:p>
          <a:p>
            <a:pPr lvl="1"/>
            <a:r>
              <a:rPr lang="en-US" dirty="0" smtClean="0"/>
              <a:t>Byte</a:t>
            </a:r>
            <a:r>
              <a:rPr lang="en-US" dirty="0"/>
              <a:t>-addressable</a:t>
            </a:r>
          </a:p>
          <a:p>
            <a:r>
              <a:rPr lang="en-US" dirty="0" smtClean="0"/>
              <a:t>Revisit block</a:t>
            </a:r>
            <a:r>
              <a:rPr lang="en-US" dirty="0"/>
              <a:t>-level (disk/flash) </a:t>
            </a:r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595367" y="1262076"/>
            <a:ext cx="461624" cy="461624"/>
          </a:xfrm>
          <a:prstGeom prst="ellipse">
            <a:avLst/>
          </a:prstGeom>
          <a:solidFill>
            <a:schemeClr val="tx1">
              <a:lumMod val="75000"/>
            </a:schemeClr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5227" y="1174651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chemeClr val="tx1">
                  <a:lumMod val="7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595367" y="1826618"/>
            <a:ext cx="457200" cy="457200"/>
          </a:xfrm>
          <a:prstGeom prst="ellipse">
            <a:avLst/>
          </a:prstGeom>
          <a:solidFill>
            <a:srgbClr val="BFBFBF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227" y="1727811"/>
            <a:ext cx="7470175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rgbClr val="BFBFBF"/>
                </a:solidFill>
                <a:latin typeface="Gill Sans"/>
                <a:cs typeface="Gill Sans"/>
              </a:rPr>
              <a:t>Revisiting reliability principles at cloud scale</a:t>
            </a:r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595367" y="2388203"/>
            <a:ext cx="457200" cy="457200"/>
          </a:xfrm>
          <a:prstGeom prst="ellipse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5227" y="2283818"/>
            <a:ext cx="6165494" cy="1031052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Exploring reliability strategies for </a:t>
            </a:r>
            <a:r>
              <a:rPr lang="en-US" sz="3200" dirty="0" smtClean="0">
                <a:solidFill>
                  <a:schemeClr val="tx2"/>
                </a:solidFill>
                <a:latin typeface="Gill Sans"/>
                <a:cs typeface="Gill Sans"/>
              </a:rPr>
              <a:t>new </a:t>
            </a:r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storage </a:t>
            </a:r>
            <a:r>
              <a:rPr lang="en-US" sz="3200" dirty="0" smtClean="0">
                <a:solidFill>
                  <a:schemeClr val="tx2"/>
                </a:solidFill>
                <a:latin typeface="Gill Sans"/>
                <a:cs typeface="Gill Sans"/>
              </a:rPr>
              <a:t>technology</a:t>
            </a:r>
            <a:endParaRPr lang="en-US" sz="3200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088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595367" y="1262076"/>
            <a:ext cx="461624" cy="461624"/>
          </a:xfrm>
          <a:prstGeom prst="ellipse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5227" y="1174651"/>
            <a:ext cx="6165494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rgbClr val="DC9E1F"/>
                </a:solidFill>
                <a:latin typeface="Gill Sans"/>
                <a:cs typeface="Gill Sans"/>
              </a:rPr>
              <a:t>Advancing cloud </a:t>
            </a:r>
            <a:r>
              <a:rPr lang="en-US" sz="3200" dirty="0" smtClean="0">
                <a:solidFill>
                  <a:srgbClr val="DC9E1F"/>
                </a:solidFill>
                <a:latin typeface="Gill Sans"/>
                <a:cs typeface="Gill Sans"/>
              </a:rPr>
              <a:t>QA paradigms</a:t>
            </a:r>
            <a:endParaRPr lang="en-US" sz="3200" dirty="0">
              <a:solidFill>
                <a:srgbClr val="DC9E1F"/>
              </a:solidFill>
              <a:latin typeface="Gill Sans"/>
              <a:cs typeface="Gill Sans"/>
            </a:endParaRPr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595367" y="1826618"/>
            <a:ext cx="457200" cy="457200"/>
          </a:xfrm>
          <a:prstGeom prst="ellipse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227" y="1727811"/>
            <a:ext cx="7470175" cy="538609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rgbClr val="DC9E1F"/>
                </a:solidFill>
                <a:latin typeface="Gill Sans"/>
                <a:cs typeface="Gill Sans"/>
              </a:rPr>
              <a:t>Revisiting reliability principles at cloud scale</a:t>
            </a:r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595367" y="2388203"/>
            <a:ext cx="457200" cy="457200"/>
          </a:xfrm>
          <a:prstGeom prst="ellipse">
            <a:avLst/>
          </a:prstGeom>
          <a:solidFill>
            <a:schemeClr val="tx2"/>
          </a:solidFill>
          <a:ln w="254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5227" y="2283818"/>
            <a:ext cx="6165494" cy="1031052"/>
          </a:xfrm>
          <a:prstGeom prst="rect">
            <a:avLst/>
          </a:prstGeom>
          <a:noFill/>
          <a:ln w="28575" cmpd="sng">
            <a:noFill/>
          </a:ln>
          <a:effectLst/>
        </p:spPr>
        <p:txBody>
          <a:bodyPr wrap="square" bIns="0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Exploring reliability strategies for </a:t>
            </a:r>
            <a:r>
              <a:rPr lang="en-US" sz="3200" dirty="0" smtClean="0">
                <a:solidFill>
                  <a:schemeClr val="tx2"/>
                </a:solidFill>
                <a:latin typeface="Gill Sans"/>
                <a:cs typeface="Gill Sans"/>
              </a:rPr>
              <a:t>new </a:t>
            </a:r>
            <a:r>
              <a:rPr lang="en-US" sz="3200" dirty="0">
                <a:solidFill>
                  <a:schemeClr val="tx2"/>
                </a:solidFill>
                <a:latin typeface="Gill Sans"/>
                <a:cs typeface="Gill Sans"/>
              </a:rPr>
              <a:t>storage </a:t>
            </a:r>
            <a:r>
              <a:rPr lang="en-US" sz="3200" dirty="0" smtClean="0">
                <a:solidFill>
                  <a:schemeClr val="tx2"/>
                </a:solidFill>
                <a:latin typeface="Gill Sans"/>
                <a:cs typeface="Gill Sans"/>
              </a:rPr>
              <a:t>technology</a:t>
            </a:r>
            <a:endParaRPr lang="en-US" sz="3200" dirty="0">
              <a:solidFill>
                <a:schemeClr val="tx2"/>
              </a:solidFill>
              <a:latin typeface="Gill Sans"/>
              <a:cs typeface="Gill Sans"/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595367" y="4140200"/>
            <a:ext cx="7924800" cy="2089150"/>
          </a:xfr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dirty="0" smtClean="0"/>
              <a:t>Beyond reliability ...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Custom OS/FS for custom cloud services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“Information and control” cloud</a:t>
            </a:r>
          </a:p>
          <a:p>
            <a:pPr>
              <a:spcBef>
                <a:spcPts val="5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253664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Reliable local FS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Reliable cloud storage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391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3082204"/>
            <a:ext cx="7924800" cy="3351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Journey of storage systems reliability</a:t>
            </a:r>
          </a:p>
          <a:p>
            <a:pPr lvl="1"/>
            <a:r>
              <a:rPr lang="en-US" dirty="0" smtClean="0"/>
              <a:t>4+ decades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Architectural shifts </a:t>
            </a:r>
            <a:r>
              <a:rPr lang="en-US" dirty="0" smtClean="0">
                <a:solidFill>
                  <a:schemeClr val="tx2"/>
                </a:solidFill>
                <a:sym typeface="Wingdings"/>
              </a:rPr>
              <a:t> new reliability challenges</a:t>
            </a:r>
          </a:p>
          <a:p>
            <a:pPr lvl="1"/>
            <a:r>
              <a:rPr lang="en-US" dirty="0" smtClean="0"/>
              <a:t>The need to revisit reliability</a:t>
            </a:r>
          </a:p>
          <a:p>
            <a:r>
              <a:rPr lang="en-US" dirty="0" smtClean="0"/>
              <a:t>Future …</a:t>
            </a:r>
          </a:p>
          <a:p>
            <a:pPr lvl="1"/>
            <a:r>
              <a:rPr lang="en-US" i="1" dirty="0" smtClean="0"/>
              <a:t>“Future is a world of failures” </a:t>
            </a:r>
            <a:r>
              <a:rPr lang="en-US" dirty="0" smtClean="0"/>
              <a:t>[Gibson]</a:t>
            </a:r>
          </a:p>
          <a:p>
            <a:pPr lvl="1"/>
            <a:r>
              <a:rPr lang="en-US" dirty="0" smtClean="0"/>
              <a:t>Reliability</a:t>
            </a:r>
            <a:r>
              <a:rPr lang="en-US" dirty="0"/>
              <a:t> </a:t>
            </a:r>
            <a:r>
              <a:rPr lang="en-US" dirty="0" smtClean="0"/>
              <a:t>becomes more important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283" y="1575017"/>
            <a:ext cx="7936634" cy="1430219"/>
            <a:chOff x="683190" y="5136615"/>
            <a:chExt cx="7936634" cy="1430219"/>
          </a:xfrm>
        </p:grpSpPr>
        <p:grpSp>
          <p:nvGrpSpPr>
            <p:cNvPr id="6" name="Group 5"/>
            <p:cNvGrpSpPr/>
            <p:nvPr/>
          </p:nvGrpSpPr>
          <p:grpSpPr>
            <a:xfrm>
              <a:off x="683190" y="5148483"/>
              <a:ext cx="938256" cy="866747"/>
              <a:chOff x="450883" y="5516685"/>
              <a:chExt cx="938256" cy="866747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450883" y="5516685"/>
                <a:ext cx="938256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Disk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36" name="Picture 135"/>
              <p:cNvPicPr>
                <a:picLocks noChangeAspect="1"/>
              </p:cNvPicPr>
              <p:nvPr/>
            </p:nvPicPr>
            <p:blipFill rotWithShape="1">
              <a:blip r:embed="rId2"/>
              <a:srcRect l="5446" t="6835" r="56664" b="9775"/>
              <a:stretch/>
            </p:blipFill>
            <p:spPr>
              <a:xfrm rot="16200000">
                <a:off x="654552" y="5706204"/>
                <a:ext cx="531707" cy="822749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556947" y="5136615"/>
              <a:ext cx="963514" cy="792682"/>
              <a:chOff x="7712387" y="2025899"/>
              <a:chExt cx="963514" cy="792682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7712387" y="2025899"/>
                <a:ext cx="963514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SCM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34" name="Picture 133"/>
              <p:cNvPicPr>
                <a:picLocks noChangeAspect="1"/>
              </p:cNvPicPr>
              <p:nvPr/>
            </p:nvPicPr>
            <p:blipFill rotWithShape="1">
              <a:blip r:embed="rId3"/>
              <a:srcRect l="19510" t="6149" r="20235" b="12318"/>
              <a:stretch/>
            </p:blipFill>
            <p:spPr>
              <a:xfrm>
                <a:off x="7830310" y="2360940"/>
                <a:ext cx="770894" cy="457641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6809556" y="5136615"/>
              <a:ext cx="1810268" cy="1430219"/>
              <a:chOff x="6982602" y="3256764"/>
              <a:chExt cx="1810268" cy="143021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982602" y="3256764"/>
                <a:ext cx="1707680" cy="4387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Cloud storage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grpSp>
            <p:nvGrpSpPr>
              <p:cNvPr id="18" name="Group 17"/>
              <p:cNvGrpSpPr>
                <a:grpSpLocks noChangeAspect="1"/>
              </p:cNvGrpSpPr>
              <p:nvPr/>
            </p:nvGrpSpPr>
            <p:grpSpPr>
              <a:xfrm>
                <a:off x="7018392" y="3598180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115" name="Picture 11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6" name="Picture 11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7" name="Picture 11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8" name="Picture 11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9" name="Picture 11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0" name="Picture 11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1" name="Picture 12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2" name="Picture 12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5" name="Picture 12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7" name="Picture 12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8" name="Picture 12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29" name="Picture 12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>
                <a:grpSpLocks noChangeAspect="1"/>
              </p:cNvGrpSpPr>
              <p:nvPr/>
            </p:nvGrpSpPr>
            <p:grpSpPr>
              <a:xfrm>
                <a:off x="7554900" y="3598180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97" name="Picture 9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8" name="Picture 9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9" name="Picture 9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0" name="Picture 9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2" name="Picture 10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5" name="Picture 10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6" name="Picture 10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7" name="Picture 10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8" name="Picture 10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09" name="Picture 10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1" name="Picture 11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2" name="Picture 11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3" name="Picture 11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8089353" y="3592509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79" name="Picture 7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0" name="Picture 7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1" name="Picture 8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2" name="Picture 8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3" name="Picture 8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4" name="Picture 8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5" name="Picture 8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6" name="Picture 8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7" name="Picture 8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8" name="Picture 8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89" name="Picture 8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0" name="Picture 8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1" name="Picture 9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2" name="Picture 9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3" name="Picture 9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4" name="Picture 9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5" name="Picture 9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96" name="Picture 9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/>
              <p:cNvGrpSpPr>
                <a:grpSpLocks noChangeAspect="1"/>
              </p:cNvGrpSpPr>
              <p:nvPr/>
            </p:nvGrpSpPr>
            <p:grpSpPr>
              <a:xfrm>
                <a:off x="7015436" y="4135378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61" name="Picture 6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2" name="Picture 6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3" name="Picture 6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4" name="Picture 6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5" name="Picture 6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6" name="Picture 6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7" name="Picture 6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8" name="Picture 6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9" name="Picture 6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0" name="Picture 6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1" name="Picture 7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2" name="Picture 7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3" name="Picture 7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4" name="Picture 7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5" name="Picture 7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6" name="Picture 7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7" name="Picture 7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78" name="Picture 7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7551944" y="4135378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43" name="Picture 4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4" name="Picture 4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5" name="Picture 4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6" name="Picture 4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7" name="Picture 4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8" name="Picture 4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0" name="Picture 4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1" name="Picture 5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2" name="Picture 5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3" name="Picture 5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4" name="Picture 5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5" name="Picture 5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6" name="Picture 5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7" name="Picture 5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8" name="Picture 5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59" name="Picture 5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60" name="Picture 5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>
                <a:off x="8086397" y="4129707"/>
                <a:ext cx="600928" cy="551605"/>
                <a:chOff x="4546690" y="137362"/>
                <a:chExt cx="3820302" cy="3506741"/>
              </a:xfrm>
            </p:grpSpPr>
            <p:pic>
              <p:nvPicPr>
                <p:cNvPr id="25" name="Picture 2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27" name="Picture 2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28" name="Picture 2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29" name="Picture 2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13397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0" name="Picture 2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1" name="Picture 3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2" name="Picture 3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3" name="Picture 32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2190144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4" name="Picture 33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465255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6" name="Picture 35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185230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7" name="Picture 36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4546690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8" name="Picture 37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048834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39" name="Picture 38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523673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0" name="Picture 39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5998548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1" name="Picture 40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500692" y="137362"/>
                  <a:ext cx="1391461" cy="1453959"/>
                </a:xfrm>
                <a:prstGeom prst="rect">
                  <a:avLst/>
                </a:prstGeom>
              </p:spPr>
            </p:pic>
            <p:pic>
              <p:nvPicPr>
                <p:cNvPr id="42" name="Picture 41" descr="server.png"/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A6AEBA"/>
                    </a:clrFrom>
                    <a:clrTo>
                      <a:srgbClr val="A6AEBA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2246" b="-2246"/>
                <a:stretch/>
              </p:blipFill>
              <p:spPr>
                <a:xfrm>
                  <a:off x="6975531" y="137362"/>
                  <a:ext cx="1391461" cy="1453959"/>
                </a:xfrm>
                <a:prstGeom prst="rect">
                  <a:avLst/>
                </a:prstGeom>
              </p:spPr>
            </p:pic>
          </p:grpSp>
          <p:pic>
            <p:nvPicPr>
              <p:cNvPr id="24" name="Picture 23" descr="MC910216337.PNG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DCC6B7"/>
                  </a:clrFrom>
                  <a:clrTo>
                    <a:srgbClr val="DCC6B7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5123" y="3720765"/>
                <a:ext cx="1717747" cy="964111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5037214" y="5140674"/>
              <a:ext cx="1494339" cy="970425"/>
              <a:chOff x="5463934" y="3266059"/>
              <a:chExt cx="1494339" cy="970425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2645" y="3266059"/>
                <a:ext cx="1286520" cy="454706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Distr. FS</a:t>
                </a:r>
              </a:p>
            </p:txBody>
          </p:sp>
          <p:pic>
            <p:nvPicPr>
              <p:cNvPr id="14" name="Picture 13" descr="serv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3934" y="3589910"/>
                <a:ext cx="773621" cy="646574"/>
              </a:xfrm>
              <a:prstGeom prst="rect">
                <a:avLst/>
              </a:prstGeom>
            </p:spPr>
          </p:pic>
          <p:pic>
            <p:nvPicPr>
              <p:cNvPr id="15" name="Picture 14" descr="serv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891" y="3589910"/>
                <a:ext cx="773621" cy="646574"/>
              </a:xfrm>
              <a:prstGeom prst="rect">
                <a:avLst/>
              </a:prstGeom>
            </p:spPr>
          </p:pic>
          <p:pic>
            <p:nvPicPr>
              <p:cNvPr id="16" name="Picture 15" descr="server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4652" y="3589910"/>
                <a:ext cx="773621" cy="646574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140804" y="5148482"/>
              <a:ext cx="876393" cy="866747"/>
              <a:chOff x="1886804" y="5516684"/>
              <a:chExt cx="876393" cy="866747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886804" y="5516684"/>
                <a:ext cx="876393" cy="451682"/>
              </a:xfrm>
              <a:prstGeom prst="roundRect">
                <a:avLst/>
              </a:prstGeom>
              <a:solidFill>
                <a:schemeClr val="bg1"/>
              </a:solidFill>
              <a:ln w="1905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/>
              <a:lstStyle/>
              <a:p>
                <a:pPr algn="ctr"/>
                <a:r>
                  <a:rPr lang="en-US" sz="1600" dirty="0" smtClean="0">
                    <a:solidFill>
                      <a:schemeClr val="tx2"/>
                    </a:solidFill>
                    <a:latin typeface="Gill Sans"/>
                    <a:cs typeface="Gill Sans"/>
                  </a:rPr>
                  <a:t>SSD FS</a:t>
                </a:r>
                <a:endParaRPr lang="en-US" sz="1600" dirty="0">
                  <a:solidFill>
                    <a:schemeClr val="tx2"/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56254" t="7834" r="6011" b="10093"/>
              <a:stretch/>
            </p:blipFill>
            <p:spPr>
              <a:xfrm rot="16200000">
                <a:off x="2055845" y="5738320"/>
                <a:ext cx="531709" cy="758514"/>
              </a:xfrm>
              <a:prstGeom prst="rect">
                <a:avLst/>
              </a:prstGeom>
              <a:ln w="28575" cmpd="sng">
                <a:solidFill>
                  <a:schemeClr val="tx1">
                    <a:lumMod val="50000"/>
                  </a:schemeClr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76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988291"/>
            <a:ext cx="8420100" cy="1680426"/>
          </a:xfrm>
        </p:spPr>
        <p:txBody>
          <a:bodyPr>
            <a:normAutofit/>
          </a:bodyPr>
          <a:lstStyle/>
          <a:p>
            <a:r>
              <a:rPr lang="en-US" dirty="0" smtClean="0"/>
              <a:t>My research:</a:t>
            </a: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dirty="0" smtClean="0">
                <a:solidFill>
                  <a:schemeClr val="tx2"/>
                </a:solidFill>
              </a:rPr>
              <a:t>How to build large, powerful, reliable systems?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719936" y="3602810"/>
            <a:ext cx="7780377" cy="1656560"/>
            <a:chOff x="719936" y="5001062"/>
            <a:chExt cx="7780377" cy="1656560"/>
          </a:xfrm>
        </p:grpSpPr>
        <p:sp>
          <p:nvSpPr>
            <p:cNvPr id="138" name="Right Arrow 137"/>
            <p:cNvSpPr/>
            <p:nvPr/>
          </p:nvSpPr>
          <p:spPr>
            <a:xfrm>
              <a:off x="4090366" y="5001062"/>
              <a:ext cx="1486368" cy="1618075"/>
            </a:xfrm>
            <a:prstGeom prst="rightArrow">
              <a:avLst>
                <a:gd name="adj1" fmla="val 72267"/>
                <a:gd name="adj2" fmla="val 37605"/>
              </a:avLst>
            </a:prstGeom>
            <a:solidFill>
              <a:schemeClr val="bg1"/>
            </a:solidFill>
            <a:ln w="5715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Document 138"/>
            <p:cNvSpPr/>
            <p:nvPr/>
          </p:nvSpPr>
          <p:spPr>
            <a:xfrm>
              <a:off x="719936" y="5131074"/>
              <a:ext cx="3121517" cy="1526548"/>
            </a:xfrm>
            <a:prstGeom prst="flowChartDocument">
              <a:avLst/>
            </a:prstGeom>
            <a:solidFill>
              <a:schemeClr val="tx1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ignore failures,</a:t>
              </a:r>
            </a:p>
            <a:p>
              <a:r>
                <a:rPr lang="en-US" sz="16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nothing </a:t>
              </a:r>
              <a:r>
                <a:rPr lang="en-US" sz="1600" b="1" dirty="0">
                  <a:solidFill>
                    <a:schemeClr val="bg1"/>
                  </a:solidFill>
                  <a:latin typeface="Monaco"/>
                  <a:cs typeface="Monaco"/>
                </a:rPr>
                <a:t>we can </a:t>
              </a:r>
              <a:r>
                <a:rPr lang="en-US" sz="16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do</a:t>
              </a:r>
            </a:p>
            <a:p>
              <a:endParaRPr lang="en-US" sz="1600" b="1" dirty="0" smtClean="0">
                <a:solidFill>
                  <a:schemeClr val="bg1"/>
                </a:solidFill>
                <a:latin typeface="Monaco"/>
                <a:cs typeface="Monaco"/>
              </a:endParaRPr>
            </a:p>
            <a:p>
              <a:r>
                <a:rPr lang="en-US" sz="16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TODO: handle </a:t>
              </a:r>
            </a:p>
            <a:p>
              <a:r>
                <a:rPr lang="en-US" sz="16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failure</a:t>
              </a:r>
              <a:endParaRPr lang="en-US" sz="1600" b="1" dirty="0">
                <a:solidFill>
                  <a:schemeClr val="bg1"/>
                </a:solidFill>
                <a:latin typeface="Monaco"/>
                <a:cs typeface="Monaco"/>
              </a:endParaRPr>
            </a:p>
          </p:txBody>
        </p:sp>
        <p:sp>
          <p:nvSpPr>
            <p:cNvPr id="141" name="Document 140"/>
            <p:cNvSpPr/>
            <p:nvPr/>
          </p:nvSpPr>
          <p:spPr>
            <a:xfrm>
              <a:off x="5869534" y="5131073"/>
              <a:ext cx="2630779" cy="1488063"/>
            </a:xfrm>
            <a:prstGeom prst="flowChartDocument">
              <a:avLst/>
            </a:prstGeom>
            <a:solidFill>
              <a:schemeClr val="tx1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endParaRPr lang="en-US" sz="2000" b="1" dirty="0" smtClean="0">
                <a:solidFill>
                  <a:schemeClr val="bg1"/>
                </a:solidFill>
                <a:latin typeface="Monaco"/>
                <a:cs typeface="Monaco"/>
              </a:endParaRP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failures 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Monaco"/>
                  <a:cs typeface="Monaco"/>
                </a:rPr>
                <a:t>// managed! </a:t>
              </a:r>
            </a:p>
            <a:p>
              <a:endParaRPr lang="en-US" sz="2000" b="1" dirty="0" smtClean="0">
                <a:solidFill>
                  <a:schemeClr val="bg1"/>
                </a:solidFill>
                <a:latin typeface="Monaco"/>
                <a:cs typeface="Monaco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40964" y="5269149"/>
              <a:ext cx="1458141" cy="1061829"/>
            </a:xfrm>
            <a:prstGeom prst="rect">
              <a:avLst/>
            </a:prstGeom>
            <a:noFill/>
            <a:ln w="28575" cmpd="sng">
              <a:noFill/>
            </a:ln>
            <a:effectLst/>
          </p:spPr>
          <p:txBody>
            <a:bodyPr wrap="square" bIns="0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Revisit</a:t>
              </a:r>
            </a:p>
            <a:p>
              <a:pPr algn="ctr"/>
              <a:r>
                <a:rPr lang="en-US" sz="2200" dirty="0">
                  <a:solidFill>
                    <a:srgbClr val="FFFFFF"/>
                  </a:solidFill>
                  <a:latin typeface="Gill Sans"/>
                  <a:cs typeface="Gill Sans"/>
                </a:rPr>
                <a:t>M</a:t>
              </a:r>
              <a:r>
                <a:rPr lang="en-US" sz="22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easure</a:t>
              </a:r>
            </a:p>
            <a:p>
              <a:pPr algn="ctr"/>
              <a:r>
                <a:rPr lang="en-US" sz="22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Advance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89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5113"/>
            <a:ext cx="7924800" cy="744658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dirty="0" smtClean="0"/>
              <a:t>Research contributions: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35362" y="2147401"/>
            <a:ext cx="4339170" cy="41252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Reliable local storage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MySQL </a:t>
            </a:r>
            <a:r>
              <a:rPr lang="en-US" sz="1800" dirty="0"/>
              <a:t>+ Corruption [</a:t>
            </a:r>
            <a:r>
              <a:rPr lang="en-US" sz="1800" dirty="0">
                <a:solidFill>
                  <a:schemeClr val="tx2"/>
                </a:solidFill>
              </a:rPr>
              <a:t>ICDE </a:t>
            </a:r>
            <a:r>
              <a:rPr lang="fr-FR" sz="1800" dirty="0">
                <a:solidFill>
                  <a:schemeClr val="tx2"/>
                </a:solidFill>
              </a:rPr>
              <a:t>’</a:t>
            </a:r>
            <a:r>
              <a:rPr lang="en-US" sz="1800" dirty="0">
                <a:solidFill>
                  <a:schemeClr val="tx2"/>
                </a:solidFill>
              </a:rPr>
              <a:t>10</a:t>
            </a:r>
            <a:r>
              <a:rPr lang="en-US" sz="1800" dirty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Error-code </a:t>
            </a:r>
            <a:r>
              <a:rPr lang="en-US" sz="1800" dirty="0"/>
              <a:t>static analysis [</a:t>
            </a:r>
            <a:r>
              <a:rPr lang="en-US" sz="1800" dirty="0">
                <a:solidFill>
                  <a:srgbClr val="DC9E1F"/>
                </a:solidFill>
              </a:rPr>
              <a:t>PLDI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>
                <a:solidFill>
                  <a:srgbClr val="DC9E1F"/>
                </a:solidFill>
              </a:rPr>
              <a:t>09</a:t>
            </a:r>
            <a:r>
              <a:rPr lang="en-US" sz="1800" dirty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SQCK [</a:t>
            </a:r>
            <a:r>
              <a:rPr lang="en-US" sz="1800" dirty="0" smtClean="0">
                <a:solidFill>
                  <a:srgbClr val="DC9E1F"/>
                </a:solidFill>
              </a:rPr>
              <a:t>OSDI </a:t>
            </a:r>
            <a:r>
              <a:rPr lang="fr-FR" sz="1800" dirty="0" smtClean="0">
                <a:solidFill>
                  <a:srgbClr val="DC9E1F"/>
                </a:solidFill>
              </a:rPr>
              <a:t>’</a:t>
            </a:r>
            <a:r>
              <a:rPr lang="en-US" sz="1800" dirty="0" smtClean="0">
                <a:solidFill>
                  <a:srgbClr val="DC9E1F"/>
                </a:solidFill>
              </a:rPr>
              <a:t>08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Error-handling analysis [</a:t>
            </a:r>
            <a:r>
              <a:rPr lang="en-US" sz="1800" dirty="0" smtClean="0">
                <a:solidFill>
                  <a:srgbClr val="DC9E1F"/>
                </a:solidFill>
              </a:rPr>
              <a:t>FAST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 smtClean="0">
                <a:solidFill>
                  <a:srgbClr val="DC9E1F"/>
                </a:solidFill>
              </a:rPr>
              <a:t>08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I/O Shepherding [</a:t>
            </a:r>
            <a:r>
              <a:rPr lang="en-US" sz="1800" dirty="0" smtClean="0">
                <a:solidFill>
                  <a:srgbClr val="DC9E1F"/>
                </a:solidFill>
              </a:rPr>
              <a:t>SOSP </a:t>
            </a:r>
            <a:r>
              <a:rPr lang="fr-FR" sz="1800" dirty="0" smtClean="0">
                <a:solidFill>
                  <a:srgbClr val="DC9E1F"/>
                </a:solidFill>
              </a:rPr>
              <a:t>’</a:t>
            </a:r>
            <a:r>
              <a:rPr lang="en-US" sz="1800" dirty="0" smtClean="0">
                <a:solidFill>
                  <a:srgbClr val="DC9E1F"/>
                </a:solidFill>
              </a:rPr>
              <a:t>07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FS reliability analysis [</a:t>
            </a:r>
            <a:r>
              <a:rPr lang="en-US" sz="1800" dirty="0" smtClean="0">
                <a:solidFill>
                  <a:srgbClr val="DC9E1F"/>
                </a:solidFill>
              </a:rPr>
              <a:t>SOSP </a:t>
            </a:r>
            <a:r>
              <a:rPr lang="fr-FR" sz="1800" dirty="0" smtClean="0">
                <a:solidFill>
                  <a:srgbClr val="DC9E1F"/>
                </a:solidFill>
              </a:rPr>
              <a:t>’</a:t>
            </a:r>
            <a:r>
              <a:rPr lang="en-US" sz="1800" dirty="0" smtClean="0">
                <a:solidFill>
                  <a:srgbClr val="DC9E1F"/>
                </a:solidFill>
              </a:rPr>
              <a:t>05</a:t>
            </a:r>
            <a:r>
              <a:rPr lang="en-US" sz="1800" dirty="0" smtClean="0"/>
              <a:t>]</a:t>
            </a:r>
          </a:p>
          <a:p>
            <a:pPr marL="0" lvl="1">
              <a:spcBef>
                <a:spcPts val="0"/>
              </a:spcBef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Reliable cloud storage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FATE </a:t>
            </a:r>
            <a:r>
              <a:rPr lang="en-US" sz="1800" dirty="0"/>
              <a:t>and DESTINI [</a:t>
            </a:r>
            <a:r>
              <a:rPr lang="en-US" sz="1800" dirty="0">
                <a:solidFill>
                  <a:schemeClr val="tx2"/>
                </a:solidFill>
              </a:rPr>
              <a:t>NSDI </a:t>
            </a:r>
            <a:r>
              <a:rPr lang="fr-FR" sz="1800" dirty="0">
                <a:solidFill>
                  <a:schemeClr val="tx2"/>
                </a:solidFill>
              </a:rPr>
              <a:t>’</a:t>
            </a:r>
            <a:r>
              <a:rPr lang="en-US" sz="1800" dirty="0">
                <a:solidFill>
                  <a:schemeClr val="tx2"/>
                </a:solidFill>
              </a:rPr>
              <a:t>11</a:t>
            </a:r>
            <a:r>
              <a:rPr lang="en-US" sz="1800" dirty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PreFail [</a:t>
            </a:r>
            <a:r>
              <a:rPr lang="en-US" sz="1800" dirty="0">
                <a:solidFill>
                  <a:srgbClr val="DC9E1F"/>
                </a:solidFill>
              </a:rPr>
              <a:t>OOPSLA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>
                <a:solidFill>
                  <a:srgbClr val="DC9E1F"/>
                </a:solidFill>
              </a:rPr>
              <a:t>11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Scalable failure model checking [</a:t>
            </a:r>
            <a:r>
              <a:rPr lang="en-US" sz="1800" dirty="0" smtClean="0">
                <a:solidFill>
                  <a:srgbClr val="DC9E1F"/>
                </a:solidFill>
              </a:rPr>
              <a:t>In Prog.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HardFS, memory corruption [</a:t>
            </a:r>
            <a:r>
              <a:rPr lang="en-US" sz="1800" dirty="0" smtClean="0">
                <a:solidFill>
                  <a:srgbClr val="DC9E1F"/>
                </a:solidFill>
              </a:rPr>
              <a:t>In Prog.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Failure as a Service [</a:t>
            </a:r>
            <a:r>
              <a:rPr lang="en-US" sz="1800" dirty="0" smtClean="0">
                <a:solidFill>
                  <a:srgbClr val="DC9E1F"/>
                </a:solidFill>
              </a:rPr>
              <a:t>In Prog.</a:t>
            </a:r>
            <a:r>
              <a:rPr lang="en-US" sz="1800" dirty="0" smtClean="0"/>
              <a:t>]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294967295"/>
          </p:nvPr>
        </p:nvSpPr>
        <p:spPr>
          <a:xfrm>
            <a:off x="4643715" y="2160777"/>
            <a:ext cx="4395185" cy="158994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Other Research</a:t>
            </a:r>
            <a:endParaRPr lang="en-US" sz="2200" b="1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Deconstruct storage cluster [</a:t>
            </a:r>
            <a:r>
              <a:rPr lang="en-US" sz="1800" dirty="0">
                <a:solidFill>
                  <a:srgbClr val="DC9E1F"/>
                </a:solidFill>
              </a:rPr>
              <a:t>ISCA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>
                <a:solidFill>
                  <a:srgbClr val="DC9E1F"/>
                </a:solidFill>
              </a:rPr>
              <a:t>05</a:t>
            </a:r>
            <a:r>
              <a:rPr lang="en-US" sz="1800" dirty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Information </a:t>
            </a:r>
            <a:r>
              <a:rPr lang="en-US" sz="1800" dirty="0"/>
              <a:t>and control TCP [</a:t>
            </a:r>
            <a:r>
              <a:rPr lang="en-US" sz="1800" dirty="0">
                <a:solidFill>
                  <a:srgbClr val="DC9E1F"/>
                </a:solidFill>
              </a:rPr>
              <a:t>OSDI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>
                <a:solidFill>
                  <a:srgbClr val="DC9E1F"/>
                </a:solidFill>
              </a:rPr>
              <a:t>04</a:t>
            </a:r>
            <a:r>
              <a:rPr lang="en-US" sz="1800" dirty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800" dirty="0" smtClean="0"/>
              <a:t>- </a:t>
            </a:r>
            <a:r>
              <a:rPr lang="en-US" sz="1800" dirty="0" err="1" smtClean="0"/>
              <a:t>Infokernel</a:t>
            </a:r>
            <a:r>
              <a:rPr lang="en-US" sz="1800" dirty="0" smtClean="0"/>
              <a:t> (infoTCP) </a:t>
            </a:r>
            <a:r>
              <a:rPr lang="en-US" sz="1800" dirty="0"/>
              <a:t>[</a:t>
            </a:r>
            <a:r>
              <a:rPr lang="en-US" sz="1800" dirty="0">
                <a:solidFill>
                  <a:srgbClr val="DC9E1F"/>
                </a:solidFill>
              </a:rPr>
              <a:t>SOSP </a:t>
            </a:r>
            <a:r>
              <a:rPr lang="fr-FR" sz="1800" dirty="0">
                <a:solidFill>
                  <a:srgbClr val="DC9E1F"/>
                </a:solidFill>
              </a:rPr>
              <a:t>’</a:t>
            </a:r>
            <a:r>
              <a:rPr lang="en-US" sz="1800" dirty="0">
                <a:solidFill>
                  <a:srgbClr val="DC9E1F"/>
                </a:solidFill>
              </a:rPr>
              <a:t>03</a:t>
            </a:r>
            <a:r>
              <a:rPr lang="en-US" sz="1800" dirty="0" smtClean="0"/>
              <a:t>]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63352" y="1239771"/>
            <a:ext cx="7924800" cy="4870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500" b="1" kern="1200" cap="none" spc="5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/>
                <a:latin typeface="Gill Sans"/>
                <a:ea typeface="+mj-ea"/>
                <a:cs typeface="Gill San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b="0" dirty="0" smtClean="0"/>
              <a:t>past, present, and future</a:t>
            </a:r>
            <a:endParaRPr lang="en-US" b="0" dirty="0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643715" y="4401463"/>
            <a:ext cx="4395185" cy="158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charset="2"/>
              <a:buChar char="q"/>
              <a:defRPr sz="3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26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Lucida Grande"/>
              <a:buChar char="-"/>
              <a:defRPr sz="22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charset="2"/>
              <a:buNone/>
            </a:pPr>
            <a:r>
              <a:rPr lang="en-US" sz="2200" b="1" dirty="0" smtClean="0"/>
              <a:t>Future work</a:t>
            </a:r>
            <a:endParaRPr lang="en-US" sz="2200" dirty="0" smtClean="0"/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- Advance cloud QA paradigms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- Revisit cloud-scale reliability principles</a:t>
            </a:r>
          </a:p>
          <a:p>
            <a:pPr marL="0" lvl="1" indent="0">
              <a:spcBef>
                <a:spcPts val="0"/>
              </a:spcBef>
              <a:buFont typeface="Wingdings" charset="2"/>
              <a:buNone/>
            </a:pPr>
            <a:r>
              <a:rPr lang="en-US" sz="1800" dirty="0" smtClean="0"/>
              <a:t>- Explore reliability for new storage tech.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731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89</a:t>
            </a:fld>
            <a:endParaRPr lang="en-US" dirty="0"/>
          </a:p>
        </p:txBody>
      </p:sp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17424"/>
            <a:ext cx="9144000" cy="45720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222904" y="2161704"/>
            <a:ext cx="2581468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500" b="1" kern="1200" cap="none" spc="5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/>
                <a:latin typeface="Gill Sans"/>
                <a:ea typeface="+mj-ea"/>
                <a:cs typeface="Gill San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000" dirty="0" smtClean="0">
                <a:latin typeface="Apple Chancery"/>
                <a:cs typeface="Apple Chancery"/>
              </a:rPr>
              <a:t>END</a:t>
            </a:r>
            <a:endParaRPr lang="en-US" sz="7000" dirty="0">
              <a:latin typeface="Apple Chancery"/>
              <a:cs typeface="Apple Chancery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398889" y="3917766"/>
            <a:ext cx="4083756" cy="11475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cap="none" spc="50" baseline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/>
                <a:latin typeface="Gill Sans"/>
                <a:ea typeface="+mj-ea"/>
                <a:cs typeface="Gill San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Thank you!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429500" cy="415324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Reliable local FS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Background: “new” disk failure modes</a:t>
            </a:r>
          </a:p>
          <a:p>
            <a:pPr lvl="1"/>
            <a:r>
              <a:rPr lang="en-US" dirty="0"/>
              <a:t>I/O </a:t>
            </a:r>
            <a:r>
              <a:rPr lang="en-US" dirty="0" smtClean="0"/>
              <a:t>Shepherding </a:t>
            </a:r>
            <a:r>
              <a:rPr lang="en-US" i="1" dirty="0" smtClean="0"/>
              <a:t>[SOSP </a:t>
            </a:r>
            <a:r>
              <a:rPr lang="fr-FR" i="1" dirty="0" smtClean="0"/>
              <a:t>’</a:t>
            </a:r>
            <a:r>
              <a:rPr lang="en-US" i="1" dirty="0" smtClean="0"/>
              <a:t>07]</a:t>
            </a:r>
            <a:endParaRPr lang="en-US" i="1" dirty="0"/>
          </a:p>
          <a:p>
            <a:pPr lvl="1"/>
            <a:r>
              <a:rPr lang="en-US" dirty="0" smtClean="0"/>
              <a:t>SQCK </a:t>
            </a:r>
            <a:r>
              <a:rPr lang="en-US" i="1" dirty="0" smtClean="0"/>
              <a:t>[OSDI </a:t>
            </a:r>
            <a:r>
              <a:rPr lang="fr-FR" i="1" dirty="0" smtClean="0"/>
              <a:t>’</a:t>
            </a:r>
            <a:r>
              <a:rPr lang="en-US" i="1" dirty="0" smtClean="0"/>
              <a:t>08]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Reliable cloud storage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FATE and DESTINI </a:t>
            </a:r>
            <a:r>
              <a:rPr lang="en-US" i="1" dirty="0" smtClean="0">
                <a:solidFill>
                  <a:srgbClr val="FFFFFF"/>
                </a:solidFill>
              </a:rPr>
              <a:t>[NSDI </a:t>
            </a:r>
            <a:r>
              <a:rPr lang="fr-FR" i="1" dirty="0" smtClean="0">
                <a:solidFill>
                  <a:srgbClr val="FFFFFF"/>
                </a:solidFill>
              </a:rPr>
              <a:t>’</a:t>
            </a:r>
            <a:r>
              <a:rPr lang="en-US" i="1" dirty="0" smtClean="0">
                <a:solidFill>
                  <a:srgbClr val="FFFFFF"/>
                </a:solidFill>
              </a:rPr>
              <a:t>11]</a:t>
            </a:r>
          </a:p>
          <a:p>
            <a:r>
              <a:rPr lang="en-US" dirty="0" smtClean="0">
                <a:solidFill>
                  <a:srgbClr val="DC9E1F"/>
                </a:solidFill>
              </a:rPr>
              <a:t>Future work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DC9E1F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14671" y="1600200"/>
            <a:ext cx="6401131" cy="2040987"/>
          </a:xfrm>
          <a:prstGeom prst="roundRect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342900" indent="-342900" algn="ctr">
              <a:buClr>
                <a:srgbClr val="600000"/>
              </a:buClr>
              <a:buSzPct val="75000"/>
              <a:buFont typeface="Wingdings" charset="0"/>
              <a:buNone/>
            </a:pP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8918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50000"/>
            </a:schemeClr>
          </a:solidFill>
          <a:round/>
          <a:headEnd/>
          <a:tailEnd/>
        </a:ln>
        <a:effectLst/>
      </a:spPr>
      <a:bodyPr wrap="none" anchor="ctr"/>
      <a:lstStyle>
        <a:defPPr>
          <a:defRPr dirty="0">
            <a:latin typeface="Gill Sans"/>
            <a:cs typeface="Gill San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21540</TotalTime>
  <Words>5846</Words>
  <Application>Microsoft Macintosh PowerPoint</Application>
  <PresentationFormat>On-screen Show (4:3)</PresentationFormat>
  <Paragraphs>1660</Paragraphs>
  <Slides>89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Horizon</vt:lpstr>
      <vt:lpstr>Towards Reliable  Storage Systems:</vt:lpstr>
      <vt:lpstr>File system</vt:lpstr>
      <vt:lpstr>File system innovations</vt:lpstr>
      <vt:lpstr>Store and retrieve data anytime?</vt:lpstr>
      <vt:lpstr>Reliable storage systems? </vt:lpstr>
      <vt:lpstr>PowerPoint Presentation</vt:lpstr>
      <vt:lpstr>Research roadmap</vt:lpstr>
      <vt:lpstr>Research contributions </vt:lpstr>
      <vt:lpstr>Outline </vt:lpstr>
      <vt:lpstr>Failure modes</vt:lpstr>
      <vt:lpstr>Partial disk failures</vt:lpstr>
      <vt:lpstr>Partial failures are reality</vt:lpstr>
      <vt:lpstr>Outline</vt:lpstr>
      <vt:lpstr>FS on-disk data structures</vt:lpstr>
      <vt:lpstr>FS + partial disk failures</vt:lpstr>
      <vt:lpstr>How ext3 reacts to read failures?</vt:lpstr>
      <vt:lpstr>FS recovery policies</vt:lpstr>
      <vt:lpstr>Scattered policy code</vt:lpstr>
      <vt:lpstr>Outline</vt:lpstr>
      <vt:lpstr>I/O Shepherding</vt:lpstr>
      <vt:lpstr>I/O Shepherding</vt:lpstr>
      <vt:lpstr>Core techniques</vt:lpstr>
      <vt:lpstr>Policy specification table</vt:lpstr>
      <vt:lpstr>PowerPoint Presentation</vt:lpstr>
      <vt:lpstr>Core techniques</vt:lpstr>
      <vt:lpstr>Shepherding + Journaling</vt:lpstr>
      <vt:lpstr>Checkpoint failures (ex: Remap)</vt:lpstr>
      <vt:lpstr>Journaling flaw</vt:lpstr>
      <vt:lpstr>Chained transactions</vt:lpstr>
      <vt:lpstr>Outline</vt:lpstr>
      <vt:lpstr>Evaluation</vt:lpstr>
      <vt:lpstr>Evaluation</vt:lpstr>
      <vt:lpstr>Evaluation</vt:lpstr>
      <vt:lpstr>Evaluation</vt:lpstr>
      <vt:lpstr>Evaluation</vt:lpstr>
      <vt:lpstr>I/O Shepherding (summary)</vt:lpstr>
      <vt:lpstr>Outline</vt:lpstr>
      <vt:lpstr>Fsck</vt:lpstr>
      <vt:lpstr>Fsck + corruption?</vt:lpstr>
      <vt:lpstr>Complex Fsck implementation</vt:lpstr>
      <vt:lpstr>SQCK</vt:lpstr>
      <vt:lpstr>Using SQCK</vt:lpstr>
      <vt:lpstr>Declarative check (ex. 1)</vt:lpstr>
      <vt:lpstr>Declarative check (ex. 2)</vt:lpstr>
      <vt:lpstr>Outline</vt:lpstr>
      <vt:lpstr>Evaluation</vt:lpstr>
      <vt:lpstr>Evaluation</vt:lpstr>
      <vt:lpstr>Outline</vt:lpstr>
      <vt:lpstr>More problems …</vt:lpstr>
      <vt:lpstr>ext3</vt:lpstr>
      <vt:lpstr>ReiserFS</vt:lpstr>
      <vt:lpstr>IBM JFS</vt:lpstr>
      <vt:lpstr>NFS Client</vt:lpstr>
      <vt:lpstr>SGI XFS</vt:lpstr>
      <vt:lpstr>Developers’ comments</vt:lpstr>
      <vt:lpstr>Reliable local FS (Conclusion)</vt:lpstr>
      <vt:lpstr>Outline</vt:lpstr>
      <vt:lpstr>Cloud storage</vt:lpstr>
      <vt:lpstr>Cloud storage</vt:lpstr>
      <vt:lpstr>Data loss and unavailability</vt:lpstr>
      <vt:lpstr>Problems ...</vt:lpstr>
      <vt:lpstr>Why recovery hard to get right? </vt:lpstr>
      <vt:lpstr>Outline</vt:lpstr>
      <vt:lpstr>HDFS (Hadoop FS)</vt:lpstr>
      <vt:lpstr>Multiple-failure scenarios</vt:lpstr>
      <vt:lpstr>Combinatorial explosion</vt:lpstr>
      <vt:lpstr>Pruning multiple failures</vt:lpstr>
      <vt:lpstr>Dependent failure points</vt:lpstr>
      <vt:lpstr>Independent failure points</vt:lpstr>
      <vt:lpstr>Evaluation</vt:lpstr>
      <vt:lpstr>Pruning Efficiency</vt:lpstr>
      <vt:lpstr>FATE and PreFail</vt:lpstr>
      <vt:lpstr>Outline</vt:lpstr>
      <vt:lpstr>Reliable cloud storage (Conclusion)</vt:lpstr>
      <vt:lpstr>Reliable cloud storage (Conclusion)</vt:lpstr>
      <vt:lpstr>Reliable cloud storage (Conclusion)</vt:lpstr>
      <vt:lpstr>Outline</vt:lpstr>
      <vt:lpstr>Future work </vt:lpstr>
      <vt:lpstr>Future work</vt:lpstr>
      <vt:lpstr>Future work</vt:lpstr>
      <vt:lpstr>Future work</vt:lpstr>
      <vt:lpstr>Future work</vt:lpstr>
      <vt:lpstr>Future work</vt:lpstr>
      <vt:lpstr>Future work</vt:lpstr>
      <vt:lpstr>Outline</vt:lpstr>
      <vt:lpstr>Conclusion</vt:lpstr>
      <vt:lpstr>Conclusion</vt:lpstr>
      <vt:lpstr>Research contributions: 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G</dc:creator>
  <cp:lastModifiedBy>H G</cp:lastModifiedBy>
  <cp:revision>3980</cp:revision>
  <cp:lastPrinted>2011-12-16T23:45:52Z</cp:lastPrinted>
  <dcterms:created xsi:type="dcterms:W3CDTF">2010-10-14T08:11:44Z</dcterms:created>
  <dcterms:modified xsi:type="dcterms:W3CDTF">2012-01-28T04:45:26Z</dcterms:modified>
</cp:coreProperties>
</file>