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59" r:id="rId9"/>
    <p:sldId id="265"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12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3043-1915-8E26-4918-88DD777450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F71ED760-CAB8-D08B-E8CD-2245BF6252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63F8DDEE-EFB0-6C83-1E4B-4D37A14ECE1E}"/>
              </a:ext>
            </a:extLst>
          </p:cNvPr>
          <p:cNvSpPr>
            <a:spLocks noGrp="1"/>
          </p:cNvSpPr>
          <p:nvPr>
            <p:ph type="dt" sz="half" idx="10"/>
          </p:nvPr>
        </p:nvSpPr>
        <p:spPr/>
        <p:txBody>
          <a:bodyPr/>
          <a:lstStyle/>
          <a:p>
            <a:fld id="{60C6B8F6-64F5-4040-B9B0-94FF813C6507}" type="datetimeFigureOut">
              <a:rPr lang="en-IE" smtClean="0"/>
              <a:t>12/02/2024</a:t>
            </a:fld>
            <a:endParaRPr lang="en-IE"/>
          </a:p>
        </p:txBody>
      </p:sp>
      <p:sp>
        <p:nvSpPr>
          <p:cNvPr id="5" name="Footer Placeholder 4">
            <a:extLst>
              <a:ext uri="{FF2B5EF4-FFF2-40B4-BE49-F238E27FC236}">
                <a16:creationId xmlns:a16="http://schemas.microsoft.com/office/drawing/2014/main" id="{E160C775-FDED-4C25-1CBE-BE027059CA7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4F35E4B-7C8B-1534-53F6-C9B4FBFFE18D}"/>
              </a:ext>
            </a:extLst>
          </p:cNvPr>
          <p:cNvSpPr>
            <a:spLocks noGrp="1"/>
          </p:cNvSpPr>
          <p:nvPr>
            <p:ph type="sldNum" sz="quarter" idx="12"/>
          </p:nvPr>
        </p:nvSpPr>
        <p:spPr/>
        <p:txBody>
          <a:bodyPr/>
          <a:lstStyle/>
          <a:p>
            <a:fld id="{187CE106-F7A0-43EF-A0CF-2277BAEC3068}" type="slidenum">
              <a:rPr lang="en-IE" smtClean="0"/>
              <a:t>‹#›</a:t>
            </a:fld>
            <a:endParaRPr lang="en-IE"/>
          </a:p>
        </p:txBody>
      </p:sp>
    </p:spTree>
    <p:extLst>
      <p:ext uri="{BB962C8B-B14F-4D97-AF65-F5344CB8AC3E}">
        <p14:creationId xmlns:p14="http://schemas.microsoft.com/office/powerpoint/2010/main" val="3827770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8DCA-30E2-DACE-D4B0-6D1678C9A8FD}"/>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E71EF1F7-C063-AFAB-0FC5-63E63F416C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EF43203-35CA-2067-B3F1-968DCCEAE6B6}"/>
              </a:ext>
            </a:extLst>
          </p:cNvPr>
          <p:cNvSpPr>
            <a:spLocks noGrp="1"/>
          </p:cNvSpPr>
          <p:nvPr>
            <p:ph type="dt" sz="half" idx="10"/>
          </p:nvPr>
        </p:nvSpPr>
        <p:spPr/>
        <p:txBody>
          <a:bodyPr/>
          <a:lstStyle/>
          <a:p>
            <a:fld id="{60C6B8F6-64F5-4040-B9B0-94FF813C6507}" type="datetimeFigureOut">
              <a:rPr lang="en-IE" smtClean="0"/>
              <a:t>12/02/2024</a:t>
            </a:fld>
            <a:endParaRPr lang="en-IE"/>
          </a:p>
        </p:txBody>
      </p:sp>
      <p:sp>
        <p:nvSpPr>
          <p:cNvPr id="5" name="Footer Placeholder 4">
            <a:extLst>
              <a:ext uri="{FF2B5EF4-FFF2-40B4-BE49-F238E27FC236}">
                <a16:creationId xmlns:a16="http://schemas.microsoft.com/office/drawing/2014/main" id="{75C086BC-39F0-1556-7B94-071CAC5F1DF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2585A49-CE24-5E40-ED7C-7F0887BD4DBC}"/>
              </a:ext>
            </a:extLst>
          </p:cNvPr>
          <p:cNvSpPr>
            <a:spLocks noGrp="1"/>
          </p:cNvSpPr>
          <p:nvPr>
            <p:ph type="sldNum" sz="quarter" idx="12"/>
          </p:nvPr>
        </p:nvSpPr>
        <p:spPr/>
        <p:txBody>
          <a:bodyPr/>
          <a:lstStyle/>
          <a:p>
            <a:fld id="{187CE106-F7A0-43EF-A0CF-2277BAEC3068}" type="slidenum">
              <a:rPr lang="en-IE" smtClean="0"/>
              <a:t>‹#›</a:t>
            </a:fld>
            <a:endParaRPr lang="en-IE"/>
          </a:p>
        </p:txBody>
      </p:sp>
    </p:spTree>
    <p:extLst>
      <p:ext uri="{BB962C8B-B14F-4D97-AF65-F5344CB8AC3E}">
        <p14:creationId xmlns:p14="http://schemas.microsoft.com/office/powerpoint/2010/main" val="411382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EE32CA-7429-B540-58F3-6FF8DF6098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D34361E-0F40-C4A2-8B1A-1A15CB8643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9506EB9-CE45-C72C-C0F7-ABBF19EC9E19}"/>
              </a:ext>
            </a:extLst>
          </p:cNvPr>
          <p:cNvSpPr>
            <a:spLocks noGrp="1"/>
          </p:cNvSpPr>
          <p:nvPr>
            <p:ph type="dt" sz="half" idx="10"/>
          </p:nvPr>
        </p:nvSpPr>
        <p:spPr/>
        <p:txBody>
          <a:bodyPr/>
          <a:lstStyle/>
          <a:p>
            <a:fld id="{60C6B8F6-64F5-4040-B9B0-94FF813C6507}" type="datetimeFigureOut">
              <a:rPr lang="en-IE" smtClean="0"/>
              <a:t>12/02/2024</a:t>
            </a:fld>
            <a:endParaRPr lang="en-IE"/>
          </a:p>
        </p:txBody>
      </p:sp>
      <p:sp>
        <p:nvSpPr>
          <p:cNvPr id="5" name="Footer Placeholder 4">
            <a:extLst>
              <a:ext uri="{FF2B5EF4-FFF2-40B4-BE49-F238E27FC236}">
                <a16:creationId xmlns:a16="http://schemas.microsoft.com/office/drawing/2014/main" id="{59FD3F48-BCA3-2BD7-D2D8-624E483EC83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1A14A46-410D-118C-EEE2-AB05234E844E}"/>
              </a:ext>
            </a:extLst>
          </p:cNvPr>
          <p:cNvSpPr>
            <a:spLocks noGrp="1"/>
          </p:cNvSpPr>
          <p:nvPr>
            <p:ph type="sldNum" sz="quarter" idx="12"/>
          </p:nvPr>
        </p:nvSpPr>
        <p:spPr/>
        <p:txBody>
          <a:bodyPr/>
          <a:lstStyle/>
          <a:p>
            <a:fld id="{187CE106-F7A0-43EF-A0CF-2277BAEC3068}" type="slidenum">
              <a:rPr lang="en-IE" smtClean="0"/>
              <a:t>‹#›</a:t>
            </a:fld>
            <a:endParaRPr lang="en-IE"/>
          </a:p>
        </p:txBody>
      </p:sp>
    </p:spTree>
    <p:extLst>
      <p:ext uri="{BB962C8B-B14F-4D97-AF65-F5344CB8AC3E}">
        <p14:creationId xmlns:p14="http://schemas.microsoft.com/office/powerpoint/2010/main" val="413558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E91B-DEE0-4E70-2D86-97ED92F09844}"/>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F48334B9-A408-AA5E-BD7C-2E98D71130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4E0AFB3-1FC3-65A6-8EF9-798BD6337604}"/>
              </a:ext>
            </a:extLst>
          </p:cNvPr>
          <p:cNvSpPr>
            <a:spLocks noGrp="1"/>
          </p:cNvSpPr>
          <p:nvPr>
            <p:ph type="dt" sz="half" idx="10"/>
          </p:nvPr>
        </p:nvSpPr>
        <p:spPr/>
        <p:txBody>
          <a:bodyPr/>
          <a:lstStyle/>
          <a:p>
            <a:fld id="{60C6B8F6-64F5-4040-B9B0-94FF813C6507}" type="datetimeFigureOut">
              <a:rPr lang="en-IE" smtClean="0"/>
              <a:t>12/02/2024</a:t>
            </a:fld>
            <a:endParaRPr lang="en-IE"/>
          </a:p>
        </p:txBody>
      </p:sp>
      <p:sp>
        <p:nvSpPr>
          <p:cNvPr id="5" name="Footer Placeholder 4">
            <a:extLst>
              <a:ext uri="{FF2B5EF4-FFF2-40B4-BE49-F238E27FC236}">
                <a16:creationId xmlns:a16="http://schemas.microsoft.com/office/drawing/2014/main" id="{777D2CC0-1E36-1F36-3B86-A45C0FD65BD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EAC14D3-AE69-7990-40FF-BA129B1C6F4E}"/>
              </a:ext>
            </a:extLst>
          </p:cNvPr>
          <p:cNvSpPr>
            <a:spLocks noGrp="1"/>
          </p:cNvSpPr>
          <p:nvPr>
            <p:ph type="sldNum" sz="quarter" idx="12"/>
          </p:nvPr>
        </p:nvSpPr>
        <p:spPr/>
        <p:txBody>
          <a:bodyPr/>
          <a:lstStyle/>
          <a:p>
            <a:fld id="{187CE106-F7A0-43EF-A0CF-2277BAEC3068}" type="slidenum">
              <a:rPr lang="en-IE" smtClean="0"/>
              <a:t>‹#›</a:t>
            </a:fld>
            <a:endParaRPr lang="en-IE"/>
          </a:p>
        </p:txBody>
      </p:sp>
    </p:spTree>
    <p:extLst>
      <p:ext uri="{BB962C8B-B14F-4D97-AF65-F5344CB8AC3E}">
        <p14:creationId xmlns:p14="http://schemas.microsoft.com/office/powerpoint/2010/main" val="414280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04A3-D55D-DDCF-0671-C80079C348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1253F37B-96D0-735F-3382-F17175A375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5A8F98-8A4B-F625-A9EA-8F69FA103EBB}"/>
              </a:ext>
            </a:extLst>
          </p:cNvPr>
          <p:cNvSpPr>
            <a:spLocks noGrp="1"/>
          </p:cNvSpPr>
          <p:nvPr>
            <p:ph type="dt" sz="half" idx="10"/>
          </p:nvPr>
        </p:nvSpPr>
        <p:spPr/>
        <p:txBody>
          <a:bodyPr/>
          <a:lstStyle/>
          <a:p>
            <a:fld id="{60C6B8F6-64F5-4040-B9B0-94FF813C6507}" type="datetimeFigureOut">
              <a:rPr lang="en-IE" smtClean="0"/>
              <a:t>12/02/2024</a:t>
            </a:fld>
            <a:endParaRPr lang="en-IE"/>
          </a:p>
        </p:txBody>
      </p:sp>
      <p:sp>
        <p:nvSpPr>
          <p:cNvPr id="5" name="Footer Placeholder 4">
            <a:extLst>
              <a:ext uri="{FF2B5EF4-FFF2-40B4-BE49-F238E27FC236}">
                <a16:creationId xmlns:a16="http://schemas.microsoft.com/office/drawing/2014/main" id="{2BF535D0-57FC-C8E2-F670-7847AE03D3A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E157666-D8CB-3109-8629-BD7C0D89AD01}"/>
              </a:ext>
            </a:extLst>
          </p:cNvPr>
          <p:cNvSpPr>
            <a:spLocks noGrp="1"/>
          </p:cNvSpPr>
          <p:nvPr>
            <p:ph type="sldNum" sz="quarter" idx="12"/>
          </p:nvPr>
        </p:nvSpPr>
        <p:spPr/>
        <p:txBody>
          <a:bodyPr/>
          <a:lstStyle/>
          <a:p>
            <a:fld id="{187CE106-F7A0-43EF-A0CF-2277BAEC3068}" type="slidenum">
              <a:rPr lang="en-IE" smtClean="0"/>
              <a:t>‹#›</a:t>
            </a:fld>
            <a:endParaRPr lang="en-IE"/>
          </a:p>
        </p:txBody>
      </p:sp>
    </p:spTree>
    <p:extLst>
      <p:ext uri="{BB962C8B-B14F-4D97-AF65-F5344CB8AC3E}">
        <p14:creationId xmlns:p14="http://schemas.microsoft.com/office/powerpoint/2010/main" val="76268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B94F-F9F0-4C94-EFFA-A3ECD777B9C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8362D808-2AA0-B005-B351-16024D664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5B3356A6-3D0D-B483-B1C0-24EEA5D26E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76E5D72C-3568-16B6-407B-5246CED4056B}"/>
              </a:ext>
            </a:extLst>
          </p:cNvPr>
          <p:cNvSpPr>
            <a:spLocks noGrp="1"/>
          </p:cNvSpPr>
          <p:nvPr>
            <p:ph type="dt" sz="half" idx="10"/>
          </p:nvPr>
        </p:nvSpPr>
        <p:spPr/>
        <p:txBody>
          <a:bodyPr/>
          <a:lstStyle/>
          <a:p>
            <a:fld id="{60C6B8F6-64F5-4040-B9B0-94FF813C6507}" type="datetimeFigureOut">
              <a:rPr lang="en-IE" smtClean="0"/>
              <a:t>12/02/2024</a:t>
            </a:fld>
            <a:endParaRPr lang="en-IE"/>
          </a:p>
        </p:txBody>
      </p:sp>
      <p:sp>
        <p:nvSpPr>
          <p:cNvPr id="6" name="Footer Placeholder 5">
            <a:extLst>
              <a:ext uri="{FF2B5EF4-FFF2-40B4-BE49-F238E27FC236}">
                <a16:creationId xmlns:a16="http://schemas.microsoft.com/office/drawing/2014/main" id="{CE308072-992A-0B71-08A8-B7A6D13F30EE}"/>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EC4FB069-934B-B3F5-623C-470D1E841F5C}"/>
              </a:ext>
            </a:extLst>
          </p:cNvPr>
          <p:cNvSpPr>
            <a:spLocks noGrp="1"/>
          </p:cNvSpPr>
          <p:nvPr>
            <p:ph type="sldNum" sz="quarter" idx="12"/>
          </p:nvPr>
        </p:nvSpPr>
        <p:spPr/>
        <p:txBody>
          <a:bodyPr/>
          <a:lstStyle/>
          <a:p>
            <a:fld id="{187CE106-F7A0-43EF-A0CF-2277BAEC3068}" type="slidenum">
              <a:rPr lang="en-IE" smtClean="0"/>
              <a:t>‹#›</a:t>
            </a:fld>
            <a:endParaRPr lang="en-IE"/>
          </a:p>
        </p:txBody>
      </p:sp>
    </p:spTree>
    <p:extLst>
      <p:ext uri="{BB962C8B-B14F-4D97-AF65-F5344CB8AC3E}">
        <p14:creationId xmlns:p14="http://schemas.microsoft.com/office/powerpoint/2010/main" val="31050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66894-A626-6C39-B813-22A15BE1D7F7}"/>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12B0960C-1200-F9F7-25F1-CB81454D20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78016-8DB8-C686-1A1B-0B3C00903B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29B78809-2ECE-F855-AD73-D5961C4471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3C54C-F4CA-345D-85BF-566C490B3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FA4EAB99-590D-8756-A6F0-737D002F167B}"/>
              </a:ext>
            </a:extLst>
          </p:cNvPr>
          <p:cNvSpPr>
            <a:spLocks noGrp="1"/>
          </p:cNvSpPr>
          <p:nvPr>
            <p:ph type="dt" sz="half" idx="10"/>
          </p:nvPr>
        </p:nvSpPr>
        <p:spPr/>
        <p:txBody>
          <a:bodyPr/>
          <a:lstStyle/>
          <a:p>
            <a:fld id="{60C6B8F6-64F5-4040-B9B0-94FF813C6507}" type="datetimeFigureOut">
              <a:rPr lang="en-IE" smtClean="0"/>
              <a:t>12/02/2024</a:t>
            </a:fld>
            <a:endParaRPr lang="en-IE"/>
          </a:p>
        </p:txBody>
      </p:sp>
      <p:sp>
        <p:nvSpPr>
          <p:cNvPr id="8" name="Footer Placeholder 7">
            <a:extLst>
              <a:ext uri="{FF2B5EF4-FFF2-40B4-BE49-F238E27FC236}">
                <a16:creationId xmlns:a16="http://schemas.microsoft.com/office/drawing/2014/main" id="{F91E3DDF-2254-42FB-51D7-80407BED1D67}"/>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2CCE5FFE-BDF5-2825-8628-D3BC8D3D7F7F}"/>
              </a:ext>
            </a:extLst>
          </p:cNvPr>
          <p:cNvSpPr>
            <a:spLocks noGrp="1"/>
          </p:cNvSpPr>
          <p:nvPr>
            <p:ph type="sldNum" sz="quarter" idx="12"/>
          </p:nvPr>
        </p:nvSpPr>
        <p:spPr/>
        <p:txBody>
          <a:bodyPr/>
          <a:lstStyle/>
          <a:p>
            <a:fld id="{187CE106-F7A0-43EF-A0CF-2277BAEC3068}" type="slidenum">
              <a:rPr lang="en-IE" smtClean="0"/>
              <a:t>‹#›</a:t>
            </a:fld>
            <a:endParaRPr lang="en-IE"/>
          </a:p>
        </p:txBody>
      </p:sp>
    </p:spTree>
    <p:extLst>
      <p:ext uri="{BB962C8B-B14F-4D97-AF65-F5344CB8AC3E}">
        <p14:creationId xmlns:p14="http://schemas.microsoft.com/office/powerpoint/2010/main" val="95079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0256-0979-3AB4-6D69-198BB6C15EB6}"/>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00D4556F-2930-EE92-147F-6F7F285971B4}"/>
              </a:ext>
            </a:extLst>
          </p:cNvPr>
          <p:cNvSpPr>
            <a:spLocks noGrp="1"/>
          </p:cNvSpPr>
          <p:nvPr>
            <p:ph type="dt" sz="half" idx="10"/>
          </p:nvPr>
        </p:nvSpPr>
        <p:spPr/>
        <p:txBody>
          <a:bodyPr/>
          <a:lstStyle/>
          <a:p>
            <a:fld id="{60C6B8F6-64F5-4040-B9B0-94FF813C6507}" type="datetimeFigureOut">
              <a:rPr lang="en-IE" smtClean="0"/>
              <a:t>12/02/2024</a:t>
            </a:fld>
            <a:endParaRPr lang="en-IE"/>
          </a:p>
        </p:txBody>
      </p:sp>
      <p:sp>
        <p:nvSpPr>
          <p:cNvPr id="4" name="Footer Placeholder 3">
            <a:extLst>
              <a:ext uri="{FF2B5EF4-FFF2-40B4-BE49-F238E27FC236}">
                <a16:creationId xmlns:a16="http://schemas.microsoft.com/office/drawing/2014/main" id="{8E241C72-4FC9-5C97-2EE5-18C6AD014FDA}"/>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6CDC10AB-D095-9F65-81B1-F731ED127F71}"/>
              </a:ext>
            </a:extLst>
          </p:cNvPr>
          <p:cNvSpPr>
            <a:spLocks noGrp="1"/>
          </p:cNvSpPr>
          <p:nvPr>
            <p:ph type="sldNum" sz="quarter" idx="12"/>
          </p:nvPr>
        </p:nvSpPr>
        <p:spPr/>
        <p:txBody>
          <a:bodyPr/>
          <a:lstStyle/>
          <a:p>
            <a:fld id="{187CE106-F7A0-43EF-A0CF-2277BAEC3068}" type="slidenum">
              <a:rPr lang="en-IE" smtClean="0"/>
              <a:t>‹#›</a:t>
            </a:fld>
            <a:endParaRPr lang="en-IE"/>
          </a:p>
        </p:txBody>
      </p:sp>
    </p:spTree>
    <p:extLst>
      <p:ext uri="{BB962C8B-B14F-4D97-AF65-F5344CB8AC3E}">
        <p14:creationId xmlns:p14="http://schemas.microsoft.com/office/powerpoint/2010/main" val="102140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B907C3-5798-A99C-B837-C2434E0892A2}"/>
              </a:ext>
            </a:extLst>
          </p:cNvPr>
          <p:cNvSpPr>
            <a:spLocks noGrp="1"/>
          </p:cNvSpPr>
          <p:nvPr>
            <p:ph type="dt" sz="half" idx="10"/>
          </p:nvPr>
        </p:nvSpPr>
        <p:spPr/>
        <p:txBody>
          <a:bodyPr/>
          <a:lstStyle/>
          <a:p>
            <a:fld id="{60C6B8F6-64F5-4040-B9B0-94FF813C6507}" type="datetimeFigureOut">
              <a:rPr lang="en-IE" smtClean="0"/>
              <a:t>12/02/2024</a:t>
            </a:fld>
            <a:endParaRPr lang="en-IE"/>
          </a:p>
        </p:txBody>
      </p:sp>
      <p:sp>
        <p:nvSpPr>
          <p:cNvPr id="3" name="Footer Placeholder 2">
            <a:extLst>
              <a:ext uri="{FF2B5EF4-FFF2-40B4-BE49-F238E27FC236}">
                <a16:creationId xmlns:a16="http://schemas.microsoft.com/office/drawing/2014/main" id="{D9EEF2A3-207E-7317-1024-BED6408ED43E}"/>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1468B757-9534-4C78-9850-2E33911D8FDE}"/>
              </a:ext>
            </a:extLst>
          </p:cNvPr>
          <p:cNvSpPr>
            <a:spLocks noGrp="1"/>
          </p:cNvSpPr>
          <p:nvPr>
            <p:ph type="sldNum" sz="quarter" idx="12"/>
          </p:nvPr>
        </p:nvSpPr>
        <p:spPr/>
        <p:txBody>
          <a:bodyPr/>
          <a:lstStyle/>
          <a:p>
            <a:fld id="{187CE106-F7A0-43EF-A0CF-2277BAEC3068}" type="slidenum">
              <a:rPr lang="en-IE" smtClean="0"/>
              <a:t>‹#›</a:t>
            </a:fld>
            <a:endParaRPr lang="en-IE"/>
          </a:p>
        </p:txBody>
      </p:sp>
    </p:spTree>
    <p:extLst>
      <p:ext uri="{BB962C8B-B14F-4D97-AF65-F5344CB8AC3E}">
        <p14:creationId xmlns:p14="http://schemas.microsoft.com/office/powerpoint/2010/main" val="292788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8BB93-2587-13BA-540F-B53A521FB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1AD6AE86-4B4A-1589-4ABD-E1148F759E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5538721B-BDA1-B2A0-8809-C2055BBEE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9B42E-ED64-7228-B4F8-4C022B9CAEBC}"/>
              </a:ext>
            </a:extLst>
          </p:cNvPr>
          <p:cNvSpPr>
            <a:spLocks noGrp="1"/>
          </p:cNvSpPr>
          <p:nvPr>
            <p:ph type="dt" sz="half" idx="10"/>
          </p:nvPr>
        </p:nvSpPr>
        <p:spPr/>
        <p:txBody>
          <a:bodyPr/>
          <a:lstStyle/>
          <a:p>
            <a:fld id="{60C6B8F6-64F5-4040-B9B0-94FF813C6507}" type="datetimeFigureOut">
              <a:rPr lang="en-IE" smtClean="0"/>
              <a:t>12/02/2024</a:t>
            </a:fld>
            <a:endParaRPr lang="en-IE"/>
          </a:p>
        </p:txBody>
      </p:sp>
      <p:sp>
        <p:nvSpPr>
          <p:cNvPr id="6" name="Footer Placeholder 5">
            <a:extLst>
              <a:ext uri="{FF2B5EF4-FFF2-40B4-BE49-F238E27FC236}">
                <a16:creationId xmlns:a16="http://schemas.microsoft.com/office/drawing/2014/main" id="{8A4B5A2B-BE91-1977-4893-D3F2CEC83F6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E63F0058-EB77-CEC4-D04A-50E8AC8262EA}"/>
              </a:ext>
            </a:extLst>
          </p:cNvPr>
          <p:cNvSpPr>
            <a:spLocks noGrp="1"/>
          </p:cNvSpPr>
          <p:nvPr>
            <p:ph type="sldNum" sz="quarter" idx="12"/>
          </p:nvPr>
        </p:nvSpPr>
        <p:spPr/>
        <p:txBody>
          <a:bodyPr/>
          <a:lstStyle/>
          <a:p>
            <a:fld id="{187CE106-F7A0-43EF-A0CF-2277BAEC3068}" type="slidenum">
              <a:rPr lang="en-IE" smtClean="0"/>
              <a:t>‹#›</a:t>
            </a:fld>
            <a:endParaRPr lang="en-IE"/>
          </a:p>
        </p:txBody>
      </p:sp>
    </p:spTree>
    <p:extLst>
      <p:ext uri="{BB962C8B-B14F-4D97-AF65-F5344CB8AC3E}">
        <p14:creationId xmlns:p14="http://schemas.microsoft.com/office/powerpoint/2010/main" val="183429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0F52-2B23-1BDB-966D-707D7B960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9E6F77C0-4C18-2413-CB2E-F38FEA0777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78AB9362-E20C-C470-2D8A-E637D4C28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D4102-BB08-C422-8E5D-9CA1990A07DB}"/>
              </a:ext>
            </a:extLst>
          </p:cNvPr>
          <p:cNvSpPr>
            <a:spLocks noGrp="1"/>
          </p:cNvSpPr>
          <p:nvPr>
            <p:ph type="dt" sz="half" idx="10"/>
          </p:nvPr>
        </p:nvSpPr>
        <p:spPr/>
        <p:txBody>
          <a:bodyPr/>
          <a:lstStyle/>
          <a:p>
            <a:fld id="{60C6B8F6-64F5-4040-B9B0-94FF813C6507}" type="datetimeFigureOut">
              <a:rPr lang="en-IE" smtClean="0"/>
              <a:t>12/02/2024</a:t>
            </a:fld>
            <a:endParaRPr lang="en-IE"/>
          </a:p>
        </p:txBody>
      </p:sp>
      <p:sp>
        <p:nvSpPr>
          <p:cNvPr id="6" name="Footer Placeholder 5">
            <a:extLst>
              <a:ext uri="{FF2B5EF4-FFF2-40B4-BE49-F238E27FC236}">
                <a16:creationId xmlns:a16="http://schemas.microsoft.com/office/drawing/2014/main" id="{FCA41CB9-2587-4D08-C92F-DE993A96BD5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3C3719B6-D145-F8BD-1139-2F2CB9A7D332}"/>
              </a:ext>
            </a:extLst>
          </p:cNvPr>
          <p:cNvSpPr>
            <a:spLocks noGrp="1"/>
          </p:cNvSpPr>
          <p:nvPr>
            <p:ph type="sldNum" sz="quarter" idx="12"/>
          </p:nvPr>
        </p:nvSpPr>
        <p:spPr/>
        <p:txBody>
          <a:bodyPr/>
          <a:lstStyle/>
          <a:p>
            <a:fld id="{187CE106-F7A0-43EF-A0CF-2277BAEC3068}" type="slidenum">
              <a:rPr lang="en-IE" smtClean="0"/>
              <a:t>‹#›</a:t>
            </a:fld>
            <a:endParaRPr lang="en-IE"/>
          </a:p>
        </p:txBody>
      </p:sp>
    </p:spTree>
    <p:extLst>
      <p:ext uri="{BB962C8B-B14F-4D97-AF65-F5344CB8AC3E}">
        <p14:creationId xmlns:p14="http://schemas.microsoft.com/office/powerpoint/2010/main" val="113820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77349C-A8B4-9933-D785-03051FC8F7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A7C47C3E-A927-0E1B-664A-9879F915C1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23B85F7-17FB-1C99-AEF8-FBCB69A1BD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6B8F6-64F5-4040-B9B0-94FF813C6507}" type="datetimeFigureOut">
              <a:rPr lang="en-IE" smtClean="0"/>
              <a:t>12/02/2024</a:t>
            </a:fld>
            <a:endParaRPr lang="en-IE"/>
          </a:p>
        </p:txBody>
      </p:sp>
      <p:sp>
        <p:nvSpPr>
          <p:cNvPr id="5" name="Footer Placeholder 4">
            <a:extLst>
              <a:ext uri="{FF2B5EF4-FFF2-40B4-BE49-F238E27FC236}">
                <a16:creationId xmlns:a16="http://schemas.microsoft.com/office/drawing/2014/main" id="{1FDD4537-87FD-1478-104C-43CC6A123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4616FAB9-9650-EC7F-977D-61D519EDA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CE106-F7A0-43EF-A0CF-2277BAEC3068}" type="slidenum">
              <a:rPr lang="en-IE" smtClean="0"/>
              <a:t>‹#›</a:t>
            </a:fld>
            <a:endParaRPr lang="en-IE"/>
          </a:p>
        </p:txBody>
      </p:sp>
    </p:spTree>
    <p:extLst>
      <p:ext uri="{BB962C8B-B14F-4D97-AF65-F5344CB8AC3E}">
        <p14:creationId xmlns:p14="http://schemas.microsoft.com/office/powerpoint/2010/main" val="2125072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app/profile/renan.ramalho/viz/video_trending_dashboard/VideoTrendingDashoard?publish=yes"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51AF8-6CFA-FAC3-27D8-6A6E09C87B20}"/>
              </a:ext>
            </a:extLst>
          </p:cNvPr>
          <p:cNvSpPr>
            <a:spLocks noGrp="1"/>
          </p:cNvSpPr>
          <p:nvPr>
            <p:ph type="ctrTitle"/>
          </p:nvPr>
        </p:nvSpPr>
        <p:spPr>
          <a:xfrm>
            <a:off x="1524000" y="815271"/>
            <a:ext cx="9144000" cy="2613729"/>
          </a:xfrm>
        </p:spPr>
        <p:txBody>
          <a:bodyPr>
            <a:normAutofit fontScale="90000"/>
          </a:bodyPr>
          <a:lstStyle/>
          <a:p>
            <a:r>
              <a:rPr lang="en-IE" sz="6700" b="1" dirty="0">
                <a:solidFill>
                  <a:srgbClr val="000000"/>
                </a:solidFill>
                <a:effectLst/>
                <a:latin typeface="Suisse Intl"/>
              </a:rPr>
              <a:t>Sterling &amp; Draper</a:t>
            </a:r>
            <a:br>
              <a:rPr lang="en-IE" sz="6700" b="1" dirty="0">
                <a:solidFill>
                  <a:srgbClr val="000000"/>
                </a:solidFill>
                <a:effectLst/>
                <a:latin typeface="Suisse Intl"/>
              </a:rPr>
            </a:br>
            <a:br>
              <a:rPr lang="en-IE" b="1" dirty="0"/>
            </a:br>
            <a:r>
              <a:rPr lang="en-IE" b="1" dirty="0"/>
              <a:t>Video Trending Dashboard</a:t>
            </a:r>
          </a:p>
        </p:txBody>
      </p:sp>
      <p:sp>
        <p:nvSpPr>
          <p:cNvPr id="3" name="Subtitle 2">
            <a:extLst>
              <a:ext uri="{FF2B5EF4-FFF2-40B4-BE49-F238E27FC236}">
                <a16:creationId xmlns:a16="http://schemas.microsoft.com/office/drawing/2014/main" id="{19DEB304-4F9C-B2BF-6797-3148B2D9C48F}"/>
              </a:ext>
            </a:extLst>
          </p:cNvPr>
          <p:cNvSpPr>
            <a:spLocks noGrp="1"/>
          </p:cNvSpPr>
          <p:nvPr>
            <p:ph type="subTitle" idx="1"/>
          </p:nvPr>
        </p:nvSpPr>
        <p:spPr>
          <a:xfrm>
            <a:off x="1632642" y="4324265"/>
            <a:ext cx="9144000" cy="1655762"/>
          </a:xfrm>
        </p:spPr>
        <p:txBody>
          <a:bodyPr>
            <a:normAutofit lnSpcReduction="10000"/>
          </a:bodyPr>
          <a:lstStyle/>
          <a:p>
            <a:r>
              <a:rPr lang="en-IE" dirty="0"/>
              <a:t>12/02/2024</a:t>
            </a:r>
          </a:p>
          <a:p>
            <a:endParaRPr lang="en-IE" dirty="0"/>
          </a:p>
          <a:p>
            <a:endParaRPr lang="en-IE" dirty="0"/>
          </a:p>
          <a:p>
            <a:pPr algn="l"/>
            <a:r>
              <a:rPr lang="en-IE" b="1" dirty="0"/>
              <a:t>Source</a:t>
            </a:r>
            <a:r>
              <a:rPr lang="en-IE" dirty="0"/>
              <a:t>: trending_by_time.csv</a:t>
            </a:r>
          </a:p>
        </p:txBody>
      </p:sp>
    </p:spTree>
    <p:extLst>
      <p:ext uri="{BB962C8B-B14F-4D97-AF65-F5344CB8AC3E}">
        <p14:creationId xmlns:p14="http://schemas.microsoft.com/office/powerpoint/2010/main" val="2656977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15CC8-67B7-FDAC-E6DA-CA655CD3971F}"/>
              </a:ext>
            </a:extLst>
          </p:cNvPr>
          <p:cNvSpPr>
            <a:spLocks noGrp="1"/>
          </p:cNvSpPr>
          <p:nvPr>
            <p:ph idx="1"/>
          </p:nvPr>
        </p:nvSpPr>
        <p:spPr>
          <a:xfrm>
            <a:off x="838200" y="223162"/>
            <a:ext cx="10515600" cy="528276"/>
          </a:xfrm>
        </p:spPr>
        <p:txBody>
          <a:bodyPr/>
          <a:lstStyle/>
          <a:p>
            <a:pPr marL="0" indent="0" algn="ctr">
              <a:buNone/>
            </a:pPr>
            <a:r>
              <a:rPr lang="en-IE" b="1" u="sng" dirty="0"/>
              <a:t>How were the category distribution through regions ?</a:t>
            </a:r>
          </a:p>
        </p:txBody>
      </p:sp>
      <p:pic>
        <p:nvPicPr>
          <p:cNvPr id="8" name="Picture 7" descr="A pie chart with text on it&#10;&#10;Description automatically generated">
            <a:extLst>
              <a:ext uri="{FF2B5EF4-FFF2-40B4-BE49-F238E27FC236}">
                <a16:creationId xmlns:a16="http://schemas.microsoft.com/office/drawing/2014/main" id="{60C22D2E-D6F7-7D8C-8796-F0C5965D36C6}"/>
              </a:ext>
            </a:extLst>
          </p:cNvPr>
          <p:cNvPicPr>
            <a:picLocks noChangeAspect="1"/>
          </p:cNvPicPr>
          <p:nvPr/>
        </p:nvPicPr>
        <p:blipFill rotWithShape="1">
          <a:blip r:embed="rId2">
            <a:extLst>
              <a:ext uri="{28A0092B-C50C-407E-A947-70E740481C1C}">
                <a14:useLocalDpi xmlns:a14="http://schemas.microsoft.com/office/drawing/2010/main" val="0"/>
              </a:ext>
            </a:extLst>
          </a:blip>
          <a:srcRect l="2811"/>
          <a:stretch/>
        </p:blipFill>
        <p:spPr>
          <a:xfrm>
            <a:off x="214577" y="630078"/>
            <a:ext cx="3616194" cy="3130277"/>
          </a:xfrm>
          <a:prstGeom prst="rect">
            <a:avLst/>
          </a:prstGeom>
        </p:spPr>
      </p:pic>
      <p:sp>
        <p:nvSpPr>
          <p:cNvPr id="9" name="TextBox 8">
            <a:extLst>
              <a:ext uri="{FF2B5EF4-FFF2-40B4-BE49-F238E27FC236}">
                <a16:creationId xmlns:a16="http://schemas.microsoft.com/office/drawing/2014/main" id="{025B5F65-4C85-1572-73B1-6BA110967225}"/>
              </a:ext>
            </a:extLst>
          </p:cNvPr>
          <p:cNvSpPr txBox="1"/>
          <p:nvPr/>
        </p:nvSpPr>
        <p:spPr>
          <a:xfrm>
            <a:off x="2929176" y="3310512"/>
            <a:ext cx="649537" cy="369332"/>
          </a:xfrm>
          <a:prstGeom prst="rect">
            <a:avLst/>
          </a:prstGeom>
          <a:noFill/>
        </p:spPr>
        <p:txBody>
          <a:bodyPr wrap="none" rtlCol="0">
            <a:spAutoFit/>
          </a:bodyPr>
          <a:lstStyle/>
          <a:p>
            <a:r>
              <a:rPr lang="en-IE" dirty="0"/>
              <a:t>India</a:t>
            </a:r>
          </a:p>
        </p:txBody>
      </p:sp>
      <p:pic>
        <p:nvPicPr>
          <p:cNvPr id="11" name="Picture 10" descr="A pie chart with text on it&#10;&#10;Description automatically generated">
            <a:extLst>
              <a:ext uri="{FF2B5EF4-FFF2-40B4-BE49-F238E27FC236}">
                <a16:creationId xmlns:a16="http://schemas.microsoft.com/office/drawing/2014/main" id="{D254B209-5111-8F04-665A-5AC037BC54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77" y="3760355"/>
            <a:ext cx="3616194" cy="3097645"/>
          </a:xfrm>
          <a:prstGeom prst="rect">
            <a:avLst/>
          </a:prstGeom>
        </p:spPr>
      </p:pic>
      <p:sp>
        <p:nvSpPr>
          <p:cNvPr id="12" name="TextBox 11">
            <a:extLst>
              <a:ext uri="{FF2B5EF4-FFF2-40B4-BE49-F238E27FC236}">
                <a16:creationId xmlns:a16="http://schemas.microsoft.com/office/drawing/2014/main" id="{447EEA26-2FB4-5A46-1C3F-06EBF8BD4147}"/>
              </a:ext>
            </a:extLst>
          </p:cNvPr>
          <p:cNvSpPr txBox="1"/>
          <p:nvPr/>
        </p:nvSpPr>
        <p:spPr>
          <a:xfrm>
            <a:off x="2929176" y="6319429"/>
            <a:ext cx="723275" cy="369332"/>
          </a:xfrm>
          <a:prstGeom prst="rect">
            <a:avLst/>
          </a:prstGeom>
          <a:noFill/>
        </p:spPr>
        <p:txBody>
          <a:bodyPr wrap="none" rtlCol="0">
            <a:spAutoFit/>
          </a:bodyPr>
          <a:lstStyle/>
          <a:p>
            <a:r>
              <a:rPr lang="en-IE" dirty="0"/>
              <a:t>Japan</a:t>
            </a:r>
          </a:p>
        </p:txBody>
      </p:sp>
      <p:sp>
        <p:nvSpPr>
          <p:cNvPr id="14" name="TextBox 13">
            <a:extLst>
              <a:ext uri="{FF2B5EF4-FFF2-40B4-BE49-F238E27FC236}">
                <a16:creationId xmlns:a16="http://schemas.microsoft.com/office/drawing/2014/main" id="{AD8812B1-96E0-F98E-EB46-91D6F235556B}"/>
              </a:ext>
            </a:extLst>
          </p:cNvPr>
          <p:cNvSpPr txBox="1"/>
          <p:nvPr/>
        </p:nvSpPr>
        <p:spPr>
          <a:xfrm>
            <a:off x="4028792" y="941559"/>
            <a:ext cx="7568697" cy="2585323"/>
          </a:xfrm>
          <a:prstGeom prst="rect">
            <a:avLst/>
          </a:prstGeom>
          <a:noFill/>
        </p:spPr>
        <p:txBody>
          <a:bodyPr wrap="square" rtlCol="0">
            <a:spAutoFit/>
          </a:bodyPr>
          <a:lstStyle/>
          <a:p>
            <a:pPr marL="285750" indent="-285750">
              <a:buFont typeface="Arial" panose="020B0604020202020204" pitchFamily="34" charset="0"/>
              <a:buChar char="•"/>
            </a:pPr>
            <a:r>
              <a:rPr lang="en-IE" dirty="0"/>
              <a:t>Comparing countries from the same continent.</a:t>
            </a:r>
          </a:p>
          <a:p>
            <a:pPr marL="285750" indent="-285750">
              <a:buFont typeface="Arial" panose="020B0604020202020204" pitchFamily="34" charset="0"/>
              <a:buChar char="•"/>
            </a:pPr>
            <a:r>
              <a:rPr lang="en-IE" dirty="0"/>
              <a:t>Entertainment makes 40% of share in both countries </a:t>
            </a:r>
          </a:p>
          <a:p>
            <a:pPr marL="285750" indent="-285750">
              <a:buFont typeface="Arial" panose="020B0604020202020204" pitchFamily="34" charset="0"/>
              <a:buChar char="•"/>
            </a:pPr>
            <a:r>
              <a:rPr lang="en-IE" dirty="0"/>
              <a:t>In Japan, the distribution of the categories are more even apart from Entertainment and People &amp; Blogs, showing a general interest in everything.</a:t>
            </a:r>
          </a:p>
          <a:p>
            <a:pPr marL="285750" indent="-285750">
              <a:buFont typeface="Arial" panose="020B0604020202020204" pitchFamily="34" charset="0"/>
              <a:buChar char="•"/>
            </a:pPr>
            <a:r>
              <a:rPr lang="en-IE" dirty="0"/>
              <a:t>In India we see an uneven distribution of the categories.</a:t>
            </a:r>
          </a:p>
          <a:p>
            <a:pPr marL="285750" indent="-285750">
              <a:buFont typeface="Arial" panose="020B0604020202020204" pitchFamily="34" charset="0"/>
              <a:buChar char="•"/>
            </a:pPr>
            <a:r>
              <a:rPr lang="en-IE" dirty="0"/>
              <a:t>News &amp; Politics is the second most popular category in India but it’s only 5% of the views in Japan.</a:t>
            </a:r>
          </a:p>
          <a:p>
            <a:pPr marL="285750" indent="-285750">
              <a:buFont typeface="Arial" panose="020B0604020202020204" pitchFamily="34" charset="0"/>
              <a:buChar char="•"/>
            </a:pPr>
            <a:r>
              <a:rPr lang="en-IE" dirty="0"/>
              <a:t>People &amp; Blogs is the second most popular category in Japan with 12% of the share whereas in India is only 4%</a:t>
            </a:r>
          </a:p>
        </p:txBody>
      </p:sp>
      <p:pic>
        <p:nvPicPr>
          <p:cNvPr id="18" name="Picture 17" descr="A table with numbers and text&#10;&#10;Description automatically generated">
            <a:extLst>
              <a:ext uri="{FF2B5EF4-FFF2-40B4-BE49-F238E27FC236}">
                <a16:creationId xmlns:a16="http://schemas.microsoft.com/office/drawing/2014/main" id="{6786C1E0-CE01-CADD-FB94-2603C208C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3026" y="3526882"/>
            <a:ext cx="2527581" cy="3161879"/>
          </a:xfrm>
          <a:prstGeom prst="rect">
            <a:avLst/>
          </a:prstGeom>
        </p:spPr>
      </p:pic>
      <p:sp>
        <p:nvSpPr>
          <p:cNvPr id="21" name="TextBox 20">
            <a:extLst>
              <a:ext uri="{FF2B5EF4-FFF2-40B4-BE49-F238E27FC236}">
                <a16:creationId xmlns:a16="http://schemas.microsoft.com/office/drawing/2014/main" id="{EF4A2C4C-4AD8-D440-F564-C0AE6D6747B6}"/>
              </a:ext>
            </a:extLst>
          </p:cNvPr>
          <p:cNvSpPr txBox="1"/>
          <p:nvPr/>
        </p:nvSpPr>
        <p:spPr>
          <a:xfrm>
            <a:off x="9729901" y="6365595"/>
            <a:ext cx="2247522" cy="276999"/>
          </a:xfrm>
          <a:prstGeom prst="rect">
            <a:avLst/>
          </a:prstGeom>
          <a:noFill/>
        </p:spPr>
        <p:txBody>
          <a:bodyPr wrap="square">
            <a:spAutoFit/>
          </a:bodyPr>
          <a:lstStyle/>
          <a:p>
            <a:r>
              <a:rPr lang="en-IE" sz="1200" b="1" dirty="0"/>
              <a:t>Source</a:t>
            </a:r>
            <a:r>
              <a:rPr lang="en-IE" sz="1200" dirty="0"/>
              <a:t>: trending_by_time.csv</a:t>
            </a:r>
          </a:p>
        </p:txBody>
      </p:sp>
    </p:spTree>
    <p:extLst>
      <p:ext uri="{BB962C8B-B14F-4D97-AF65-F5344CB8AC3E}">
        <p14:creationId xmlns:p14="http://schemas.microsoft.com/office/powerpoint/2010/main" val="344481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2"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EF21F7-F105-BA41-5F0A-B057E0AFA2EA}"/>
              </a:ext>
            </a:extLst>
          </p:cNvPr>
          <p:cNvSpPr>
            <a:spLocks noGrp="1"/>
          </p:cNvSpPr>
          <p:nvPr>
            <p:ph idx="1"/>
          </p:nvPr>
        </p:nvSpPr>
        <p:spPr>
          <a:xfrm>
            <a:off x="838200" y="186948"/>
            <a:ext cx="10515600" cy="519223"/>
          </a:xfrm>
        </p:spPr>
        <p:txBody>
          <a:bodyPr/>
          <a:lstStyle/>
          <a:p>
            <a:pPr marL="0" indent="0" algn="ctr">
              <a:buNone/>
            </a:pPr>
            <a:r>
              <a:rPr lang="en-IE" b="1" u="sng" dirty="0"/>
              <a:t>How were the category distribution through regions ?</a:t>
            </a:r>
          </a:p>
          <a:p>
            <a:endParaRPr lang="en-IE" dirty="0"/>
          </a:p>
        </p:txBody>
      </p:sp>
      <p:pic>
        <p:nvPicPr>
          <p:cNvPr id="5" name="Picture 4" descr="A pie chart with text on it&#10;&#10;Description automatically generated">
            <a:extLst>
              <a:ext uri="{FF2B5EF4-FFF2-40B4-BE49-F238E27FC236}">
                <a16:creationId xmlns:a16="http://schemas.microsoft.com/office/drawing/2014/main" id="{13BB6C03-3F6C-E66F-18EF-26278547E0A9}"/>
              </a:ext>
            </a:extLst>
          </p:cNvPr>
          <p:cNvPicPr>
            <a:picLocks noChangeAspect="1"/>
          </p:cNvPicPr>
          <p:nvPr/>
        </p:nvPicPr>
        <p:blipFill rotWithShape="1">
          <a:blip r:embed="rId2">
            <a:extLst>
              <a:ext uri="{28A0092B-C50C-407E-A947-70E740481C1C}">
                <a14:useLocalDpi xmlns:a14="http://schemas.microsoft.com/office/drawing/2010/main" val="0"/>
              </a:ext>
            </a:extLst>
          </a:blip>
          <a:srcRect l="5852" t="7958" r="5162" b="4244"/>
          <a:stretch/>
        </p:blipFill>
        <p:spPr>
          <a:xfrm>
            <a:off x="226337" y="706171"/>
            <a:ext cx="3458424" cy="2852117"/>
          </a:xfrm>
          <a:prstGeom prst="rect">
            <a:avLst/>
          </a:prstGeom>
        </p:spPr>
      </p:pic>
      <p:sp>
        <p:nvSpPr>
          <p:cNvPr id="6" name="TextBox 5">
            <a:extLst>
              <a:ext uri="{FF2B5EF4-FFF2-40B4-BE49-F238E27FC236}">
                <a16:creationId xmlns:a16="http://schemas.microsoft.com/office/drawing/2014/main" id="{D23A176A-EFA9-A1D8-425E-83A9788EEC3D}"/>
              </a:ext>
            </a:extLst>
          </p:cNvPr>
          <p:cNvSpPr txBox="1"/>
          <p:nvPr/>
        </p:nvSpPr>
        <p:spPr>
          <a:xfrm>
            <a:off x="2963792" y="2849578"/>
            <a:ext cx="811504" cy="369332"/>
          </a:xfrm>
          <a:prstGeom prst="rect">
            <a:avLst/>
          </a:prstGeom>
          <a:noFill/>
        </p:spPr>
        <p:txBody>
          <a:bodyPr wrap="none" rtlCol="0">
            <a:spAutoFit/>
          </a:bodyPr>
          <a:lstStyle/>
          <a:p>
            <a:r>
              <a:rPr lang="en-IE" dirty="0"/>
              <a:t>France</a:t>
            </a:r>
          </a:p>
        </p:txBody>
      </p:sp>
      <p:pic>
        <p:nvPicPr>
          <p:cNvPr id="8" name="Picture 7" descr="A pie chart with text on it&#10;&#10;Description automatically generated">
            <a:extLst>
              <a:ext uri="{FF2B5EF4-FFF2-40B4-BE49-F238E27FC236}">
                <a16:creationId xmlns:a16="http://schemas.microsoft.com/office/drawing/2014/main" id="{35058166-528A-9133-D598-4335824BDF1D}"/>
              </a:ext>
            </a:extLst>
          </p:cNvPr>
          <p:cNvPicPr>
            <a:picLocks noChangeAspect="1"/>
          </p:cNvPicPr>
          <p:nvPr/>
        </p:nvPicPr>
        <p:blipFill rotWithShape="1">
          <a:blip r:embed="rId3">
            <a:extLst>
              <a:ext uri="{28A0092B-C50C-407E-A947-70E740481C1C}">
                <a14:useLocalDpi xmlns:a14="http://schemas.microsoft.com/office/drawing/2010/main" val="0"/>
              </a:ext>
            </a:extLst>
          </a:blip>
          <a:srcRect l="7880" t="8944" r="7678" b="6621"/>
          <a:stretch/>
        </p:blipFill>
        <p:spPr>
          <a:xfrm>
            <a:off x="202816" y="3558288"/>
            <a:ext cx="3505465" cy="2852117"/>
          </a:xfrm>
          <a:prstGeom prst="rect">
            <a:avLst/>
          </a:prstGeom>
        </p:spPr>
      </p:pic>
      <p:sp>
        <p:nvSpPr>
          <p:cNvPr id="9" name="TextBox 8">
            <a:extLst>
              <a:ext uri="{FF2B5EF4-FFF2-40B4-BE49-F238E27FC236}">
                <a16:creationId xmlns:a16="http://schemas.microsoft.com/office/drawing/2014/main" id="{3FB46CDA-E493-7E0A-DCC5-BA1FFA9DEDE1}"/>
              </a:ext>
            </a:extLst>
          </p:cNvPr>
          <p:cNvSpPr txBox="1"/>
          <p:nvPr/>
        </p:nvSpPr>
        <p:spPr>
          <a:xfrm>
            <a:off x="3000725" y="6151829"/>
            <a:ext cx="774571" cy="369332"/>
          </a:xfrm>
          <a:prstGeom prst="rect">
            <a:avLst/>
          </a:prstGeom>
          <a:noFill/>
        </p:spPr>
        <p:txBody>
          <a:bodyPr wrap="none" rtlCol="0">
            <a:spAutoFit/>
          </a:bodyPr>
          <a:lstStyle/>
          <a:p>
            <a:r>
              <a:rPr lang="en-IE" dirty="0"/>
              <a:t>Russia</a:t>
            </a:r>
          </a:p>
        </p:txBody>
      </p:sp>
      <p:pic>
        <p:nvPicPr>
          <p:cNvPr id="11" name="Picture 10" descr="A screenshot of a computer&#10;&#10;Description automatically generated">
            <a:extLst>
              <a:ext uri="{FF2B5EF4-FFF2-40B4-BE49-F238E27FC236}">
                <a16:creationId xmlns:a16="http://schemas.microsoft.com/office/drawing/2014/main" id="{431728EF-32EE-CF13-0EF7-C9DB03941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120" y="3034244"/>
            <a:ext cx="2428960" cy="3376161"/>
          </a:xfrm>
          <a:prstGeom prst="rect">
            <a:avLst/>
          </a:prstGeom>
        </p:spPr>
      </p:pic>
      <p:sp>
        <p:nvSpPr>
          <p:cNvPr id="12" name="TextBox 11">
            <a:extLst>
              <a:ext uri="{FF2B5EF4-FFF2-40B4-BE49-F238E27FC236}">
                <a16:creationId xmlns:a16="http://schemas.microsoft.com/office/drawing/2014/main" id="{3605E6A1-97F6-09B9-657A-6388B7CD5610}"/>
              </a:ext>
            </a:extLst>
          </p:cNvPr>
          <p:cNvSpPr txBox="1"/>
          <p:nvPr/>
        </p:nvSpPr>
        <p:spPr>
          <a:xfrm>
            <a:off x="4056583" y="896292"/>
            <a:ext cx="7106340" cy="2585323"/>
          </a:xfrm>
          <a:prstGeom prst="rect">
            <a:avLst/>
          </a:prstGeom>
          <a:noFill/>
        </p:spPr>
        <p:txBody>
          <a:bodyPr wrap="square" rtlCol="0">
            <a:spAutoFit/>
          </a:bodyPr>
          <a:lstStyle/>
          <a:p>
            <a:pPr marL="285750" indent="-285750">
              <a:buFont typeface="Arial" panose="020B0604020202020204" pitchFamily="34" charset="0"/>
              <a:buChar char="•"/>
            </a:pPr>
            <a:r>
              <a:rPr lang="en-IE" dirty="0"/>
              <a:t>Entertainment is the most popular category in France with 29%</a:t>
            </a:r>
          </a:p>
          <a:p>
            <a:pPr marL="285750" indent="-285750">
              <a:buFont typeface="Arial" panose="020B0604020202020204" pitchFamily="34" charset="0"/>
              <a:buChar char="•"/>
            </a:pPr>
            <a:r>
              <a:rPr lang="en-IE" dirty="0"/>
              <a:t>People &amp; Blog is the most popular category in Russia with 21%</a:t>
            </a:r>
          </a:p>
          <a:p>
            <a:pPr marL="285750" indent="-285750">
              <a:buFont typeface="Arial" panose="020B0604020202020204" pitchFamily="34" charset="0"/>
              <a:buChar char="•"/>
            </a:pPr>
            <a:r>
              <a:rPr lang="en-IE" dirty="0"/>
              <a:t>Russia show more interest in News &amp; Politics with 12% when compared with France that shows only 8%</a:t>
            </a:r>
          </a:p>
          <a:p>
            <a:pPr marL="285750" indent="-285750">
              <a:buFont typeface="Arial" panose="020B0604020202020204" pitchFamily="34" charset="0"/>
              <a:buChar char="•"/>
            </a:pPr>
            <a:r>
              <a:rPr lang="en-IE" dirty="0"/>
              <a:t>Education is the has the lowest share in Russia 0.68% and only 2% in France</a:t>
            </a:r>
          </a:p>
          <a:p>
            <a:pPr marL="285750" indent="-285750">
              <a:buFont typeface="Arial" panose="020B0604020202020204" pitchFamily="34" charset="0"/>
              <a:buChar char="•"/>
            </a:pPr>
            <a:r>
              <a:rPr lang="en-IE" dirty="0"/>
              <a:t>Sports are more popular in France 10% when compared with Russia only 4%</a:t>
            </a:r>
          </a:p>
          <a:p>
            <a:pPr marL="285750" indent="-285750">
              <a:buFont typeface="Arial" panose="020B0604020202020204" pitchFamily="34" charset="0"/>
              <a:buChar char="•"/>
            </a:pPr>
            <a:endParaRPr lang="en-IE" dirty="0"/>
          </a:p>
        </p:txBody>
      </p:sp>
      <p:sp>
        <p:nvSpPr>
          <p:cNvPr id="13" name="TextBox 12">
            <a:extLst>
              <a:ext uri="{FF2B5EF4-FFF2-40B4-BE49-F238E27FC236}">
                <a16:creationId xmlns:a16="http://schemas.microsoft.com/office/drawing/2014/main" id="{F4ABCF4B-B639-4105-C67B-E1968D63DFC8}"/>
              </a:ext>
            </a:extLst>
          </p:cNvPr>
          <p:cNvSpPr txBox="1"/>
          <p:nvPr/>
        </p:nvSpPr>
        <p:spPr>
          <a:xfrm>
            <a:off x="9669490" y="6197995"/>
            <a:ext cx="2247522" cy="276999"/>
          </a:xfrm>
          <a:prstGeom prst="rect">
            <a:avLst/>
          </a:prstGeom>
          <a:noFill/>
        </p:spPr>
        <p:txBody>
          <a:bodyPr wrap="square">
            <a:spAutoFit/>
          </a:bodyPr>
          <a:lstStyle/>
          <a:p>
            <a:r>
              <a:rPr lang="en-IE" sz="1200" b="1" dirty="0"/>
              <a:t>Source</a:t>
            </a:r>
            <a:r>
              <a:rPr lang="en-IE" sz="1200" dirty="0"/>
              <a:t>: trending_by_time.csv</a:t>
            </a:r>
          </a:p>
        </p:txBody>
      </p:sp>
    </p:spTree>
    <p:extLst>
      <p:ext uri="{BB962C8B-B14F-4D97-AF65-F5344CB8AC3E}">
        <p14:creationId xmlns:p14="http://schemas.microsoft.com/office/powerpoint/2010/main" val="256940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9"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E4DEF-1F3C-49A5-3999-ECABDB2693D9}"/>
              </a:ext>
            </a:extLst>
          </p:cNvPr>
          <p:cNvSpPr>
            <a:spLocks noGrp="1"/>
          </p:cNvSpPr>
          <p:nvPr>
            <p:ph idx="1"/>
          </p:nvPr>
        </p:nvSpPr>
        <p:spPr>
          <a:xfrm>
            <a:off x="720505" y="241269"/>
            <a:ext cx="10007851" cy="501116"/>
          </a:xfrm>
        </p:spPr>
        <p:txBody>
          <a:bodyPr/>
          <a:lstStyle/>
          <a:p>
            <a:pPr marL="0" indent="0" algn="ctr">
              <a:buNone/>
            </a:pPr>
            <a:r>
              <a:rPr lang="en-IE" b="1" u="sng" dirty="0"/>
              <a:t>What categories were popular in America?</a:t>
            </a:r>
          </a:p>
        </p:txBody>
      </p:sp>
      <p:pic>
        <p:nvPicPr>
          <p:cNvPr id="5" name="Picture 4" descr="A pie chart with numbers and text&#10;&#10;Description automatically generated">
            <a:extLst>
              <a:ext uri="{FF2B5EF4-FFF2-40B4-BE49-F238E27FC236}">
                <a16:creationId xmlns:a16="http://schemas.microsoft.com/office/drawing/2014/main" id="{5726EA42-7D1B-0FD8-8DC9-C00A7A07C645}"/>
              </a:ext>
            </a:extLst>
          </p:cNvPr>
          <p:cNvPicPr>
            <a:picLocks noChangeAspect="1"/>
          </p:cNvPicPr>
          <p:nvPr/>
        </p:nvPicPr>
        <p:blipFill rotWithShape="1">
          <a:blip r:embed="rId2">
            <a:extLst>
              <a:ext uri="{28A0092B-C50C-407E-A947-70E740481C1C}">
                <a14:useLocalDpi xmlns:a14="http://schemas.microsoft.com/office/drawing/2010/main" val="0"/>
              </a:ext>
            </a:extLst>
          </a:blip>
          <a:srcRect l="2746" t="7215" r="3647" b="5397"/>
          <a:stretch/>
        </p:blipFill>
        <p:spPr>
          <a:xfrm>
            <a:off x="153909" y="851025"/>
            <a:ext cx="3902043" cy="3027561"/>
          </a:xfrm>
          <a:prstGeom prst="rect">
            <a:avLst/>
          </a:prstGeom>
        </p:spPr>
      </p:pic>
      <p:sp>
        <p:nvSpPr>
          <p:cNvPr id="6" name="TextBox 5">
            <a:extLst>
              <a:ext uri="{FF2B5EF4-FFF2-40B4-BE49-F238E27FC236}">
                <a16:creationId xmlns:a16="http://schemas.microsoft.com/office/drawing/2014/main" id="{CEFD8516-E003-B888-CC76-0D4E13F1DAE9}"/>
              </a:ext>
            </a:extLst>
          </p:cNvPr>
          <p:cNvSpPr txBox="1"/>
          <p:nvPr/>
        </p:nvSpPr>
        <p:spPr>
          <a:xfrm>
            <a:off x="9196878" y="6186910"/>
            <a:ext cx="2247522" cy="276999"/>
          </a:xfrm>
          <a:prstGeom prst="rect">
            <a:avLst/>
          </a:prstGeom>
          <a:noFill/>
        </p:spPr>
        <p:txBody>
          <a:bodyPr wrap="square">
            <a:spAutoFit/>
          </a:bodyPr>
          <a:lstStyle/>
          <a:p>
            <a:r>
              <a:rPr lang="en-IE" sz="1200" b="1" dirty="0"/>
              <a:t>Source</a:t>
            </a:r>
            <a:r>
              <a:rPr lang="en-IE" sz="1200" dirty="0"/>
              <a:t>: trending_by_time.csv</a:t>
            </a:r>
          </a:p>
        </p:txBody>
      </p:sp>
      <p:pic>
        <p:nvPicPr>
          <p:cNvPr id="8" name="Picture 7" descr="A screenshot of a computer&#10;&#10;Description automatically generated">
            <a:extLst>
              <a:ext uri="{FF2B5EF4-FFF2-40B4-BE49-F238E27FC236}">
                <a16:creationId xmlns:a16="http://schemas.microsoft.com/office/drawing/2014/main" id="{FDD46B2B-93DB-7F72-5480-E809D014D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450" y="803746"/>
            <a:ext cx="1582980" cy="2950797"/>
          </a:xfrm>
          <a:prstGeom prst="rect">
            <a:avLst/>
          </a:prstGeom>
        </p:spPr>
      </p:pic>
      <p:sp>
        <p:nvSpPr>
          <p:cNvPr id="9" name="TextBox 8">
            <a:extLst>
              <a:ext uri="{FF2B5EF4-FFF2-40B4-BE49-F238E27FC236}">
                <a16:creationId xmlns:a16="http://schemas.microsoft.com/office/drawing/2014/main" id="{BDFAA2C1-1CBF-599E-666B-C4239A98BDEB}"/>
              </a:ext>
            </a:extLst>
          </p:cNvPr>
          <p:cNvSpPr txBox="1"/>
          <p:nvPr/>
        </p:nvSpPr>
        <p:spPr>
          <a:xfrm>
            <a:off x="271603" y="4249219"/>
            <a:ext cx="6313663" cy="2585323"/>
          </a:xfrm>
          <a:prstGeom prst="rect">
            <a:avLst/>
          </a:prstGeom>
          <a:noFill/>
        </p:spPr>
        <p:txBody>
          <a:bodyPr wrap="square" rtlCol="0">
            <a:spAutoFit/>
          </a:bodyPr>
          <a:lstStyle/>
          <a:p>
            <a:pPr marL="285750" indent="-285750">
              <a:buFont typeface="Arial" panose="020B0604020202020204" pitchFamily="34" charset="0"/>
              <a:buChar char="•"/>
            </a:pPr>
            <a:r>
              <a:rPr lang="en-IE" dirty="0"/>
              <a:t>Entertainment is the most popular category in America with 28%, Music makes the second most popular with 18%</a:t>
            </a:r>
          </a:p>
          <a:p>
            <a:pPr marL="285750" indent="-285750">
              <a:buFont typeface="Arial" panose="020B0604020202020204" pitchFamily="34" charset="0"/>
              <a:buChar char="•"/>
            </a:pPr>
            <a:r>
              <a:rPr lang="en-IE" dirty="0"/>
              <a:t>America show even preference distribution on categories through the two weeks selected.</a:t>
            </a:r>
          </a:p>
          <a:p>
            <a:pPr marL="285750" indent="-285750">
              <a:buFont typeface="Arial" panose="020B0604020202020204" pitchFamily="34" charset="0"/>
              <a:buChar char="•"/>
            </a:pPr>
            <a:r>
              <a:rPr lang="en-IE" dirty="0"/>
              <a:t>Even distribution between How-to &amp; Style to Sports.</a:t>
            </a:r>
          </a:p>
          <a:p>
            <a:pPr marL="285750" indent="-285750">
              <a:buFont typeface="Arial" panose="020B0604020202020204" pitchFamily="34" charset="0"/>
              <a:buChar char="•"/>
            </a:pPr>
            <a:r>
              <a:rPr lang="en-IE" dirty="0"/>
              <a:t>America show low interest in Non-profit &amp; Activism.</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endParaRPr lang="en-IE" dirty="0"/>
          </a:p>
        </p:txBody>
      </p:sp>
      <p:pic>
        <p:nvPicPr>
          <p:cNvPr id="13" name="Picture 12" descr="A screenshot of a graph&#10;&#10;Description automatically generated">
            <a:extLst>
              <a:ext uri="{FF2B5EF4-FFF2-40B4-BE49-F238E27FC236}">
                <a16:creationId xmlns:a16="http://schemas.microsoft.com/office/drawing/2014/main" id="{6F8FAD47-24A0-4DEB-29A1-39F015071B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7572" y="742385"/>
            <a:ext cx="5336053" cy="4596104"/>
          </a:xfrm>
          <a:prstGeom prst="rect">
            <a:avLst/>
          </a:prstGeom>
        </p:spPr>
      </p:pic>
    </p:spTree>
    <p:extLst>
      <p:ext uri="{BB962C8B-B14F-4D97-AF65-F5344CB8AC3E}">
        <p14:creationId xmlns:p14="http://schemas.microsoft.com/office/powerpoint/2010/main" val="143494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5DDD-0325-5A74-4944-81EA88247719}"/>
              </a:ext>
            </a:extLst>
          </p:cNvPr>
          <p:cNvSpPr>
            <a:spLocks noGrp="1"/>
          </p:cNvSpPr>
          <p:nvPr>
            <p:ph type="title"/>
          </p:nvPr>
        </p:nvSpPr>
        <p:spPr/>
        <p:txBody>
          <a:bodyPr/>
          <a:lstStyle/>
          <a:p>
            <a:pPr algn="ctr"/>
            <a:r>
              <a:rPr lang="en-IE" b="1" u="sng" dirty="0"/>
              <a:t>Conclusions &amp; Insights</a:t>
            </a:r>
          </a:p>
        </p:txBody>
      </p:sp>
      <p:sp>
        <p:nvSpPr>
          <p:cNvPr id="3" name="Content Placeholder 2">
            <a:extLst>
              <a:ext uri="{FF2B5EF4-FFF2-40B4-BE49-F238E27FC236}">
                <a16:creationId xmlns:a16="http://schemas.microsoft.com/office/drawing/2014/main" id="{6A4F15D0-C235-38C5-F978-A80672CA7BD7}"/>
              </a:ext>
            </a:extLst>
          </p:cNvPr>
          <p:cNvSpPr>
            <a:spLocks noGrp="1"/>
          </p:cNvSpPr>
          <p:nvPr>
            <p:ph idx="1"/>
          </p:nvPr>
        </p:nvSpPr>
        <p:spPr/>
        <p:txBody>
          <a:bodyPr/>
          <a:lstStyle/>
          <a:p>
            <a:r>
              <a:rPr lang="en-IE" dirty="0"/>
              <a:t>Entertainment is the most popular category of all regions.</a:t>
            </a:r>
          </a:p>
          <a:p>
            <a:r>
              <a:rPr lang="en-IE" dirty="0"/>
              <a:t>Music, People &amp; Blog, News &amp; Politics and Sports are also popular across different regions.</a:t>
            </a:r>
          </a:p>
          <a:p>
            <a:r>
              <a:rPr lang="en-IE" dirty="0"/>
              <a:t>Significant drop on views across all regions on Sunday and Monday. One of the reasons for this could be, most people are off work on Sundays and tend to do outdoor activities. </a:t>
            </a:r>
          </a:p>
          <a:p>
            <a:r>
              <a:rPr lang="en-IE" dirty="0"/>
              <a:t> India has the most views of all regions.</a:t>
            </a:r>
          </a:p>
          <a:p>
            <a:r>
              <a:rPr lang="en-IE" dirty="0"/>
              <a:t> Marketing should be focused on popular categories.</a:t>
            </a:r>
          </a:p>
          <a:p>
            <a:endParaRPr lang="en-IE" dirty="0"/>
          </a:p>
          <a:p>
            <a:endParaRPr lang="en-IE" dirty="0"/>
          </a:p>
          <a:p>
            <a:endParaRPr lang="en-IE" dirty="0"/>
          </a:p>
        </p:txBody>
      </p:sp>
    </p:spTree>
    <p:extLst>
      <p:ext uri="{BB962C8B-B14F-4D97-AF65-F5344CB8AC3E}">
        <p14:creationId xmlns:p14="http://schemas.microsoft.com/office/powerpoint/2010/main" val="373132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C443-EE3B-C1D7-B7F4-1AAE6B450471}"/>
              </a:ext>
            </a:extLst>
          </p:cNvPr>
          <p:cNvSpPr>
            <a:spLocks noGrp="1"/>
          </p:cNvSpPr>
          <p:nvPr>
            <p:ph type="title"/>
          </p:nvPr>
        </p:nvSpPr>
        <p:spPr/>
        <p:txBody>
          <a:bodyPr/>
          <a:lstStyle/>
          <a:p>
            <a:pPr algn="ctr"/>
            <a:r>
              <a:rPr lang="en-IE" b="1" u="sng" dirty="0"/>
              <a:t>Every week we ask same questions</a:t>
            </a:r>
          </a:p>
        </p:txBody>
      </p:sp>
      <p:sp>
        <p:nvSpPr>
          <p:cNvPr id="3" name="Content Placeholder 2">
            <a:extLst>
              <a:ext uri="{FF2B5EF4-FFF2-40B4-BE49-F238E27FC236}">
                <a16:creationId xmlns:a16="http://schemas.microsoft.com/office/drawing/2014/main" id="{FF889735-EBDB-CE02-7931-AAA4624CA7B3}"/>
              </a:ext>
            </a:extLst>
          </p:cNvPr>
          <p:cNvSpPr>
            <a:spLocks noGrp="1"/>
          </p:cNvSpPr>
          <p:nvPr>
            <p:ph idx="1"/>
          </p:nvPr>
        </p:nvSpPr>
        <p:spPr/>
        <p:txBody>
          <a:bodyPr/>
          <a:lstStyle/>
          <a:p>
            <a:endParaRPr lang="en-IE" dirty="0"/>
          </a:p>
          <a:p>
            <a:r>
              <a:rPr lang="en-IE" dirty="0"/>
              <a:t>What categories were trending last week ?</a:t>
            </a:r>
          </a:p>
          <a:p>
            <a:endParaRPr lang="en-IE" dirty="0"/>
          </a:p>
          <a:p>
            <a:r>
              <a:rPr lang="en-IE" dirty="0"/>
              <a:t>How were they distributed through regions ?</a:t>
            </a:r>
          </a:p>
          <a:p>
            <a:endParaRPr lang="en-IE" dirty="0"/>
          </a:p>
          <a:p>
            <a:r>
              <a:rPr lang="en-IE" dirty="0"/>
              <a:t>What categories are the most popular in certain regions ? </a:t>
            </a:r>
          </a:p>
        </p:txBody>
      </p:sp>
    </p:spTree>
    <p:extLst>
      <p:ext uri="{BB962C8B-B14F-4D97-AF65-F5344CB8AC3E}">
        <p14:creationId xmlns:p14="http://schemas.microsoft.com/office/powerpoint/2010/main" val="224394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2F40F-B9C4-1EC6-3DFB-157CCC98CF31}"/>
              </a:ext>
            </a:extLst>
          </p:cNvPr>
          <p:cNvSpPr>
            <a:spLocks noGrp="1"/>
          </p:cNvSpPr>
          <p:nvPr>
            <p:ph idx="1"/>
          </p:nvPr>
        </p:nvSpPr>
        <p:spPr>
          <a:xfrm>
            <a:off x="838200" y="414067"/>
            <a:ext cx="10515600" cy="5762895"/>
          </a:xfrm>
        </p:spPr>
        <p:txBody>
          <a:bodyPr/>
          <a:lstStyle/>
          <a:p>
            <a:pPr marL="0" indent="0" algn="ctr">
              <a:buNone/>
            </a:pPr>
            <a:r>
              <a:rPr lang="en-IE" b="1" u="sng" dirty="0"/>
              <a:t>Our objectives </a:t>
            </a:r>
            <a:endParaRPr lang="en-IE" u="sng" dirty="0"/>
          </a:p>
          <a:p>
            <a:pPr marL="0" indent="0" algn="ctr">
              <a:buNone/>
            </a:pPr>
            <a:r>
              <a:rPr lang="en-IE" dirty="0"/>
              <a:t>- Analyse historical trending data on YouTube</a:t>
            </a:r>
          </a:p>
          <a:p>
            <a:pPr marL="0" indent="0" algn="ctr">
              <a:buNone/>
            </a:pPr>
            <a:endParaRPr lang="en-IE" dirty="0"/>
          </a:p>
          <a:p>
            <a:pPr marL="0" indent="0" algn="ctr">
              <a:buNone/>
            </a:pPr>
            <a:r>
              <a:rPr lang="en-IE" b="1" u="sng" dirty="0"/>
              <a:t>What frequency data is checked ?</a:t>
            </a:r>
          </a:p>
          <a:p>
            <a:pPr marL="0" indent="0" algn="ctr">
              <a:buNone/>
            </a:pPr>
            <a:r>
              <a:rPr lang="en-IE" dirty="0"/>
              <a:t>- Every day</a:t>
            </a:r>
          </a:p>
          <a:p>
            <a:pPr marL="0" indent="0" algn="ctr">
              <a:buNone/>
            </a:pPr>
            <a:endParaRPr lang="en-IE" dirty="0"/>
          </a:p>
          <a:p>
            <a:pPr marL="0" indent="0" algn="ctr">
              <a:buNone/>
            </a:pPr>
            <a:r>
              <a:rPr lang="en-IE" dirty="0"/>
              <a:t> </a:t>
            </a:r>
            <a:r>
              <a:rPr lang="en-IE" b="1" u="sng" dirty="0"/>
              <a:t>Dashboard Content</a:t>
            </a:r>
          </a:p>
          <a:p>
            <a:pPr marL="0" indent="0" algn="ctr">
              <a:buNone/>
            </a:pPr>
            <a:r>
              <a:rPr lang="en-IE" dirty="0"/>
              <a:t>- Historical trend divide by time and category</a:t>
            </a:r>
          </a:p>
          <a:p>
            <a:pPr marL="0" indent="0" algn="ctr">
              <a:buNone/>
            </a:pPr>
            <a:r>
              <a:rPr lang="en-IE" dirty="0"/>
              <a:t>- Historical trend by region</a:t>
            </a:r>
          </a:p>
          <a:p>
            <a:pPr marL="0" indent="0" algn="ctr">
              <a:buNone/>
            </a:pPr>
            <a:r>
              <a:rPr lang="en-IE" dirty="0"/>
              <a:t>- Contingency table between region and category</a:t>
            </a:r>
          </a:p>
        </p:txBody>
      </p:sp>
    </p:spTree>
    <p:extLst>
      <p:ext uri="{BB962C8B-B14F-4D97-AF65-F5344CB8AC3E}">
        <p14:creationId xmlns:p14="http://schemas.microsoft.com/office/powerpoint/2010/main" val="304071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E2C4-1A65-D276-93ED-EE5E6934F6A6}"/>
              </a:ext>
            </a:extLst>
          </p:cNvPr>
          <p:cNvSpPr>
            <a:spLocks noGrp="1"/>
          </p:cNvSpPr>
          <p:nvPr>
            <p:ph type="title"/>
          </p:nvPr>
        </p:nvSpPr>
        <p:spPr>
          <a:xfrm>
            <a:off x="838200" y="365126"/>
            <a:ext cx="9672687" cy="398446"/>
          </a:xfrm>
        </p:spPr>
        <p:txBody>
          <a:bodyPr>
            <a:noAutofit/>
          </a:bodyPr>
          <a:lstStyle/>
          <a:p>
            <a:pPr algn="ctr"/>
            <a:r>
              <a:rPr lang="en-IE" sz="2800" b="1" u="sng" dirty="0"/>
              <a:t>Trending Category Graphic</a:t>
            </a:r>
          </a:p>
        </p:txBody>
      </p:sp>
      <p:pic>
        <p:nvPicPr>
          <p:cNvPr id="5" name="Content Placeholder 4" descr="A graph of different colored bars&#10;&#10;Description automatically generated with medium confidence">
            <a:extLst>
              <a:ext uri="{FF2B5EF4-FFF2-40B4-BE49-F238E27FC236}">
                <a16:creationId xmlns:a16="http://schemas.microsoft.com/office/drawing/2014/main" id="{77346551-9F4C-2419-8EE8-71296AEDE3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2212" y="800102"/>
            <a:ext cx="9756368" cy="5838177"/>
          </a:xfrm>
        </p:spPr>
      </p:pic>
      <p:cxnSp>
        <p:nvCxnSpPr>
          <p:cNvPr id="7" name="Straight Arrow Connector 6">
            <a:extLst>
              <a:ext uri="{FF2B5EF4-FFF2-40B4-BE49-F238E27FC236}">
                <a16:creationId xmlns:a16="http://schemas.microsoft.com/office/drawing/2014/main" id="{49887B85-6189-EAAB-8835-C2C31ED44D4C}"/>
              </a:ext>
            </a:extLst>
          </p:cNvPr>
          <p:cNvCxnSpPr/>
          <p:nvPr/>
        </p:nvCxnSpPr>
        <p:spPr>
          <a:xfrm flipH="1">
            <a:off x="9870935" y="1878805"/>
            <a:ext cx="307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descr="A screen shot of a list of text&#10;&#10;Description automatically generated">
            <a:extLst>
              <a:ext uri="{FF2B5EF4-FFF2-40B4-BE49-F238E27FC236}">
                <a16:creationId xmlns:a16="http://schemas.microsoft.com/office/drawing/2014/main" id="{C9EF050C-CEA4-0FBC-70D1-3530CDCB6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6237" y="2115290"/>
            <a:ext cx="1457528" cy="3553321"/>
          </a:xfrm>
          <a:prstGeom prst="rect">
            <a:avLst/>
          </a:prstGeom>
        </p:spPr>
      </p:pic>
      <p:cxnSp>
        <p:nvCxnSpPr>
          <p:cNvPr id="11" name="Straight Arrow Connector 10">
            <a:extLst>
              <a:ext uri="{FF2B5EF4-FFF2-40B4-BE49-F238E27FC236}">
                <a16:creationId xmlns:a16="http://schemas.microsoft.com/office/drawing/2014/main" id="{95245AEB-B012-292E-FDE2-52133339B521}"/>
              </a:ext>
            </a:extLst>
          </p:cNvPr>
          <p:cNvCxnSpPr>
            <a:cxnSpLocks/>
          </p:cNvCxnSpPr>
          <p:nvPr/>
        </p:nvCxnSpPr>
        <p:spPr>
          <a:xfrm flipH="1">
            <a:off x="10024844" y="6092982"/>
            <a:ext cx="307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D44FC19-D0A6-38C4-8564-C72C7AA1D4C8}"/>
              </a:ext>
            </a:extLst>
          </p:cNvPr>
          <p:cNvSpPr txBox="1"/>
          <p:nvPr/>
        </p:nvSpPr>
        <p:spPr>
          <a:xfrm>
            <a:off x="10312832" y="5908316"/>
            <a:ext cx="715452" cy="369332"/>
          </a:xfrm>
          <a:prstGeom prst="rect">
            <a:avLst/>
          </a:prstGeom>
          <a:noFill/>
        </p:spPr>
        <p:txBody>
          <a:bodyPr wrap="none" rtlCol="0">
            <a:spAutoFit/>
          </a:bodyPr>
          <a:lstStyle/>
          <a:p>
            <a:r>
              <a:rPr lang="en-IE" dirty="0"/>
              <a:t>Dates</a:t>
            </a:r>
          </a:p>
        </p:txBody>
      </p:sp>
      <p:sp>
        <p:nvSpPr>
          <p:cNvPr id="14" name="TextBox 13">
            <a:extLst>
              <a:ext uri="{FF2B5EF4-FFF2-40B4-BE49-F238E27FC236}">
                <a16:creationId xmlns:a16="http://schemas.microsoft.com/office/drawing/2014/main" id="{87C12E6D-44F1-4350-E08B-1586091F7729}"/>
              </a:ext>
            </a:extLst>
          </p:cNvPr>
          <p:cNvSpPr txBox="1"/>
          <p:nvPr/>
        </p:nvSpPr>
        <p:spPr>
          <a:xfrm>
            <a:off x="10176237" y="1694139"/>
            <a:ext cx="1021177" cy="369332"/>
          </a:xfrm>
          <a:prstGeom prst="rect">
            <a:avLst/>
          </a:prstGeom>
          <a:noFill/>
        </p:spPr>
        <p:txBody>
          <a:bodyPr wrap="none" rtlCol="0">
            <a:spAutoFit/>
          </a:bodyPr>
          <a:lstStyle/>
          <a:p>
            <a:r>
              <a:rPr lang="en-IE" dirty="0"/>
              <a:t>Category</a:t>
            </a:r>
          </a:p>
        </p:txBody>
      </p:sp>
      <p:pic>
        <p:nvPicPr>
          <p:cNvPr id="16" name="Picture 15" descr="A screen shot of a date&#10;&#10;Description automatically generated">
            <a:extLst>
              <a:ext uri="{FF2B5EF4-FFF2-40B4-BE49-F238E27FC236}">
                <a16:creationId xmlns:a16="http://schemas.microsoft.com/office/drawing/2014/main" id="{46128301-D56E-11B5-0827-DCC49E8004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0145" y="1878805"/>
            <a:ext cx="2108356" cy="697316"/>
          </a:xfrm>
          <a:prstGeom prst="rect">
            <a:avLst/>
          </a:prstGeom>
        </p:spPr>
      </p:pic>
      <p:sp>
        <p:nvSpPr>
          <p:cNvPr id="19" name="TextBox 18">
            <a:extLst>
              <a:ext uri="{FF2B5EF4-FFF2-40B4-BE49-F238E27FC236}">
                <a16:creationId xmlns:a16="http://schemas.microsoft.com/office/drawing/2014/main" id="{E90AB337-0AED-7C6F-6B7C-468E4FA01264}"/>
              </a:ext>
            </a:extLst>
          </p:cNvPr>
          <p:cNvSpPr txBox="1"/>
          <p:nvPr/>
        </p:nvSpPr>
        <p:spPr>
          <a:xfrm>
            <a:off x="10821381" y="984097"/>
            <a:ext cx="752065" cy="369332"/>
          </a:xfrm>
          <a:prstGeom prst="rect">
            <a:avLst/>
          </a:prstGeom>
          <a:noFill/>
        </p:spPr>
        <p:txBody>
          <a:bodyPr wrap="none" rtlCol="0">
            <a:spAutoFit/>
          </a:bodyPr>
          <a:lstStyle/>
          <a:p>
            <a:r>
              <a:rPr lang="en-IE" dirty="0"/>
              <a:t>Filters</a:t>
            </a:r>
          </a:p>
        </p:txBody>
      </p:sp>
      <p:cxnSp>
        <p:nvCxnSpPr>
          <p:cNvPr id="21" name="Straight Arrow Connector 20">
            <a:extLst>
              <a:ext uri="{FF2B5EF4-FFF2-40B4-BE49-F238E27FC236}">
                <a16:creationId xmlns:a16="http://schemas.microsoft.com/office/drawing/2014/main" id="{3B6BA2F3-BDD6-6587-7F32-BFCF7E23F431}"/>
              </a:ext>
            </a:extLst>
          </p:cNvPr>
          <p:cNvCxnSpPr>
            <a:cxnSpLocks/>
          </p:cNvCxnSpPr>
          <p:nvPr/>
        </p:nvCxnSpPr>
        <p:spPr>
          <a:xfrm flipH="1">
            <a:off x="10305333" y="1181435"/>
            <a:ext cx="516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6615B1E-58B2-16AD-C4E5-A48EDCBBD25B}"/>
              </a:ext>
            </a:extLst>
          </p:cNvPr>
          <p:cNvSpPr txBox="1"/>
          <p:nvPr/>
        </p:nvSpPr>
        <p:spPr>
          <a:xfrm>
            <a:off x="294625" y="6492874"/>
            <a:ext cx="2035173" cy="553998"/>
          </a:xfrm>
          <a:prstGeom prst="rect">
            <a:avLst/>
          </a:prstGeom>
          <a:noFill/>
        </p:spPr>
        <p:txBody>
          <a:bodyPr wrap="none" rtlCol="0">
            <a:spAutoFit/>
          </a:bodyPr>
          <a:lstStyle/>
          <a:p>
            <a:r>
              <a:rPr lang="en-IE" sz="1200" b="1" dirty="0"/>
              <a:t>Source</a:t>
            </a:r>
            <a:r>
              <a:rPr lang="en-IE" sz="1200" dirty="0"/>
              <a:t>: trending_by_time.csv</a:t>
            </a:r>
          </a:p>
          <a:p>
            <a:endParaRPr lang="en-IE" dirty="0"/>
          </a:p>
        </p:txBody>
      </p:sp>
      <p:cxnSp>
        <p:nvCxnSpPr>
          <p:cNvPr id="25" name="Straight Arrow Connector 24">
            <a:extLst>
              <a:ext uri="{FF2B5EF4-FFF2-40B4-BE49-F238E27FC236}">
                <a16:creationId xmlns:a16="http://schemas.microsoft.com/office/drawing/2014/main" id="{D98B850E-06CA-2B59-E0AD-5761A1C125C1}"/>
              </a:ext>
            </a:extLst>
          </p:cNvPr>
          <p:cNvCxnSpPr/>
          <p:nvPr/>
        </p:nvCxnSpPr>
        <p:spPr>
          <a:xfrm>
            <a:off x="7369521" y="2362954"/>
            <a:ext cx="3440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6770BD4-40C1-F836-71D1-AFCC1F889364}"/>
              </a:ext>
            </a:extLst>
          </p:cNvPr>
          <p:cNvSpPr txBox="1"/>
          <p:nvPr/>
        </p:nvSpPr>
        <p:spPr>
          <a:xfrm>
            <a:off x="6560066" y="2173142"/>
            <a:ext cx="821828" cy="369332"/>
          </a:xfrm>
          <a:prstGeom prst="rect">
            <a:avLst/>
          </a:prstGeom>
          <a:noFill/>
        </p:spPr>
        <p:txBody>
          <a:bodyPr wrap="none" rtlCol="0">
            <a:spAutoFit/>
          </a:bodyPr>
          <a:lstStyle/>
          <a:p>
            <a:r>
              <a:rPr lang="en-IE" dirty="0"/>
              <a:t>Details</a:t>
            </a:r>
          </a:p>
        </p:txBody>
      </p:sp>
      <p:pic>
        <p:nvPicPr>
          <p:cNvPr id="28" name="Picture 27">
            <a:extLst>
              <a:ext uri="{FF2B5EF4-FFF2-40B4-BE49-F238E27FC236}">
                <a16:creationId xmlns:a16="http://schemas.microsoft.com/office/drawing/2014/main" id="{4FF29AC7-3998-5D84-23DF-1D477E161A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6446" y="830555"/>
            <a:ext cx="7256386" cy="550368"/>
          </a:xfrm>
          <a:prstGeom prst="rect">
            <a:avLst/>
          </a:prstGeom>
        </p:spPr>
      </p:pic>
    </p:spTree>
    <p:extLst>
      <p:ext uri="{BB962C8B-B14F-4D97-AF65-F5344CB8AC3E}">
        <p14:creationId xmlns:p14="http://schemas.microsoft.com/office/powerpoint/2010/main" val="252333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9" grpId="0"/>
      <p:bldP spid="23"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829F-BFBC-4181-A95A-C20ED63A4BFC}"/>
              </a:ext>
            </a:extLst>
          </p:cNvPr>
          <p:cNvSpPr>
            <a:spLocks noGrp="1"/>
          </p:cNvSpPr>
          <p:nvPr>
            <p:ph type="title"/>
          </p:nvPr>
        </p:nvSpPr>
        <p:spPr>
          <a:xfrm>
            <a:off x="838200" y="169200"/>
            <a:ext cx="10515600" cy="1325563"/>
          </a:xfrm>
        </p:spPr>
        <p:txBody>
          <a:bodyPr>
            <a:normAutofit/>
          </a:bodyPr>
          <a:lstStyle/>
          <a:p>
            <a:pPr algn="ctr"/>
            <a:r>
              <a:rPr lang="en-IE" sz="2800" b="1" u="sng" dirty="0"/>
              <a:t>Region Category Pie Chart</a:t>
            </a:r>
          </a:p>
        </p:txBody>
      </p:sp>
      <p:pic>
        <p:nvPicPr>
          <p:cNvPr id="9" name="Content Placeholder 8" descr="A pie chart with numbers and text&#10;&#10;Description automatically generated">
            <a:extLst>
              <a:ext uri="{FF2B5EF4-FFF2-40B4-BE49-F238E27FC236}">
                <a16:creationId xmlns:a16="http://schemas.microsoft.com/office/drawing/2014/main" id="{6DA27948-BC19-5F8B-CC75-1EFCD5887F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341" y="1321653"/>
            <a:ext cx="5331538" cy="5260662"/>
          </a:xfrm>
        </p:spPr>
      </p:pic>
      <p:pic>
        <p:nvPicPr>
          <p:cNvPr id="11" name="Picture 10" descr="A screenshot of a computer&#10;&#10;Description automatically generated">
            <a:extLst>
              <a:ext uri="{FF2B5EF4-FFF2-40B4-BE49-F238E27FC236}">
                <a16:creationId xmlns:a16="http://schemas.microsoft.com/office/drawing/2014/main" id="{CE5DF57D-A149-E018-ED3A-443C30E59D6C}"/>
              </a:ext>
            </a:extLst>
          </p:cNvPr>
          <p:cNvPicPr>
            <a:picLocks noChangeAspect="1"/>
          </p:cNvPicPr>
          <p:nvPr/>
        </p:nvPicPr>
        <p:blipFill rotWithShape="1">
          <a:blip r:embed="rId3">
            <a:extLst>
              <a:ext uri="{28A0092B-C50C-407E-A947-70E740481C1C}">
                <a14:useLocalDpi xmlns:a14="http://schemas.microsoft.com/office/drawing/2010/main" val="0"/>
              </a:ext>
            </a:extLst>
          </a:blip>
          <a:srcRect l="-1" r="1673" b="7565"/>
          <a:stretch/>
        </p:blipFill>
        <p:spPr>
          <a:xfrm>
            <a:off x="4352512" y="4598984"/>
            <a:ext cx="1661790" cy="783720"/>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8B8632E-7AB1-857F-3F14-6FD579E84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599" y="2455560"/>
            <a:ext cx="2438740" cy="1857634"/>
          </a:xfrm>
          <a:prstGeom prst="rect">
            <a:avLst/>
          </a:prstGeom>
        </p:spPr>
      </p:pic>
      <p:cxnSp>
        <p:nvCxnSpPr>
          <p:cNvPr id="16" name="Straight Arrow Connector 15">
            <a:extLst>
              <a:ext uri="{FF2B5EF4-FFF2-40B4-BE49-F238E27FC236}">
                <a16:creationId xmlns:a16="http://schemas.microsoft.com/office/drawing/2014/main" id="{670611FD-BF7F-D542-AAB7-31BF40E4070B}"/>
              </a:ext>
            </a:extLst>
          </p:cNvPr>
          <p:cNvCxnSpPr/>
          <p:nvPr/>
        </p:nvCxnSpPr>
        <p:spPr>
          <a:xfrm flipH="1">
            <a:off x="8578340" y="2689615"/>
            <a:ext cx="4713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3E3FEE6-94B3-F022-8DB1-CBC2FA73C400}"/>
              </a:ext>
            </a:extLst>
          </p:cNvPr>
          <p:cNvSpPr txBox="1"/>
          <p:nvPr/>
        </p:nvSpPr>
        <p:spPr>
          <a:xfrm>
            <a:off x="9049733" y="2395035"/>
            <a:ext cx="2304067" cy="923330"/>
          </a:xfrm>
          <a:prstGeom prst="rect">
            <a:avLst/>
          </a:prstGeom>
          <a:noFill/>
        </p:spPr>
        <p:txBody>
          <a:bodyPr wrap="square" rtlCol="0">
            <a:spAutoFit/>
          </a:bodyPr>
          <a:lstStyle/>
          <a:p>
            <a:r>
              <a:rPr lang="en-IE" dirty="0"/>
              <a:t>Region Filter </a:t>
            </a:r>
            <a:br>
              <a:rPr lang="en-IE" dirty="0"/>
            </a:br>
            <a:r>
              <a:rPr lang="en-IE" dirty="0"/>
              <a:t>combined with date</a:t>
            </a:r>
          </a:p>
          <a:p>
            <a:endParaRPr lang="en-IE" dirty="0"/>
          </a:p>
        </p:txBody>
      </p:sp>
      <p:cxnSp>
        <p:nvCxnSpPr>
          <p:cNvPr id="24" name="Straight Arrow Connector 23">
            <a:extLst>
              <a:ext uri="{FF2B5EF4-FFF2-40B4-BE49-F238E27FC236}">
                <a16:creationId xmlns:a16="http://schemas.microsoft.com/office/drawing/2014/main" id="{F85A4C68-675E-5473-4F89-44CDD77747D9}"/>
              </a:ext>
            </a:extLst>
          </p:cNvPr>
          <p:cNvCxnSpPr/>
          <p:nvPr/>
        </p:nvCxnSpPr>
        <p:spPr>
          <a:xfrm flipV="1">
            <a:off x="9261695" y="1976478"/>
            <a:ext cx="0" cy="418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5476D6D-A1D6-7662-B756-67F8512D7346}"/>
              </a:ext>
            </a:extLst>
          </p:cNvPr>
          <p:cNvSpPr txBox="1"/>
          <p:nvPr/>
        </p:nvSpPr>
        <p:spPr>
          <a:xfrm>
            <a:off x="471341" y="6274538"/>
            <a:ext cx="6097508" cy="307777"/>
          </a:xfrm>
          <a:prstGeom prst="rect">
            <a:avLst/>
          </a:prstGeom>
          <a:noFill/>
        </p:spPr>
        <p:txBody>
          <a:bodyPr wrap="square">
            <a:spAutoFit/>
          </a:bodyPr>
          <a:lstStyle/>
          <a:p>
            <a:r>
              <a:rPr lang="en-IE" sz="1400" b="1" dirty="0"/>
              <a:t>Source</a:t>
            </a:r>
            <a:r>
              <a:rPr lang="en-IE" sz="1400" dirty="0"/>
              <a:t>: trending_by_time.csv</a:t>
            </a:r>
          </a:p>
        </p:txBody>
      </p:sp>
      <p:cxnSp>
        <p:nvCxnSpPr>
          <p:cNvPr id="28" name="Straight Arrow Connector 27">
            <a:extLst>
              <a:ext uri="{FF2B5EF4-FFF2-40B4-BE49-F238E27FC236}">
                <a16:creationId xmlns:a16="http://schemas.microsoft.com/office/drawing/2014/main" id="{0B55AA51-2333-28CC-F9BF-E2E09B9DC963}"/>
              </a:ext>
            </a:extLst>
          </p:cNvPr>
          <p:cNvCxnSpPr>
            <a:endCxn id="11" idx="3"/>
          </p:cNvCxnSpPr>
          <p:nvPr/>
        </p:nvCxnSpPr>
        <p:spPr>
          <a:xfrm flipH="1">
            <a:off x="6046692" y="5078994"/>
            <a:ext cx="522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314F945-9EE7-50D0-7A3C-C236CC62176E}"/>
              </a:ext>
            </a:extLst>
          </p:cNvPr>
          <p:cNvSpPr txBox="1"/>
          <p:nvPr/>
        </p:nvSpPr>
        <p:spPr>
          <a:xfrm>
            <a:off x="6537141" y="4881862"/>
            <a:ext cx="821828" cy="646331"/>
          </a:xfrm>
          <a:prstGeom prst="rect">
            <a:avLst/>
          </a:prstGeom>
          <a:noFill/>
        </p:spPr>
        <p:txBody>
          <a:bodyPr wrap="none" rtlCol="0">
            <a:spAutoFit/>
          </a:bodyPr>
          <a:lstStyle/>
          <a:p>
            <a:r>
              <a:rPr lang="en-IE" dirty="0"/>
              <a:t>Details</a:t>
            </a:r>
          </a:p>
          <a:p>
            <a:endParaRPr lang="en-IE" dirty="0"/>
          </a:p>
        </p:txBody>
      </p:sp>
      <p:pic>
        <p:nvPicPr>
          <p:cNvPr id="30" name="Picture 29">
            <a:extLst>
              <a:ext uri="{FF2B5EF4-FFF2-40B4-BE49-F238E27FC236}">
                <a16:creationId xmlns:a16="http://schemas.microsoft.com/office/drawing/2014/main" id="{E8D9B208-7A55-FBC1-4877-47C4BEA8DE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6605" y="1275999"/>
            <a:ext cx="7256386" cy="550368"/>
          </a:xfrm>
          <a:prstGeom prst="rect">
            <a:avLst/>
          </a:prstGeom>
        </p:spPr>
      </p:pic>
    </p:spTree>
    <p:extLst>
      <p:ext uri="{BB962C8B-B14F-4D97-AF65-F5344CB8AC3E}">
        <p14:creationId xmlns:p14="http://schemas.microsoft.com/office/powerpoint/2010/main" val="200307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6"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AAB8-10BB-83E7-F5D6-BD057626FE35}"/>
              </a:ext>
            </a:extLst>
          </p:cNvPr>
          <p:cNvSpPr>
            <a:spLocks noGrp="1"/>
          </p:cNvSpPr>
          <p:nvPr>
            <p:ph type="title"/>
          </p:nvPr>
        </p:nvSpPr>
        <p:spPr>
          <a:xfrm>
            <a:off x="838200" y="314463"/>
            <a:ext cx="10515600" cy="567382"/>
          </a:xfrm>
        </p:spPr>
        <p:txBody>
          <a:bodyPr>
            <a:normAutofit/>
          </a:bodyPr>
          <a:lstStyle/>
          <a:p>
            <a:pPr algn="ctr"/>
            <a:r>
              <a:rPr lang="en-IE" sz="2800" b="1" u="sng" dirty="0"/>
              <a:t>Trend History Graphic</a:t>
            </a:r>
          </a:p>
        </p:txBody>
      </p:sp>
      <p:pic>
        <p:nvPicPr>
          <p:cNvPr id="5" name="Content Placeholder 4" descr="A screenshot of a graph&#10;&#10;Description automatically generated">
            <a:extLst>
              <a:ext uri="{FF2B5EF4-FFF2-40B4-BE49-F238E27FC236}">
                <a16:creationId xmlns:a16="http://schemas.microsoft.com/office/drawing/2014/main" id="{C670F32A-AA1B-725C-25FB-F3AFC5694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420" y="932508"/>
            <a:ext cx="8423119" cy="5015808"/>
          </a:xfrm>
        </p:spPr>
      </p:pic>
      <p:cxnSp>
        <p:nvCxnSpPr>
          <p:cNvPr id="7" name="Straight Arrow Connector 6">
            <a:extLst>
              <a:ext uri="{FF2B5EF4-FFF2-40B4-BE49-F238E27FC236}">
                <a16:creationId xmlns:a16="http://schemas.microsoft.com/office/drawing/2014/main" id="{81E4B22C-ED8C-7310-009F-CC823CD1A6CD}"/>
              </a:ext>
            </a:extLst>
          </p:cNvPr>
          <p:cNvCxnSpPr/>
          <p:nvPr/>
        </p:nvCxnSpPr>
        <p:spPr>
          <a:xfrm flipH="1">
            <a:off x="8555149" y="5658416"/>
            <a:ext cx="325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4DF9A52-18F9-F9D9-45C0-77AB23088E51}"/>
              </a:ext>
            </a:extLst>
          </p:cNvPr>
          <p:cNvSpPr txBox="1"/>
          <p:nvPr/>
        </p:nvSpPr>
        <p:spPr>
          <a:xfrm>
            <a:off x="8822341" y="5459241"/>
            <a:ext cx="833219" cy="646331"/>
          </a:xfrm>
          <a:prstGeom prst="rect">
            <a:avLst/>
          </a:prstGeom>
          <a:noFill/>
        </p:spPr>
        <p:txBody>
          <a:bodyPr wrap="square" rtlCol="0">
            <a:spAutoFit/>
          </a:bodyPr>
          <a:lstStyle/>
          <a:p>
            <a:r>
              <a:rPr lang="en-IE" dirty="0"/>
              <a:t>Dates</a:t>
            </a:r>
          </a:p>
          <a:p>
            <a:endParaRPr lang="en-IE" dirty="0"/>
          </a:p>
        </p:txBody>
      </p:sp>
      <p:pic>
        <p:nvPicPr>
          <p:cNvPr id="9" name="Picture 8" descr="A screen shot of a list of text&#10;&#10;Description automatically generated">
            <a:extLst>
              <a:ext uri="{FF2B5EF4-FFF2-40B4-BE49-F238E27FC236}">
                <a16:creationId xmlns:a16="http://schemas.microsoft.com/office/drawing/2014/main" id="{09D389E9-19E4-1405-6125-CC4B80A9C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2635" y="1763340"/>
            <a:ext cx="1457528" cy="3553321"/>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68F959B-F99E-0E60-79D5-BB737DD0DE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9920" y="2240094"/>
            <a:ext cx="1991003" cy="800212"/>
          </a:xfrm>
          <a:prstGeom prst="rect">
            <a:avLst/>
          </a:prstGeom>
        </p:spPr>
      </p:pic>
      <p:cxnSp>
        <p:nvCxnSpPr>
          <p:cNvPr id="13" name="Straight Arrow Connector 12">
            <a:extLst>
              <a:ext uri="{FF2B5EF4-FFF2-40B4-BE49-F238E27FC236}">
                <a16:creationId xmlns:a16="http://schemas.microsoft.com/office/drawing/2014/main" id="{A2157280-96CD-C2D2-0818-C1AE4F0D17C9}"/>
              </a:ext>
            </a:extLst>
          </p:cNvPr>
          <p:cNvCxnSpPr/>
          <p:nvPr/>
        </p:nvCxnSpPr>
        <p:spPr>
          <a:xfrm flipH="1">
            <a:off x="8100885" y="2640200"/>
            <a:ext cx="454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EE46501-9C3A-1843-CFD6-B12C746246C1}"/>
              </a:ext>
            </a:extLst>
          </p:cNvPr>
          <p:cNvSpPr txBox="1"/>
          <p:nvPr/>
        </p:nvSpPr>
        <p:spPr>
          <a:xfrm>
            <a:off x="8555149" y="2455534"/>
            <a:ext cx="1173911" cy="369332"/>
          </a:xfrm>
          <a:prstGeom prst="rect">
            <a:avLst/>
          </a:prstGeom>
          <a:noFill/>
        </p:spPr>
        <p:txBody>
          <a:bodyPr wrap="none" rtlCol="0">
            <a:spAutoFit/>
          </a:bodyPr>
          <a:lstStyle/>
          <a:p>
            <a:r>
              <a:rPr lang="en-IE" dirty="0"/>
              <a:t>Categories</a:t>
            </a:r>
          </a:p>
        </p:txBody>
      </p:sp>
      <p:cxnSp>
        <p:nvCxnSpPr>
          <p:cNvPr id="19" name="Straight Arrow Connector 18">
            <a:extLst>
              <a:ext uri="{FF2B5EF4-FFF2-40B4-BE49-F238E27FC236}">
                <a16:creationId xmlns:a16="http://schemas.microsoft.com/office/drawing/2014/main" id="{CEBDF980-13AC-AD21-8565-11ACFF2D5E65}"/>
              </a:ext>
            </a:extLst>
          </p:cNvPr>
          <p:cNvCxnSpPr/>
          <p:nvPr/>
        </p:nvCxnSpPr>
        <p:spPr>
          <a:xfrm flipH="1">
            <a:off x="9822635" y="1137927"/>
            <a:ext cx="407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565E4B-D4E8-79EE-4D41-7811717782A2}"/>
              </a:ext>
            </a:extLst>
          </p:cNvPr>
          <p:cNvSpPr txBox="1"/>
          <p:nvPr/>
        </p:nvSpPr>
        <p:spPr>
          <a:xfrm>
            <a:off x="10393379" y="953260"/>
            <a:ext cx="752065" cy="369332"/>
          </a:xfrm>
          <a:prstGeom prst="rect">
            <a:avLst/>
          </a:prstGeom>
          <a:noFill/>
        </p:spPr>
        <p:txBody>
          <a:bodyPr wrap="none" rtlCol="0">
            <a:spAutoFit/>
          </a:bodyPr>
          <a:lstStyle/>
          <a:p>
            <a:r>
              <a:rPr lang="en-IE" dirty="0"/>
              <a:t>Filters</a:t>
            </a:r>
          </a:p>
        </p:txBody>
      </p:sp>
      <p:sp>
        <p:nvSpPr>
          <p:cNvPr id="21" name="TextBox 20">
            <a:extLst>
              <a:ext uri="{FF2B5EF4-FFF2-40B4-BE49-F238E27FC236}">
                <a16:creationId xmlns:a16="http://schemas.microsoft.com/office/drawing/2014/main" id="{3E95DF8A-671D-93C9-5476-9D7AB4D568C2}"/>
              </a:ext>
            </a:extLst>
          </p:cNvPr>
          <p:cNvSpPr txBox="1"/>
          <p:nvPr/>
        </p:nvSpPr>
        <p:spPr>
          <a:xfrm>
            <a:off x="471341" y="6274538"/>
            <a:ext cx="6097508" cy="307777"/>
          </a:xfrm>
          <a:prstGeom prst="rect">
            <a:avLst/>
          </a:prstGeom>
          <a:noFill/>
        </p:spPr>
        <p:txBody>
          <a:bodyPr wrap="square">
            <a:spAutoFit/>
          </a:bodyPr>
          <a:lstStyle/>
          <a:p>
            <a:r>
              <a:rPr lang="en-IE" sz="1400" b="1" dirty="0"/>
              <a:t>Source</a:t>
            </a:r>
            <a:r>
              <a:rPr lang="en-IE" sz="1400" dirty="0"/>
              <a:t>: trending_by_time.csv</a:t>
            </a:r>
          </a:p>
        </p:txBody>
      </p:sp>
      <p:cxnSp>
        <p:nvCxnSpPr>
          <p:cNvPr id="23" name="Straight Arrow Connector 22">
            <a:extLst>
              <a:ext uri="{FF2B5EF4-FFF2-40B4-BE49-F238E27FC236}">
                <a16:creationId xmlns:a16="http://schemas.microsoft.com/office/drawing/2014/main" id="{3562BE26-1B5C-7CF2-DFF9-441B6072C503}"/>
              </a:ext>
            </a:extLst>
          </p:cNvPr>
          <p:cNvCxnSpPr/>
          <p:nvPr/>
        </p:nvCxnSpPr>
        <p:spPr>
          <a:xfrm>
            <a:off x="5260063" y="2640200"/>
            <a:ext cx="419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B40D431-F655-5A9D-729A-E2169FE6A1AA}"/>
              </a:ext>
            </a:extLst>
          </p:cNvPr>
          <p:cNvSpPr txBox="1"/>
          <p:nvPr/>
        </p:nvSpPr>
        <p:spPr>
          <a:xfrm>
            <a:off x="4493966" y="2455534"/>
            <a:ext cx="821828" cy="369332"/>
          </a:xfrm>
          <a:prstGeom prst="rect">
            <a:avLst/>
          </a:prstGeom>
          <a:noFill/>
        </p:spPr>
        <p:txBody>
          <a:bodyPr wrap="none" rtlCol="0">
            <a:spAutoFit/>
          </a:bodyPr>
          <a:lstStyle/>
          <a:p>
            <a:r>
              <a:rPr lang="en-IE" dirty="0"/>
              <a:t>Details</a:t>
            </a:r>
          </a:p>
        </p:txBody>
      </p:sp>
      <p:cxnSp>
        <p:nvCxnSpPr>
          <p:cNvPr id="30" name="Connector: Elbow 29">
            <a:extLst>
              <a:ext uri="{FF2B5EF4-FFF2-40B4-BE49-F238E27FC236}">
                <a16:creationId xmlns:a16="http://schemas.microsoft.com/office/drawing/2014/main" id="{5EB24BD8-9280-D4FF-4EE0-839737248B59}"/>
              </a:ext>
            </a:extLst>
          </p:cNvPr>
          <p:cNvCxnSpPr>
            <a:cxnSpLocks/>
            <a:stCxn id="9" idx="2"/>
          </p:cNvCxnSpPr>
          <p:nvPr/>
        </p:nvCxnSpPr>
        <p:spPr>
          <a:xfrm rot="5400000">
            <a:off x="9418556" y="5141694"/>
            <a:ext cx="957877" cy="13078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8FE4C7C-EF25-F09C-8FA2-21D6431B8C3C}"/>
              </a:ext>
            </a:extLst>
          </p:cNvPr>
          <p:cNvSpPr txBox="1"/>
          <p:nvPr/>
        </p:nvSpPr>
        <p:spPr>
          <a:xfrm>
            <a:off x="3592810" y="6065856"/>
            <a:ext cx="5818581" cy="369332"/>
          </a:xfrm>
          <a:prstGeom prst="rect">
            <a:avLst/>
          </a:prstGeom>
          <a:noFill/>
        </p:spPr>
        <p:txBody>
          <a:bodyPr wrap="none" rtlCol="0">
            <a:spAutoFit/>
          </a:bodyPr>
          <a:lstStyle/>
          <a:p>
            <a:r>
              <a:rPr lang="en-IE" dirty="0"/>
              <a:t>Category title filter when applied highlight chosen category</a:t>
            </a:r>
          </a:p>
        </p:txBody>
      </p:sp>
      <p:pic>
        <p:nvPicPr>
          <p:cNvPr id="33" name="Picture 32">
            <a:extLst>
              <a:ext uri="{FF2B5EF4-FFF2-40B4-BE49-F238E27FC236}">
                <a16:creationId xmlns:a16="http://schemas.microsoft.com/office/drawing/2014/main" id="{99F048C4-0645-5987-C971-D5FED9AAFF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9174" y="873022"/>
            <a:ext cx="7256386" cy="550368"/>
          </a:xfrm>
          <a:prstGeom prst="rect">
            <a:avLst/>
          </a:prstGeom>
        </p:spPr>
      </p:pic>
    </p:spTree>
    <p:extLst>
      <p:ext uri="{BB962C8B-B14F-4D97-AF65-F5344CB8AC3E}">
        <p14:creationId xmlns:p14="http://schemas.microsoft.com/office/powerpoint/2010/main" val="268223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4" grpId="0"/>
      <p:bldP spid="20" grpId="0"/>
      <p:bldP spid="21" grpId="0"/>
      <p:bldP spid="24"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B6D3-62E3-C6B4-C6E4-170426F8FA86}"/>
              </a:ext>
            </a:extLst>
          </p:cNvPr>
          <p:cNvSpPr>
            <a:spLocks noGrp="1"/>
          </p:cNvSpPr>
          <p:nvPr>
            <p:ph type="title"/>
          </p:nvPr>
        </p:nvSpPr>
        <p:spPr/>
        <p:txBody>
          <a:bodyPr>
            <a:normAutofit/>
          </a:bodyPr>
          <a:lstStyle/>
          <a:p>
            <a:pPr algn="ctr"/>
            <a:r>
              <a:rPr lang="en-IE" sz="2800" b="1" u="sng" dirty="0"/>
              <a:t>Contingency Table</a:t>
            </a:r>
          </a:p>
        </p:txBody>
      </p:sp>
      <p:pic>
        <p:nvPicPr>
          <p:cNvPr id="5" name="Content Placeholder 4" descr="A screenshot of a graph&#10;&#10;Description automatically generated">
            <a:extLst>
              <a:ext uri="{FF2B5EF4-FFF2-40B4-BE49-F238E27FC236}">
                <a16:creationId xmlns:a16="http://schemas.microsoft.com/office/drawing/2014/main" id="{6A9EDD78-C44E-916C-7EF4-0457CDDB0E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2739" y="1690688"/>
            <a:ext cx="3791479" cy="4296375"/>
          </a:xfrm>
        </p:spPr>
      </p:pic>
      <p:sp>
        <p:nvSpPr>
          <p:cNvPr id="6" name="TextBox 5">
            <a:extLst>
              <a:ext uri="{FF2B5EF4-FFF2-40B4-BE49-F238E27FC236}">
                <a16:creationId xmlns:a16="http://schemas.microsoft.com/office/drawing/2014/main" id="{26B205BB-ACC9-955F-39BB-4E8A6DCDEA0A}"/>
              </a:ext>
            </a:extLst>
          </p:cNvPr>
          <p:cNvSpPr txBox="1"/>
          <p:nvPr/>
        </p:nvSpPr>
        <p:spPr>
          <a:xfrm>
            <a:off x="5918495" y="1882598"/>
            <a:ext cx="4870765" cy="1200329"/>
          </a:xfrm>
          <a:prstGeom prst="rect">
            <a:avLst/>
          </a:prstGeom>
          <a:noFill/>
        </p:spPr>
        <p:txBody>
          <a:bodyPr wrap="square" rtlCol="0">
            <a:spAutoFit/>
          </a:bodyPr>
          <a:lstStyle/>
          <a:p>
            <a:pPr marL="285750" indent="-285750">
              <a:buFont typeface="Arial" panose="020B0604020202020204" pitchFamily="34" charset="0"/>
              <a:buChar char="•"/>
            </a:pPr>
            <a:r>
              <a:rPr lang="en-IE" dirty="0"/>
              <a:t>All these 4 graphics combined in an interaction Dashboard can be an extremely powerful to see patterns and help to drive the marketing budget in a more efficient manner.</a:t>
            </a:r>
          </a:p>
        </p:txBody>
      </p:sp>
      <p:pic>
        <p:nvPicPr>
          <p:cNvPr id="10" name="Picture 9" descr="A white background with black text&#10;&#10;Description automatically generated">
            <a:extLst>
              <a:ext uri="{FF2B5EF4-FFF2-40B4-BE49-F238E27FC236}">
                <a16:creationId xmlns:a16="http://schemas.microsoft.com/office/drawing/2014/main" id="{23E14882-C0D3-0617-0742-688DA6C1E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8731" y="3317258"/>
            <a:ext cx="1819529" cy="638264"/>
          </a:xfrm>
          <a:prstGeom prst="rect">
            <a:avLst/>
          </a:prstGeom>
        </p:spPr>
      </p:pic>
      <p:sp>
        <p:nvSpPr>
          <p:cNvPr id="11" name="TextBox 10">
            <a:extLst>
              <a:ext uri="{FF2B5EF4-FFF2-40B4-BE49-F238E27FC236}">
                <a16:creationId xmlns:a16="http://schemas.microsoft.com/office/drawing/2014/main" id="{3C86426B-02C3-75A7-F07E-9EF9ECF0D317}"/>
              </a:ext>
            </a:extLst>
          </p:cNvPr>
          <p:cNvSpPr txBox="1"/>
          <p:nvPr/>
        </p:nvSpPr>
        <p:spPr>
          <a:xfrm>
            <a:off x="471341" y="6274538"/>
            <a:ext cx="6097508" cy="307777"/>
          </a:xfrm>
          <a:prstGeom prst="rect">
            <a:avLst/>
          </a:prstGeom>
          <a:noFill/>
        </p:spPr>
        <p:txBody>
          <a:bodyPr wrap="square">
            <a:spAutoFit/>
          </a:bodyPr>
          <a:lstStyle/>
          <a:p>
            <a:r>
              <a:rPr lang="en-IE" sz="1400" b="1" dirty="0"/>
              <a:t>Source</a:t>
            </a:r>
            <a:r>
              <a:rPr lang="en-IE" sz="1400" dirty="0"/>
              <a:t>: trending_by_time.csv</a:t>
            </a:r>
          </a:p>
        </p:txBody>
      </p:sp>
      <p:sp>
        <p:nvSpPr>
          <p:cNvPr id="12" name="TextBox 11">
            <a:extLst>
              <a:ext uri="{FF2B5EF4-FFF2-40B4-BE49-F238E27FC236}">
                <a16:creationId xmlns:a16="http://schemas.microsoft.com/office/drawing/2014/main" id="{3CB0048C-EFFF-4EB2-F042-2C40784A31E2}"/>
              </a:ext>
            </a:extLst>
          </p:cNvPr>
          <p:cNvSpPr txBox="1"/>
          <p:nvPr/>
        </p:nvSpPr>
        <p:spPr>
          <a:xfrm>
            <a:off x="5918495" y="4429862"/>
            <a:ext cx="5310806" cy="646331"/>
          </a:xfrm>
          <a:prstGeom prst="rect">
            <a:avLst/>
          </a:prstGeom>
          <a:noFill/>
        </p:spPr>
        <p:txBody>
          <a:bodyPr wrap="square" rtlCol="0">
            <a:spAutoFit/>
          </a:bodyPr>
          <a:lstStyle/>
          <a:p>
            <a:pPr marL="285750" indent="-285750">
              <a:buFont typeface="Arial" panose="020B0604020202020204" pitchFamily="34" charset="0"/>
              <a:buChar char="•"/>
            </a:pPr>
            <a:r>
              <a:rPr lang="en-IE" dirty="0"/>
              <a:t>All data is updated daily at noon therefore data can be analysed daily.</a:t>
            </a:r>
          </a:p>
        </p:txBody>
      </p:sp>
      <p:cxnSp>
        <p:nvCxnSpPr>
          <p:cNvPr id="14" name="Straight Arrow Connector 13">
            <a:extLst>
              <a:ext uri="{FF2B5EF4-FFF2-40B4-BE49-F238E27FC236}">
                <a16:creationId xmlns:a16="http://schemas.microsoft.com/office/drawing/2014/main" id="{07DA30F1-9BFC-1474-F558-330C0D167FA1}"/>
              </a:ext>
            </a:extLst>
          </p:cNvPr>
          <p:cNvCxnSpPr/>
          <p:nvPr/>
        </p:nvCxnSpPr>
        <p:spPr>
          <a:xfrm flipH="1">
            <a:off x="6916848" y="3594226"/>
            <a:ext cx="3440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516E3C0-9BFA-A37D-B7C5-AAB52BE7BA07}"/>
              </a:ext>
            </a:extLst>
          </p:cNvPr>
          <p:cNvSpPr txBox="1"/>
          <p:nvPr/>
        </p:nvSpPr>
        <p:spPr>
          <a:xfrm>
            <a:off x="7260879" y="3405742"/>
            <a:ext cx="821828" cy="369332"/>
          </a:xfrm>
          <a:prstGeom prst="rect">
            <a:avLst/>
          </a:prstGeom>
          <a:noFill/>
        </p:spPr>
        <p:txBody>
          <a:bodyPr wrap="none" rtlCol="0">
            <a:spAutoFit/>
          </a:bodyPr>
          <a:lstStyle/>
          <a:p>
            <a:r>
              <a:rPr lang="en-IE" dirty="0"/>
              <a:t>Details</a:t>
            </a:r>
          </a:p>
        </p:txBody>
      </p:sp>
    </p:spTree>
    <p:extLst>
      <p:ext uri="{BB962C8B-B14F-4D97-AF65-F5344CB8AC3E}">
        <p14:creationId xmlns:p14="http://schemas.microsoft.com/office/powerpoint/2010/main" val="420209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1" grpId="0"/>
      <p:bldP spid="12"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raph">
            <a:extLst>
              <a:ext uri="{FF2B5EF4-FFF2-40B4-BE49-F238E27FC236}">
                <a16:creationId xmlns:a16="http://schemas.microsoft.com/office/drawing/2014/main" id="{06A9A0B4-58D3-1AC6-47A6-7C9E9AB4A706}"/>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507" y="542004"/>
            <a:ext cx="10515235" cy="5794800"/>
          </a:xfrm>
        </p:spPr>
      </p:pic>
      <p:sp>
        <p:nvSpPr>
          <p:cNvPr id="6" name="TextBox 5">
            <a:extLst>
              <a:ext uri="{FF2B5EF4-FFF2-40B4-BE49-F238E27FC236}">
                <a16:creationId xmlns:a16="http://schemas.microsoft.com/office/drawing/2014/main" id="{AB24D84C-B7B9-0C68-228A-A11067EBC824}"/>
              </a:ext>
            </a:extLst>
          </p:cNvPr>
          <p:cNvSpPr txBox="1"/>
          <p:nvPr/>
        </p:nvSpPr>
        <p:spPr>
          <a:xfrm>
            <a:off x="4204012" y="18784"/>
            <a:ext cx="3783985" cy="954107"/>
          </a:xfrm>
          <a:prstGeom prst="rect">
            <a:avLst/>
          </a:prstGeom>
          <a:noFill/>
        </p:spPr>
        <p:txBody>
          <a:bodyPr wrap="none" rtlCol="0">
            <a:spAutoFit/>
          </a:bodyPr>
          <a:lstStyle/>
          <a:p>
            <a:pPr algn="ctr"/>
            <a:r>
              <a:rPr lang="en-IE" sz="2800" b="1" u="sng" dirty="0"/>
              <a:t>Dashboard Visualization</a:t>
            </a:r>
          </a:p>
          <a:p>
            <a:pPr algn="ctr"/>
            <a:endParaRPr lang="en-IE" sz="2800" b="1" u="sng" dirty="0"/>
          </a:p>
        </p:txBody>
      </p:sp>
      <p:sp>
        <p:nvSpPr>
          <p:cNvPr id="7" name="TextBox 6">
            <a:extLst>
              <a:ext uri="{FF2B5EF4-FFF2-40B4-BE49-F238E27FC236}">
                <a16:creationId xmlns:a16="http://schemas.microsoft.com/office/drawing/2014/main" id="{7B4D7CDE-8056-624C-7402-4ABFB13BEC07}"/>
              </a:ext>
            </a:extLst>
          </p:cNvPr>
          <p:cNvSpPr txBox="1"/>
          <p:nvPr/>
        </p:nvSpPr>
        <p:spPr>
          <a:xfrm>
            <a:off x="366508" y="6399605"/>
            <a:ext cx="6097508" cy="276999"/>
          </a:xfrm>
          <a:prstGeom prst="rect">
            <a:avLst/>
          </a:prstGeom>
          <a:noFill/>
        </p:spPr>
        <p:txBody>
          <a:bodyPr wrap="square">
            <a:spAutoFit/>
          </a:bodyPr>
          <a:lstStyle/>
          <a:p>
            <a:r>
              <a:rPr lang="en-IE" sz="1200" b="1" dirty="0"/>
              <a:t>Source</a:t>
            </a:r>
            <a:r>
              <a:rPr lang="en-IE" sz="1200" dirty="0"/>
              <a:t>: trending_by_time.csv</a:t>
            </a:r>
          </a:p>
        </p:txBody>
      </p:sp>
      <p:cxnSp>
        <p:nvCxnSpPr>
          <p:cNvPr id="9" name="Straight Arrow Connector 8">
            <a:extLst>
              <a:ext uri="{FF2B5EF4-FFF2-40B4-BE49-F238E27FC236}">
                <a16:creationId xmlns:a16="http://schemas.microsoft.com/office/drawing/2014/main" id="{B0F5F099-A618-C331-2290-E4AD93F99E76}"/>
              </a:ext>
            </a:extLst>
          </p:cNvPr>
          <p:cNvCxnSpPr/>
          <p:nvPr/>
        </p:nvCxnSpPr>
        <p:spPr>
          <a:xfrm>
            <a:off x="5187636" y="851026"/>
            <a:ext cx="516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4ABF735-EECA-404C-5A16-2D75F9EE082D}"/>
              </a:ext>
            </a:extLst>
          </p:cNvPr>
          <p:cNvSpPr txBox="1"/>
          <p:nvPr/>
        </p:nvSpPr>
        <p:spPr>
          <a:xfrm>
            <a:off x="4513746" y="666360"/>
            <a:ext cx="752065" cy="369332"/>
          </a:xfrm>
          <a:prstGeom prst="rect">
            <a:avLst/>
          </a:prstGeom>
          <a:noFill/>
        </p:spPr>
        <p:txBody>
          <a:bodyPr wrap="none" rtlCol="0">
            <a:spAutoFit/>
          </a:bodyPr>
          <a:lstStyle/>
          <a:p>
            <a:r>
              <a:rPr lang="en-IE" dirty="0"/>
              <a:t>Filters</a:t>
            </a:r>
          </a:p>
        </p:txBody>
      </p:sp>
      <p:sp>
        <p:nvSpPr>
          <p:cNvPr id="11" name="TextBox 10">
            <a:extLst>
              <a:ext uri="{FF2B5EF4-FFF2-40B4-BE49-F238E27FC236}">
                <a16:creationId xmlns:a16="http://schemas.microsoft.com/office/drawing/2014/main" id="{0D83E7B7-1BC9-924A-DAC9-D4263ECBD89F}"/>
              </a:ext>
            </a:extLst>
          </p:cNvPr>
          <p:cNvSpPr txBox="1"/>
          <p:nvPr/>
        </p:nvSpPr>
        <p:spPr>
          <a:xfrm>
            <a:off x="2269797" y="6399605"/>
            <a:ext cx="9922203" cy="276999"/>
          </a:xfrm>
          <a:prstGeom prst="rect">
            <a:avLst/>
          </a:prstGeom>
          <a:noFill/>
        </p:spPr>
        <p:txBody>
          <a:bodyPr wrap="none" rtlCol="0">
            <a:spAutoFit/>
          </a:bodyPr>
          <a:lstStyle/>
          <a:p>
            <a:r>
              <a:rPr lang="en-IE" sz="1200" b="1" u="sng" dirty="0"/>
              <a:t>Tableau Public Dashboard Link </a:t>
            </a:r>
            <a:r>
              <a:rPr lang="en-IE" sz="1200" dirty="0"/>
              <a:t>: </a:t>
            </a:r>
            <a:r>
              <a:rPr lang="en-IE" sz="1200" dirty="0">
                <a:hlinkClick r:id="rId3"/>
              </a:rPr>
              <a:t>https://public.tableau.com/app/profile/renan.ramalho/viz/video_trending_dashboard/VideoTrendingDashoard?publish=yes</a:t>
            </a:r>
            <a:endParaRPr lang="en-IE" sz="1200" dirty="0"/>
          </a:p>
        </p:txBody>
      </p:sp>
    </p:spTree>
    <p:extLst>
      <p:ext uri="{BB962C8B-B14F-4D97-AF65-F5344CB8AC3E}">
        <p14:creationId xmlns:p14="http://schemas.microsoft.com/office/powerpoint/2010/main" val="147413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BD89B-80AE-9DFF-D0E6-B57C1A540A2B}"/>
              </a:ext>
            </a:extLst>
          </p:cNvPr>
          <p:cNvSpPr>
            <a:spLocks noGrp="1"/>
          </p:cNvSpPr>
          <p:nvPr>
            <p:ph idx="1"/>
          </p:nvPr>
        </p:nvSpPr>
        <p:spPr>
          <a:xfrm>
            <a:off x="915531" y="161716"/>
            <a:ext cx="10360937" cy="628142"/>
          </a:xfrm>
        </p:spPr>
        <p:txBody>
          <a:bodyPr/>
          <a:lstStyle/>
          <a:p>
            <a:pPr marL="0" indent="0" algn="ctr">
              <a:buNone/>
            </a:pPr>
            <a:r>
              <a:rPr lang="en-IE" sz="2800" b="1" u="sng" dirty="0"/>
              <a:t>What categories were trend last two weeks ?</a:t>
            </a:r>
          </a:p>
          <a:p>
            <a:endParaRPr lang="en-IE" dirty="0"/>
          </a:p>
        </p:txBody>
      </p:sp>
      <p:sp>
        <p:nvSpPr>
          <p:cNvPr id="6" name="TextBox 5">
            <a:extLst>
              <a:ext uri="{FF2B5EF4-FFF2-40B4-BE49-F238E27FC236}">
                <a16:creationId xmlns:a16="http://schemas.microsoft.com/office/drawing/2014/main" id="{D4A9F1C8-5F32-F0A2-7069-C91E4B681BAB}"/>
              </a:ext>
            </a:extLst>
          </p:cNvPr>
          <p:cNvSpPr txBox="1"/>
          <p:nvPr/>
        </p:nvSpPr>
        <p:spPr>
          <a:xfrm>
            <a:off x="5643506" y="1059257"/>
            <a:ext cx="5555631" cy="3693319"/>
          </a:xfrm>
          <a:prstGeom prst="rect">
            <a:avLst/>
          </a:prstGeom>
          <a:noFill/>
        </p:spPr>
        <p:txBody>
          <a:bodyPr wrap="square" rtlCol="0">
            <a:spAutoFit/>
          </a:bodyPr>
          <a:lstStyle/>
          <a:p>
            <a:pPr marL="285750" indent="-285750">
              <a:buFont typeface="Arial" panose="020B0604020202020204" pitchFamily="34" charset="0"/>
              <a:buChar char="•"/>
            </a:pPr>
            <a:r>
              <a:rPr lang="en-IE" dirty="0"/>
              <a:t>Filters were selected to last two weeks of May 2018.</a:t>
            </a:r>
          </a:p>
          <a:p>
            <a:pPr marL="285750" indent="-285750">
              <a:buFont typeface="Arial" panose="020B0604020202020204" pitchFamily="34" charset="0"/>
              <a:buChar char="•"/>
            </a:pPr>
            <a:r>
              <a:rPr lang="en-IE" dirty="0"/>
              <a:t>Entertainment is the dominant category on last two weeks floating from 29% up to 34 % of all the videos seen.</a:t>
            </a:r>
          </a:p>
          <a:p>
            <a:pPr marL="285750" indent="-285750">
              <a:buFont typeface="Arial" panose="020B0604020202020204" pitchFamily="34" charset="0"/>
              <a:buChar char="•"/>
            </a:pPr>
            <a:r>
              <a:rPr lang="en-IE" dirty="0"/>
              <a:t>India leads the count of entertainment of all regions.</a:t>
            </a:r>
          </a:p>
          <a:p>
            <a:pPr marL="285750" indent="-285750">
              <a:buFont typeface="Arial" panose="020B0604020202020204" pitchFamily="34" charset="0"/>
              <a:buChar char="•"/>
            </a:pPr>
            <a:r>
              <a:rPr lang="en-IE" dirty="0"/>
              <a:t>Music makes the second most popular category varying between 9% and 13%. </a:t>
            </a:r>
          </a:p>
          <a:p>
            <a:pPr marL="285750" indent="-285750">
              <a:buFont typeface="Arial" panose="020B0604020202020204" pitchFamily="34" charset="0"/>
              <a:buChar char="•"/>
            </a:pPr>
            <a:r>
              <a:rPr lang="en-IE" dirty="0"/>
              <a:t>There is a drop on seen videos on 19</a:t>
            </a:r>
            <a:r>
              <a:rPr lang="en-IE" baseline="30000" dirty="0"/>
              <a:t>th</a:t>
            </a:r>
            <a:r>
              <a:rPr lang="en-IE" dirty="0"/>
              <a:t>  and 20</a:t>
            </a:r>
            <a:r>
              <a:rPr lang="en-IE" baseline="30000" dirty="0"/>
              <a:t>th</a:t>
            </a:r>
            <a:r>
              <a:rPr lang="en-IE" dirty="0"/>
              <a:t> of May, Sunday and Monday, respectively.</a:t>
            </a:r>
          </a:p>
          <a:p>
            <a:pPr marL="285750" indent="-285750">
              <a:buFont typeface="Arial" panose="020B0604020202020204" pitchFamily="34" charset="0"/>
              <a:buChar char="•"/>
            </a:pPr>
            <a:r>
              <a:rPr lang="en-IE" dirty="0"/>
              <a:t>Different from other regions in Russia People &amp; Blogs category is the most popular.</a:t>
            </a:r>
          </a:p>
          <a:p>
            <a:pPr marL="285750" indent="-285750">
              <a:buFont typeface="Arial" panose="020B0604020202020204" pitchFamily="34" charset="0"/>
              <a:buChar char="•"/>
            </a:pPr>
            <a:endParaRPr lang="en-IE" dirty="0"/>
          </a:p>
          <a:p>
            <a:endParaRPr lang="en-IE" dirty="0"/>
          </a:p>
        </p:txBody>
      </p:sp>
      <p:pic>
        <p:nvPicPr>
          <p:cNvPr id="14" name="Picture 13" descr="A list of different colored squares&#10;&#10;Description automatically generated">
            <a:extLst>
              <a:ext uri="{FF2B5EF4-FFF2-40B4-BE49-F238E27FC236}">
                <a16:creationId xmlns:a16="http://schemas.microsoft.com/office/drawing/2014/main" id="{752B4CC1-981F-C8CF-E782-AEB726CAF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009" y="5274589"/>
            <a:ext cx="1149985" cy="1398438"/>
          </a:xfrm>
          <a:prstGeom prst="rect">
            <a:avLst/>
          </a:prstGeom>
        </p:spPr>
      </p:pic>
      <p:pic>
        <p:nvPicPr>
          <p:cNvPr id="16" name="Picture 15" descr="A list of news on a white background&#10;&#10;Description automatically generated">
            <a:extLst>
              <a:ext uri="{FF2B5EF4-FFF2-40B4-BE49-F238E27FC236}">
                <a16:creationId xmlns:a16="http://schemas.microsoft.com/office/drawing/2014/main" id="{94E58B77-34F8-A78B-0A70-284871D40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294" y="5341822"/>
            <a:ext cx="1195028" cy="1263972"/>
          </a:xfrm>
          <a:prstGeom prst="rect">
            <a:avLst/>
          </a:prstGeom>
        </p:spPr>
      </p:pic>
      <p:pic>
        <p:nvPicPr>
          <p:cNvPr id="20" name="Picture 19" descr="A graph of different colored bars">
            <a:extLst>
              <a:ext uri="{FF2B5EF4-FFF2-40B4-BE49-F238E27FC236}">
                <a16:creationId xmlns:a16="http://schemas.microsoft.com/office/drawing/2014/main" id="{086E77B9-DB7C-7D2A-8D2E-DBC9D6866983}"/>
              </a:ext>
            </a:extLst>
          </p:cNvPr>
          <p:cNvPicPr>
            <a:picLocks noChangeAspect="1"/>
          </p:cNvPicPr>
          <p:nvPr/>
        </p:nvPicPr>
        <p:blipFill rotWithShape="1">
          <a:blip r:embed="rId4">
            <a:extLst>
              <a:ext uri="{28A0092B-C50C-407E-A947-70E740481C1C}">
                <a14:useLocalDpi xmlns:a14="http://schemas.microsoft.com/office/drawing/2010/main" val="0"/>
              </a:ext>
            </a:extLst>
          </a:blip>
          <a:srcRect t="3948"/>
          <a:stretch/>
        </p:blipFill>
        <p:spPr>
          <a:xfrm>
            <a:off x="106544" y="638000"/>
            <a:ext cx="5427178" cy="4591475"/>
          </a:xfrm>
          <a:prstGeom prst="rect">
            <a:avLst/>
          </a:prstGeom>
        </p:spPr>
      </p:pic>
      <p:sp>
        <p:nvSpPr>
          <p:cNvPr id="24" name="TextBox 23">
            <a:extLst>
              <a:ext uri="{FF2B5EF4-FFF2-40B4-BE49-F238E27FC236}">
                <a16:creationId xmlns:a16="http://schemas.microsoft.com/office/drawing/2014/main" id="{3071AD2D-DC44-719C-B4C0-B39ACF608361}"/>
              </a:ext>
            </a:extLst>
          </p:cNvPr>
          <p:cNvSpPr txBox="1"/>
          <p:nvPr/>
        </p:nvSpPr>
        <p:spPr>
          <a:xfrm>
            <a:off x="296501" y="6286495"/>
            <a:ext cx="2247522" cy="276999"/>
          </a:xfrm>
          <a:prstGeom prst="rect">
            <a:avLst/>
          </a:prstGeom>
          <a:noFill/>
        </p:spPr>
        <p:txBody>
          <a:bodyPr wrap="square">
            <a:spAutoFit/>
          </a:bodyPr>
          <a:lstStyle/>
          <a:p>
            <a:r>
              <a:rPr lang="en-IE" sz="1200" b="1" dirty="0"/>
              <a:t>Source</a:t>
            </a:r>
            <a:r>
              <a:rPr lang="en-IE" sz="1200" dirty="0"/>
              <a:t>: trending_by_time.csv</a:t>
            </a:r>
          </a:p>
        </p:txBody>
      </p:sp>
      <p:pic>
        <p:nvPicPr>
          <p:cNvPr id="26" name="Picture 25" descr="A screenshot of a graph&#10;&#10;Description automatically generated">
            <a:extLst>
              <a:ext uri="{FF2B5EF4-FFF2-40B4-BE49-F238E27FC236}">
                <a16:creationId xmlns:a16="http://schemas.microsoft.com/office/drawing/2014/main" id="{3A194B7E-5528-4C96-4668-FAF2B015E0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3677" y="4281221"/>
            <a:ext cx="4986767" cy="2282273"/>
          </a:xfrm>
          <a:prstGeom prst="rect">
            <a:avLst/>
          </a:prstGeom>
        </p:spPr>
      </p:pic>
      <p:pic>
        <p:nvPicPr>
          <p:cNvPr id="28" name="Picture 27" descr="A white background with black text&#10;&#10;Description automatically generated">
            <a:extLst>
              <a:ext uri="{FF2B5EF4-FFF2-40B4-BE49-F238E27FC236}">
                <a16:creationId xmlns:a16="http://schemas.microsoft.com/office/drawing/2014/main" id="{18E80BF2-66A8-360E-77BB-1426279E10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8734" y="1911499"/>
            <a:ext cx="1752123" cy="596311"/>
          </a:xfrm>
          <a:prstGeom prst="rect">
            <a:avLst/>
          </a:prstGeom>
        </p:spPr>
      </p:pic>
    </p:spTree>
    <p:extLst>
      <p:ext uri="{BB962C8B-B14F-4D97-AF65-F5344CB8AC3E}">
        <p14:creationId xmlns:p14="http://schemas.microsoft.com/office/powerpoint/2010/main" val="208561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1589</TotalTime>
  <Words>726</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Suisse Intl</vt:lpstr>
      <vt:lpstr>Office Theme</vt:lpstr>
      <vt:lpstr>Sterling &amp; Draper  Video Trending Dashboard</vt:lpstr>
      <vt:lpstr>Every week we ask same questions</vt:lpstr>
      <vt:lpstr>PowerPoint Presentation</vt:lpstr>
      <vt:lpstr>Trending Category Graphic</vt:lpstr>
      <vt:lpstr>Region Category Pie Chart</vt:lpstr>
      <vt:lpstr>Trend History Graphic</vt:lpstr>
      <vt:lpstr>Contingency Table</vt:lpstr>
      <vt:lpstr>PowerPoint Presentation</vt:lpstr>
      <vt:lpstr>PowerPoint Presentation</vt:lpstr>
      <vt:lpstr>PowerPoint Presentation</vt:lpstr>
      <vt:lpstr>PowerPoint Presentation</vt:lpstr>
      <vt:lpstr>PowerPoint Presentation</vt:lpstr>
      <vt:lpstr>Conclusions &amp;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Trending Dashboard</dc:title>
  <dc:creator>Renan Ramalho</dc:creator>
  <cp:lastModifiedBy>Renan Ramalho</cp:lastModifiedBy>
  <cp:revision>6</cp:revision>
  <dcterms:created xsi:type="dcterms:W3CDTF">2024-02-12T10:39:16Z</dcterms:created>
  <dcterms:modified xsi:type="dcterms:W3CDTF">2024-02-13T13:08:43Z</dcterms:modified>
</cp:coreProperties>
</file>