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6" r:id="rId6"/>
    <p:sldId id="267" r:id="rId7"/>
    <p:sldId id="269" r:id="rId8"/>
    <p:sldId id="271" r:id="rId9"/>
    <p:sldId id="270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CCE2-56B6-0C85-3AA8-00A6A33A5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C0BB3-8EBC-4321-E34A-23D314E37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94A07-B651-025C-EBBD-BFD65FCE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DD37-4B86-4CF3-B2C6-993EB2D619AA}" type="datetimeFigureOut">
              <a:rPr lang="en-IE" smtClean="0"/>
              <a:t>24/03/2024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925CA-7B86-519B-61B4-558BCDF3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B116-55E3-7A51-308A-2CABA900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0506-A5C4-4D69-9FF2-9E8CEF36B8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783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8260-663F-625C-83F2-72842686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7BE9A-54C1-7531-82D0-CB8FB4E6B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6338B-0A72-1E45-00BD-82B6FD22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DD37-4B86-4CF3-B2C6-993EB2D619AA}" type="datetimeFigureOut">
              <a:rPr lang="en-IE" smtClean="0"/>
              <a:t>24/03/2024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8DA6D-430C-8D93-EF28-7EB7367F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ABA6F-A078-A32E-249A-7E0C8E7F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0506-A5C4-4D69-9FF2-9E8CEF36B8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58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AA0FE-EC0F-43CA-4E97-CD01B3D4D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26A-31A9-492C-CC35-3D1E25AC3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C7049-67C9-76E5-47CC-969A2727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DD37-4B86-4CF3-B2C6-993EB2D619AA}" type="datetimeFigureOut">
              <a:rPr lang="en-IE" smtClean="0"/>
              <a:t>24/03/2024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BA422-F89D-406A-7DEC-6C77F6E1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6281F-03AF-48AA-6FB2-93C39ABD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0506-A5C4-4D69-9FF2-9E8CEF36B8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916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A77B-7E86-6C9E-B2EC-0349E1AF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16B2-43C5-F86E-CE81-E33465D9A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64BB0-8D34-2330-D6DD-B7255535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DD37-4B86-4CF3-B2C6-993EB2D619AA}" type="datetimeFigureOut">
              <a:rPr lang="en-IE" smtClean="0"/>
              <a:t>24/03/2024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AC3F-08C7-90FA-7171-D77C63E3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2B004-AC64-8BAB-4871-8C1563C2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0506-A5C4-4D69-9FF2-9E8CEF36B8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765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9276-494F-04EB-31BE-CBA68B4E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16657-21A4-DF5F-1F6F-B331951D2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08CA-6D3F-4FD9-652E-A80937AC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DD37-4B86-4CF3-B2C6-993EB2D619AA}" type="datetimeFigureOut">
              <a:rPr lang="en-IE" smtClean="0"/>
              <a:t>24/03/2024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0B8E0-3842-6C76-82F0-7424B85C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48E17-3F50-C4E9-CECA-7568EDE6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0506-A5C4-4D69-9FF2-9E8CEF36B8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399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6A16-691E-5D1D-A296-6392D1BD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29BE7-2584-423B-066D-2D31B6483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58A60-DC49-D93F-8252-322F3AFFD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6B387-3783-231B-4E32-544108E7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DD37-4B86-4CF3-B2C6-993EB2D619AA}" type="datetimeFigureOut">
              <a:rPr lang="en-IE" smtClean="0"/>
              <a:t>24/03/2024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2821E-ABB0-9E6C-4B70-3E2E7624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B6362-F046-6E95-7E0E-11F8E3E2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0506-A5C4-4D69-9FF2-9E8CEF36B8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099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8BB8-8E2B-3274-6A6A-7E556CD4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09E72-DA69-7F9C-626E-9083EBA80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754FE-96B8-3C5B-AFE6-038051BEF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6EEF6-F3B0-F63C-0ED1-7830BE717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7FB1B-1912-85AC-95BB-1665AEB60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7E389-BDDC-F7C3-8E21-ACA0ACE0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DD37-4B86-4CF3-B2C6-993EB2D619AA}" type="datetimeFigureOut">
              <a:rPr lang="en-IE" smtClean="0"/>
              <a:t>24/03/2024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C5509-F024-8D9B-62CE-32A45B7F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DFA7B-ECA7-B85E-3553-B25949F2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0506-A5C4-4D69-9FF2-9E8CEF36B8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891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A79D-511C-458A-E587-2F67E519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52601-5C85-56AC-885F-94FA41D1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DD37-4B86-4CF3-B2C6-993EB2D619AA}" type="datetimeFigureOut">
              <a:rPr lang="en-IE" smtClean="0"/>
              <a:t>24/03/2024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97D7B-1AB7-8A4F-FD1A-1E7556C6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F6E8F-4C4A-71B9-73E1-A2B0F847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0506-A5C4-4D69-9FF2-9E8CEF36B8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257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6D38-C5D9-112E-F43B-EF7A183B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DD37-4B86-4CF3-B2C6-993EB2D619AA}" type="datetimeFigureOut">
              <a:rPr lang="en-IE" smtClean="0"/>
              <a:t>24/03/2024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249CF-4A1B-10CE-D8EC-0F42B07F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3B978-5217-BD01-6F62-004EDDFD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0506-A5C4-4D69-9FF2-9E8CEF36B8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716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565E-6BA1-7F62-9782-A114B018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7E840-93DC-39B6-FBAA-9D90DE193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2945C-185D-8EDF-0676-36A122CD9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2490D-ACB9-8713-EC13-4D9C3A79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DD37-4B86-4CF3-B2C6-993EB2D619AA}" type="datetimeFigureOut">
              <a:rPr lang="en-IE" smtClean="0"/>
              <a:t>24/03/2024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FB903-F1FF-648C-0BF8-C65B0EF1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35E19-ADB2-7419-8B9F-E9875CA8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0506-A5C4-4D69-9FF2-9E8CEF36B8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221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6C72-7056-F63A-1ED9-5AA60169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80C11-9F5F-6000-2D15-0C22DE11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C50F1-505E-FEE9-1AA2-B6FE248EF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4B9A4-2160-8C14-F80A-51A498C9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DD37-4B86-4CF3-B2C6-993EB2D619AA}" type="datetimeFigureOut">
              <a:rPr lang="en-IE" smtClean="0"/>
              <a:t>24/03/2024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F842F-AD49-DCE7-ED88-D5E23928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D76EF-C40F-4C12-BEE3-05F88CB0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0506-A5C4-4D69-9FF2-9E8CEF36B8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024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AA684-CC01-736A-98B8-69F5DC05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D8EC9-3BC2-D454-3EB2-39B9A87F7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B60A-074E-E1E0-559A-28545B97C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3BDD37-4B86-4CF3-B2C6-993EB2D619AA}" type="datetimeFigureOut">
              <a:rPr lang="en-IE" smtClean="0"/>
              <a:t>24/03/2024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BBC79-4D5F-DA34-F1E4-EF42CA090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B03CF-FFF2-C78F-BA41-5DACF921B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EF0506-A5C4-4D69-9FF2-9E8CEF36B8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64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FBF-FC8B-1B7D-C804-73536C8E7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Plus</a:t>
            </a:r>
            <a:b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73903-A6B3-9E62-2FA3-8BB530531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1370"/>
            <a:ext cx="9144000" cy="693917"/>
          </a:xfrm>
        </p:spPr>
        <p:txBody>
          <a:bodyPr/>
          <a:lstStyle/>
          <a:p>
            <a:r>
              <a:rPr lang="en-IE" dirty="0"/>
              <a:t>24/03/2024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02675-195E-64BD-B629-9DCB72FC4860}"/>
              </a:ext>
            </a:extLst>
          </p:cNvPr>
          <p:cNvSpPr txBox="1"/>
          <p:nvPr/>
        </p:nvSpPr>
        <p:spPr>
          <a:xfrm>
            <a:off x="1061049" y="5503653"/>
            <a:ext cx="353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ecommerce_dataset_us.csv</a:t>
            </a:r>
            <a:endParaRPr lang="en-I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928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0B1B-7361-7747-FA2C-973A3AFA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1F7EB-BCAD-EE6B-35D6-4DA5B9506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687050" cy="4756150"/>
          </a:xfrm>
        </p:spPr>
        <p:txBody>
          <a:bodyPr>
            <a:normAutofit lnSpcReduction="10000"/>
          </a:bodyPr>
          <a:lstStyle/>
          <a:p>
            <a:pPr lvl="1"/>
            <a:r>
              <a:rPr lang="en-IE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</a:t>
            </a: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method based on customer scores was used on this analysis.</a:t>
            </a:r>
          </a:p>
          <a:p>
            <a:pPr marL="457200" lvl="1" indent="0" algn="ctr">
              <a:buNone/>
            </a:pPr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Recency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Recency refers to how recent a customer's last purchase was. Customers who have made a recent purchase, still have the product and brand on their minds and are most likely to make a repeat purchase.</a:t>
            </a:r>
          </a:p>
          <a:p>
            <a:pPr lvl="1"/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Frequency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Frequency is how often the customer makes purchases, which can help you identify repeat customers.</a:t>
            </a:r>
          </a:p>
          <a:p>
            <a:pPr marL="457200" lvl="1" indent="0">
              <a:buNone/>
            </a:pPr>
            <a:endParaRPr lang="en-IE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Monetary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Monetary value refers to how much a customer spends within a given period.</a:t>
            </a:r>
          </a:p>
          <a:p>
            <a:pPr lvl="1"/>
            <a:endParaRPr lang="en-GB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divide customers in 6 categories: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Customers, Loyal Customers, Big Spenders, Almost Lost Customers, Lost Customers and Lost Cheap Customers</a:t>
            </a:r>
            <a:endParaRPr lang="en-I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7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E58E-E6DB-8693-67E0-C6A64AEF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81"/>
            <a:ext cx="10515600" cy="1325563"/>
          </a:xfrm>
        </p:spPr>
        <p:txBody>
          <a:bodyPr/>
          <a:lstStyle/>
          <a:p>
            <a:pPr algn="ctr"/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Customers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CBF5854-BF99-0147-1835-4F26B869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4" y="1448619"/>
            <a:ext cx="6516665" cy="504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10DBDE-925A-8EEA-AB4B-52EC64363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91411"/>
              </p:ext>
            </p:extLst>
          </p:nvPr>
        </p:nvGraphicFramePr>
        <p:xfrm>
          <a:off x="485582" y="1194619"/>
          <a:ext cx="2229042" cy="4865400"/>
        </p:xfrm>
        <a:graphic>
          <a:graphicData uri="http://schemas.openxmlformats.org/drawingml/2006/table">
            <a:tbl>
              <a:tblPr/>
              <a:tblGrid>
                <a:gridCol w="1114521">
                  <a:extLst>
                    <a:ext uri="{9D8B030D-6E8A-4147-A177-3AD203B41FA5}">
                      <a16:colId xmlns:a16="http://schemas.microsoft.com/office/drawing/2014/main" val="250552904"/>
                    </a:ext>
                  </a:extLst>
                </a:gridCol>
                <a:gridCol w="1114521">
                  <a:extLst>
                    <a:ext uri="{9D8B030D-6E8A-4147-A177-3AD203B41FA5}">
                      <a16:colId xmlns:a16="http://schemas.microsoft.com/office/drawing/2014/main" val="726760617"/>
                    </a:ext>
                  </a:extLst>
                </a:gridCol>
              </a:tblGrid>
              <a:tr h="32436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b="1" dirty="0" err="1">
                          <a:effectLst/>
                        </a:rPr>
                        <a:t>month_year</a:t>
                      </a:r>
                      <a:endParaRPr lang="en-IE" sz="1400" b="1" dirty="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b="1" dirty="0" err="1">
                          <a:effectLst/>
                        </a:rPr>
                        <a:t>order_value</a:t>
                      </a:r>
                      <a:endParaRPr lang="en-IE" sz="1400" b="1" dirty="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606710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2018-11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36.11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991036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2018-12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27.71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33934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2019-01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26.62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1172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2019-02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26.47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809167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2019-03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26.56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9858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2019-04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21.08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526637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2019-05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28.05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287695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2019-06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25.63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85427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2019-07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25.42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307500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2019-08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26.91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02310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2019-09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29.40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5921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2019-10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27.23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09105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2019-11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22.16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66870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2019-12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22.73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68331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30FEB19-03D7-0D4A-DE6C-5AB09B0C4488}"/>
              </a:ext>
            </a:extLst>
          </p:cNvPr>
          <p:cNvSpPr txBox="1"/>
          <p:nvPr/>
        </p:nvSpPr>
        <p:spPr>
          <a:xfrm>
            <a:off x="9231289" y="1194619"/>
            <a:ext cx="27416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Best customers total: 449, 14% of total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lowest point of those customers in April/2019.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Average Order over Christmas period 2019 not as high as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Average of this group higher than all customers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After peak in Nov/2018 the next peak is in September.</a:t>
            </a:r>
          </a:p>
        </p:txBody>
      </p:sp>
    </p:spTree>
    <p:extLst>
      <p:ext uri="{BB962C8B-B14F-4D97-AF65-F5344CB8AC3E}">
        <p14:creationId xmlns:p14="http://schemas.microsoft.com/office/powerpoint/2010/main" val="366107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4889-3F33-C3FC-B833-C49EFC56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218"/>
            <a:ext cx="10515600" cy="1325563"/>
          </a:xfrm>
        </p:spPr>
        <p:txBody>
          <a:bodyPr/>
          <a:lstStyle/>
          <a:p>
            <a:pPr algn="ctr"/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Loyal Customers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CCDCC9-8E9C-5CCF-2BCC-91ADFC8EE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832" y="1439781"/>
            <a:ext cx="6421437" cy="497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854CAE-C916-A819-1983-2EB8AABD5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79175"/>
              </p:ext>
            </p:extLst>
          </p:nvPr>
        </p:nvGraphicFramePr>
        <p:xfrm>
          <a:off x="113507" y="1568451"/>
          <a:ext cx="2600325" cy="4351335"/>
        </p:xfrm>
        <a:graphic>
          <a:graphicData uri="http://schemas.openxmlformats.org/drawingml/2006/table">
            <a:tbl>
              <a:tblPr/>
              <a:tblGrid>
                <a:gridCol w="1140623">
                  <a:extLst>
                    <a:ext uri="{9D8B030D-6E8A-4147-A177-3AD203B41FA5}">
                      <a16:colId xmlns:a16="http://schemas.microsoft.com/office/drawing/2014/main" val="745683505"/>
                    </a:ext>
                  </a:extLst>
                </a:gridCol>
                <a:gridCol w="1459702">
                  <a:extLst>
                    <a:ext uri="{9D8B030D-6E8A-4147-A177-3AD203B41FA5}">
                      <a16:colId xmlns:a16="http://schemas.microsoft.com/office/drawing/2014/main" val="2903847766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b="1" dirty="0" err="1">
                          <a:effectLst/>
                        </a:rPr>
                        <a:t>month_year</a:t>
                      </a:r>
                      <a:endParaRPr lang="en-IE" sz="1400" b="1" dirty="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b="1" dirty="0" err="1">
                          <a:effectLst/>
                        </a:rPr>
                        <a:t>order_value</a:t>
                      </a:r>
                      <a:endParaRPr lang="en-IE" sz="1400" b="1" dirty="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56945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2018-11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25.76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7806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2018-12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22.27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15368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2019-01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21.72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9335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2019-02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22.83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1566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2019-03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21.95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46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2019-04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18.46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74625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2019-05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24.62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6675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2019-06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21.99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8098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2019-07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21.13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6202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2019-08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25.27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39191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2019-09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23.25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50622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2019-10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22.91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004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2019-11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18.21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9496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2019-12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18.81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529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3A8BBB-77E9-E4CC-C403-9FBAC4F92894}"/>
              </a:ext>
            </a:extLst>
          </p:cNvPr>
          <p:cNvSpPr txBox="1"/>
          <p:nvPr/>
        </p:nvSpPr>
        <p:spPr>
          <a:xfrm>
            <a:off x="9282509" y="1439781"/>
            <a:ext cx="25197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Loyal customers total: 1087, 34% of total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lowest point of this customers was April/2019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average peaks in Nov/2018, May/2019 and Aug/2019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on lowest point in Nov/2019 not showing good recovery in Dec/2019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of this group is similar with all customers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1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FFFE-2871-A3F0-ABFA-21F948C5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/>
          <a:lstStyle/>
          <a:p>
            <a:pPr algn="ctr"/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Spenders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483117-7F8E-5885-D40E-4F113CB85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54130"/>
              </p:ext>
            </p:extLst>
          </p:nvPr>
        </p:nvGraphicFramePr>
        <p:xfrm>
          <a:off x="186993" y="1343025"/>
          <a:ext cx="2217408" cy="4351335"/>
        </p:xfrm>
        <a:graphic>
          <a:graphicData uri="http://schemas.openxmlformats.org/drawingml/2006/table">
            <a:tbl>
              <a:tblPr/>
              <a:tblGrid>
                <a:gridCol w="1108704">
                  <a:extLst>
                    <a:ext uri="{9D8B030D-6E8A-4147-A177-3AD203B41FA5}">
                      <a16:colId xmlns:a16="http://schemas.microsoft.com/office/drawing/2014/main" val="107130273"/>
                    </a:ext>
                  </a:extLst>
                </a:gridCol>
                <a:gridCol w="1108704">
                  <a:extLst>
                    <a:ext uri="{9D8B030D-6E8A-4147-A177-3AD203B41FA5}">
                      <a16:colId xmlns:a16="http://schemas.microsoft.com/office/drawing/2014/main" val="1117338569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b="1" dirty="0" err="1">
                          <a:effectLst/>
                        </a:rPr>
                        <a:t>month_year</a:t>
                      </a:r>
                      <a:endParaRPr lang="en-IE" sz="1400" b="1" dirty="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b="1">
                          <a:effectLst/>
                        </a:rPr>
                        <a:t>order_value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90290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2018-11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34.51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84761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2018-12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27.42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3683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2019-01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36.43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93600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2019-02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26.96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8206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2019-03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25.73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616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2019-04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26.57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04102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2019-05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28.58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2067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2019-06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31.68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80090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2019-07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26.93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8358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2019-08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29.29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06064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2019-09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27.97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10177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2019-10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28.62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9955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2019-11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23.64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70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2019-12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66.46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34520"/>
                  </a:ext>
                </a:extLst>
              </a:tr>
            </a:tbl>
          </a:graphicData>
        </a:graphic>
      </p:graphicFrame>
      <p:pic>
        <p:nvPicPr>
          <p:cNvPr id="3076" name="Picture 4">
            <a:extLst>
              <a:ext uri="{FF2B5EF4-FFF2-40B4-BE49-F238E27FC236}">
                <a16:creationId xmlns:a16="http://schemas.microsoft.com/office/drawing/2014/main" id="{8422E4CB-6FA8-CBB6-0463-D28FA90CE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338263"/>
            <a:ext cx="6591300" cy="517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79C286-96E6-97F0-47B2-1C186ACAEEE6}"/>
              </a:ext>
            </a:extLst>
          </p:cNvPr>
          <p:cNvSpPr txBox="1"/>
          <p:nvPr/>
        </p:nvSpPr>
        <p:spPr>
          <a:xfrm>
            <a:off x="9096375" y="1338263"/>
            <a:ext cx="29086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spenders customers total: 1092, 34% of total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Lowest point in Nov/2019.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point in Dec/2019 indicating customer engagement over Christmas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of this group never dropped below all customer average.</a:t>
            </a:r>
          </a:p>
          <a:p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5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4D0E-94EB-511F-5A18-260D0354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31"/>
            <a:ext cx="10515600" cy="1325563"/>
          </a:xfrm>
        </p:spPr>
        <p:txBody>
          <a:bodyPr/>
          <a:lstStyle/>
          <a:p>
            <a:pPr algn="ctr"/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Almost Lost Customers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868B41-59AD-146F-3B74-E0BE39140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01619"/>
              </p:ext>
            </p:extLst>
          </p:nvPr>
        </p:nvGraphicFramePr>
        <p:xfrm>
          <a:off x="129449" y="1366837"/>
          <a:ext cx="2544626" cy="4548193"/>
        </p:xfrm>
        <a:graphic>
          <a:graphicData uri="http://schemas.openxmlformats.org/drawingml/2006/table">
            <a:tbl>
              <a:tblPr/>
              <a:tblGrid>
                <a:gridCol w="1272313">
                  <a:extLst>
                    <a:ext uri="{9D8B030D-6E8A-4147-A177-3AD203B41FA5}">
                      <a16:colId xmlns:a16="http://schemas.microsoft.com/office/drawing/2014/main" val="2965860814"/>
                    </a:ext>
                  </a:extLst>
                </a:gridCol>
                <a:gridCol w="1272313">
                  <a:extLst>
                    <a:ext uri="{9D8B030D-6E8A-4147-A177-3AD203B41FA5}">
                      <a16:colId xmlns:a16="http://schemas.microsoft.com/office/drawing/2014/main" val="3470498684"/>
                    </a:ext>
                  </a:extLst>
                </a:gridCol>
              </a:tblGrid>
              <a:tr h="577273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 b="1" dirty="0" err="1">
                          <a:effectLst/>
                        </a:rPr>
                        <a:t>month_year</a:t>
                      </a:r>
                      <a:endParaRPr lang="en-IE" sz="1600" b="1" dirty="0">
                        <a:effectLst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 b="1">
                          <a:effectLst/>
                        </a:rPr>
                        <a:t>order_value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61533"/>
                  </a:ext>
                </a:extLst>
              </a:tr>
              <a:tr h="33091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 dirty="0">
                          <a:effectLst/>
                        </a:rPr>
                        <a:t>2018-11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 dirty="0">
                          <a:effectLst/>
                        </a:rPr>
                        <a:t>21.91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29397"/>
                  </a:ext>
                </a:extLst>
              </a:tr>
              <a:tr h="33091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2018-12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15.39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844540"/>
                  </a:ext>
                </a:extLst>
              </a:tr>
              <a:tr h="33091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2019-01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17.10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07448"/>
                  </a:ext>
                </a:extLst>
              </a:tr>
              <a:tr h="33091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 dirty="0">
                          <a:effectLst/>
                        </a:rPr>
                        <a:t>2019-02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14.70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053165"/>
                  </a:ext>
                </a:extLst>
              </a:tr>
              <a:tr h="33091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2019-03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17.08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795229"/>
                  </a:ext>
                </a:extLst>
              </a:tr>
              <a:tr h="33091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2019-04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27.05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34409"/>
                  </a:ext>
                </a:extLst>
              </a:tr>
              <a:tr h="33091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2019-05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20.34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33875"/>
                  </a:ext>
                </a:extLst>
              </a:tr>
              <a:tr h="33091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2019-06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21.68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59103"/>
                  </a:ext>
                </a:extLst>
              </a:tr>
              <a:tr h="33091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2019-07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19.69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76215"/>
                  </a:ext>
                </a:extLst>
              </a:tr>
              <a:tr h="33091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2019-08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21.35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440946"/>
                  </a:ext>
                </a:extLst>
              </a:tr>
              <a:tr h="33091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2019-09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19.91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624490"/>
                  </a:ext>
                </a:extLst>
              </a:tr>
              <a:tr h="330910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 dirty="0">
                          <a:effectLst/>
                        </a:rPr>
                        <a:t>2019-10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 dirty="0">
                          <a:effectLst/>
                        </a:rPr>
                        <a:t>22.63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685824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6F68B7DB-AC39-64B6-BE86-D545F42B8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75" y="1366838"/>
            <a:ext cx="6631850" cy="513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7637EF-23AE-AE7A-F10D-663A530B6599}"/>
              </a:ext>
            </a:extLst>
          </p:cNvPr>
          <p:cNvSpPr txBox="1"/>
          <p:nvPr/>
        </p:nvSpPr>
        <p:spPr>
          <a:xfrm>
            <a:off x="9333193" y="1366836"/>
            <a:ext cx="23920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Almost lost customers total:101, 3% of total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Lowest point in Feb/2019.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point in April/2019.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under all customers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Records from this customers only until Oct/2019.</a:t>
            </a:r>
          </a:p>
        </p:txBody>
      </p:sp>
    </p:spTree>
    <p:extLst>
      <p:ext uri="{BB962C8B-B14F-4D97-AF65-F5344CB8AC3E}">
        <p14:creationId xmlns:p14="http://schemas.microsoft.com/office/powerpoint/2010/main" val="38405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9B29-9DFE-BEC5-07F0-2E8BFEFC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174"/>
            <a:ext cx="10515600" cy="1325563"/>
          </a:xfrm>
        </p:spPr>
        <p:txBody>
          <a:bodyPr/>
          <a:lstStyle/>
          <a:p>
            <a:pPr algn="ctr"/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Lost Customers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6BFD8F-11C0-DB84-378F-9273B1B88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71835"/>
              </p:ext>
            </p:extLst>
          </p:nvPr>
        </p:nvGraphicFramePr>
        <p:xfrm>
          <a:off x="217623" y="1253332"/>
          <a:ext cx="2611302" cy="4842669"/>
        </p:xfrm>
        <a:graphic>
          <a:graphicData uri="http://schemas.openxmlformats.org/drawingml/2006/table">
            <a:tbl>
              <a:tblPr/>
              <a:tblGrid>
                <a:gridCol w="1305651">
                  <a:extLst>
                    <a:ext uri="{9D8B030D-6E8A-4147-A177-3AD203B41FA5}">
                      <a16:colId xmlns:a16="http://schemas.microsoft.com/office/drawing/2014/main" val="2969343083"/>
                    </a:ext>
                  </a:extLst>
                </a:gridCol>
                <a:gridCol w="1305651">
                  <a:extLst>
                    <a:ext uri="{9D8B030D-6E8A-4147-A177-3AD203B41FA5}">
                      <a16:colId xmlns:a16="http://schemas.microsoft.com/office/drawing/2014/main" val="1575214504"/>
                    </a:ext>
                  </a:extLst>
                </a:gridCol>
              </a:tblGrid>
              <a:tr h="372513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 b="1">
                          <a:effectLst/>
                        </a:rPr>
                        <a:t>month_year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 b="1">
                          <a:effectLst/>
                        </a:rPr>
                        <a:t>order_value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06086"/>
                  </a:ext>
                </a:extLst>
              </a:tr>
              <a:tr h="372513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 dirty="0">
                          <a:effectLst/>
                        </a:rPr>
                        <a:t>2018-11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21.91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743185"/>
                  </a:ext>
                </a:extLst>
              </a:tr>
              <a:tr h="372513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 dirty="0">
                          <a:effectLst/>
                        </a:rPr>
                        <a:t>2018-12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15.39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60930"/>
                  </a:ext>
                </a:extLst>
              </a:tr>
              <a:tr h="372513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2019-01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17.10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858008"/>
                  </a:ext>
                </a:extLst>
              </a:tr>
              <a:tr h="372513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2019-02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 dirty="0">
                          <a:effectLst/>
                        </a:rPr>
                        <a:t>14.70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4516"/>
                  </a:ext>
                </a:extLst>
              </a:tr>
              <a:tr h="372513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2019-03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17.08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81282"/>
                  </a:ext>
                </a:extLst>
              </a:tr>
              <a:tr h="372513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2019-04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27.05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9046"/>
                  </a:ext>
                </a:extLst>
              </a:tr>
              <a:tr h="372513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2019-05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20.34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68419"/>
                  </a:ext>
                </a:extLst>
              </a:tr>
              <a:tr h="372513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2019-06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21.68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427852"/>
                  </a:ext>
                </a:extLst>
              </a:tr>
              <a:tr h="372513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2019-07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19.69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47859"/>
                  </a:ext>
                </a:extLst>
              </a:tr>
              <a:tr h="372513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2019-08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21.35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659747"/>
                  </a:ext>
                </a:extLst>
              </a:tr>
              <a:tr h="372513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2019-09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>
                          <a:effectLst/>
                        </a:rPr>
                        <a:t>19.91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921919"/>
                  </a:ext>
                </a:extLst>
              </a:tr>
              <a:tr h="372513"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 dirty="0">
                          <a:effectLst/>
                        </a:rPr>
                        <a:t>2019-10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600" dirty="0">
                          <a:effectLst/>
                        </a:rPr>
                        <a:t>22.63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649518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2EB90A0A-8130-E18F-276D-945DB98A6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4" y="1296196"/>
            <a:ext cx="6403905" cy="506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D4677-5A5D-6510-E852-A0A827E85C2E}"/>
              </a:ext>
            </a:extLst>
          </p:cNvPr>
          <p:cNvSpPr txBox="1"/>
          <p:nvPr/>
        </p:nvSpPr>
        <p:spPr>
          <a:xfrm>
            <a:off x="9232829" y="1364219"/>
            <a:ext cx="27415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Lost customers total: 25, 0.7% of total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point in April/2019.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Lowest point Feb/2019.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average stabilized after April/2019 indicating good customer experience after this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Oct/2019 average is above all customers average indicating customer potential.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Records of this customers stop in Oct/2019.</a:t>
            </a:r>
          </a:p>
        </p:txBody>
      </p:sp>
    </p:spTree>
    <p:extLst>
      <p:ext uri="{BB962C8B-B14F-4D97-AF65-F5344CB8AC3E}">
        <p14:creationId xmlns:p14="http://schemas.microsoft.com/office/powerpoint/2010/main" val="310989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7622-6F46-A852-B51E-7DDED8D5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50"/>
            <a:ext cx="10515600" cy="1325563"/>
          </a:xfrm>
        </p:spPr>
        <p:txBody>
          <a:bodyPr/>
          <a:lstStyle/>
          <a:p>
            <a:pPr algn="ctr"/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Lost Cheap Customers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7E7164-CAA5-FF39-3B1B-F89998D4F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25087"/>
              </p:ext>
            </p:extLst>
          </p:nvPr>
        </p:nvGraphicFramePr>
        <p:xfrm>
          <a:off x="152400" y="1471613"/>
          <a:ext cx="2895602" cy="4846327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3779502344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2851050590"/>
                    </a:ext>
                  </a:extLst>
                </a:gridCol>
              </a:tblGrid>
              <a:tr h="671767">
                <a:tc>
                  <a:txBody>
                    <a:bodyPr/>
                    <a:lstStyle/>
                    <a:p>
                      <a:pPr algn="l" fontAlgn="ctr"/>
                      <a:r>
                        <a:rPr lang="en-IE" b="1" dirty="0" err="1">
                          <a:effectLst/>
                        </a:rPr>
                        <a:t>month_year</a:t>
                      </a:r>
                      <a:endParaRPr lang="en-IE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b="1" dirty="0" err="1">
                          <a:effectLst/>
                        </a:rPr>
                        <a:t>order_value</a:t>
                      </a:r>
                      <a:endParaRPr lang="en-IE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36844"/>
                  </a:ext>
                </a:extLst>
              </a:tr>
              <a:tr h="463840">
                <a:tc>
                  <a:txBody>
                    <a:bodyPr/>
                    <a:lstStyle/>
                    <a:p>
                      <a:pPr algn="l" fontAlgn="ctr"/>
                      <a:r>
                        <a:rPr lang="en-IE" dirty="0">
                          <a:effectLst/>
                        </a:rPr>
                        <a:t>2018-11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>
                          <a:effectLst/>
                        </a:rPr>
                        <a:t>20.94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866032"/>
                  </a:ext>
                </a:extLst>
              </a:tr>
              <a:tr h="463840">
                <a:tc>
                  <a:txBody>
                    <a:bodyPr/>
                    <a:lstStyle/>
                    <a:p>
                      <a:pPr algn="l" fontAlgn="ctr"/>
                      <a:r>
                        <a:rPr lang="en-IE" dirty="0">
                          <a:effectLst/>
                        </a:rPr>
                        <a:t>2018-12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>
                          <a:effectLst/>
                        </a:rPr>
                        <a:t>21.83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96028"/>
                  </a:ext>
                </a:extLst>
              </a:tr>
              <a:tr h="463840">
                <a:tc>
                  <a:txBody>
                    <a:bodyPr/>
                    <a:lstStyle/>
                    <a:p>
                      <a:pPr algn="l" fontAlgn="ctr"/>
                      <a:r>
                        <a:rPr lang="en-IE">
                          <a:effectLst/>
                        </a:rPr>
                        <a:t>2019-01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>
                          <a:effectLst/>
                        </a:rPr>
                        <a:t>18.83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491724"/>
                  </a:ext>
                </a:extLst>
              </a:tr>
              <a:tr h="463840">
                <a:tc>
                  <a:txBody>
                    <a:bodyPr/>
                    <a:lstStyle/>
                    <a:p>
                      <a:pPr algn="l" fontAlgn="ctr"/>
                      <a:r>
                        <a:rPr lang="en-IE">
                          <a:effectLst/>
                        </a:rPr>
                        <a:t>2019-02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>
                          <a:effectLst/>
                        </a:rPr>
                        <a:t>18.97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784064"/>
                  </a:ext>
                </a:extLst>
              </a:tr>
              <a:tr h="463840">
                <a:tc>
                  <a:txBody>
                    <a:bodyPr/>
                    <a:lstStyle/>
                    <a:p>
                      <a:pPr algn="l" fontAlgn="ctr"/>
                      <a:r>
                        <a:rPr lang="en-IE">
                          <a:effectLst/>
                        </a:rPr>
                        <a:t>2019-03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dirty="0">
                          <a:effectLst/>
                        </a:rPr>
                        <a:t>18.91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429089"/>
                  </a:ext>
                </a:extLst>
              </a:tr>
              <a:tr h="463840">
                <a:tc>
                  <a:txBody>
                    <a:bodyPr/>
                    <a:lstStyle/>
                    <a:p>
                      <a:pPr algn="l" fontAlgn="ctr"/>
                      <a:r>
                        <a:rPr lang="en-IE">
                          <a:effectLst/>
                        </a:rPr>
                        <a:t>2019-04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>
                          <a:effectLst/>
                        </a:rPr>
                        <a:t>17.40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796880"/>
                  </a:ext>
                </a:extLst>
              </a:tr>
              <a:tr h="463840">
                <a:tc>
                  <a:txBody>
                    <a:bodyPr/>
                    <a:lstStyle/>
                    <a:p>
                      <a:pPr algn="l" fontAlgn="ctr"/>
                      <a:r>
                        <a:rPr lang="en-IE">
                          <a:effectLst/>
                        </a:rPr>
                        <a:t>2019-05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>
                          <a:effectLst/>
                        </a:rPr>
                        <a:t>20.15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08397"/>
                  </a:ext>
                </a:extLst>
              </a:tr>
              <a:tr h="463840">
                <a:tc>
                  <a:txBody>
                    <a:bodyPr/>
                    <a:lstStyle/>
                    <a:p>
                      <a:pPr algn="l" fontAlgn="ctr"/>
                      <a:r>
                        <a:rPr lang="en-IE">
                          <a:effectLst/>
                        </a:rPr>
                        <a:t>2019-06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>
                          <a:effectLst/>
                        </a:rPr>
                        <a:t>16.50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551147"/>
                  </a:ext>
                </a:extLst>
              </a:tr>
              <a:tr h="463840">
                <a:tc>
                  <a:txBody>
                    <a:bodyPr/>
                    <a:lstStyle/>
                    <a:p>
                      <a:pPr algn="l" fontAlgn="ctr"/>
                      <a:r>
                        <a:rPr lang="en-IE" dirty="0">
                          <a:effectLst/>
                        </a:rPr>
                        <a:t>2019-07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dirty="0">
                          <a:effectLst/>
                        </a:rPr>
                        <a:t>17.97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844858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8C7D366B-D081-0C95-2EF2-C2BF7CBD9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27956"/>
            <a:ext cx="6254266" cy="495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122B72-162B-4A8F-0383-4B1F1934F1E6}"/>
              </a:ext>
            </a:extLst>
          </p:cNvPr>
          <p:cNvSpPr txBox="1"/>
          <p:nvPr/>
        </p:nvSpPr>
        <p:spPr>
          <a:xfrm>
            <a:off x="9578180" y="1138238"/>
            <a:ext cx="24614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Lost cheap customers total: 390, 12% of total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point in Dec/2018.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Lowest point Jun/2019.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peak in May/2019. After  this peak and highest point sales dropped indicating possible bad customer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record of this group stop in Jul/2019</a:t>
            </a:r>
          </a:p>
        </p:txBody>
      </p:sp>
    </p:spTree>
    <p:extLst>
      <p:ext uri="{BB962C8B-B14F-4D97-AF65-F5344CB8AC3E}">
        <p14:creationId xmlns:p14="http://schemas.microsoft.com/office/powerpoint/2010/main" val="254732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E100-373C-1A58-C738-318AE274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/>
          <a:lstStyle/>
          <a:p>
            <a:pPr algn="ctr"/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Suggested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0B97-E652-50CF-6C1F-189884923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6"/>
            <a:ext cx="10515600" cy="4814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Best Customers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customers were at the highest in November/2018, why the sales are not as high for 2019 data 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and sales department should work close with this customers to create promotions, offer products, exclusive access to new launches to increase sales opportunity on seasonal period.</a:t>
            </a:r>
          </a:p>
          <a:p>
            <a:pPr marL="0" indent="0">
              <a:buNone/>
            </a:pPr>
            <a:r>
              <a:rPr lang="en-IE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Loyal Customers</a:t>
            </a:r>
          </a:p>
          <a:p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 loyalty rewards, special promotions of expensive items as they figure 1.23% of sales, promotions and rewards to increase revenue of this segment.</a:t>
            </a:r>
          </a:p>
          <a:p>
            <a:endParaRPr lang="en-IE" b="1" i="0" dirty="0">
              <a:effectLst/>
              <a:latin typeface="system-ui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8155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CF9F-363F-2212-EA7C-DE25B1CA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Suggested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1BDED-87ED-ACC3-B0BB-BE59F4E7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Big spenders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spenders have their average sales and basket size in December/2019 on Christmas period but their lowest is just one month before.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and sales department should create opportunities to increase sales on the building months for this period.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basket size was highest of all, are this customers retailing products that they are supplied by us ? Bulk promotions offers could be created.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748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C744-BB01-B999-8D8B-B53C0761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Suggested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B049-3813-E1C7-819F-DCB06B2D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Almost lost customers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Special promotions of expensive items could be created to impulse sales from this segment. Of all segments expensive price category with higher percentage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were the events in April/2019 that pushed their order values to a highest ? Easter 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of process to collect as much feedback as possible to understand why the recency is low. From that work on solutions.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this segment could push them to best customers' segment.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448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E55E-A724-5C8E-FE1A-C30257A1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22FF-CA82-A1D6-4A79-4F5E3A68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Understand what kind of customer we have and the quantity for each segment.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Identify sales seasonality, popular products and order volumes per segment.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Identify patterns in sales.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Identify high volume and high revenue products.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Understand sales through time period.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From customer segmentation define what approach should be taken for each segment to increase revenue.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9144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4B46-3598-18A2-974F-02B3FBE7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Suggested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3CB1-8CF6-E359-D47B-87E9EC0D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01491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E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Lost customers</a:t>
            </a:r>
            <a:endParaRPr lang="en-GB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customers show their highest average on sales and basket size on December/2018, we suggest reach this customers to understand how was their experience on last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hristmas.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potential of expensive items is also there, should we create offers for them.</a:t>
            </a:r>
          </a:p>
          <a:p>
            <a:pPr marL="0" indent="0">
              <a:buNone/>
            </a:pPr>
            <a:r>
              <a:rPr lang="en-IE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Lost cheap customers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as lost customers, data show their peak revenue in December/2018, we must understand their experience during that period.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to increase basket size as this customers prefer cheap and low-cost items to try reengage them.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119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ED71-15F7-B2A8-603A-55B1943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4675" cy="4540250"/>
          </a:xfrm>
        </p:spPr>
        <p:txBody>
          <a:bodyPr>
            <a:normAutofit/>
          </a:bodyPr>
          <a:lstStyle/>
          <a:p>
            <a:pPr algn="ctr"/>
            <a:r>
              <a:rPr lang="en-IE" sz="7000" dirty="0"/>
              <a:t>Any Questions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DD56-CC0B-69E2-81AC-83244E496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187950"/>
            <a:ext cx="4210050" cy="1155700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Renan Ferreira Ramalho </a:t>
            </a:r>
          </a:p>
          <a:p>
            <a:pPr marL="0" indent="0">
              <a:buNone/>
            </a:pPr>
            <a:r>
              <a:rPr lang="en-IE" dirty="0"/>
              <a:t>24/03/2024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3694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EEE1-2E93-49FD-C378-086D7021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8B4C-A029-BE61-038B-32A0B0C0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Order Value – Monetary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Quantity – Volume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Date - Frequency, recency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Total Sales – Revenue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216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0D75-4BAA-0163-A2AC-EBF05B0A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3800"/>
            <a:ext cx="10515600" cy="1930400"/>
          </a:xfrm>
        </p:spPr>
        <p:txBody>
          <a:bodyPr>
            <a:normAutofit/>
          </a:bodyPr>
          <a:lstStyle/>
          <a:p>
            <a:pPr algn="ctr"/>
            <a:r>
              <a:rPr lang="en-IE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Analysis</a:t>
            </a:r>
          </a:p>
        </p:txBody>
      </p:sp>
    </p:spTree>
    <p:extLst>
      <p:ext uri="{BB962C8B-B14F-4D97-AF65-F5344CB8AC3E}">
        <p14:creationId xmlns:p14="http://schemas.microsoft.com/office/powerpoint/2010/main" val="386370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18CA-6C9A-86F6-405B-DDA4BEDB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38"/>
            <a:ext cx="10515600" cy="1325563"/>
          </a:xfrm>
        </p:spPr>
        <p:txBody>
          <a:bodyPr/>
          <a:lstStyle/>
          <a:p>
            <a:pPr algn="ctr"/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Order Value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FE0886-F1EC-34B4-6DEA-A3D3AE985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643602"/>
              </p:ext>
            </p:extLst>
          </p:nvPr>
        </p:nvGraphicFramePr>
        <p:xfrm>
          <a:off x="306718" y="1511301"/>
          <a:ext cx="2484108" cy="4351335"/>
        </p:xfrm>
        <a:graphic>
          <a:graphicData uri="http://schemas.openxmlformats.org/drawingml/2006/table">
            <a:tbl>
              <a:tblPr/>
              <a:tblGrid>
                <a:gridCol w="1242054">
                  <a:extLst>
                    <a:ext uri="{9D8B030D-6E8A-4147-A177-3AD203B41FA5}">
                      <a16:colId xmlns:a16="http://schemas.microsoft.com/office/drawing/2014/main" val="3741952781"/>
                    </a:ext>
                  </a:extLst>
                </a:gridCol>
                <a:gridCol w="1242054">
                  <a:extLst>
                    <a:ext uri="{9D8B030D-6E8A-4147-A177-3AD203B41FA5}">
                      <a16:colId xmlns:a16="http://schemas.microsoft.com/office/drawing/2014/main" val="1318263120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b="1" dirty="0" err="1">
                          <a:effectLst/>
                        </a:rPr>
                        <a:t>month_year</a:t>
                      </a:r>
                      <a:endParaRPr lang="en-IE" sz="1400" b="1" dirty="0">
                        <a:effectLst/>
                      </a:endParaRP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b="1">
                          <a:effectLst/>
                        </a:rPr>
                        <a:t>order_value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20251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2018-11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21.15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2375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2018-12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21.52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73150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2019-01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23.25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7493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20.36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65082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2019-03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20.80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67415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2019-04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19.61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89295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2019-05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22.01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769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2019-06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22.95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66011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2019-07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19.68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8609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2019-08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22.74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3238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2019-09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21.64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16707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2019-10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20.65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60691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2019-11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18.72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54700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2019-12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37.77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78080"/>
                  </a:ext>
                </a:extLst>
              </a:tr>
            </a:tbl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6606CF14-FD10-986C-97C4-E47ACBBC5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511301"/>
            <a:ext cx="6522641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E9C36-8D75-DB45-90FF-A390D6092441}"/>
              </a:ext>
            </a:extLst>
          </p:cNvPr>
          <p:cNvSpPr txBox="1"/>
          <p:nvPr/>
        </p:nvSpPr>
        <p:spPr>
          <a:xfrm>
            <a:off x="9094391" y="1875256"/>
            <a:ext cx="2954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Average order value is $22.34.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order value is higher than its average in four different periods: Jan/2019, Jun/2019, Aug/2019 and Dec/2019.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Highest point is Dec/2019 and the lowest Nov/2019.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379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F82C-7F61-9FC6-6805-B9D27BF6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0515600" cy="1325563"/>
          </a:xfrm>
        </p:spPr>
        <p:txBody>
          <a:bodyPr/>
          <a:lstStyle/>
          <a:p>
            <a:pPr algn="ctr"/>
            <a:r>
              <a:rPr lang="en-IE" dirty="0"/>
              <a:t>Average Basket Size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7D8EBD8-BB39-060C-A16C-6BC6420F1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1299739"/>
            <a:ext cx="6701789" cy="519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B8A898-80D1-58A6-4CDC-2F424EB5F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41627"/>
              </p:ext>
            </p:extLst>
          </p:nvPr>
        </p:nvGraphicFramePr>
        <p:xfrm>
          <a:off x="344818" y="1623590"/>
          <a:ext cx="2350758" cy="4351335"/>
        </p:xfrm>
        <a:graphic>
          <a:graphicData uri="http://schemas.openxmlformats.org/drawingml/2006/table">
            <a:tbl>
              <a:tblPr/>
              <a:tblGrid>
                <a:gridCol w="1175379">
                  <a:extLst>
                    <a:ext uri="{9D8B030D-6E8A-4147-A177-3AD203B41FA5}">
                      <a16:colId xmlns:a16="http://schemas.microsoft.com/office/drawing/2014/main" val="3891703710"/>
                    </a:ext>
                  </a:extLst>
                </a:gridCol>
                <a:gridCol w="1175379">
                  <a:extLst>
                    <a:ext uri="{9D8B030D-6E8A-4147-A177-3AD203B41FA5}">
                      <a16:colId xmlns:a16="http://schemas.microsoft.com/office/drawing/2014/main" val="192286794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b="1" dirty="0" err="1">
                          <a:effectLst/>
                        </a:rPr>
                        <a:t>month_year</a:t>
                      </a:r>
                      <a:endParaRPr lang="en-IE" sz="1400" b="1" dirty="0">
                        <a:effectLst/>
                      </a:endParaRP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b="1">
                          <a:effectLst/>
                        </a:rPr>
                        <a:t>quantity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8494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2018-11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13.50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95278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2018-12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8.42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97166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2019-01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13.39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3795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10.68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2413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2019-03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11.59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1714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2019-04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10.90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0086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2019-05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11.13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50621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2019-06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12.37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8764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2019-07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10.72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01867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2019-08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12.74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5392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2019-09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11.49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0764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2019-10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11.44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85584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2019-11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>
                          <a:effectLst/>
                        </a:rPr>
                        <a:t>9.54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461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2019-12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dirty="0">
                          <a:effectLst/>
                        </a:rPr>
                        <a:t>17.84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282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98D99C-5A60-27AD-7F02-29031971AB42}"/>
              </a:ext>
            </a:extLst>
          </p:cNvPr>
          <p:cNvSpPr txBox="1"/>
          <p:nvPr/>
        </p:nvSpPr>
        <p:spPr>
          <a:xfrm>
            <a:off x="9404059" y="1347789"/>
            <a:ext cx="25688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Average basket size is 11.83.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Highest average is Dec/2019, indicating increase volume and revenue for this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Lowest in Dec/2018 indicating customers bought products from a higher price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5579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7DA9-0C18-018F-5246-F97FEC06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8784"/>
            <a:ext cx="10515600" cy="1325563"/>
          </a:xfrm>
        </p:spPr>
        <p:txBody>
          <a:bodyPr/>
          <a:lstStyle/>
          <a:p>
            <a:pPr algn="ctr"/>
            <a:r>
              <a:rPr lang="en-IE" dirty="0"/>
              <a:t>Price Category Revenue Percentage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80018EF-9FA6-AEF8-921C-CF5BD927A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962025"/>
            <a:ext cx="7641563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077C34-3418-0BCB-8F12-ED4D2C00E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79541"/>
              </p:ext>
            </p:extLst>
          </p:nvPr>
        </p:nvGraphicFramePr>
        <p:xfrm>
          <a:off x="542924" y="1106805"/>
          <a:ext cx="3495674" cy="2560320"/>
        </p:xfrm>
        <a:graphic>
          <a:graphicData uri="http://schemas.openxmlformats.org/drawingml/2006/table">
            <a:tbl>
              <a:tblPr/>
              <a:tblGrid>
                <a:gridCol w="1747837">
                  <a:extLst>
                    <a:ext uri="{9D8B030D-6E8A-4147-A177-3AD203B41FA5}">
                      <a16:colId xmlns:a16="http://schemas.microsoft.com/office/drawing/2014/main" val="3134972883"/>
                    </a:ext>
                  </a:extLst>
                </a:gridCol>
                <a:gridCol w="1747837">
                  <a:extLst>
                    <a:ext uri="{9D8B030D-6E8A-4147-A177-3AD203B41FA5}">
                      <a16:colId xmlns:a16="http://schemas.microsoft.com/office/drawing/2014/main" val="1682600724"/>
                    </a:ext>
                  </a:extLst>
                </a:gridCol>
              </a:tblGrid>
              <a:tr h="319273">
                <a:tc>
                  <a:txBody>
                    <a:bodyPr/>
                    <a:lstStyle/>
                    <a:p>
                      <a:pPr algn="r" fontAlgn="ctr"/>
                      <a:r>
                        <a:rPr lang="en-IE" b="1">
                          <a:effectLst/>
                        </a:rPr>
                        <a:t>price_category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b="1" dirty="0">
                          <a:effectLst/>
                        </a:rPr>
                        <a:t>percentage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227661"/>
                  </a:ext>
                </a:extLst>
              </a:tr>
              <a:tr h="319273"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cheap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93.17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1367"/>
                  </a:ext>
                </a:extLst>
              </a:tr>
              <a:tr h="319273"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very expensive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2.55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98826"/>
                  </a:ext>
                </a:extLst>
              </a:tr>
              <a:tr h="319273"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expensive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1.58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092676"/>
                  </a:ext>
                </a:extLst>
              </a:tr>
              <a:tr h="319273"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high-cost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1.11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889874"/>
                  </a:ext>
                </a:extLst>
              </a:tr>
              <a:tr h="319273"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low-cost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0.86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93889"/>
                  </a:ext>
                </a:extLst>
              </a:tr>
              <a:tr h="319273"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affordable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0.74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318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CD7972F-9C1B-D7C9-50DE-BED4E10348E6}"/>
              </a:ext>
            </a:extLst>
          </p:cNvPr>
          <p:cNvSpPr txBox="1"/>
          <p:nvPr/>
        </p:nvSpPr>
        <p:spPr>
          <a:xfrm>
            <a:off x="361023" y="3718679"/>
            <a:ext cx="38283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effectLst/>
                <a:latin typeface="system-ui"/>
              </a:rPr>
              <a:t>The price categories were set as:</a:t>
            </a:r>
          </a:p>
          <a:p>
            <a:endParaRPr lang="en-GB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 </a:t>
            </a:r>
            <a:r>
              <a:rPr lang="en-GB" b="1" i="0" dirty="0">
                <a:effectLst/>
                <a:latin typeface="system-ui"/>
              </a:rPr>
              <a:t>Cheap</a:t>
            </a:r>
            <a:r>
              <a:rPr lang="en-GB" b="0" i="0" dirty="0">
                <a:effectLst/>
                <a:latin typeface="system-ui"/>
              </a:rPr>
              <a:t> anything less or equal to 50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 </a:t>
            </a:r>
            <a:r>
              <a:rPr lang="en-GB" b="1" i="0" dirty="0">
                <a:effectLst/>
                <a:latin typeface="system-ui"/>
              </a:rPr>
              <a:t>Low-cost</a:t>
            </a:r>
            <a:r>
              <a:rPr lang="en-GB" b="0" i="0" dirty="0">
                <a:effectLst/>
                <a:latin typeface="system-ui"/>
              </a:rPr>
              <a:t> between 51 and 200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 </a:t>
            </a:r>
            <a:r>
              <a:rPr lang="en-GB" b="1" i="0" dirty="0">
                <a:effectLst/>
                <a:latin typeface="system-ui"/>
              </a:rPr>
              <a:t>Affordable</a:t>
            </a:r>
            <a:r>
              <a:rPr lang="en-GB" b="0" i="0" dirty="0">
                <a:effectLst/>
                <a:latin typeface="system-ui"/>
              </a:rPr>
              <a:t> between 201 and 500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 </a:t>
            </a:r>
            <a:r>
              <a:rPr lang="en-GB" b="1" i="0" dirty="0">
                <a:effectLst/>
                <a:latin typeface="system-ui"/>
              </a:rPr>
              <a:t>High-cost</a:t>
            </a:r>
            <a:r>
              <a:rPr lang="en-GB" b="0" i="0" dirty="0">
                <a:effectLst/>
                <a:latin typeface="system-ui"/>
              </a:rPr>
              <a:t> between 501 and 1000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 </a:t>
            </a:r>
            <a:r>
              <a:rPr lang="en-GB" b="1" i="0" dirty="0">
                <a:effectLst/>
                <a:latin typeface="system-ui"/>
              </a:rPr>
              <a:t>Expensive</a:t>
            </a:r>
            <a:r>
              <a:rPr lang="en-GB" b="0" i="0" dirty="0">
                <a:effectLst/>
                <a:latin typeface="system-ui"/>
              </a:rPr>
              <a:t> between 1001 and 5000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 </a:t>
            </a:r>
            <a:r>
              <a:rPr lang="en-GB" b="1" i="0" dirty="0">
                <a:effectLst/>
                <a:latin typeface="system-ui"/>
              </a:rPr>
              <a:t>Very expensive </a:t>
            </a:r>
            <a:r>
              <a:rPr lang="en-GB" b="0" i="0" dirty="0">
                <a:effectLst/>
                <a:latin typeface="system-ui"/>
              </a:rPr>
              <a:t>above 5001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4506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9F81-B0DC-8A2F-9E3A-4AE7C04E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pPr algn="ctr"/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Discrepancies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083C-686D-27B8-9A1F-60A69DD5E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Adjusted bad debt</a:t>
            </a:r>
            <a:endParaRPr lang="en-GB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transactions of 'ADJUSTED BAD DEBT ' were found, all 3 with the same amount within 1 minute difference between them.</a:t>
            </a:r>
          </a:p>
          <a:p>
            <a:pPr algn="l"/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amount was 11062.06</a:t>
            </a:r>
          </a:p>
          <a:p>
            <a:pPr algn="l"/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this customer refunded 3 times by mistake ?</a:t>
            </a:r>
          </a:p>
          <a:p>
            <a:pPr marL="0" indent="0" algn="l">
              <a:buNone/>
            </a:pPr>
            <a:r>
              <a:rPr lang="en-GB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Manual</a:t>
            </a:r>
            <a:endParaRPr lang="en-GB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described as 'Manual' found during data analysis</a:t>
            </a:r>
          </a:p>
          <a:p>
            <a:pPr algn="l"/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this 'manual' transactions or it is actually a product ?</a:t>
            </a:r>
          </a:p>
          <a:p>
            <a:pPr marL="0" indent="0" algn="l">
              <a:buNone/>
            </a:pPr>
            <a:r>
              <a:rPr lang="en-GB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Amazon Fee</a:t>
            </a:r>
            <a:endParaRPr lang="en-GB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transactions in total were found under the 'Amazon Fee description' total of 249,042.68 and one of them using a different stock code from the others.</a:t>
            </a:r>
          </a:p>
          <a:p>
            <a:pPr algn="l"/>
            <a:r>
              <a:rPr lang="en-GB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Further investigation of values and procedures as suggestion.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872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CCE1-D2A4-09CF-6307-3DC56A12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E" sz="8000" dirty="0"/>
              <a:t>Customer Segmentation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12860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1437</Words>
  <Application>Microsoft Office PowerPoint</Application>
  <PresentationFormat>Widescreen</PresentationFormat>
  <Paragraphs>377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system-ui</vt:lpstr>
      <vt:lpstr>Office Theme</vt:lpstr>
      <vt:lpstr>Everything Plus  Customer Analysis</vt:lpstr>
      <vt:lpstr>Objectives</vt:lpstr>
      <vt:lpstr>KPI’S</vt:lpstr>
      <vt:lpstr>General Analysis</vt:lpstr>
      <vt:lpstr>Average Order Value</vt:lpstr>
      <vt:lpstr>Average Basket Size</vt:lpstr>
      <vt:lpstr>Price Category Revenue Percentage</vt:lpstr>
      <vt:lpstr>Data Discrepancies</vt:lpstr>
      <vt:lpstr>Customer Segmentation Analysis</vt:lpstr>
      <vt:lpstr>Customer Segmentation</vt:lpstr>
      <vt:lpstr>Best Customers</vt:lpstr>
      <vt:lpstr>Loyal Customers</vt:lpstr>
      <vt:lpstr>Big Spenders</vt:lpstr>
      <vt:lpstr>Almost Lost Customers</vt:lpstr>
      <vt:lpstr>Lost Customers</vt:lpstr>
      <vt:lpstr>Lost Cheap Customers</vt:lpstr>
      <vt:lpstr>Suggested Actions</vt:lpstr>
      <vt:lpstr>Suggested Actions</vt:lpstr>
      <vt:lpstr>Suggested Actions</vt:lpstr>
      <vt:lpstr>Suggested Actions</vt:lpstr>
      <vt:lpstr>Any 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Plus  Customer Analysis</dc:title>
  <dc:creator>Renan Ramalho</dc:creator>
  <cp:lastModifiedBy>Renan Ramalho</cp:lastModifiedBy>
  <cp:revision>1</cp:revision>
  <dcterms:created xsi:type="dcterms:W3CDTF">2024-03-24T10:25:01Z</dcterms:created>
  <dcterms:modified xsi:type="dcterms:W3CDTF">2024-03-24T12:51:55Z</dcterms:modified>
</cp:coreProperties>
</file>