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8" r:id="rId2"/>
    <p:sldId id="257" r:id="rId3"/>
  </p:sldIdLst>
  <p:sldSz cx="51206400" cy="38404800"/>
  <p:notesSz cx="6858000" cy="9144000"/>
  <p:defaultText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AA7CD"/>
    <a:srgbClr val="F3C317"/>
    <a:srgbClr val="D8D2C1"/>
    <a:srgbClr val="002B4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28" autoAdjust="0"/>
    <p:restoredTop sz="94660"/>
  </p:normalViewPr>
  <p:slideViewPr>
    <p:cSldViewPr snapToGrid="0" snapToObjects="1">
      <p:cViewPr>
        <p:scale>
          <a:sx n="19" d="100"/>
          <a:sy n="19" d="100"/>
        </p:scale>
        <p:origin x="-660" y="930"/>
      </p:cViewPr>
      <p:guideLst>
        <p:guide orient="horz" pos="12093"/>
        <p:guide pos="1612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79BA7-BDAA-47E5-90A1-9689E024C16E}" type="datetimeFigureOut">
              <a:rPr lang="en-US" smtClean="0"/>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AEDA3C-53F6-41A2-B83D-B292A64A0E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AEDA3C-53F6-41A2-B83D-B292A64A0EF2}"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51206400" cy="38404800"/>
          </a:xfrm>
          <a:prstGeom prst="rect">
            <a:avLst/>
          </a:prstGeom>
          <a:noFill/>
          <a:ln w="9525">
            <a:noFill/>
          </a:ln>
        </p:spPr>
      </p:pic>
      <p:sp>
        <p:nvSpPr>
          <p:cNvPr id="2051" name="Rectangle 3"/>
          <p:cNvSpPr>
            <a:spLocks noGrp="1" noChangeArrowheads="1"/>
          </p:cNvSpPr>
          <p:nvPr>
            <p:ph type="ctrTitle"/>
          </p:nvPr>
        </p:nvSpPr>
        <p:spPr>
          <a:xfrm>
            <a:off x="2622553" y="20820380"/>
            <a:ext cx="45961300" cy="6062980"/>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631440" y="27665680"/>
            <a:ext cx="45987973" cy="549402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2560320" y="34973260"/>
            <a:ext cx="11948160" cy="26670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81B5297-9166-9F41-AD74-6179CEA32B0A}" type="datetimeFigureOut">
              <a:rPr lang="en-US" smtClean="0"/>
              <a:pPr/>
              <a:t>12/5/2022</a:t>
            </a:fld>
            <a:endParaRPr lang="en-US"/>
          </a:p>
        </p:txBody>
      </p:sp>
      <p:sp>
        <p:nvSpPr>
          <p:cNvPr id="10" name="Rectangle 6"/>
          <p:cNvSpPr>
            <a:spLocks noGrp="1" noChangeArrowheads="1"/>
          </p:cNvSpPr>
          <p:nvPr>
            <p:ph type="ftr" sz="quarter" idx="3"/>
          </p:nvPr>
        </p:nvSpPr>
        <p:spPr bwMode="auto">
          <a:xfrm>
            <a:off x="17495520" y="34973260"/>
            <a:ext cx="16215360" cy="26670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36697920" y="34973260"/>
            <a:ext cx="11948160" cy="26670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4402268-CF36-BE43-A7E1-168A8839BC8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B5297-9166-9F41-AD74-6179CEA32B0A}"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66800"/>
            <a:ext cx="11521440" cy="3324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66800"/>
            <a:ext cx="33710880" cy="3324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B5297-9166-9F41-AD74-6179CEA32B0A}"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B5297-9166-9F41-AD74-6179CEA32B0A}"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574533"/>
            <a:ext cx="44165520" cy="15975327"/>
          </a:xfrm>
        </p:spPr>
        <p:txBody>
          <a:bodyPr anchor="b"/>
          <a:lstStyle>
            <a:lvl1pPr>
              <a:defRPr sz="33600"/>
            </a:lvl1pPr>
          </a:lstStyle>
          <a:p>
            <a:r>
              <a:rPr lang="en-US" smtClean="0"/>
              <a:t>Click to edit Master title style</a:t>
            </a:r>
            <a:endParaRPr lang="en-US"/>
          </a:p>
        </p:txBody>
      </p:sp>
      <p:sp>
        <p:nvSpPr>
          <p:cNvPr id="3" name="Text Placeholder 2"/>
          <p:cNvSpPr>
            <a:spLocks noGrp="1"/>
          </p:cNvSpPr>
          <p:nvPr>
            <p:ph type="body" idx="1"/>
          </p:nvPr>
        </p:nvSpPr>
        <p:spPr>
          <a:xfrm>
            <a:off x="3493773" y="25700993"/>
            <a:ext cx="44165520" cy="8401047"/>
          </a:xfrm>
        </p:spPr>
        <p:txBody>
          <a:bodyPr/>
          <a:lstStyle>
            <a:lvl1pPr marL="0" indent="0">
              <a:buNone/>
              <a:defRPr sz="13440"/>
            </a:lvl1pPr>
            <a:lvl2pPr marL="2560320" indent="0">
              <a:buNone/>
              <a:defRPr sz="11200"/>
            </a:lvl2pPr>
            <a:lvl3pPr marL="5120640" indent="0">
              <a:buNone/>
              <a:defRPr sz="10080"/>
            </a:lvl3pPr>
            <a:lvl4pPr marL="7680960" indent="0">
              <a:buNone/>
              <a:defRPr sz="8960"/>
            </a:lvl4pPr>
            <a:lvl5pPr marL="10241280" indent="0">
              <a:buNone/>
              <a:defRPr sz="8960"/>
            </a:lvl5pPr>
            <a:lvl6pPr marL="12801600" indent="0">
              <a:buNone/>
              <a:defRPr sz="8960"/>
            </a:lvl6pPr>
            <a:lvl7pPr marL="15361920" indent="0">
              <a:buNone/>
              <a:defRPr sz="8960"/>
            </a:lvl7pPr>
            <a:lvl8pPr marL="17922240" indent="0">
              <a:buNone/>
              <a:defRPr sz="8960"/>
            </a:lvl8pPr>
            <a:lvl9pPr marL="20482560" indent="0">
              <a:buNone/>
              <a:defRPr sz="896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1B5297-9166-9F41-AD74-6179CEA32B0A}"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6578600"/>
            <a:ext cx="22616160" cy="2773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6578600"/>
            <a:ext cx="22616160" cy="2773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1B5297-9166-9F41-AD74-6179CEA32B0A}"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9333" y="2044700"/>
            <a:ext cx="44165520" cy="742315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529333" y="9414513"/>
            <a:ext cx="21664927"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4" name="Content Placeholder 3"/>
          <p:cNvSpPr>
            <a:spLocks noGrp="1"/>
          </p:cNvSpPr>
          <p:nvPr>
            <p:ph sz="half" idx="2"/>
          </p:nvPr>
        </p:nvSpPr>
        <p:spPr>
          <a:xfrm>
            <a:off x="3529333" y="14028420"/>
            <a:ext cx="21664927"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923240" y="9414513"/>
            <a:ext cx="21771613"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Click to edit Master text styles</a:t>
            </a:r>
          </a:p>
        </p:txBody>
      </p:sp>
      <p:sp>
        <p:nvSpPr>
          <p:cNvPr id="6" name="Content Placeholder 5"/>
          <p:cNvSpPr>
            <a:spLocks noGrp="1"/>
          </p:cNvSpPr>
          <p:nvPr>
            <p:ph sz="quarter" idx="4"/>
          </p:nvPr>
        </p:nvSpPr>
        <p:spPr>
          <a:xfrm>
            <a:off x="25923240" y="14028420"/>
            <a:ext cx="21771613"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1B5297-9166-9F41-AD74-6179CEA32B0A}"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1B5297-9166-9F41-AD74-6179CEA32B0A}"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B5297-9166-9F41-AD74-6179CEA32B0A}"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9333" y="2560320"/>
            <a:ext cx="16517620" cy="8961120"/>
          </a:xfrm>
        </p:spPr>
        <p:txBody>
          <a:bodyPr anchor="b"/>
          <a:lstStyle>
            <a:lvl1pPr>
              <a:defRPr sz="17920"/>
            </a:lvl1pPr>
          </a:lstStyle>
          <a:p>
            <a:r>
              <a:rPr lang="en-US" smtClean="0"/>
              <a:t>Click to edit Master title style</a:t>
            </a:r>
            <a:endParaRPr lang="en-US"/>
          </a:p>
        </p:txBody>
      </p:sp>
      <p:sp>
        <p:nvSpPr>
          <p:cNvPr id="3" name="Content Placeholder 2"/>
          <p:cNvSpPr>
            <a:spLocks noGrp="1"/>
          </p:cNvSpPr>
          <p:nvPr>
            <p:ph idx="1"/>
          </p:nvPr>
        </p:nvSpPr>
        <p:spPr>
          <a:xfrm>
            <a:off x="21771613" y="5529580"/>
            <a:ext cx="25923240" cy="27292300"/>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529333" y="11521440"/>
            <a:ext cx="16517620"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B5297-9166-9F41-AD74-6179CEA32B0A}"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9333" y="2560320"/>
            <a:ext cx="16517620" cy="8961120"/>
          </a:xfrm>
        </p:spPr>
        <p:txBody>
          <a:bodyPr anchor="b"/>
          <a:lstStyle>
            <a:lvl1pPr>
              <a:defRPr sz="17920"/>
            </a:lvl1pPr>
          </a:lstStyle>
          <a:p>
            <a:r>
              <a:rPr lang="en-US" smtClean="0"/>
              <a:t>Click to edit Master title style</a:t>
            </a:r>
            <a:endParaRPr lang="en-US"/>
          </a:p>
        </p:txBody>
      </p:sp>
      <p:sp>
        <p:nvSpPr>
          <p:cNvPr id="3" name="Picture Placeholder 2"/>
          <p:cNvSpPr>
            <a:spLocks noGrp="1"/>
          </p:cNvSpPr>
          <p:nvPr>
            <p:ph type="pic" idx="1"/>
          </p:nvPr>
        </p:nvSpPr>
        <p:spPr>
          <a:xfrm>
            <a:off x="21771613" y="5529580"/>
            <a:ext cx="25923240" cy="27292300"/>
          </a:xfrm>
        </p:spPr>
        <p:txBody>
          <a:bodyPr vert="horz" wrap="square" lIns="91440" tIns="45720" rIns="91440" bIns="45720" numCol="1" anchor="t" anchorCtr="0" compatLnSpc="1"/>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529333" y="11521440"/>
            <a:ext cx="16517620"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B5297-9166-9F41-AD74-6179CEA32B0A}"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02268-CF36-BE43-A7E1-168A8839BC8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3"/>
          <a:stretch>
            <a:fillRect/>
          </a:stretch>
        </p:blipFill>
        <p:spPr>
          <a:xfrm>
            <a:off x="0" y="0"/>
            <a:ext cx="51206400" cy="38404800"/>
          </a:xfrm>
          <a:prstGeom prst="rect">
            <a:avLst/>
          </a:prstGeom>
          <a:noFill/>
          <a:ln w="9525">
            <a:noFill/>
          </a:ln>
        </p:spPr>
      </p:pic>
      <p:sp>
        <p:nvSpPr>
          <p:cNvPr id="1027" name="Rectangle 3"/>
          <p:cNvSpPr>
            <a:spLocks noGrp="1"/>
          </p:cNvSpPr>
          <p:nvPr>
            <p:ph type="title"/>
          </p:nvPr>
        </p:nvSpPr>
        <p:spPr>
          <a:xfrm>
            <a:off x="2560320" y="1066800"/>
            <a:ext cx="46085760" cy="326263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2560320" y="6578600"/>
            <a:ext cx="46085760" cy="277368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2560320" y="34973260"/>
            <a:ext cx="1194816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7840"/>
            </a:lvl1pPr>
          </a:lstStyle>
          <a:p>
            <a:fld id="{081B5297-9166-9F41-AD74-6179CEA32B0A}" type="datetimeFigureOut">
              <a:rPr lang="en-US" smtClean="0"/>
              <a:pPr/>
              <a:t>12/5/2022</a:t>
            </a:fld>
            <a:endParaRPr lang="en-US"/>
          </a:p>
        </p:txBody>
      </p:sp>
      <p:sp>
        <p:nvSpPr>
          <p:cNvPr id="1030" name="Rectangle 6"/>
          <p:cNvSpPr>
            <a:spLocks noGrp="1" noChangeArrowheads="1"/>
          </p:cNvSpPr>
          <p:nvPr>
            <p:ph type="ftr" sz="quarter" idx="3"/>
          </p:nvPr>
        </p:nvSpPr>
        <p:spPr bwMode="auto">
          <a:xfrm>
            <a:off x="17495520" y="34973260"/>
            <a:ext cx="1621536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7840"/>
            </a:lvl1pPr>
          </a:lstStyle>
          <a:p>
            <a:endParaRPr lang="en-US"/>
          </a:p>
        </p:txBody>
      </p:sp>
      <p:sp>
        <p:nvSpPr>
          <p:cNvPr id="1031" name="Rectangle 7"/>
          <p:cNvSpPr>
            <a:spLocks noGrp="1" noChangeArrowheads="1"/>
          </p:cNvSpPr>
          <p:nvPr>
            <p:ph type="sldNum" sz="quarter" idx="4"/>
          </p:nvPr>
        </p:nvSpPr>
        <p:spPr bwMode="auto">
          <a:xfrm>
            <a:off x="36697920" y="34973260"/>
            <a:ext cx="1194816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7840"/>
            </a:lvl1pPr>
          </a:lstStyle>
          <a:p>
            <a:fld id="{34402268-CF36-BE43-A7E1-168A8839BC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2016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1920240" indent="-1920240" algn="l" rtl="0" fontAlgn="base">
        <a:spcBef>
          <a:spcPct val="112000"/>
        </a:spcBef>
        <a:spcAft>
          <a:spcPct val="0"/>
        </a:spcAft>
        <a:buChar char="•"/>
        <a:defRPr sz="17920" kern="1200">
          <a:solidFill>
            <a:schemeClr val="tx1"/>
          </a:solidFill>
          <a:latin typeface="+mn-lt"/>
          <a:ea typeface="+mn-ea"/>
          <a:cs typeface="+mn-cs"/>
        </a:defRPr>
      </a:lvl1pPr>
      <a:lvl2pPr marL="4160520" indent="-1600200" algn="l" rtl="0" fontAlgn="base">
        <a:spcBef>
          <a:spcPct val="112000"/>
        </a:spcBef>
        <a:spcAft>
          <a:spcPct val="0"/>
        </a:spcAft>
        <a:buChar char="–"/>
        <a:defRPr sz="15680" kern="1200">
          <a:solidFill>
            <a:schemeClr val="tx1"/>
          </a:solidFill>
          <a:latin typeface="+mn-lt"/>
          <a:ea typeface="+mn-ea"/>
          <a:cs typeface="+mn-cs"/>
        </a:defRPr>
      </a:lvl2pPr>
      <a:lvl3pPr marL="6400800" indent="-1280160" algn="l" rtl="0" fontAlgn="base">
        <a:spcBef>
          <a:spcPct val="112000"/>
        </a:spcBef>
        <a:spcAft>
          <a:spcPct val="0"/>
        </a:spcAft>
        <a:buChar char="•"/>
        <a:defRPr sz="13440" kern="1200">
          <a:solidFill>
            <a:schemeClr val="tx1"/>
          </a:solidFill>
          <a:latin typeface="+mn-lt"/>
          <a:ea typeface="+mn-ea"/>
          <a:cs typeface="+mn-cs"/>
        </a:defRPr>
      </a:lvl3pPr>
      <a:lvl4pPr marL="8961120" indent="-1280160" algn="l" rtl="0" fontAlgn="base">
        <a:spcBef>
          <a:spcPct val="112000"/>
        </a:spcBef>
        <a:spcAft>
          <a:spcPct val="0"/>
        </a:spcAft>
        <a:buChar char="–"/>
        <a:defRPr sz="11200" kern="1200">
          <a:solidFill>
            <a:schemeClr val="tx1"/>
          </a:solidFill>
          <a:latin typeface="+mn-lt"/>
          <a:ea typeface="+mn-ea"/>
          <a:cs typeface="+mn-cs"/>
        </a:defRPr>
      </a:lvl4pPr>
      <a:lvl5pPr marL="11521440" indent="-1280160" algn="l" rtl="0" fontAlgn="base">
        <a:spcBef>
          <a:spcPct val="112000"/>
        </a:spcBef>
        <a:spcAft>
          <a:spcPct val="0"/>
        </a:spcAft>
        <a:buChar char="»"/>
        <a:defRPr sz="11200" kern="1200">
          <a:solidFill>
            <a:schemeClr val="tx1"/>
          </a:solidFill>
          <a:latin typeface="+mn-lt"/>
          <a:ea typeface="+mn-ea"/>
          <a:cs typeface="+mn-cs"/>
        </a:defRPr>
      </a:lvl5pPr>
      <a:lvl6pPr marL="14081760" indent="-1280160" algn="l" defTabSz="5120640" rtl="0" eaLnBrk="1" latinLnBrk="0" hangingPunct="1">
        <a:lnSpc>
          <a:spcPct val="90000"/>
        </a:lnSpc>
        <a:spcBef>
          <a:spcPts val="281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1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1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1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3600"/>
            <a:ext cx="51206400" cy="7404100"/>
          </a:xfrm>
        </p:spPr>
        <p:txBody>
          <a:bodyPr/>
          <a:lstStyle/>
          <a:p>
            <a:pPr algn="ctr"/>
            <a:r>
              <a:rPr lang="en-US" sz="17000" dirty="0" smtClean="0"/>
              <a:t>Presentation Agenda </a:t>
            </a:r>
            <a:r>
              <a:rPr lang="en-US" sz="17000" b="1" dirty="0" smtClean="0"/>
              <a:t>: </a:t>
            </a:r>
            <a:r>
              <a:rPr lang="en-IN" altLang="en-US" sz="17000" b="1" dirty="0" smtClean="0">
                <a:latin typeface="Avenir Book"/>
                <a:ea typeface="MS PGothic" panose="020B0600070205080204" charset="-128"/>
                <a:cs typeface="Avenir Book"/>
              </a:rPr>
              <a:t>House pricing High Level </a:t>
            </a:r>
            <a:r>
              <a:rPr lang="en-IN" altLang="en-US" sz="17000" b="1" dirty="0" smtClean="0">
                <a:latin typeface="Avenir Book"/>
                <a:ea typeface="MS PGothic" panose="020B0600070205080204" charset="-128"/>
                <a:cs typeface="Avenir Book"/>
              </a:rPr>
              <a:t>Prediction</a:t>
            </a:r>
            <a:r>
              <a:rPr lang="en-IN" altLang="en-US" sz="17000" dirty="0" smtClean="0">
                <a:latin typeface="Avenir Book"/>
                <a:ea typeface="MS PGothic" panose="020B0600070205080204" charset="-128"/>
                <a:cs typeface="Avenir Book"/>
              </a:rPr>
              <a:t/>
            </a:r>
            <a:br>
              <a:rPr lang="en-IN" altLang="en-US" sz="17000" dirty="0" smtClean="0">
                <a:latin typeface="Avenir Book"/>
                <a:ea typeface="MS PGothic" panose="020B0600070205080204" charset="-128"/>
                <a:cs typeface="Avenir Book"/>
              </a:rPr>
            </a:br>
            <a:r>
              <a:rPr lang="en-IN" altLang="en-US" sz="17000" dirty="0" smtClean="0">
                <a:latin typeface="Avenir Book"/>
                <a:ea typeface="MS PGothic" panose="020B0600070205080204" charset="-128"/>
                <a:cs typeface="Avenir Book"/>
              </a:rPr>
              <a:t>Data </a:t>
            </a:r>
            <a:r>
              <a:rPr lang="en-IN" altLang="en-US" sz="17000" dirty="0" smtClean="0">
                <a:latin typeface="Avenir Book"/>
                <a:ea typeface="MS PGothic" panose="020B0600070205080204" charset="-128"/>
                <a:cs typeface="Avenir Book"/>
              </a:rPr>
              <a:t>Scientists : </a:t>
            </a:r>
            <a:r>
              <a:rPr lang="en-IN" altLang="en-US" sz="17000" dirty="0" smtClean="0">
                <a:latin typeface="Avenir Book"/>
                <a:ea typeface="MS PGothic" panose="020B0600070205080204" charset="-128"/>
                <a:cs typeface="Avenir Book"/>
                <a:sym typeface="+mn-ea"/>
              </a:rPr>
              <a:t>Nasim,Satheesh,Sandeep</a:t>
            </a:r>
            <a:r>
              <a:rPr lang="en-IN" altLang="en-US" sz="9600" dirty="0" smtClean="0">
                <a:latin typeface="Avenir Book"/>
                <a:ea typeface="MS PGothic" panose="020B0600070205080204" charset="-128"/>
                <a:cs typeface="Avenir Book"/>
              </a:rPr>
              <a:t/>
            </a:r>
            <a:br>
              <a:rPr lang="en-IN" altLang="en-US" sz="9600" dirty="0" smtClean="0">
                <a:latin typeface="Avenir Book"/>
                <a:ea typeface="MS PGothic" panose="020B0600070205080204" charset="-128"/>
                <a:cs typeface="Avenir Book"/>
              </a:rPr>
            </a:br>
            <a:endParaRPr lang="en-US" sz="9600" dirty="0"/>
          </a:p>
        </p:txBody>
      </p:sp>
      <p:sp>
        <p:nvSpPr>
          <p:cNvPr id="3" name="Content Placeholder 2"/>
          <p:cNvSpPr>
            <a:spLocks noGrp="1"/>
          </p:cNvSpPr>
          <p:nvPr>
            <p:ph idx="1"/>
          </p:nvPr>
        </p:nvSpPr>
        <p:spPr>
          <a:xfrm>
            <a:off x="0" y="15138400"/>
            <a:ext cx="51206400" cy="18516600"/>
          </a:xfrm>
        </p:spPr>
        <p:txBody>
          <a:bodyPr/>
          <a:lstStyle/>
          <a:p>
            <a:pPr algn="ctr"/>
            <a:r>
              <a:rPr lang="en-US" sz="20000" dirty="0" smtClean="0"/>
              <a:t>Introduction</a:t>
            </a:r>
          </a:p>
          <a:p>
            <a:pPr algn="ctr"/>
            <a:r>
              <a:rPr lang="en-US" sz="20000" dirty="0" smtClean="0"/>
              <a:t>Data Cleaning and Visualization</a:t>
            </a:r>
          </a:p>
          <a:p>
            <a:pPr algn="ctr"/>
            <a:r>
              <a:rPr lang="en-US" sz="20000" dirty="0" smtClean="0"/>
              <a:t>Poster Presentation</a:t>
            </a:r>
            <a:endParaRPr lang="en-US" sz="20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
            <a:ext cx="51206400" cy="6070601"/>
          </a:xfrm>
          <a:prstGeom prst="rect">
            <a:avLst/>
          </a:prstGeom>
        </p:spPr>
      </p:pic>
      <p:sp>
        <p:nvSpPr>
          <p:cNvPr id="8" name="Title 16"/>
          <p:cNvSpPr txBox="1"/>
          <p:nvPr/>
        </p:nvSpPr>
        <p:spPr>
          <a:xfrm>
            <a:off x="6443345" y="0"/>
            <a:ext cx="27154505" cy="6070600"/>
          </a:xfrm>
          <a:prstGeom prst="rect">
            <a:avLst/>
          </a:prstGeom>
          <a:noFill/>
        </p:spPr>
        <p:txBody>
          <a:bodyPr vert="horz" lIns="512064" tIns="256032" rIns="512064" bIns="256032" rtlCol="0" anchor="ctr">
            <a:normAutofit fontScale="55000" lnSpcReduction="20000"/>
          </a:bodyPr>
          <a:lstStyle>
            <a:lvl1pPr algn="ctr" defTabSz="2560320" rtl="0" eaLnBrk="1" latinLnBrk="0" hangingPunct="1">
              <a:spcBef>
                <a:spcPct val="0"/>
              </a:spcBef>
              <a:buNone/>
              <a:defRPr sz="24600" kern="1200">
                <a:solidFill>
                  <a:schemeClr val="tx1"/>
                </a:solidFill>
                <a:latin typeface="+mj-lt"/>
                <a:ea typeface="+mj-ea"/>
                <a:cs typeface="+mj-cs"/>
              </a:defRPr>
            </a:lvl1pPr>
          </a:lstStyle>
          <a:p>
            <a:r>
              <a:rPr lang="en-IN" altLang="en-US" sz="12800" dirty="0" smtClean="0">
                <a:solidFill>
                  <a:srgbClr val="F3C317"/>
                </a:solidFill>
                <a:latin typeface="Avenir Book"/>
                <a:ea typeface="MS PGothic" panose="020B0600070205080204" charset="-128"/>
                <a:cs typeface="Avenir Book"/>
              </a:rPr>
              <a:t>Business Analytics  - House pricing High Level </a:t>
            </a:r>
            <a:r>
              <a:rPr lang="en-IN" altLang="en-US" sz="12800" dirty="0" smtClean="0">
                <a:solidFill>
                  <a:srgbClr val="F3C317"/>
                </a:solidFill>
                <a:latin typeface="Avenir Book"/>
                <a:ea typeface="MS PGothic" panose="020B0600070205080204" charset="-128"/>
                <a:cs typeface="Avenir Book"/>
              </a:rPr>
              <a:t>Prediction </a:t>
            </a:r>
            <a:r>
              <a:rPr lang="en-US" sz="12800" dirty="0" smtClean="0">
                <a:solidFill>
                  <a:srgbClr val="F3C317"/>
                </a:solidFill>
                <a:latin typeface="Avenir Book"/>
                <a:ea typeface="MS PGothic" panose="020B0600070205080204" charset="-128"/>
                <a:cs typeface="Avenir Book"/>
              </a:rPr>
              <a:t/>
            </a:r>
            <a:br>
              <a:rPr lang="en-US" sz="12800" dirty="0" smtClean="0">
                <a:solidFill>
                  <a:srgbClr val="F3C317"/>
                </a:solidFill>
                <a:latin typeface="Avenir Book"/>
                <a:ea typeface="MS PGothic" panose="020B0600070205080204" charset="-128"/>
                <a:cs typeface="Avenir Book"/>
              </a:rPr>
            </a:br>
            <a:r>
              <a:rPr lang="en-US" sz="12800" dirty="0" smtClean="0">
                <a:solidFill>
                  <a:srgbClr val="F3C317"/>
                </a:solidFill>
                <a:latin typeface="Avenir Book"/>
                <a:ea typeface="MS PGothic" panose="020B0600070205080204" charset="-128"/>
                <a:cs typeface="Avenir Book"/>
              </a:rPr>
              <a:t> </a:t>
            </a:r>
            <a:r>
              <a:rPr lang="en-IN" altLang="en-US" sz="12800" dirty="0" smtClean="0">
                <a:solidFill>
                  <a:srgbClr val="F3C317"/>
                </a:solidFill>
                <a:latin typeface="Avenir Book"/>
                <a:ea typeface="MS PGothic" panose="020B0600070205080204" charset="-128"/>
                <a:cs typeface="Avenir Book"/>
              </a:rPr>
              <a:t> </a:t>
            </a:r>
            <a:r>
              <a:rPr lang="en-US" sz="12800" dirty="0" smtClean="0">
                <a:solidFill>
                  <a:srgbClr val="F3C317"/>
                </a:solidFill>
                <a:latin typeface="Avenir Book"/>
                <a:ea typeface="MS PGothic" panose="020B0600070205080204" charset="-128"/>
                <a:cs typeface="Avenir Book"/>
              </a:rPr>
              <a:t/>
            </a:r>
            <a:br>
              <a:rPr lang="en-US" sz="12800" dirty="0" smtClean="0">
                <a:solidFill>
                  <a:srgbClr val="F3C317"/>
                </a:solidFill>
                <a:latin typeface="Avenir Book"/>
                <a:ea typeface="MS PGothic" panose="020B0600070205080204" charset="-128"/>
                <a:cs typeface="Avenir Book"/>
              </a:rPr>
            </a:br>
            <a:r>
              <a:rPr lang="en-IN" altLang="en-US" sz="12800" dirty="0" smtClean="0">
                <a:solidFill>
                  <a:srgbClr val="F3C317"/>
                </a:solidFill>
                <a:latin typeface="Avenir Book"/>
                <a:ea typeface="MS PGothic" panose="020B0600070205080204" charset="-128"/>
                <a:cs typeface="Avenir Book"/>
              </a:rPr>
              <a:t>Prof</a:t>
            </a:r>
            <a:r>
              <a:rPr lang="en-IN" altLang="en-US" sz="12800" dirty="0" smtClean="0">
                <a:solidFill>
                  <a:srgbClr val="F3C317"/>
                </a:solidFill>
                <a:latin typeface="Avenir Book"/>
                <a:ea typeface="MS PGothic" panose="020B0600070205080204" charset="-128"/>
                <a:cs typeface="Avenir Book"/>
              </a:rPr>
              <a:t>. Dr. </a:t>
            </a:r>
            <a:r>
              <a:rPr lang="en-IN" altLang="en-US" sz="12800" dirty="0" err="1" smtClean="0">
                <a:solidFill>
                  <a:srgbClr val="F3C317"/>
                </a:solidFill>
                <a:latin typeface="Avenir Book"/>
                <a:ea typeface="MS PGothic" panose="020B0600070205080204" charset="-128"/>
                <a:cs typeface="Avenir Book"/>
              </a:rPr>
              <a:t>Itauma,Itauma</a:t>
            </a:r>
            <a:endParaRPr lang="en-IN" altLang="en-US" sz="12800" dirty="0" smtClean="0">
              <a:solidFill>
                <a:srgbClr val="F3C317"/>
              </a:solidFill>
              <a:latin typeface="Avenir Book"/>
              <a:ea typeface="MS PGothic" panose="020B0600070205080204" charset="-128"/>
              <a:cs typeface="Avenir Book"/>
            </a:endParaRPr>
          </a:p>
          <a:p>
            <a:r>
              <a:rPr lang="en-IN" altLang="en-US" sz="12800" dirty="0" smtClean="0">
                <a:solidFill>
                  <a:srgbClr val="F3C317"/>
                </a:solidFill>
                <a:latin typeface="Avenir Book"/>
                <a:ea typeface="MS PGothic" panose="020B0600070205080204" charset="-128"/>
                <a:cs typeface="Avenir Book"/>
              </a:rPr>
              <a:t>                                   </a:t>
            </a:r>
          </a:p>
          <a:p>
            <a:r>
              <a:rPr lang="en-IN" altLang="en-US" sz="14500" dirty="0" smtClean="0">
                <a:solidFill>
                  <a:srgbClr val="F3C317"/>
                </a:solidFill>
                <a:latin typeface="Avenir Book"/>
                <a:ea typeface="MS PGothic" panose="020B0600070205080204" charset="-128"/>
                <a:cs typeface="Avenir Book"/>
              </a:rPr>
              <a:t>Data</a:t>
            </a:r>
            <a:r>
              <a:rPr lang="en-IN" altLang="en-US" sz="12800" dirty="0" smtClean="0">
                <a:solidFill>
                  <a:srgbClr val="F3C317"/>
                </a:solidFill>
                <a:latin typeface="Avenir Book"/>
                <a:ea typeface="MS PGothic" panose="020B0600070205080204" charset="-128"/>
                <a:cs typeface="Avenir Book"/>
              </a:rPr>
              <a:t> </a:t>
            </a:r>
            <a:r>
              <a:rPr lang="en-IN" altLang="en-US" sz="12800" dirty="0" smtClean="0">
                <a:solidFill>
                  <a:srgbClr val="F3C317"/>
                </a:solidFill>
                <a:latin typeface="Avenir Book"/>
                <a:ea typeface="MS PGothic" panose="020B0600070205080204" charset="-128"/>
                <a:cs typeface="Avenir Book"/>
              </a:rPr>
              <a:t>Scientists </a:t>
            </a:r>
            <a:r>
              <a:rPr lang="en-IN" altLang="en-US" sz="12800" dirty="0" smtClean="0">
                <a:solidFill>
                  <a:srgbClr val="F3C317"/>
                </a:solidFill>
                <a:latin typeface="Avenir Book"/>
                <a:ea typeface="MS PGothic" panose="020B0600070205080204" charset="-128"/>
                <a:cs typeface="Avenir Book"/>
              </a:rPr>
              <a:t>: </a:t>
            </a:r>
            <a:r>
              <a:rPr lang="en-IN" altLang="en-US" sz="12800" dirty="0" smtClean="0">
                <a:solidFill>
                  <a:srgbClr val="F3C317"/>
                </a:solidFill>
                <a:latin typeface="Avenir Book"/>
                <a:ea typeface="MS PGothic" panose="020B0600070205080204" charset="-128"/>
                <a:cs typeface="Avenir Book"/>
                <a:sym typeface="+mn-ea"/>
              </a:rPr>
              <a:t>Nasim,Satheesh,Sandeep</a:t>
            </a:r>
            <a:endParaRPr lang="en-IN" altLang="en-US" sz="12800" dirty="0" smtClean="0">
              <a:solidFill>
                <a:srgbClr val="F3C317"/>
              </a:solidFill>
              <a:latin typeface="Avenir Book"/>
              <a:ea typeface="MS PGothic" panose="020B0600070205080204" charset="-128"/>
              <a:cs typeface="Avenir Book"/>
            </a:endParaRPr>
          </a:p>
          <a:p>
            <a:pPr algn="l"/>
            <a:r>
              <a:rPr lang="en-IN" altLang="en-US" sz="9600" dirty="0">
                <a:solidFill>
                  <a:srgbClr val="F3C317"/>
                </a:solidFill>
                <a:latin typeface="Avenir Book"/>
                <a:ea typeface="MS PGothic" panose="020B0600070205080204" charset="-128"/>
                <a:cs typeface="Avenir Book"/>
              </a:rPr>
              <a:t>                                  </a:t>
            </a:r>
          </a:p>
        </p:txBody>
      </p:sp>
      <p:pic>
        <p:nvPicPr>
          <p:cNvPr id="101" name="Picture 100"/>
          <p:cNvPicPr/>
          <p:nvPr/>
        </p:nvPicPr>
        <p:blipFill>
          <a:blip r:embed="rId4"/>
          <a:stretch>
            <a:fillRect/>
          </a:stretch>
        </p:blipFill>
        <p:spPr>
          <a:xfrm>
            <a:off x="0" y="0"/>
            <a:ext cx="6443345" cy="5920105"/>
          </a:xfrm>
          <a:prstGeom prst="rect">
            <a:avLst/>
          </a:prstGeom>
          <a:noFill/>
          <a:ln w="9525">
            <a:noFill/>
          </a:ln>
        </p:spPr>
      </p:pic>
      <p:pic>
        <p:nvPicPr>
          <p:cNvPr id="102" name="Picture 101"/>
          <p:cNvPicPr/>
          <p:nvPr/>
        </p:nvPicPr>
        <p:blipFill>
          <a:blip r:embed="rId5"/>
          <a:stretch>
            <a:fillRect/>
          </a:stretch>
        </p:blipFill>
        <p:spPr>
          <a:xfrm>
            <a:off x="42477690" y="-124460"/>
            <a:ext cx="8728710" cy="6044564"/>
          </a:xfrm>
          <a:prstGeom prst="rect">
            <a:avLst/>
          </a:prstGeom>
          <a:noFill/>
          <a:ln w="9525">
            <a:noFill/>
          </a:ln>
        </p:spPr>
      </p:pic>
      <p:pic>
        <p:nvPicPr>
          <p:cNvPr id="103" name="Picture 102"/>
          <p:cNvPicPr/>
          <p:nvPr/>
        </p:nvPicPr>
        <p:blipFill>
          <a:blip r:embed="rId6"/>
          <a:stretch>
            <a:fillRect/>
          </a:stretch>
        </p:blipFill>
        <p:spPr>
          <a:xfrm>
            <a:off x="33597850" y="-124461"/>
            <a:ext cx="8879840" cy="6044565"/>
          </a:xfrm>
          <a:prstGeom prst="rect">
            <a:avLst/>
          </a:prstGeom>
          <a:noFill/>
          <a:ln w="9525">
            <a:noFill/>
          </a:ln>
        </p:spPr>
      </p:pic>
      <p:pic>
        <p:nvPicPr>
          <p:cNvPr id="10" name="Picture 9"/>
          <p:cNvPicPr>
            <a:picLocks noChangeAspect="1"/>
          </p:cNvPicPr>
          <p:nvPr/>
        </p:nvPicPr>
        <p:blipFill>
          <a:blip r:embed="rId7"/>
          <a:stretch>
            <a:fillRect/>
          </a:stretch>
        </p:blipFill>
        <p:spPr>
          <a:xfrm>
            <a:off x="25400" y="23162260"/>
            <a:ext cx="24911685" cy="7208520"/>
          </a:xfrm>
          <a:prstGeom prst="rect">
            <a:avLst/>
          </a:prstGeom>
        </p:spPr>
      </p:pic>
      <p:pic>
        <p:nvPicPr>
          <p:cNvPr id="69" name="Picture 68"/>
          <p:cNvPicPr>
            <a:picLocks noChangeAspect="1"/>
          </p:cNvPicPr>
          <p:nvPr/>
        </p:nvPicPr>
        <p:blipFill>
          <a:blip r:embed="rId8"/>
          <a:stretch>
            <a:fillRect/>
          </a:stretch>
        </p:blipFill>
        <p:spPr>
          <a:xfrm>
            <a:off x="25503505" y="17976215"/>
            <a:ext cx="12818745" cy="8249286"/>
          </a:xfrm>
          <a:prstGeom prst="rect">
            <a:avLst/>
          </a:prstGeom>
        </p:spPr>
      </p:pic>
      <p:pic>
        <p:nvPicPr>
          <p:cNvPr id="72" name="Picture 71"/>
          <p:cNvPicPr>
            <a:picLocks noChangeAspect="1"/>
          </p:cNvPicPr>
          <p:nvPr/>
        </p:nvPicPr>
        <p:blipFill>
          <a:blip r:embed="rId9"/>
          <a:stretch>
            <a:fillRect/>
          </a:stretch>
        </p:blipFill>
        <p:spPr>
          <a:xfrm>
            <a:off x="15911830" y="27613610"/>
            <a:ext cx="6823710" cy="2560320"/>
          </a:xfrm>
          <a:prstGeom prst="rect">
            <a:avLst/>
          </a:prstGeom>
        </p:spPr>
      </p:pic>
      <p:sp>
        <p:nvSpPr>
          <p:cNvPr id="73" name="Title 16"/>
          <p:cNvSpPr txBox="1"/>
          <p:nvPr/>
        </p:nvSpPr>
        <p:spPr>
          <a:xfrm>
            <a:off x="25000584" y="26225501"/>
            <a:ext cx="26203275" cy="5157469"/>
          </a:xfrm>
          <a:prstGeom prst="rect">
            <a:avLst/>
          </a:prstGeom>
          <a:noFill/>
        </p:spPr>
        <p:txBody>
          <a:bodyPr vert="horz" lIns="512064" tIns="256032" rIns="512064" bIns="256032" rtlCol="0" anchor="t" anchorCtr="0">
            <a:normAutofit/>
          </a:bodyPr>
          <a:lstStyle>
            <a:lvl1pPr algn="ctr" defTabSz="2560320" rtl="0" eaLnBrk="1" latinLnBrk="0" hangingPunct="1">
              <a:spcBef>
                <a:spcPct val="0"/>
              </a:spcBef>
              <a:buNone/>
              <a:defRPr sz="24600" kern="1200">
                <a:solidFill>
                  <a:schemeClr val="tx1"/>
                </a:solidFill>
                <a:latin typeface="+mj-lt"/>
                <a:ea typeface="+mj-ea"/>
                <a:cs typeface="+mj-cs"/>
              </a:defRPr>
            </a:lvl1pPr>
          </a:lstStyle>
          <a:p>
            <a:pPr algn="just"/>
            <a:r>
              <a:rPr lang="en-IN" altLang="en-US" sz="8000" b="1" dirty="0">
                <a:ln w="12700">
                  <a:solidFill>
                    <a:schemeClr val="accent1"/>
                  </a:solidFill>
                  <a:prstDash val="solid"/>
                </a:ln>
                <a:effectLst>
                  <a:outerShdw dist="38100" dir="2640000" algn="bl" rotWithShape="0">
                    <a:schemeClr val="accent1"/>
                  </a:outerShdw>
                </a:effectLst>
                <a:latin typeface="Avenir Book"/>
                <a:ea typeface="MS PGothic" panose="020B0600070205080204" charset="-128"/>
                <a:cs typeface="Avenir Book"/>
              </a:rPr>
              <a:t>Conclusion</a:t>
            </a:r>
            <a:r>
              <a:rPr lang="en-IN" alt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venir Book"/>
                <a:ea typeface="MS PGothic" panose="020B0600070205080204" charset="-128"/>
                <a:cs typeface="Avenir Book"/>
              </a:rPr>
              <a:t>: </a:t>
            </a:r>
            <a:r>
              <a:rPr lang="en-IN" altLang="en-US" sz="6700" dirty="0" smtClean="0">
                <a:ln/>
                <a:effectLst>
                  <a:outerShdw blurRad="38100" dist="19050" dir="2700000" algn="tl" rotWithShape="0">
                    <a:schemeClr val="dk1">
                      <a:lumMod val="50000"/>
                      <a:alpha val="40000"/>
                    </a:schemeClr>
                  </a:outerShdw>
                </a:effectLst>
                <a:latin typeface="Avenir Book"/>
                <a:ea typeface="MS PGothic" panose="020B0600070205080204" charset="-128"/>
                <a:cs typeface="Avenir Book"/>
              </a:rPr>
              <a:t>Based </a:t>
            </a:r>
            <a:r>
              <a:rPr lang="en-IN" altLang="en-US" sz="6700" dirty="0">
                <a:ln/>
                <a:effectLst>
                  <a:outerShdw blurRad="38100" dist="19050" dir="2700000" algn="tl" rotWithShape="0">
                    <a:schemeClr val="dk1">
                      <a:lumMod val="50000"/>
                      <a:alpha val="40000"/>
                    </a:schemeClr>
                  </a:outerShdw>
                </a:effectLst>
                <a:latin typeface="Avenir Book"/>
                <a:ea typeface="MS PGothic" panose="020B0600070205080204" charset="-128"/>
                <a:cs typeface="Avenir Book"/>
              </a:rPr>
              <a:t>on statistical evaluation ,southern Metropolitan region have highest pricing in terms of  number of rooms with  integrated washroom  as well as distance and age of the building have less significant </a:t>
            </a:r>
            <a:r>
              <a:rPr lang="en-IN" altLang="en-US" sz="6700" dirty="0" smtClean="0">
                <a:ln/>
                <a:effectLst>
                  <a:outerShdw blurRad="38100" dist="19050" dir="2700000" algn="tl" rotWithShape="0">
                    <a:schemeClr val="dk1">
                      <a:lumMod val="50000"/>
                      <a:alpha val="40000"/>
                    </a:schemeClr>
                  </a:outerShdw>
                </a:effectLst>
                <a:latin typeface="Avenir Book"/>
                <a:ea typeface="MS PGothic" panose="020B0600070205080204" charset="-128"/>
                <a:cs typeface="Avenir Book"/>
              </a:rPr>
              <a:t>in Melbourne, Australia. </a:t>
            </a:r>
            <a:r>
              <a:rPr lang="en-IN" altLang="en-US" sz="6700" dirty="0" smtClean="0">
                <a:ln>
                  <a:solidFill>
                    <a:schemeClr val="tx2">
                      <a:lumMod val="85000"/>
                      <a:lumOff val="15000"/>
                    </a:schemeClr>
                  </a:solidFill>
                </a:ln>
                <a:latin typeface="Avenir Book"/>
                <a:ea typeface="MS PGothic" panose="020B0600070205080204" charset="-128"/>
                <a:cs typeface="Avenir Book"/>
              </a:rPr>
              <a:t>              </a:t>
            </a:r>
            <a:endParaRPr lang="en-IN" altLang="en-US" sz="6700" dirty="0">
              <a:ln>
                <a:solidFill>
                  <a:schemeClr val="tx2">
                    <a:lumMod val="85000"/>
                    <a:lumOff val="15000"/>
                  </a:schemeClr>
                </a:solidFill>
              </a:ln>
              <a:latin typeface="Avenir Book"/>
              <a:ea typeface="MS PGothic" panose="020B0600070205080204" charset="-128"/>
              <a:cs typeface="Avenir Book"/>
            </a:endParaRPr>
          </a:p>
        </p:txBody>
      </p:sp>
      <p:sp>
        <p:nvSpPr>
          <p:cNvPr id="87" name="Title 16"/>
          <p:cNvSpPr txBox="1"/>
          <p:nvPr/>
        </p:nvSpPr>
        <p:spPr>
          <a:xfrm>
            <a:off x="127000" y="6197600"/>
            <a:ext cx="25065355" cy="4627880"/>
          </a:xfrm>
          <a:prstGeom prst="rect">
            <a:avLst/>
          </a:prstGeom>
          <a:noFill/>
        </p:spPr>
        <p:txBody>
          <a:bodyPr vert="horz" lIns="512064" tIns="256032" rIns="512064" bIns="256032" rtlCol="0" anchor="t" anchorCtr="0">
            <a:normAutofit fontScale="25000" lnSpcReduction="20000"/>
          </a:bodyPr>
          <a:lstStyle>
            <a:lvl1pPr algn="ctr" defTabSz="2560320" rtl="0" eaLnBrk="1" latinLnBrk="0" hangingPunct="1">
              <a:spcBef>
                <a:spcPct val="0"/>
              </a:spcBef>
              <a:buNone/>
              <a:defRPr sz="24600" kern="1200">
                <a:solidFill>
                  <a:schemeClr val="tx1"/>
                </a:solidFill>
                <a:latin typeface="+mj-lt"/>
                <a:ea typeface="+mj-ea"/>
                <a:cs typeface="+mj-cs"/>
              </a:defRPr>
            </a:lvl1pPr>
          </a:lstStyle>
          <a:p>
            <a:pPr algn="just"/>
            <a:r>
              <a:rPr lang="en-IN" altLang="en-US" sz="32000" b="1" dirty="0">
                <a:solidFill>
                  <a:srgbClr val="F3C317"/>
                </a:solidFill>
                <a:latin typeface="Avenir Book"/>
                <a:ea typeface="MS PGothic" panose="020B0600070205080204" charset="-128"/>
                <a:cs typeface="Avenir Book"/>
              </a:rPr>
              <a:t>Introduction:</a:t>
            </a:r>
            <a:r>
              <a:rPr lang="en-IN" altLang="en-US" sz="26665" dirty="0">
                <a:solidFill>
                  <a:srgbClr val="F3C317"/>
                </a:solidFill>
                <a:latin typeface="Avenir Book"/>
                <a:ea typeface="MS PGothic" panose="020B0600070205080204" charset="-128"/>
                <a:cs typeface="Avenir Book"/>
              </a:rPr>
              <a:t>To predict housing price for maximum of about three bedrooms apartments in Melbourne,Australia by regionwise.Here cosidered the hypothesis can discussed about  distance,year of built,no. of bedrooms with integrated washrooms as well as overall occupancy size.                                </a:t>
            </a:r>
          </a:p>
        </p:txBody>
      </p:sp>
      <p:sp>
        <p:nvSpPr>
          <p:cNvPr id="89" name="Title 16"/>
          <p:cNvSpPr txBox="1"/>
          <p:nvPr/>
        </p:nvSpPr>
        <p:spPr>
          <a:xfrm>
            <a:off x="25446355" y="31382970"/>
            <a:ext cx="24897080" cy="7021830"/>
          </a:xfrm>
          <a:prstGeom prst="rect">
            <a:avLst/>
          </a:prstGeom>
        </p:spPr>
        <p:style>
          <a:lnRef idx="2">
            <a:schemeClr val="accent1"/>
          </a:lnRef>
          <a:fillRef idx="1">
            <a:schemeClr val="lt1"/>
          </a:fillRef>
          <a:effectRef idx="0">
            <a:schemeClr val="accent1"/>
          </a:effectRef>
          <a:fontRef idx="minor">
            <a:schemeClr val="dk1"/>
          </a:fontRef>
        </p:style>
        <p:txBody>
          <a:bodyPr vert="horz" lIns="512064" tIns="256032" rIns="512064" bIns="256032" rtlCol="0" anchor="t" anchorCtr="0">
            <a:noAutofit/>
          </a:bodyPr>
          <a:lstStyle>
            <a:lvl1pPr algn="ctr" defTabSz="2560320" rtl="0" eaLnBrk="1" latinLnBrk="0" hangingPunct="1">
              <a:spcBef>
                <a:spcPct val="0"/>
              </a:spcBef>
              <a:buNone/>
              <a:defRPr sz="24600" kern="1200">
                <a:solidFill>
                  <a:schemeClr val="tx1"/>
                </a:solidFill>
                <a:latin typeface="+mj-lt"/>
                <a:ea typeface="+mj-ea"/>
                <a:cs typeface="+mj-cs"/>
              </a:defRPr>
            </a:lvl1pPr>
          </a:lstStyle>
          <a:p>
            <a:pPr algn="l"/>
            <a:r>
              <a:rPr lang="en-IN" altLang="en-US" sz="8000" b="1" dirty="0">
                <a:ln w="12700">
                  <a:solidFill>
                    <a:schemeClr val="accent1"/>
                  </a:solidFill>
                  <a:prstDash val="solid"/>
                </a:ln>
                <a:effectLst>
                  <a:outerShdw dist="38100" dir="2640000" algn="bl" rotWithShape="0">
                    <a:schemeClr val="accent1"/>
                  </a:outerShdw>
                </a:effectLst>
                <a:latin typeface="Avenir Book"/>
                <a:ea typeface="MS PGothic" panose="020B0600070205080204" charset="-128"/>
                <a:cs typeface="Avenir Book"/>
              </a:rPr>
              <a:t>Reference</a:t>
            </a:r>
            <a:r>
              <a:rPr lang="en-IN" altLang="en-US" sz="6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venir Book"/>
                <a:ea typeface="MS PGothic" panose="020B0600070205080204" charset="-128"/>
                <a:cs typeface="Avenir Book"/>
              </a:rPr>
              <a:t> :  </a:t>
            </a:r>
            <a:endParaRPr lang="en-IN" altLang="en-US" sz="65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venir Book"/>
              <a:ea typeface="MS PGothic" panose="020B0600070205080204" charset="-128"/>
              <a:cs typeface="Avenir Book"/>
            </a:endParaRPr>
          </a:p>
          <a:p>
            <a:pPr algn="l"/>
            <a:r>
              <a:rPr lang="en-IN" altLang="en-US" sz="6700" dirty="0" smtClean="0">
                <a:ln w="12700">
                  <a:solidFill>
                    <a:schemeClr val="accent1"/>
                  </a:solidFill>
                  <a:prstDash val="solid"/>
                </a:ln>
                <a:latin typeface="Avenir Book"/>
                <a:ea typeface="MS PGothic" panose="020B0600070205080204" charset="-128"/>
                <a:cs typeface="Avenir Book"/>
              </a:rPr>
              <a:t>https://www.hindawi.com/journals/acisc/2022/1562942/</a:t>
            </a:r>
          </a:p>
          <a:p>
            <a:pPr algn="l"/>
            <a:r>
              <a:rPr lang="en-IN" altLang="en-US" sz="6700" dirty="0" smtClean="0">
                <a:ln w="12700">
                  <a:solidFill>
                    <a:schemeClr val="accent1"/>
                  </a:solidFill>
                  <a:prstDash val="solid"/>
                </a:ln>
                <a:latin typeface="Avenir Book"/>
                <a:ea typeface="MS PGothic" panose="020B0600070205080204" charset="-128"/>
                <a:cs typeface="Avenir Book"/>
              </a:rPr>
              <a:t>https://www.researchgate.net/publication/348604535_Empirical_analysis_of_regression_techniques_by_house_price_and_salary_prediction    </a:t>
            </a:r>
          </a:p>
          <a:p>
            <a:pPr algn="l"/>
            <a:r>
              <a:rPr lang="en-IN" altLang="en-US" sz="6700" dirty="0" smtClean="0">
                <a:ln w="12700">
                  <a:solidFill>
                    <a:schemeClr val="accent1"/>
                  </a:solidFill>
                  <a:prstDash val="solid"/>
                </a:ln>
                <a:latin typeface="Avenir Book"/>
                <a:ea typeface="MS PGothic" panose="020B0600070205080204" charset="-128"/>
                <a:cs typeface="Avenir Book"/>
              </a:rPr>
              <a:t>https://ieeexplore.ieee.org/document/8473231</a:t>
            </a:r>
            <a:endParaRPr lang="en-IN" altLang="en-US" sz="6700" dirty="0">
              <a:ln w="12700">
                <a:solidFill>
                  <a:schemeClr val="accent1"/>
                </a:solidFill>
                <a:prstDash val="solid"/>
              </a:ln>
              <a:latin typeface="Avenir Book"/>
              <a:ea typeface="MS PGothic" panose="020B0600070205080204" charset="-128"/>
              <a:cs typeface="Avenir Book"/>
            </a:endParaRPr>
          </a:p>
        </p:txBody>
      </p:sp>
      <p:pic>
        <p:nvPicPr>
          <p:cNvPr id="2" name="Picture 1"/>
          <p:cNvPicPr>
            <a:picLocks noChangeAspect="1"/>
          </p:cNvPicPr>
          <p:nvPr/>
        </p:nvPicPr>
        <p:blipFill>
          <a:blip r:embed="rId10"/>
          <a:stretch>
            <a:fillRect/>
          </a:stretch>
        </p:blipFill>
        <p:spPr>
          <a:xfrm>
            <a:off x="63500" y="13991590"/>
            <a:ext cx="24937085" cy="7778750"/>
          </a:xfrm>
          <a:prstGeom prst="rect">
            <a:avLst/>
          </a:prstGeom>
        </p:spPr>
      </p:pic>
      <p:sp>
        <p:nvSpPr>
          <p:cNvPr id="3" name="Title 16"/>
          <p:cNvSpPr txBox="1"/>
          <p:nvPr/>
        </p:nvSpPr>
        <p:spPr>
          <a:xfrm>
            <a:off x="127000" y="10825480"/>
            <a:ext cx="26384250" cy="2943860"/>
          </a:xfrm>
          <a:prstGeom prst="rect">
            <a:avLst/>
          </a:prstGeom>
          <a:noFill/>
        </p:spPr>
        <p:txBody>
          <a:bodyPr vert="horz" lIns="512064" tIns="256032" rIns="512064" bIns="256032" rtlCol="0" anchor="t" anchorCtr="0">
            <a:normAutofit fontScale="25000" lnSpcReduction="20000"/>
          </a:bodyPr>
          <a:lstStyle>
            <a:lvl1pPr algn="ctr" defTabSz="2560320" rtl="0" eaLnBrk="1" latinLnBrk="0" hangingPunct="1">
              <a:spcBef>
                <a:spcPct val="0"/>
              </a:spcBef>
              <a:buNone/>
              <a:defRPr sz="24600" kern="1200">
                <a:solidFill>
                  <a:schemeClr val="tx1"/>
                </a:solidFill>
                <a:latin typeface="+mj-lt"/>
                <a:ea typeface="+mj-ea"/>
                <a:cs typeface="+mj-cs"/>
              </a:defRPr>
            </a:lvl1pPr>
          </a:lstStyle>
          <a:p>
            <a:pPr algn="l"/>
            <a:r>
              <a:rPr lang="en-IN" altLang="en-US" sz="32000" b="1" dirty="0">
                <a:solidFill>
                  <a:srgbClr val="F3C317"/>
                </a:solidFill>
                <a:latin typeface="Avenir Book"/>
                <a:ea typeface="MS PGothic" panose="020B0600070205080204" charset="-128"/>
                <a:cs typeface="Avenir Book"/>
              </a:rPr>
              <a:t>Refining Method:                                                                                      </a:t>
            </a:r>
            <a:r>
              <a:rPr lang="en-IN" altLang="en-US" sz="26800" dirty="0">
                <a:solidFill>
                  <a:srgbClr val="F3C317"/>
                </a:solidFill>
                <a:latin typeface="Avenir Book"/>
                <a:ea typeface="MS PGothic" panose="020B0600070205080204" charset="-128"/>
                <a:cs typeface="Avenir Book"/>
              </a:rPr>
              <a:t>Imputation for data completeness and here records having 25% missing data removed fron the raw dataset.      </a:t>
            </a:r>
          </a:p>
        </p:txBody>
      </p:sp>
      <p:sp>
        <p:nvSpPr>
          <p:cNvPr id="4" name="Title 16"/>
          <p:cNvSpPr txBox="1"/>
          <p:nvPr/>
        </p:nvSpPr>
        <p:spPr>
          <a:xfrm>
            <a:off x="0" y="21508085"/>
            <a:ext cx="7721600" cy="1857375"/>
          </a:xfrm>
          <a:prstGeom prst="rect">
            <a:avLst/>
          </a:prstGeom>
          <a:noFill/>
        </p:spPr>
        <p:txBody>
          <a:bodyPr vert="horz" lIns="512064" tIns="256032" rIns="512064" bIns="256032" rtlCol="0" anchor="t" anchorCtr="0">
            <a:normAutofit/>
          </a:bodyPr>
          <a:lstStyle>
            <a:lvl1pPr algn="ctr" defTabSz="2560320" rtl="0" eaLnBrk="1" latinLnBrk="0" hangingPunct="1">
              <a:spcBef>
                <a:spcPct val="0"/>
              </a:spcBef>
              <a:buNone/>
              <a:defRPr sz="24600" kern="1200">
                <a:solidFill>
                  <a:schemeClr val="tx1"/>
                </a:solidFill>
                <a:latin typeface="+mj-lt"/>
                <a:ea typeface="+mj-ea"/>
                <a:cs typeface="+mj-cs"/>
              </a:defRPr>
            </a:lvl1pPr>
          </a:lstStyle>
          <a:p>
            <a:pPr algn="l"/>
            <a:r>
              <a:rPr lang="en-IN" altLang="en-US" sz="8000" b="1" dirty="0" smtClean="0">
                <a:ln w="12700">
                  <a:solidFill>
                    <a:schemeClr val="accent1"/>
                  </a:solidFill>
                  <a:prstDash val="solid"/>
                </a:ln>
                <a:effectLst>
                  <a:outerShdw dist="38100" dir="2640000" algn="bl" rotWithShape="0">
                    <a:schemeClr val="accent1"/>
                  </a:outerShdw>
                </a:effectLst>
                <a:latin typeface="Avenir Book"/>
                <a:ea typeface="MS PGothic" panose="020B0600070205080204" charset="-128"/>
                <a:cs typeface="Avenir Book"/>
              </a:rPr>
              <a:t>Data Analysis </a:t>
            </a:r>
            <a:r>
              <a:rPr lang="en-IN" altLang="en-US" sz="8000" b="1" dirty="0" smtClean="0">
                <a:latin typeface="Avenir Book"/>
                <a:ea typeface="MS PGothic" panose="020B0600070205080204" charset="-128"/>
                <a:cs typeface="Avenir Book"/>
              </a:rPr>
              <a:t>   </a:t>
            </a:r>
            <a:r>
              <a:rPr lang="en-IN" altLang="en-US" sz="8000" dirty="0" smtClean="0">
                <a:latin typeface="Avenir Book"/>
                <a:ea typeface="MS PGothic" panose="020B0600070205080204" charset="-128"/>
                <a:cs typeface="Avenir Book"/>
              </a:rPr>
              <a:t> </a:t>
            </a:r>
            <a:endParaRPr lang="en-IN" altLang="en-US" sz="8000" dirty="0">
              <a:latin typeface="Avenir Book"/>
              <a:ea typeface="MS PGothic" panose="020B0600070205080204" charset="-128"/>
              <a:cs typeface="Avenir Book"/>
            </a:endParaRPr>
          </a:p>
        </p:txBody>
      </p:sp>
      <p:pic>
        <p:nvPicPr>
          <p:cNvPr id="5" name="Picture 4"/>
          <p:cNvPicPr>
            <a:picLocks noChangeAspect="1"/>
          </p:cNvPicPr>
          <p:nvPr/>
        </p:nvPicPr>
        <p:blipFill>
          <a:blip r:embed="rId11"/>
          <a:stretch>
            <a:fillRect/>
          </a:stretch>
        </p:blipFill>
        <p:spPr>
          <a:xfrm>
            <a:off x="1" y="30370780"/>
            <a:ext cx="25000584" cy="8034020"/>
          </a:xfrm>
          <a:prstGeom prst="rect">
            <a:avLst/>
          </a:prstGeom>
        </p:spPr>
      </p:pic>
      <p:pic>
        <p:nvPicPr>
          <p:cNvPr id="6" name="Picture 5"/>
          <p:cNvPicPr>
            <a:picLocks noChangeAspect="1"/>
          </p:cNvPicPr>
          <p:nvPr/>
        </p:nvPicPr>
        <p:blipFill>
          <a:blip r:embed="rId12"/>
          <a:stretch>
            <a:fillRect/>
          </a:stretch>
        </p:blipFill>
        <p:spPr>
          <a:xfrm>
            <a:off x="25446355" y="6197601"/>
            <a:ext cx="25760045" cy="11443970"/>
          </a:xfrm>
          <a:prstGeom prst="rect">
            <a:avLst/>
          </a:prstGeom>
        </p:spPr>
      </p:pic>
      <p:pic>
        <p:nvPicPr>
          <p:cNvPr id="9" name="Picture 8"/>
          <p:cNvPicPr>
            <a:picLocks noChangeAspect="1"/>
          </p:cNvPicPr>
          <p:nvPr/>
        </p:nvPicPr>
        <p:blipFill>
          <a:blip r:embed="rId13"/>
          <a:stretch>
            <a:fillRect/>
          </a:stretch>
        </p:blipFill>
        <p:spPr>
          <a:xfrm>
            <a:off x="38357810" y="17976215"/>
            <a:ext cx="12846050" cy="824928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135</Words>
  <Application>Microsoft Office PowerPoint</Application>
  <PresentationFormat>Custom</PresentationFormat>
  <Paragraphs>17</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Green Color</vt:lpstr>
      <vt:lpstr>Presentation Agenda : House pricing High Level Prediction Data Scientists : Nasim,Satheesh,Sandeep </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Joelle Stevens</dc:creator>
  <cp:lastModifiedBy>Mohammad Nasim</cp:lastModifiedBy>
  <cp:revision>100</cp:revision>
  <dcterms:created xsi:type="dcterms:W3CDTF">2016-09-29T17:42:00Z</dcterms:created>
  <dcterms:modified xsi:type="dcterms:W3CDTF">2022-12-05T17:07:39Z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B308FDA3701549959919ED4592D3BBBE</vt:lpwstr>
  </property>
  <property fmtid="{D5CDD505-2E9C-101B-9397-08002B2CF9AE}" pid="3" name="KSOProductBuildVer">
    <vt:lpwstr>1033-11.2.0.11417</vt:lpwstr>
  </property>
</Properties>
</file>