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3" r:id="rId4"/>
    <p:sldMasterId id="2147483748" r:id="rId5"/>
  </p:sldMasterIdLst>
  <p:notesMasterIdLst>
    <p:notesMasterId r:id="rId11"/>
  </p:notesMasterIdLst>
  <p:handoutMasterIdLst>
    <p:handoutMasterId r:id="rId12"/>
  </p:handoutMasterIdLst>
  <p:sldIdLst>
    <p:sldId id="480" r:id="rId6"/>
    <p:sldId id="453" r:id="rId7"/>
    <p:sldId id="468" r:id="rId8"/>
    <p:sldId id="456" r:id="rId9"/>
    <p:sldId id="467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B3E0CC94-6CC1-AD48-BC3C-C8DAFA8767B2}">
          <p14:sldIdLst>
            <p14:sldId id="480"/>
            <p14:sldId id="453"/>
            <p14:sldId id="468"/>
            <p14:sldId id="456"/>
            <p14:sldId id="474"/>
            <p14:sldId id="478"/>
            <p14:sldId id="479"/>
            <p14:sldId id="466"/>
            <p14:sldId id="473"/>
            <p14:sldId id="471"/>
            <p14:sldId id="462"/>
            <p14:sldId id="481"/>
            <p14:sldId id="482"/>
            <p14:sldId id="46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D2521"/>
    <a:srgbClr val="81C9FF"/>
    <a:srgbClr val="801916"/>
    <a:srgbClr val="792109"/>
    <a:srgbClr val="591907"/>
    <a:srgbClr val="7F7F7F"/>
    <a:srgbClr val="FFFF66"/>
    <a:srgbClr val="FFFF90"/>
    <a:srgbClr val="FFFFAF"/>
    <a:srgbClr val="FFF96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39" autoAdjust="0"/>
    <p:restoredTop sz="98113" autoAdjust="0"/>
  </p:normalViewPr>
  <p:slideViewPr>
    <p:cSldViewPr snapToGrid="0">
      <p:cViewPr varScale="1">
        <p:scale>
          <a:sx n="112" d="100"/>
          <a:sy n="112" d="100"/>
        </p:scale>
        <p:origin x="-9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004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/>
          <a:lstStyle>
            <a:lvl1pPr algn="r">
              <a:defRPr sz="1300"/>
            </a:lvl1pPr>
          </a:lstStyle>
          <a:p>
            <a:fld id="{CA45D945-D721-4A7A-82A8-D399D8071AD2}" type="datetimeFigureOut">
              <a:rPr lang="en-US" smtClean="0"/>
              <a:pPr/>
              <a:t>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9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9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 anchor="b"/>
          <a:lstStyle>
            <a:lvl1pPr algn="r">
              <a:defRPr sz="1300"/>
            </a:lvl1pPr>
          </a:lstStyle>
          <a:p>
            <a:fld id="{B070D94E-BF60-49BF-A858-2CEC091432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7616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/>
          <a:lstStyle>
            <a:lvl1pPr algn="r">
              <a:defRPr sz="1300"/>
            </a:lvl1pPr>
          </a:lstStyle>
          <a:p>
            <a:fld id="{CB8F710A-6901-46BF-B565-F228817623B7}" type="datetimeFigureOut">
              <a:rPr lang="en-US" smtClean="0"/>
              <a:pPr/>
              <a:t>2/11/2018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58" tIns="46130" rIns="92258" bIns="4613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2"/>
            <a:ext cx="5608320" cy="4183381"/>
          </a:xfrm>
          <a:prstGeom prst="rect">
            <a:avLst/>
          </a:prstGeom>
        </p:spPr>
        <p:txBody>
          <a:bodyPr vert="horz" lIns="92258" tIns="46130" rIns="92258" bIns="4613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9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9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 anchor="b"/>
          <a:lstStyle>
            <a:lvl1pPr algn="r">
              <a:defRPr sz="1300"/>
            </a:lvl1pPr>
          </a:lstStyle>
          <a:p>
            <a:fld id="{092D6539-BCBE-47D3-9080-55590C12B7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398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WF_Corp_Sig_rgb_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224463" y="5257800"/>
            <a:ext cx="352425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9"/>
          <p:cNvSpPr>
            <a:spLocks noChangeShapeType="1"/>
          </p:cNvSpPr>
          <p:nvPr/>
        </p:nvSpPr>
        <p:spPr bwMode="auto">
          <a:xfrm flipV="1">
            <a:off x="527050" y="3418618"/>
            <a:ext cx="6887542" cy="119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54975" y="415097"/>
            <a:ext cx="708025" cy="708025"/>
          </a:xfrm>
          <a:prstGeom prst="rect">
            <a:avLst/>
          </a:prstGeom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3917" y="1360519"/>
            <a:ext cx="7621058" cy="1933575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2069" y="3624263"/>
            <a:ext cx="7602906" cy="1752600"/>
          </a:xfrm>
        </p:spPr>
        <p:txBody>
          <a:bodyPr tIns="0"/>
          <a:lstStyle>
            <a:lvl1pPr marL="0" indent="0">
              <a:buFont typeface="Wingdings" pitchFamily="2" charset="2"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67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7C5720AA-11DF-424D-AA56-6FF906D2AE5E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866AAC4E-3263-419C-8C22-C5596E960BC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730" y="1643943"/>
            <a:ext cx="4024270" cy="744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730" y="2546048"/>
            <a:ext cx="4024270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4610" y="1643943"/>
            <a:ext cx="4041775" cy="744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4610" y="2546048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810293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699974" y="6469454"/>
            <a:ext cx="456257" cy="38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993D5D6D-E745-4CD3-BC92-8DCE7F2890E9}" type="slidenum">
              <a:rPr lang="en-US" altLang="en-US" sz="900" smtClean="0">
                <a:solidFill>
                  <a:srgbClr val="7A6855">
                    <a:lumMod val="75000"/>
                  </a:srgbClr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7A6855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59551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83560388-B608-46D4-B717-5DB8AD5B62B3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FCE9B9AE-AB47-48F7-A9F4-42DFCFAB85CD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024128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P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724027"/>
            <a:ext cx="8248650" cy="2313820"/>
          </a:xfrm>
        </p:spPr>
        <p:txBody>
          <a:bodyPr rIns="91440" bIns="45720" rtlCol="0">
            <a:normAutofit/>
          </a:bodyPr>
          <a:lstStyle>
            <a:lvl1pPr marL="227013" indent="-2270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lang="en-US" sz="2800" kern="1200" dirty="0" smtClean="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48238" y="4138205"/>
            <a:ext cx="3470275" cy="403225"/>
          </a:xfrm>
        </p:spPr>
        <p:txBody>
          <a:bodyPr>
            <a:norm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2806598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0F1291B-B6DA-4F26-BB25-6CDACE341E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033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90" y="4406941"/>
            <a:ext cx="7772703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90" y="2906713"/>
            <a:ext cx="777270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0F1291B-B6DA-4F26-BB25-6CDACE341E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426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0F1291B-B6DA-4F26-BB25-6CDACE341E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462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68" y="39115"/>
            <a:ext cx="6458217" cy="6625055"/>
          </a:xfrm>
          <a:prstGeom prst="rect">
            <a:avLst/>
          </a:prstGeom>
        </p:spPr>
      </p:pic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3109913" y="3431117"/>
            <a:ext cx="548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3" descr="logo-and-stagecoach-lockup-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585"/>
          <a:stretch>
            <a:fillRect/>
          </a:stretch>
        </p:blipFill>
        <p:spPr bwMode="auto">
          <a:xfrm>
            <a:off x="5137150" y="5041901"/>
            <a:ext cx="3670300" cy="172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4951" y="512234"/>
            <a:ext cx="741363" cy="98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ogo-and-stagecoach-lockup-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585"/>
          <a:stretch>
            <a:fillRect/>
          </a:stretch>
        </p:blipFill>
        <p:spPr bwMode="auto">
          <a:xfrm>
            <a:off x="5137150" y="5041901"/>
            <a:ext cx="3670300" cy="172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4951" y="512234"/>
            <a:ext cx="741363" cy="98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786" y="1306448"/>
            <a:ext cx="7308164" cy="1959883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lang="en-US" sz="48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786" y="3657600"/>
            <a:ext cx="6400800" cy="9144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rIns="91440" bIns="45720">
            <a:normAutofit/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en-US" sz="1600" b="1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546786" y="5275171"/>
            <a:ext cx="2819400" cy="7620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3796086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30" y="319903"/>
            <a:ext cx="8229600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30" y="1646600"/>
            <a:ext cx="8229600" cy="5047672"/>
          </a:xfrm>
        </p:spPr>
        <p:txBody>
          <a:bodyPr/>
          <a:lstStyle>
            <a:lvl1pPr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687388" indent="-342900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marL="914400" indent="-227013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marL="1141413" indent="-227013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marL="1376363" indent="-234950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774115" y="6501901"/>
            <a:ext cx="369887" cy="35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E56D2108-9BC8-472B-AA97-FBEC429E2239}" type="slidenum">
              <a:rPr lang="en-US" altLang="en-US" sz="900" smtClean="0">
                <a:solidFill>
                  <a:srgbClr val="7A6855"/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rgbClr val="7A68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378119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18B220F3-1141-469D-99C9-5163AA64FE8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656EF891-43A7-4760-BD0E-BBD694E04DA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2286001"/>
            <a:ext cx="8229600" cy="384016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61707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7C80ABAE-84A7-4CEB-9D9B-8AD3E1D4D1E5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AD9E2363-0871-46B2-AAE9-3812FEC96E74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506" y="3383179"/>
            <a:ext cx="7772400" cy="5334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1506" y="2159440"/>
            <a:ext cx="8343900" cy="1143000"/>
          </a:xfrm>
        </p:spPr>
        <p:txBody>
          <a:bodyPr anchor="b"/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603222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730" y="1647824"/>
            <a:ext cx="402427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7783" y="1647824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8774115" y="6501901"/>
            <a:ext cx="369887" cy="35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E56D2108-9BC8-472B-AA97-FBEC429E2239}" type="slidenum">
              <a:rPr lang="en-US" altLang="en-US" sz="900" smtClean="0">
                <a:solidFill>
                  <a:srgbClr val="7A6855"/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rgbClr val="7A68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467472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187325"/>
            <a:ext cx="8255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6563" y="1371600"/>
            <a:ext cx="82550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91525" y="6657975"/>
            <a:ext cx="8159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626366"/>
                </a:solidFill>
                <a:cs typeface="MS PGothic" charset="0"/>
              </a:defRPr>
            </a:lvl1pPr>
          </a:lstStyle>
          <a:p>
            <a:fld id="{E0F1291B-B6DA-4F26-BB25-6CDACE341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charset="0"/>
          <a:cs typeface="MS PGothic"/>
        </a:defRPr>
      </a:lvl1pPr>
      <a:lvl2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ＭＳ Ｐゴシック" charset="0"/>
          <a:cs typeface="MS PGothic"/>
        </a:defRPr>
      </a:lvl2pPr>
      <a:lvl3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ＭＳ Ｐゴシック" charset="0"/>
          <a:cs typeface="MS PGothic"/>
        </a:defRPr>
      </a:lvl3pPr>
      <a:lvl4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ＭＳ Ｐゴシック" charset="0"/>
          <a:cs typeface="MS PGothic"/>
        </a:defRPr>
      </a:lvl4pPr>
      <a:lvl5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ＭＳ Ｐゴシック" charset="0"/>
          <a:cs typeface="MS PGothic"/>
        </a:defRPr>
      </a:lvl5pPr>
      <a:lvl6pPr marL="4572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6pPr>
      <a:lvl7pPr marL="9144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7pPr>
      <a:lvl8pPr marL="13716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8pPr>
      <a:lvl9pPr marL="18288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9pPr>
    </p:titleStyle>
    <p:bodyStyle>
      <a:lvl1pPr marL="2857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rgbClr val="000000"/>
          </a:solidFill>
          <a:latin typeface="+mn-lt"/>
          <a:ea typeface="+mn-ea"/>
          <a:cs typeface="ヒラギノ角ゴ Pro W3"/>
        </a:defRPr>
      </a:lvl1pPr>
      <a:lvl2pPr marL="628650" indent="-22542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rgbClr val="000000"/>
          </a:solidFill>
          <a:latin typeface="+mn-lt"/>
          <a:ea typeface="+mn-ea"/>
          <a:cs typeface="ヒラギノ角ゴ Pro W3"/>
        </a:defRPr>
      </a:lvl2pPr>
      <a:lvl3pPr marL="981075" indent="-23336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charset="0"/>
        <a:buChar char="§"/>
        <a:defRPr>
          <a:solidFill>
            <a:srgbClr val="000000"/>
          </a:solidFill>
          <a:latin typeface="+mn-lt"/>
          <a:ea typeface="+mn-ea"/>
          <a:cs typeface="ヒラギノ角ゴ Pro W3"/>
        </a:defRPr>
      </a:lvl3pPr>
      <a:lvl4pPr marL="1266825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charset="0"/>
        <a:buChar char="§"/>
        <a:defRPr sz="1600">
          <a:solidFill>
            <a:srgbClr val="000000"/>
          </a:solidFill>
          <a:latin typeface="+mn-lt"/>
          <a:ea typeface="+mn-ea"/>
          <a:cs typeface="ヒラギノ角ゴ Pro W3"/>
        </a:defRPr>
      </a:lvl4pPr>
      <a:lvl5pPr marL="15541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charset="0"/>
        <a:buChar char="§"/>
        <a:defRPr sz="1400">
          <a:solidFill>
            <a:srgbClr val="000000"/>
          </a:solidFill>
          <a:latin typeface="+mn-lt"/>
          <a:ea typeface="+mn-ea"/>
          <a:cs typeface="ヒラギノ角ゴ Pro W3"/>
        </a:defRPr>
      </a:lvl5pPr>
      <a:lvl6pPr marL="20113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0000"/>
          </a:solidFill>
          <a:latin typeface="+mn-lt"/>
          <a:ea typeface="+mn-ea"/>
        </a:defRPr>
      </a:lvl6pPr>
      <a:lvl7pPr marL="24685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0000"/>
          </a:solidFill>
          <a:latin typeface="+mn-lt"/>
          <a:ea typeface="+mn-ea"/>
        </a:defRPr>
      </a:lvl7pPr>
      <a:lvl8pPr marL="29257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0000"/>
          </a:solidFill>
          <a:latin typeface="+mn-lt"/>
          <a:ea typeface="+mn-ea"/>
        </a:defRPr>
      </a:lvl8pPr>
      <a:lvl9pPr marL="33829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7688" y="31961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7688" y="1651001"/>
            <a:ext cx="82296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1157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</p:sldLayoutIdLst>
  <p:transition spd="med">
    <p:fade/>
  </p:transition>
  <p:hf hdr="0" ftr="0" dt="0"/>
  <p:txStyles>
    <p:titleStyle>
      <a:lvl1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lang="en-US" sz="3000" kern="1200" dirty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2pPr>
      <a:lvl3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3pPr>
      <a:lvl4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4pPr>
      <a:lvl5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5pPr>
      <a:lvl6pPr marL="4572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6pPr>
      <a:lvl7pPr marL="9144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7pPr>
      <a:lvl8pPr marL="13716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8pPr>
      <a:lvl9pPr marL="18288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687388" indent="-342900" algn="l" rtl="0" eaLnBrk="1" fontAlgn="base" hangingPunct="1">
        <a:spcBef>
          <a:spcPct val="0"/>
        </a:spcBef>
        <a:spcAft>
          <a:spcPts val="1200"/>
        </a:spcAft>
        <a:buFont typeface="Verdana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914400" indent="-227013" algn="l" rtl="0" eaLnBrk="1" fontAlgn="base" hangingPunct="1"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141413" indent="-227013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1376363" indent="-234950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mamenda/AI/blob/master/AI_GoogleAssistanceApi.MOV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Q4u7qQBSgA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14400" y="152400"/>
            <a:ext cx="805105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lang="en-US" sz="30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2pPr>
            <a:lvl3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3pPr>
            <a:lvl4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4pPr>
            <a:lvl5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5pPr>
            <a:lvl6pPr marL="4572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6pPr>
            <a:lvl7pPr marL="9144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7pPr>
            <a:lvl8pPr marL="13716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8pPr>
            <a:lvl9pPr marL="18288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9pPr>
          </a:lstStyle>
          <a:p>
            <a:pPr algn="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Conversation Channels</a:t>
            </a:r>
          </a:p>
          <a:p>
            <a:pPr algn="r"/>
            <a:r>
              <a:rPr lang="en-US" altLang="en-US" sz="1400" b="1" dirty="0" smtClean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b</a:t>
            </a:r>
            <a:r>
              <a:rPr altLang="en-US" sz="1400" b="1" dirty="0" smtClean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y Rama Menda</a:t>
            </a:r>
          </a:p>
        </p:txBody>
      </p:sp>
    </p:spTree>
    <p:extLst>
      <p:ext uri="{BB962C8B-B14F-4D97-AF65-F5344CB8AC3E}">
        <p14:creationId xmlns:p14="http://schemas.microsoft.com/office/powerpoint/2010/main" xmlns="" val="12642503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0480"/>
            <a:ext cx="8728075" cy="643344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Agenda</a:t>
            </a:r>
            <a:r>
              <a:rPr lang="en-US" sz="2400" b="1" dirty="0">
                <a:solidFill>
                  <a:srgbClr val="002060"/>
                </a:solidFill>
              </a:rPr>
              <a:t/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Conversational Channels</a:t>
            </a:r>
            <a:endParaRPr 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291B-B6DA-4F26-BB25-6CDACE341E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ubtitle 3"/>
          <p:cNvSpPr txBox="1">
            <a:spLocks/>
          </p:cNvSpPr>
          <p:nvPr/>
        </p:nvSpPr>
        <p:spPr bwMode="auto">
          <a:xfrm>
            <a:off x="461251" y="1063928"/>
            <a:ext cx="7602906" cy="207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4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1pPr>
            <a:lvl2pPr marL="628650" indent="-225425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2pPr>
            <a:lvl3pPr marL="981075" indent="-233363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3pPr>
            <a:lvl4pPr marL="1266825" indent="-1714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16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4pPr>
            <a:lvl5pPr marL="1554163" indent="-17303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5pPr>
            <a:lvl6pPr marL="2011363" indent="-17303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+mn-ea"/>
              </a:defRPr>
            </a:lvl6pPr>
            <a:lvl7pPr marL="2468563" indent="-17303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+mn-ea"/>
              </a:defRPr>
            </a:lvl7pPr>
            <a:lvl8pPr marL="2925763" indent="-17303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+mn-ea"/>
              </a:defRPr>
            </a:lvl8pPr>
            <a:lvl9pPr marL="3382963" indent="-17303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1" kern="0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Overview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1" kern="0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Technology Options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200" b="1" kern="0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Amazon Alexa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200" b="1" kern="0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Google Assistant</a:t>
            </a:r>
          </a:p>
        </p:txBody>
      </p:sp>
    </p:spTree>
    <p:extLst>
      <p:ext uri="{BB962C8B-B14F-4D97-AF65-F5344CB8AC3E}">
        <p14:creationId xmlns:p14="http://schemas.microsoft.com/office/powerpoint/2010/main" xmlns="" val="26859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 bwMode="auto">
          <a:xfrm>
            <a:off x="4241800" y="1286933"/>
            <a:ext cx="4622800" cy="3259667"/>
          </a:xfrm>
          <a:prstGeom prst="roundRect">
            <a:avLst>
              <a:gd name="adj" fmla="val 1464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Google Voice Kit</a:t>
            </a:r>
            <a:endParaRPr lang="en-US" sz="8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22860"/>
            <a:ext cx="8728075" cy="635724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Google Assistant</a:t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Conversational Channels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291B-B6DA-4F26-BB25-6CDACE341E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2106" y="1908595"/>
            <a:ext cx="158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Google Voice Kit</a:t>
            </a:r>
            <a:endParaRPr lang="en-US" sz="1100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 rot="5400000">
            <a:off x="6117165" y="1697567"/>
            <a:ext cx="939803" cy="4301067"/>
          </a:xfrm>
          <a:prstGeom prst="roundRect">
            <a:avLst>
              <a:gd name="adj" fmla="val 6884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Raspberry Pi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411131" y="2424956"/>
            <a:ext cx="4343400" cy="580709"/>
          </a:xfrm>
          <a:prstGeom prst="roundRect">
            <a:avLst>
              <a:gd name="adj" fmla="val 8621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Voice recognition HAT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796" y="2174876"/>
            <a:ext cx="17430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Rounded Rectangle 38"/>
          <p:cNvSpPr/>
          <p:nvPr/>
        </p:nvSpPr>
        <p:spPr bwMode="auto">
          <a:xfrm>
            <a:off x="4555066" y="3699925"/>
            <a:ext cx="1905001" cy="508000"/>
          </a:xfrm>
          <a:prstGeom prst="roundRect">
            <a:avLst>
              <a:gd name="adj" fmla="val 8621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Voice Kit SD Image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solidFill>
                  <a:schemeClr val="bg1"/>
                </a:solidFill>
                <a:ea typeface="MS PGothic" pitchFamily="34" charset="-128"/>
                <a:cs typeface="Verdana" panose="020B0604030504040204" pitchFamily="34" charset="0"/>
              </a:rPr>
              <a:t>Python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solidFill>
                  <a:schemeClr val="bg1"/>
                </a:solidFill>
                <a:ea typeface="MS PGothic" pitchFamily="34" charset="-128"/>
                <a:cs typeface="Verdana" panose="020B0604030504040204" pitchFamily="34" charset="0"/>
              </a:rPr>
              <a:t>Google Assistant Libraries</a:t>
            </a:r>
            <a:endParaRPr lang="en-US" sz="800" dirty="0" smtClean="0">
              <a:solidFill>
                <a:schemeClr val="bg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4419600" y="1532922"/>
            <a:ext cx="1914881" cy="580709"/>
          </a:xfrm>
          <a:prstGeom prst="roundRect">
            <a:avLst>
              <a:gd name="adj" fmla="val 8621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Micro Phone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6607834" y="1521420"/>
            <a:ext cx="2095899" cy="580709"/>
          </a:xfrm>
          <a:prstGeom prst="roundRect">
            <a:avLst>
              <a:gd name="adj" fmla="val 8621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Speaker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</p:txBody>
      </p:sp>
      <p:sp>
        <p:nvSpPr>
          <p:cNvPr id="42" name="Down Arrow 41"/>
          <p:cNvSpPr/>
          <p:nvPr/>
        </p:nvSpPr>
        <p:spPr bwMode="auto">
          <a:xfrm>
            <a:off x="5232399" y="2167466"/>
            <a:ext cx="211667" cy="237068"/>
          </a:xfrm>
          <a:prstGeom prst="downArrow">
            <a:avLst/>
          </a:prstGeom>
          <a:solidFill>
            <a:srgbClr val="BD252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smtClean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43" name="Down Arrow 42"/>
          <p:cNvSpPr/>
          <p:nvPr/>
        </p:nvSpPr>
        <p:spPr bwMode="auto">
          <a:xfrm rot="10800000">
            <a:off x="7569198" y="2150533"/>
            <a:ext cx="211667" cy="237068"/>
          </a:xfrm>
          <a:prstGeom prst="downArrow">
            <a:avLst/>
          </a:prstGeom>
          <a:solidFill>
            <a:srgbClr val="BD252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b="1" smtClean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44" name="Up-Down Arrow 43"/>
          <p:cNvSpPr/>
          <p:nvPr/>
        </p:nvSpPr>
        <p:spPr bwMode="auto">
          <a:xfrm>
            <a:off x="6307667" y="3031076"/>
            <a:ext cx="228600" cy="347134"/>
          </a:xfrm>
          <a:prstGeom prst="upDownArrow">
            <a:avLst/>
          </a:prstGeom>
          <a:solidFill>
            <a:srgbClr val="BD252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b="1" smtClean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6587064" y="3691459"/>
            <a:ext cx="2040466" cy="508000"/>
          </a:xfrm>
          <a:prstGeom prst="roundRect">
            <a:avLst>
              <a:gd name="adj" fmla="val 8621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Google  Cloud Platform’s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solidFill>
                  <a:schemeClr val="bg1"/>
                </a:solidFill>
                <a:ea typeface="MS PGothic" pitchFamily="34" charset="-128"/>
              </a:rPr>
              <a:t>Google Assistant API’s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Credentials</a:t>
            </a:r>
            <a:endParaRPr lang="en-US" sz="800" dirty="0" smtClean="0">
              <a:solidFill>
                <a:schemeClr val="bg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 rot="5400000">
            <a:off x="6032498" y="3602566"/>
            <a:ext cx="1159934" cy="4301067"/>
          </a:xfrm>
          <a:prstGeom prst="roundRect">
            <a:avLst>
              <a:gd name="adj" fmla="val 6884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Google Cloud Platform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4631267" y="5308592"/>
            <a:ext cx="4021662" cy="508000"/>
          </a:xfrm>
          <a:prstGeom prst="roundRect">
            <a:avLst>
              <a:gd name="adj" fmla="val 8621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Google  Assistant API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bg1"/>
                </a:solidFill>
                <a:ea typeface="MS PGothic" pitchFamily="34" charset="-128"/>
              </a:rPr>
              <a:t>Voice to Text Conversion | Process Request | Text to Voice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</p:txBody>
      </p:sp>
      <p:sp>
        <p:nvSpPr>
          <p:cNvPr id="50" name="Up-Down Arrow 49"/>
          <p:cNvSpPr/>
          <p:nvPr/>
        </p:nvSpPr>
        <p:spPr bwMode="auto">
          <a:xfrm>
            <a:off x="6383867" y="4622810"/>
            <a:ext cx="228600" cy="457190"/>
          </a:xfrm>
          <a:prstGeom prst="upDownArrow">
            <a:avLst/>
          </a:prstGeom>
          <a:solidFill>
            <a:srgbClr val="BD252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b="1" dirty="0" smtClean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51" name="Right Arrow 50"/>
          <p:cNvSpPr/>
          <p:nvPr/>
        </p:nvSpPr>
        <p:spPr bwMode="auto">
          <a:xfrm>
            <a:off x="2243668" y="2624667"/>
            <a:ext cx="1608666" cy="584200"/>
          </a:xfrm>
          <a:prstGeom prst="rightArrow">
            <a:avLst/>
          </a:prstGeom>
          <a:solidFill>
            <a:srgbClr val="BD252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ea typeface="MS PGothic" pitchFamily="34" charset="-128"/>
              </a:rPr>
              <a:t>How it works ?</a:t>
            </a:r>
            <a:endParaRPr lang="en-US" sz="1000" b="1" dirty="0" smtClean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1865" y="3716867"/>
            <a:ext cx="2108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  <a:hlinkClick r:id="rId3"/>
              </a:rPr>
              <a:t>Demo </a:t>
            </a:r>
            <a:r>
              <a:rPr lang="en-US" sz="10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  <a:hlinkClick r:id="rId3"/>
              </a:rPr>
              <a:t>Link</a:t>
            </a:r>
            <a:r>
              <a:rPr lang="en-US" sz="10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 </a:t>
            </a:r>
            <a:r>
              <a:rPr lang="en-US" sz="8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(Download &amp; Play)</a:t>
            </a:r>
            <a:endParaRPr lang="en-US" sz="800" b="1" dirty="0" smtClean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719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1894"/>
            <a:ext cx="8728075" cy="617826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Amazon Alexa</a:t>
            </a:r>
            <a:r>
              <a:rPr lang="en-US" sz="2400" b="1" dirty="0" smtClean="0">
                <a:solidFill>
                  <a:srgbClr val="002060"/>
                </a:solidFill>
              </a:rPr>
              <a:t/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 Conversational Channels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13701" y="6619063"/>
            <a:ext cx="815975" cy="261938"/>
          </a:xfrm>
        </p:spPr>
        <p:txBody>
          <a:bodyPr/>
          <a:lstStyle/>
          <a:p>
            <a:fld id="{E0F1291B-B6DA-4F26-BB25-6CDACE341E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66761"/>
            <a:ext cx="62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BD2521"/>
                </a:solidFill>
                <a:latin typeface="+mj-lt"/>
                <a:ea typeface="ＭＳ Ｐゴシック" charset="0"/>
                <a:cs typeface="MS PGothic"/>
              </a:rPr>
              <a:t>Draft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43191" y="1099413"/>
            <a:ext cx="346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Ally Bank’s Conversational Channel architecture</a:t>
            </a:r>
            <a:endParaRPr lang="en-US" sz="10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5883" y="1533525"/>
            <a:ext cx="70485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1792591" y="5696811"/>
            <a:ext cx="7046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Note : </a:t>
            </a:r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Complete recording : </a:t>
            </a:r>
            <a:r>
              <a:rPr lang="en-US" sz="1000" b="1" dirty="0" smtClean="0">
                <a:solidFill>
                  <a:srgbClr val="002060"/>
                </a:solidFill>
                <a:latin typeface="+mj-lt"/>
                <a:hlinkClick r:id="rId3"/>
              </a:rPr>
              <a:t>https://</a:t>
            </a:r>
            <a:r>
              <a:rPr lang="en-US" sz="1000" b="1" dirty="0" smtClean="0">
                <a:solidFill>
                  <a:srgbClr val="002060"/>
                </a:solidFill>
                <a:latin typeface="+mj-lt"/>
                <a:hlinkClick r:id="rId3"/>
              </a:rPr>
              <a:t>www.youtube.com/watch?v=9Q4u7qQBSgA</a:t>
            </a:r>
            <a:endParaRPr lang="en-US" sz="10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60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5562896"/>
              </p:ext>
            </p:extLst>
          </p:nvPr>
        </p:nvGraphicFramePr>
        <p:xfrm>
          <a:off x="304797" y="920750"/>
          <a:ext cx="8669081" cy="52933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5054"/>
                <a:gridCol w="2351773"/>
                <a:gridCol w="59522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#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Document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Link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4521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Georgia" panose="02040502050405020303" pitchFamily="18" charset="0"/>
                        </a:rPr>
                        <a:t>Google Voice Kit Overview</a:t>
                      </a:r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https://aiyprojects.withgoogle.com/voice/#project-overview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AWS re:Invent 2017: Ally Bank &amp; Cognizant: Transforming Customer Experience Using Amazon Alexa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Georgia" panose="02040502050405020303" pitchFamily="18" charset="0"/>
                        </a:rPr>
                        <a:t>https://www.youtube.com/watch?v=9Q4u7qQBSgA</a:t>
                      </a:r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8100"/>
            <a:ext cx="8728075" cy="62810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Reference Documents</a:t>
            </a:r>
            <a:r>
              <a:rPr lang="en-US" sz="2800" b="1" dirty="0">
                <a:solidFill>
                  <a:srgbClr val="002060"/>
                </a:solidFill>
              </a:rPr>
              <a:t/>
            </a:r>
            <a:br>
              <a:rPr lang="en-US" sz="2800" b="1" dirty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Conversation Channels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291B-B6DA-4F26-BB25-6CDACE341E2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61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F Theme">
  <a:themeElements>
    <a:clrScheme name="Custom 3">
      <a:dk1>
        <a:sysClr val="windowText" lastClr="000000"/>
      </a:dk1>
      <a:lt1>
        <a:sysClr val="window" lastClr="FFFFFF"/>
      </a:lt1>
      <a:dk2>
        <a:srgbClr val="BB0826"/>
      </a:dk2>
      <a:lt2>
        <a:srgbClr val="EEECE1"/>
      </a:lt2>
      <a:accent1>
        <a:srgbClr val="8AA3B3"/>
      </a:accent1>
      <a:accent2>
        <a:srgbClr val="F28B13"/>
      </a:accent2>
      <a:accent3>
        <a:srgbClr val="739600"/>
      </a:accent3>
      <a:accent4>
        <a:srgbClr val="631D76"/>
      </a:accent4>
      <a:accent5>
        <a:srgbClr val="688FCF"/>
      </a:accent5>
      <a:accent6>
        <a:srgbClr val="C4A560"/>
      </a:accent6>
      <a:hlink>
        <a:srgbClr val="0000FF"/>
      </a:hlink>
      <a:folHlink>
        <a:srgbClr val="800080"/>
      </a:folHlink>
    </a:clrScheme>
    <a:fontScheme name="WFB_Template">
      <a:majorFont>
        <a:latin typeface="Georgia"/>
        <a:ea typeface="MS PGothic"/>
        <a:cs typeface=""/>
      </a:majorFont>
      <a:minorFont>
        <a:latin typeface="Verdana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626366"/>
            </a:solidFill>
            <a:effectLst/>
            <a:latin typeface="Verdana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626366"/>
            </a:solidFill>
            <a:effectLst/>
            <a:latin typeface="Verdana" pitchFamily="34" charset="0"/>
            <a:ea typeface="MS PGothic" pitchFamily="34" charset="-128"/>
          </a:defRPr>
        </a:defPPr>
      </a:lstStyle>
    </a:lnDef>
  </a:objectDefaults>
  <a:extraClrSchemeLst>
    <a:extraClrScheme>
      <a:clrScheme name="WFB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13">
        <a:dk1>
          <a:srgbClr val="5A5D62"/>
        </a:dk1>
        <a:lt1>
          <a:srgbClr val="FFFFFF"/>
        </a:lt1>
        <a:dk2>
          <a:srgbClr val="D4002F"/>
        </a:dk2>
        <a:lt2>
          <a:srgbClr val="8E9091"/>
        </a:lt2>
        <a:accent1>
          <a:srgbClr val="688FCF"/>
        </a:accent1>
        <a:accent2>
          <a:srgbClr val="F25316"/>
        </a:accent2>
        <a:accent3>
          <a:srgbClr val="FFFFFF"/>
        </a:accent3>
        <a:accent4>
          <a:srgbClr val="4C4E53"/>
        </a:accent4>
        <a:accent5>
          <a:srgbClr val="B9C6E4"/>
        </a:accent5>
        <a:accent6>
          <a:srgbClr val="DB4A13"/>
        </a:accent6>
        <a:hlink>
          <a:srgbClr val="739600"/>
        </a:hlink>
        <a:folHlink>
          <a:srgbClr val="7046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14">
        <a:dk1>
          <a:srgbClr val="5A5D62"/>
        </a:dk1>
        <a:lt1>
          <a:srgbClr val="FFFFFF"/>
        </a:lt1>
        <a:dk2>
          <a:srgbClr val="D4002F"/>
        </a:dk2>
        <a:lt2>
          <a:srgbClr val="8E9091"/>
        </a:lt2>
        <a:accent1>
          <a:srgbClr val="688FCF"/>
        </a:accent1>
        <a:accent2>
          <a:srgbClr val="F25316"/>
        </a:accent2>
        <a:accent3>
          <a:srgbClr val="FFFFFF"/>
        </a:accent3>
        <a:accent4>
          <a:srgbClr val="4C4E53"/>
        </a:accent4>
        <a:accent5>
          <a:srgbClr val="B9C6E4"/>
        </a:accent5>
        <a:accent6>
          <a:srgbClr val="DB4A13"/>
        </a:accent6>
        <a:hlink>
          <a:srgbClr val="739600"/>
        </a:hlink>
        <a:folHlink>
          <a:srgbClr val="F28B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15">
        <a:dk1>
          <a:srgbClr val="5A5D62"/>
        </a:dk1>
        <a:lt1>
          <a:srgbClr val="FFFFFF"/>
        </a:lt1>
        <a:dk2>
          <a:srgbClr val="D4002F"/>
        </a:dk2>
        <a:lt2>
          <a:srgbClr val="8E9091"/>
        </a:lt2>
        <a:accent1>
          <a:srgbClr val="688FCF"/>
        </a:accent1>
        <a:accent2>
          <a:srgbClr val="F25316"/>
        </a:accent2>
        <a:accent3>
          <a:srgbClr val="FFFFFF"/>
        </a:accent3>
        <a:accent4>
          <a:srgbClr val="4C4E53"/>
        </a:accent4>
        <a:accent5>
          <a:srgbClr val="B9C6E4"/>
        </a:accent5>
        <a:accent6>
          <a:srgbClr val="DB4A13"/>
        </a:accent6>
        <a:hlink>
          <a:srgbClr val="739600"/>
        </a:hlink>
        <a:folHlink>
          <a:srgbClr val="A990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16">
        <a:dk1>
          <a:srgbClr val="5A5D62"/>
        </a:dk1>
        <a:lt1>
          <a:srgbClr val="FFFFFF"/>
        </a:lt1>
        <a:dk2>
          <a:srgbClr val="D4002F"/>
        </a:dk2>
        <a:lt2>
          <a:srgbClr val="8E9091"/>
        </a:lt2>
        <a:accent1>
          <a:srgbClr val="688FCF"/>
        </a:accent1>
        <a:accent2>
          <a:srgbClr val="F25316"/>
        </a:accent2>
        <a:accent3>
          <a:srgbClr val="FFFFFF"/>
        </a:accent3>
        <a:accent4>
          <a:srgbClr val="4C4E53"/>
        </a:accent4>
        <a:accent5>
          <a:srgbClr val="B9C6E4"/>
        </a:accent5>
        <a:accent6>
          <a:srgbClr val="DB4A13"/>
        </a:accent6>
        <a:hlink>
          <a:srgbClr val="739600"/>
        </a:hlink>
        <a:folHlink>
          <a:srgbClr val="8D6B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2013 WBR Roadmap.pptx" id="{93231C04-83F5-4DBD-AC8C-BD93AF3512D5}" vid="{07AF39BA-641D-4A53-989F-074B63AF9B87}"/>
    </a:ext>
  </a:extLst>
</a:theme>
</file>

<file path=ppt/theme/theme2.xml><?xml version="1.0" encoding="utf-8"?>
<a:theme xmlns:a="http://schemas.openxmlformats.org/drawingml/2006/main" name="Brand 2.0 template widescreen 3_26_15">
  <a:themeElements>
    <a:clrScheme name="Brand 2.0 colors">
      <a:dk1>
        <a:srgbClr val="000000"/>
      </a:dk1>
      <a:lt1>
        <a:srgbClr val="FFFFFF"/>
      </a:lt1>
      <a:dk2>
        <a:srgbClr val="ED8800"/>
      </a:dk2>
      <a:lt2>
        <a:srgbClr val="BB0826"/>
      </a:lt2>
      <a:accent1>
        <a:srgbClr val="ED8800"/>
      </a:accent1>
      <a:accent2>
        <a:srgbClr val="702F8A"/>
      </a:accent2>
      <a:accent3>
        <a:srgbClr val="0095C8"/>
      </a:accent3>
      <a:accent4>
        <a:srgbClr val="46A033"/>
      </a:accent4>
      <a:accent5>
        <a:srgbClr val="AE2573"/>
      </a:accent5>
      <a:accent6>
        <a:srgbClr val="7A6855"/>
      </a:accent6>
      <a:hlink>
        <a:srgbClr val="44464A"/>
      </a:hlink>
      <a:folHlink>
        <a:srgbClr val="D9D9D6"/>
      </a:folHlink>
    </a:clrScheme>
    <a:fontScheme name="Brand 2.0 fonts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342900" indent="-342900" algn="l" defTabSz="914400" rtl="0" eaLnBrk="1" latinLnBrk="0" hangingPunct="1">
          <a:spcBef>
            <a:spcPts val="800"/>
          </a:spcBef>
          <a:buFont typeface="Wingdings" pitchFamily="2" charset="2"/>
          <a:buChar char="§"/>
          <a:defRPr sz="1400" kern="1200" dirty="0" err="1" smtClean="0">
            <a:solidFill>
              <a:schemeClr val="tx1"/>
            </a:solidFill>
            <a:latin typeface="Verdana" pitchFamily="34" charset="0"/>
            <a:ea typeface="+mn-ea"/>
            <a:cs typeface="+mn-cs"/>
          </a:defRPr>
        </a:defPPr>
      </a:lstStyle>
    </a:txDef>
  </a:objectDefaults>
  <a:extraClrSchemeLst/>
  <a:custClrLst>
    <a:custClr name="Dark Orange">
      <a:srgbClr val="CE4C00"/>
    </a:custClr>
    <a:custClr name="Dark Plum">
      <a:srgbClr val="4D3B65"/>
    </a:custClr>
    <a:custClr name="Dark Teal">
      <a:srgbClr val="00698C"/>
    </a:custClr>
    <a:custClr name="Dark Green">
      <a:srgbClr val="007337"/>
    </a:custClr>
    <a:custClr name="Dark Magenta">
      <a:srgbClr val="821861"/>
    </a:custClr>
    <a:custClr name="Dark Ebony">
      <a:srgbClr val="574537"/>
    </a:custClr>
    <a:custClr name="WF Yellow">
      <a:srgbClr val="FCC60A"/>
    </a:custClr>
    <a:custClr name="WF Gray">
      <a:srgbClr val="8F8F8F"/>
    </a:custClr>
    <a:custClr name="Aqua Blue">
      <a:srgbClr val="44464A"/>
    </a:custClr>
    <a:custClr name="Khaki">
      <a:srgbClr val="BFC0BE"/>
    </a:custClr>
    <a:custClr name="Stone">
      <a:srgbClr val="D7D3C7"/>
    </a:custClr>
    <a:custClr name="Breeze">
      <a:srgbClr val="DADBBF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48E82CE48E047B04BBAC9E1E5D28D" ma:contentTypeVersion="0" ma:contentTypeDescription="Create a new document." ma:contentTypeScope="" ma:versionID="bb95dc9db20c777bfb5fff7471d7738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2E7ECB-8814-445E-A53E-609BAFCF62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F8B91C6-7013-4CB7-8658-882572B5B9E9}">
  <ds:schemaRefs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C4ECC7-D6AA-4564-9DB9-B6C34B0088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WIM Architecture Template</Template>
  <TotalTime>0</TotalTime>
  <Words>129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WF Theme</vt:lpstr>
      <vt:lpstr>Brand 2.0 template widescreen 3_26_15</vt:lpstr>
      <vt:lpstr>Slide 1</vt:lpstr>
      <vt:lpstr>Agenda Conversational Channels</vt:lpstr>
      <vt:lpstr>Google Assistant Conversational Channels</vt:lpstr>
      <vt:lpstr>Amazon Alexa  Conversational Channels</vt:lpstr>
      <vt:lpstr>Reference Documents Conversation Channels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2017-04-24T14:28:40Z</dcterms:created>
  <dcterms:modified xsi:type="dcterms:W3CDTF">2018-02-12T05:13:23Z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0x0101007F048E82CE48E047B04BBAC9E1E5D28D</vt:lpwstr>
  </property>
  <property fmtid="{D5CDD505-2E9C-101B-9397-08002B2CF9AE}" pid="3" name="Project Name">
    <vt:lpwstr>1</vt:lpwstr>
  </property>
</Properties>
</file>