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309" r:id="rId3"/>
    <p:sldId id="300" r:id="rId4"/>
    <p:sldId id="326" r:id="rId5"/>
    <p:sldId id="303" r:id="rId6"/>
    <p:sldId id="334" r:id="rId7"/>
    <p:sldId id="306" r:id="rId8"/>
    <p:sldId id="347" r:id="rId9"/>
    <p:sldId id="342" r:id="rId10"/>
    <p:sldId id="341" r:id="rId11"/>
    <p:sldId id="338" r:id="rId12"/>
    <p:sldId id="330" r:id="rId13"/>
    <p:sldId id="327" r:id="rId14"/>
    <p:sldId id="264" r:id="rId15"/>
    <p:sldId id="265" r:id="rId16"/>
    <p:sldId id="308" r:id="rId17"/>
    <p:sldId id="268" r:id="rId18"/>
    <p:sldId id="339" r:id="rId19"/>
    <p:sldId id="310" r:id="rId20"/>
    <p:sldId id="315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E43"/>
    <a:srgbClr val="D0D8E8"/>
    <a:srgbClr val="4B8030"/>
    <a:srgbClr val="9DE824"/>
    <a:srgbClr val="0DFF7A"/>
    <a:srgbClr val="33FF8F"/>
    <a:srgbClr val="FF2929"/>
    <a:srgbClr val="CC949C"/>
    <a:srgbClr val="003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86906" autoAdjust="0"/>
  </p:normalViewPr>
  <p:slideViewPr>
    <p:cSldViewPr>
      <p:cViewPr varScale="1">
        <p:scale>
          <a:sx n="101" d="100"/>
          <a:sy n="101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292DB-0CBE-4E6C-AB3F-62040A55E4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BD71A-4DD5-430E-9493-83FEC72B556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  <a:latin typeface="+mj-lt"/>
            </a:rPr>
            <a:t>Changing Server technology</a:t>
          </a:r>
          <a:endParaRPr lang="en-US" sz="2400" b="0" dirty="0">
            <a:solidFill>
              <a:schemeClr val="bg1"/>
            </a:solidFill>
            <a:latin typeface="+mj-lt"/>
          </a:endParaRPr>
        </a:p>
      </dgm:t>
    </dgm:pt>
    <dgm:pt modelId="{A3E5EDAB-52BE-45BC-939D-6A9B5EE42DA5}" type="parTrans" cxnId="{7B8F5B3F-6650-4901-B20D-DEF4750A4E7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F51BE2-5346-43CC-B317-BCFE97745903}" type="sibTrans" cxnId="{7B8F5B3F-6650-4901-B20D-DEF4750A4E75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74E44B0-48DF-47FD-97B3-0923E966FE73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Virtual Machines</a:t>
          </a:r>
          <a:endParaRPr lang="en-US" sz="2400" b="0" dirty="0">
            <a:solidFill>
              <a:schemeClr val="bg1"/>
            </a:solidFill>
          </a:endParaRPr>
        </a:p>
      </dgm:t>
    </dgm:pt>
    <dgm:pt modelId="{E7725367-E7B7-4E70-ADC3-4219310EFE8C}" type="par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12E8B39-4414-4E79-8D8E-98CA8E4AF751}" type="sib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25A0EB4-2CD1-43B2-842A-E4D32B64067B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Containers (History)</a:t>
          </a:r>
          <a:endParaRPr lang="en-US" sz="2400" b="0" dirty="0">
            <a:solidFill>
              <a:schemeClr val="bg1"/>
            </a:solidFill>
          </a:endParaRPr>
        </a:p>
      </dgm:t>
    </dgm:pt>
    <dgm:pt modelId="{AAE9C59E-35B4-4BBC-A2F2-179D275AED83}" type="par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8F65BC7-CD40-4CD2-B7E4-0D23EDC55F4F}" type="sib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BD7FAE0-BF50-4DD8-B50B-70B6296B340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Building Containers</a:t>
          </a:r>
          <a:endParaRPr lang="en-US" sz="2400" b="0" dirty="0">
            <a:solidFill>
              <a:schemeClr val="bg1"/>
            </a:solidFill>
          </a:endParaRPr>
        </a:p>
      </dgm:t>
    </dgm:pt>
    <dgm:pt modelId="{DB46C0AC-75C9-4F13-AD63-B993DCB77C2F}" type="par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8AF55E2-B0A0-44B2-B897-4370C16F852B}" type="sib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F5D8929-8ADD-4CFB-B5B8-011A5CF029DC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Questions ?</a:t>
          </a:r>
          <a:endParaRPr lang="en-US" sz="2400" b="0" dirty="0">
            <a:solidFill>
              <a:schemeClr val="bg1"/>
            </a:solidFill>
          </a:endParaRPr>
        </a:p>
      </dgm:t>
    </dgm:pt>
    <dgm:pt modelId="{949CEDB8-6F42-4F8A-8EF3-6FB288EF7C37}" type="par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C4F7E70-A73B-4FB6-B1F0-ED6B1B6FBFAE}" type="sib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C715C24-6913-4CB7-91A2-67801B7BB90A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Docker Container ecosystem</a:t>
          </a:r>
          <a:endParaRPr lang="en-US" sz="2400" b="0" dirty="0">
            <a:solidFill>
              <a:schemeClr val="bg1"/>
            </a:solidFill>
          </a:endParaRPr>
        </a:p>
      </dgm:t>
    </dgm:pt>
    <dgm:pt modelId="{A7F715AB-3EEC-400F-B161-C3E7C4F57CC2}" type="par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47B0996-C580-4354-A032-74E4AF826186}" type="sib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0EBDC46-B1FB-4232-ADDB-A6545E917E70}" type="pres">
      <dgm:prSet presAssocID="{C98292DB-0CBE-4E6C-AB3F-62040A55E4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7FF7019-721C-4942-9161-4B41A5152A43}" type="pres">
      <dgm:prSet presAssocID="{C98292DB-0CBE-4E6C-AB3F-62040A55E41C}" presName="Name1" presStyleCnt="0"/>
      <dgm:spPr/>
    </dgm:pt>
    <dgm:pt modelId="{9A632AA4-1E42-4074-AA0D-26B90A96A47F}" type="pres">
      <dgm:prSet presAssocID="{C98292DB-0CBE-4E6C-AB3F-62040A55E41C}" presName="cycle" presStyleCnt="0"/>
      <dgm:spPr/>
    </dgm:pt>
    <dgm:pt modelId="{04A1E829-D8C9-4823-B56F-83D0C990743E}" type="pres">
      <dgm:prSet presAssocID="{C98292DB-0CBE-4E6C-AB3F-62040A55E41C}" presName="srcNode" presStyleLbl="node1" presStyleIdx="0" presStyleCnt="6"/>
      <dgm:spPr/>
    </dgm:pt>
    <dgm:pt modelId="{C2AE3436-0951-4B60-A8B8-AE3BD664ACD3}" type="pres">
      <dgm:prSet presAssocID="{C98292DB-0CBE-4E6C-AB3F-62040A55E41C}" presName="conn" presStyleLbl="parChTrans1D2" presStyleIdx="0" presStyleCnt="1"/>
      <dgm:spPr/>
      <dgm:t>
        <a:bodyPr/>
        <a:lstStyle/>
        <a:p>
          <a:endParaRPr lang="en-US"/>
        </a:p>
      </dgm:t>
    </dgm:pt>
    <dgm:pt modelId="{14348C66-B83A-4B9E-A511-8CEC325289C2}" type="pres">
      <dgm:prSet presAssocID="{C98292DB-0CBE-4E6C-AB3F-62040A55E41C}" presName="extraNode" presStyleLbl="node1" presStyleIdx="0" presStyleCnt="6"/>
      <dgm:spPr/>
    </dgm:pt>
    <dgm:pt modelId="{9D003C2A-BA55-46E7-9350-0B92F07237C6}" type="pres">
      <dgm:prSet presAssocID="{C98292DB-0CBE-4E6C-AB3F-62040A55E41C}" presName="dstNode" presStyleLbl="node1" presStyleIdx="0" presStyleCnt="6"/>
      <dgm:spPr/>
    </dgm:pt>
    <dgm:pt modelId="{31A75FEF-0C9C-4746-BC7A-458E3CD6364D}" type="pres">
      <dgm:prSet presAssocID="{791BD71A-4DD5-430E-9493-83FEC72B5563}" presName="text_1" presStyleLbl="node1" presStyleIdx="0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51284-E9D7-48DA-9709-8C1F6DC52C2C}" type="pres">
      <dgm:prSet presAssocID="{791BD71A-4DD5-430E-9493-83FEC72B5563}" presName="accent_1" presStyleCnt="0"/>
      <dgm:spPr/>
    </dgm:pt>
    <dgm:pt modelId="{89478779-017D-47E1-B731-40A823290D57}" type="pres">
      <dgm:prSet presAssocID="{791BD71A-4DD5-430E-9493-83FEC72B5563}" presName="accentRepeatNode" presStyleLbl="solidFgAcc1" presStyleIdx="0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5357D5D-AA78-422E-BD22-B9CF70BC59D0}" type="pres">
      <dgm:prSet presAssocID="{474E44B0-48DF-47FD-97B3-0923E966FE73}" presName="text_2" presStyleLbl="node1" presStyleIdx="1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BD37E-C614-4D66-B498-205618A2A641}" type="pres">
      <dgm:prSet presAssocID="{474E44B0-48DF-47FD-97B3-0923E966FE73}" presName="accent_2" presStyleCnt="0"/>
      <dgm:spPr/>
    </dgm:pt>
    <dgm:pt modelId="{063CBAA2-DB6C-4E05-853A-B37F0918D510}" type="pres">
      <dgm:prSet presAssocID="{474E44B0-48DF-47FD-97B3-0923E966FE73}" presName="accentRepeatNode" presStyleLbl="solidFgAcc1" presStyleIdx="1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A08A3FF-E697-46B9-BDEA-998C4306E29F}" type="pres">
      <dgm:prSet presAssocID="{F25A0EB4-2CD1-43B2-842A-E4D32B64067B}" presName="text_3" presStyleLbl="node1" presStyleIdx="2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0A446-EE32-41AE-99E2-975A5194891B}" type="pres">
      <dgm:prSet presAssocID="{F25A0EB4-2CD1-43B2-842A-E4D32B64067B}" presName="accent_3" presStyleCnt="0"/>
      <dgm:spPr/>
    </dgm:pt>
    <dgm:pt modelId="{0D7B75B1-1D03-40C3-BA42-9F98EAB353CA}" type="pres">
      <dgm:prSet presAssocID="{F25A0EB4-2CD1-43B2-842A-E4D32B64067B}" presName="accentRepeatNode" presStyleLbl="solidFgAcc1" presStyleIdx="2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81AAA7E-9789-4B99-865E-D1DFA02F0665}" type="pres">
      <dgm:prSet presAssocID="{5C715C24-6913-4CB7-91A2-67801B7BB90A}" presName="text_4" presStyleLbl="node1" presStyleIdx="3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FDED8-F5DA-4A46-A6FA-BC68F8904268}" type="pres">
      <dgm:prSet presAssocID="{5C715C24-6913-4CB7-91A2-67801B7BB90A}" presName="accent_4" presStyleCnt="0"/>
      <dgm:spPr/>
    </dgm:pt>
    <dgm:pt modelId="{EA81834E-40E6-466A-9894-E16F8652A29B}" type="pres">
      <dgm:prSet presAssocID="{5C715C24-6913-4CB7-91A2-67801B7BB90A}" presName="accentRepeatNode" presStyleLbl="solidFgAcc1" presStyleIdx="3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821F000-06F5-4A7B-A720-4B06F6EB8258}" type="pres">
      <dgm:prSet presAssocID="{5BD7FAE0-BF50-4DD8-B50B-70B6296B340D}" presName="text_5" presStyleLbl="node1" presStyleIdx="4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B73C7-D66F-480D-A74C-D28E17A48476}" type="pres">
      <dgm:prSet presAssocID="{5BD7FAE0-BF50-4DD8-B50B-70B6296B340D}" presName="accent_5" presStyleCnt="0"/>
      <dgm:spPr/>
    </dgm:pt>
    <dgm:pt modelId="{3A87F690-BCBB-4356-972E-EA4289DE8B37}" type="pres">
      <dgm:prSet presAssocID="{5BD7FAE0-BF50-4DD8-B50B-70B6296B340D}" presName="accentRepeatNode" presStyleLbl="solidFgAcc1" presStyleIdx="4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4FACCE1-5421-4E3A-A184-3F2B4934639D}" type="pres">
      <dgm:prSet presAssocID="{EF5D8929-8ADD-4CFB-B5B8-011A5CF029DC}" presName="text_6" presStyleLbl="node1" presStyleIdx="5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FB6D8-55C6-48F2-9959-720915AA5843}" type="pres">
      <dgm:prSet presAssocID="{EF5D8929-8ADD-4CFB-B5B8-011A5CF029DC}" presName="accent_6" presStyleCnt="0"/>
      <dgm:spPr/>
    </dgm:pt>
    <dgm:pt modelId="{3DF6AE6A-751E-42E4-A518-B10AAF8551D8}" type="pres">
      <dgm:prSet presAssocID="{EF5D8929-8ADD-4CFB-B5B8-011A5CF029DC}" presName="accentRepeatNode" presStyleLbl="solidFgAcc1" presStyleIdx="5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</dgm:ptLst>
  <dgm:cxnLst>
    <dgm:cxn modelId="{108D6419-1F41-4032-903C-13C9698146D7}" srcId="{C98292DB-0CBE-4E6C-AB3F-62040A55E41C}" destId="{5BD7FAE0-BF50-4DD8-B50B-70B6296B340D}" srcOrd="4" destOrd="0" parTransId="{DB46C0AC-75C9-4F13-AD63-B993DCB77C2F}" sibTransId="{D8AF55E2-B0A0-44B2-B897-4370C16F852B}"/>
    <dgm:cxn modelId="{4F065E1A-A03E-438D-879A-AE4D74D29ED8}" type="presOf" srcId="{C5F51BE2-5346-43CC-B317-BCFE97745903}" destId="{C2AE3436-0951-4B60-A8B8-AE3BD664ACD3}" srcOrd="0" destOrd="0" presId="urn:microsoft.com/office/officeart/2008/layout/VerticalCurvedList"/>
    <dgm:cxn modelId="{2BDD3300-0757-4E6F-8CCF-C86B1807FACB}" type="presOf" srcId="{EF5D8929-8ADD-4CFB-B5B8-011A5CF029DC}" destId="{04FACCE1-5421-4E3A-A184-3F2B4934639D}" srcOrd="0" destOrd="0" presId="urn:microsoft.com/office/officeart/2008/layout/VerticalCurvedList"/>
    <dgm:cxn modelId="{17F3305D-C5A0-4255-B768-F334028AC9E7}" srcId="{C98292DB-0CBE-4E6C-AB3F-62040A55E41C}" destId="{474E44B0-48DF-47FD-97B3-0923E966FE73}" srcOrd="1" destOrd="0" parTransId="{E7725367-E7B7-4E70-ADC3-4219310EFE8C}" sibTransId="{312E8B39-4414-4E79-8D8E-98CA8E4AF751}"/>
    <dgm:cxn modelId="{50CACCA5-CAB5-402A-BA09-1501F5DB5328}" srcId="{C98292DB-0CBE-4E6C-AB3F-62040A55E41C}" destId="{F25A0EB4-2CD1-43B2-842A-E4D32B64067B}" srcOrd="2" destOrd="0" parTransId="{AAE9C59E-35B4-4BBC-A2F2-179D275AED83}" sibTransId="{38F65BC7-CD40-4CD2-B7E4-0D23EDC55F4F}"/>
    <dgm:cxn modelId="{57224369-C3A0-4A1C-BA25-851A9116D739}" type="presOf" srcId="{5BD7FAE0-BF50-4DD8-B50B-70B6296B340D}" destId="{A821F000-06F5-4A7B-A720-4B06F6EB8258}" srcOrd="0" destOrd="0" presId="urn:microsoft.com/office/officeart/2008/layout/VerticalCurvedList"/>
    <dgm:cxn modelId="{7E31ED5F-2663-4E82-B9E5-75EF55AB4B67}" srcId="{C98292DB-0CBE-4E6C-AB3F-62040A55E41C}" destId="{EF5D8929-8ADD-4CFB-B5B8-011A5CF029DC}" srcOrd="5" destOrd="0" parTransId="{949CEDB8-6F42-4F8A-8EF3-6FB288EF7C37}" sibTransId="{CC4F7E70-A73B-4FB6-B1F0-ED6B1B6FBFAE}"/>
    <dgm:cxn modelId="{C665F257-A9AF-4BFA-8703-9A1669142EDD}" type="presOf" srcId="{5C715C24-6913-4CB7-91A2-67801B7BB90A}" destId="{181AAA7E-9789-4B99-865E-D1DFA02F0665}" srcOrd="0" destOrd="0" presId="urn:microsoft.com/office/officeart/2008/layout/VerticalCurvedList"/>
    <dgm:cxn modelId="{92E2BFE9-B636-433B-9BBA-63918992034F}" type="presOf" srcId="{F25A0EB4-2CD1-43B2-842A-E4D32B64067B}" destId="{CA08A3FF-E697-46B9-BDEA-998C4306E29F}" srcOrd="0" destOrd="0" presId="urn:microsoft.com/office/officeart/2008/layout/VerticalCurvedList"/>
    <dgm:cxn modelId="{300D44BB-CC21-48BD-8CA0-B90B59479C5B}" type="presOf" srcId="{474E44B0-48DF-47FD-97B3-0923E966FE73}" destId="{35357D5D-AA78-422E-BD22-B9CF70BC59D0}" srcOrd="0" destOrd="0" presId="urn:microsoft.com/office/officeart/2008/layout/VerticalCurvedList"/>
    <dgm:cxn modelId="{0D6D48DF-1157-4E8F-88F6-762696475E38}" srcId="{C98292DB-0CBE-4E6C-AB3F-62040A55E41C}" destId="{5C715C24-6913-4CB7-91A2-67801B7BB90A}" srcOrd="3" destOrd="0" parTransId="{A7F715AB-3EEC-400F-B161-C3E7C4F57CC2}" sibTransId="{347B0996-C580-4354-A032-74E4AF826186}"/>
    <dgm:cxn modelId="{7B8F5B3F-6650-4901-B20D-DEF4750A4E75}" srcId="{C98292DB-0CBE-4E6C-AB3F-62040A55E41C}" destId="{791BD71A-4DD5-430E-9493-83FEC72B5563}" srcOrd="0" destOrd="0" parTransId="{A3E5EDAB-52BE-45BC-939D-6A9B5EE42DA5}" sibTransId="{C5F51BE2-5346-43CC-B317-BCFE97745903}"/>
    <dgm:cxn modelId="{56BBC7F2-F68D-41A7-B9FF-EEFA309517F0}" type="presOf" srcId="{791BD71A-4DD5-430E-9493-83FEC72B5563}" destId="{31A75FEF-0C9C-4746-BC7A-458E3CD6364D}" srcOrd="0" destOrd="0" presId="urn:microsoft.com/office/officeart/2008/layout/VerticalCurvedList"/>
    <dgm:cxn modelId="{B4ED9E46-4C88-406C-BC95-0D8CDB007D1F}" type="presOf" srcId="{C98292DB-0CBE-4E6C-AB3F-62040A55E41C}" destId="{C0EBDC46-B1FB-4232-ADDB-A6545E917E70}" srcOrd="0" destOrd="0" presId="urn:microsoft.com/office/officeart/2008/layout/VerticalCurvedList"/>
    <dgm:cxn modelId="{057007EF-4924-4F69-98A4-36612A6121CB}" type="presParOf" srcId="{C0EBDC46-B1FB-4232-ADDB-A6545E917E70}" destId="{F7FF7019-721C-4942-9161-4B41A5152A43}" srcOrd="0" destOrd="0" presId="urn:microsoft.com/office/officeart/2008/layout/VerticalCurvedList"/>
    <dgm:cxn modelId="{28122930-BA5B-49CE-A309-61DAB23A89F8}" type="presParOf" srcId="{F7FF7019-721C-4942-9161-4B41A5152A43}" destId="{9A632AA4-1E42-4074-AA0D-26B90A96A47F}" srcOrd="0" destOrd="0" presId="urn:microsoft.com/office/officeart/2008/layout/VerticalCurvedList"/>
    <dgm:cxn modelId="{B625328D-90E2-40F3-A5F4-6E7261B454ED}" type="presParOf" srcId="{9A632AA4-1E42-4074-AA0D-26B90A96A47F}" destId="{04A1E829-D8C9-4823-B56F-83D0C990743E}" srcOrd="0" destOrd="0" presId="urn:microsoft.com/office/officeart/2008/layout/VerticalCurvedList"/>
    <dgm:cxn modelId="{FD303324-F099-484A-A2DC-D3E6E0485849}" type="presParOf" srcId="{9A632AA4-1E42-4074-AA0D-26B90A96A47F}" destId="{C2AE3436-0951-4B60-A8B8-AE3BD664ACD3}" srcOrd="1" destOrd="0" presId="urn:microsoft.com/office/officeart/2008/layout/VerticalCurvedList"/>
    <dgm:cxn modelId="{BF258B9F-1512-471E-8655-9E0E92FDDC71}" type="presParOf" srcId="{9A632AA4-1E42-4074-AA0D-26B90A96A47F}" destId="{14348C66-B83A-4B9E-A511-8CEC325289C2}" srcOrd="2" destOrd="0" presId="urn:microsoft.com/office/officeart/2008/layout/VerticalCurvedList"/>
    <dgm:cxn modelId="{96C21AE0-43B3-497F-ABFB-433BCB94BFE2}" type="presParOf" srcId="{9A632AA4-1E42-4074-AA0D-26B90A96A47F}" destId="{9D003C2A-BA55-46E7-9350-0B92F07237C6}" srcOrd="3" destOrd="0" presId="urn:microsoft.com/office/officeart/2008/layout/VerticalCurvedList"/>
    <dgm:cxn modelId="{CDA32202-CEDD-4097-8C96-C7D668F65B25}" type="presParOf" srcId="{F7FF7019-721C-4942-9161-4B41A5152A43}" destId="{31A75FEF-0C9C-4746-BC7A-458E3CD6364D}" srcOrd="1" destOrd="0" presId="urn:microsoft.com/office/officeart/2008/layout/VerticalCurvedList"/>
    <dgm:cxn modelId="{F5CD047A-C07A-4045-8C4B-0E224E77FA72}" type="presParOf" srcId="{F7FF7019-721C-4942-9161-4B41A5152A43}" destId="{BD551284-E9D7-48DA-9709-8C1F6DC52C2C}" srcOrd="2" destOrd="0" presId="urn:microsoft.com/office/officeart/2008/layout/VerticalCurvedList"/>
    <dgm:cxn modelId="{C6AE1770-3AC7-4987-A1BB-7EEE106F672B}" type="presParOf" srcId="{BD551284-E9D7-48DA-9709-8C1F6DC52C2C}" destId="{89478779-017D-47E1-B731-40A823290D57}" srcOrd="0" destOrd="0" presId="urn:microsoft.com/office/officeart/2008/layout/VerticalCurvedList"/>
    <dgm:cxn modelId="{DF319279-2242-4B33-A2A8-ED790D2927E9}" type="presParOf" srcId="{F7FF7019-721C-4942-9161-4B41A5152A43}" destId="{35357D5D-AA78-422E-BD22-B9CF70BC59D0}" srcOrd="3" destOrd="0" presId="urn:microsoft.com/office/officeart/2008/layout/VerticalCurvedList"/>
    <dgm:cxn modelId="{DA59F6A1-7975-4BDF-8FA0-7C32BFDA8AE0}" type="presParOf" srcId="{F7FF7019-721C-4942-9161-4B41A5152A43}" destId="{2F7BD37E-C614-4D66-B498-205618A2A641}" srcOrd="4" destOrd="0" presId="urn:microsoft.com/office/officeart/2008/layout/VerticalCurvedList"/>
    <dgm:cxn modelId="{6C20D742-1EE6-4FCE-8F6E-11A12D1F2135}" type="presParOf" srcId="{2F7BD37E-C614-4D66-B498-205618A2A641}" destId="{063CBAA2-DB6C-4E05-853A-B37F0918D510}" srcOrd="0" destOrd="0" presId="urn:microsoft.com/office/officeart/2008/layout/VerticalCurvedList"/>
    <dgm:cxn modelId="{5A4A723D-4E2D-49BE-9B93-740A0C745807}" type="presParOf" srcId="{F7FF7019-721C-4942-9161-4B41A5152A43}" destId="{CA08A3FF-E697-46B9-BDEA-998C4306E29F}" srcOrd="5" destOrd="0" presId="urn:microsoft.com/office/officeart/2008/layout/VerticalCurvedList"/>
    <dgm:cxn modelId="{5AA311CC-044F-4962-96D7-9DC6BF9F20AA}" type="presParOf" srcId="{F7FF7019-721C-4942-9161-4B41A5152A43}" destId="{0500A446-EE32-41AE-99E2-975A5194891B}" srcOrd="6" destOrd="0" presId="urn:microsoft.com/office/officeart/2008/layout/VerticalCurvedList"/>
    <dgm:cxn modelId="{AD9C4E7B-C220-4943-986B-38D5D981EBE6}" type="presParOf" srcId="{0500A446-EE32-41AE-99E2-975A5194891B}" destId="{0D7B75B1-1D03-40C3-BA42-9F98EAB353CA}" srcOrd="0" destOrd="0" presId="urn:microsoft.com/office/officeart/2008/layout/VerticalCurvedList"/>
    <dgm:cxn modelId="{4DF39E2B-CC23-427D-B72C-1DA03510CD24}" type="presParOf" srcId="{F7FF7019-721C-4942-9161-4B41A5152A43}" destId="{181AAA7E-9789-4B99-865E-D1DFA02F0665}" srcOrd="7" destOrd="0" presId="urn:microsoft.com/office/officeart/2008/layout/VerticalCurvedList"/>
    <dgm:cxn modelId="{A812141D-C8AA-4904-9270-165BFA5C56D9}" type="presParOf" srcId="{F7FF7019-721C-4942-9161-4B41A5152A43}" destId="{D39FDED8-F5DA-4A46-A6FA-BC68F8904268}" srcOrd="8" destOrd="0" presId="urn:microsoft.com/office/officeart/2008/layout/VerticalCurvedList"/>
    <dgm:cxn modelId="{24B0B412-A294-4804-BE47-324D732F78D5}" type="presParOf" srcId="{D39FDED8-F5DA-4A46-A6FA-BC68F8904268}" destId="{EA81834E-40E6-466A-9894-E16F8652A29B}" srcOrd="0" destOrd="0" presId="urn:microsoft.com/office/officeart/2008/layout/VerticalCurvedList"/>
    <dgm:cxn modelId="{F210DFF6-6206-4ACF-816D-65851093862E}" type="presParOf" srcId="{F7FF7019-721C-4942-9161-4B41A5152A43}" destId="{A821F000-06F5-4A7B-A720-4B06F6EB8258}" srcOrd="9" destOrd="0" presId="urn:microsoft.com/office/officeart/2008/layout/VerticalCurvedList"/>
    <dgm:cxn modelId="{E560EB81-7D12-4098-BAFF-5784AFA81899}" type="presParOf" srcId="{F7FF7019-721C-4942-9161-4B41A5152A43}" destId="{15BB73C7-D66F-480D-A74C-D28E17A48476}" srcOrd="10" destOrd="0" presId="urn:microsoft.com/office/officeart/2008/layout/VerticalCurvedList"/>
    <dgm:cxn modelId="{2C9C6AA6-750F-48BA-9AFC-BA20F9E536CC}" type="presParOf" srcId="{15BB73C7-D66F-480D-A74C-D28E17A48476}" destId="{3A87F690-BCBB-4356-972E-EA4289DE8B37}" srcOrd="0" destOrd="0" presId="urn:microsoft.com/office/officeart/2008/layout/VerticalCurvedList"/>
    <dgm:cxn modelId="{7AB8B753-0CE7-4D6A-9094-CFA02651BB80}" type="presParOf" srcId="{F7FF7019-721C-4942-9161-4B41A5152A43}" destId="{04FACCE1-5421-4E3A-A184-3F2B4934639D}" srcOrd="11" destOrd="0" presId="urn:microsoft.com/office/officeart/2008/layout/VerticalCurvedList"/>
    <dgm:cxn modelId="{D040F9A5-DB39-418E-B835-4803465997E3}" type="presParOf" srcId="{F7FF7019-721C-4942-9161-4B41A5152A43}" destId="{6E4FB6D8-55C6-48F2-9959-720915AA5843}" srcOrd="12" destOrd="0" presId="urn:microsoft.com/office/officeart/2008/layout/VerticalCurvedList"/>
    <dgm:cxn modelId="{78E525EB-1D5D-41C2-907F-0B0F84BCCE73}" type="presParOf" srcId="{6E4FB6D8-55C6-48F2-9959-720915AA5843}" destId="{3DF6AE6A-751E-42E4-A518-B10AAF8551D8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3436-0951-4B60-A8B8-AE3BD664ACD3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75FEF-0C9C-4746-BC7A-458E3CD6364D}">
      <dsp:nvSpPr>
        <dsp:cNvPr id="0" name=""/>
        <dsp:cNvSpPr/>
      </dsp:nvSpPr>
      <dsp:spPr>
        <a:xfrm>
          <a:off x="439715" y="349117"/>
          <a:ext cx="7864632" cy="457199"/>
        </a:xfrm>
        <a:prstGeom prst="rect">
          <a:avLst/>
        </a:prstGeom>
        <a:solidFill>
          <a:srgbClr val="0070C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  <a:latin typeface="+mj-lt"/>
            </a:rPr>
            <a:t>Changing Server technology</a:t>
          </a:r>
          <a:endParaRPr lang="en-US" sz="2400" b="0" kern="1200" dirty="0">
            <a:solidFill>
              <a:schemeClr val="bg1"/>
            </a:solidFill>
            <a:latin typeface="+mj-lt"/>
          </a:endParaRPr>
        </a:p>
      </dsp:txBody>
      <dsp:txXfrm>
        <a:off x="439715" y="349117"/>
        <a:ext cx="7864632" cy="457199"/>
      </dsp:txXfrm>
    </dsp:sp>
    <dsp:sp modelId="{89478779-017D-47E1-B731-40A823290D57}">
      <dsp:nvSpPr>
        <dsp:cNvPr id="0" name=""/>
        <dsp:cNvSpPr/>
      </dsp:nvSpPr>
      <dsp:spPr>
        <a:xfrm>
          <a:off x="119677" y="257679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57D5D-AA78-422E-BD22-B9CF70BC59D0}">
      <dsp:nvSpPr>
        <dsp:cNvPr id="0" name=""/>
        <dsp:cNvSpPr/>
      </dsp:nvSpPr>
      <dsp:spPr>
        <a:xfrm>
          <a:off x="914837" y="1215420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Virtual Machines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1215420"/>
        <a:ext cx="7389510" cy="457199"/>
      </dsp:txXfrm>
    </dsp:sp>
    <dsp:sp modelId="{063CBAA2-DB6C-4E05-853A-B37F0918D510}">
      <dsp:nvSpPr>
        <dsp:cNvPr id="0" name=""/>
        <dsp:cNvSpPr/>
      </dsp:nvSpPr>
      <dsp:spPr>
        <a:xfrm>
          <a:off x="594799" y="1123982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8A3FF-E697-46B9-BDEA-998C4306E29F}">
      <dsp:nvSpPr>
        <dsp:cNvPr id="0" name=""/>
        <dsp:cNvSpPr/>
      </dsp:nvSpPr>
      <dsp:spPr>
        <a:xfrm>
          <a:off x="1132099" y="2081723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Containers (History)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081723"/>
        <a:ext cx="7172248" cy="457199"/>
      </dsp:txXfrm>
    </dsp:sp>
    <dsp:sp modelId="{0D7B75B1-1D03-40C3-BA42-9F98EAB353CA}">
      <dsp:nvSpPr>
        <dsp:cNvPr id="0" name=""/>
        <dsp:cNvSpPr/>
      </dsp:nvSpPr>
      <dsp:spPr>
        <a:xfrm>
          <a:off x="812061" y="1990284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AAA7E-9789-4B99-865E-D1DFA02F0665}">
      <dsp:nvSpPr>
        <dsp:cNvPr id="0" name=""/>
        <dsp:cNvSpPr/>
      </dsp:nvSpPr>
      <dsp:spPr>
        <a:xfrm>
          <a:off x="1132099" y="2947476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Docker Container ecosystem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947476"/>
        <a:ext cx="7172248" cy="457199"/>
      </dsp:txXfrm>
    </dsp:sp>
    <dsp:sp modelId="{EA81834E-40E6-466A-9894-E16F8652A29B}">
      <dsp:nvSpPr>
        <dsp:cNvPr id="0" name=""/>
        <dsp:cNvSpPr/>
      </dsp:nvSpPr>
      <dsp:spPr>
        <a:xfrm>
          <a:off x="812061" y="2856038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1F000-06F5-4A7B-A720-4B06F6EB8258}">
      <dsp:nvSpPr>
        <dsp:cNvPr id="0" name=""/>
        <dsp:cNvSpPr/>
      </dsp:nvSpPr>
      <dsp:spPr>
        <a:xfrm>
          <a:off x="914837" y="3813779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Building Containers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3813779"/>
        <a:ext cx="7389510" cy="457199"/>
      </dsp:txXfrm>
    </dsp:sp>
    <dsp:sp modelId="{3A87F690-BCBB-4356-972E-EA4289DE8B37}">
      <dsp:nvSpPr>
        <dsp:cNvPr id="0" name=""/>
        <dsp:cNvSpPr/>
      </dsp:nvSpPr>
      <dsp:spPr>
        <a:xfrm>
          <a:off x="594799" y="3722341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CCE1-5421-4E3A-A184-3F2B4934639D}">
      <dsp:nvSpPr>
        <dsp:cNvPr id="0" name=""/>
        <dsp:cNvSpPr/>
      </dsp:nvSpPr>
      <dsp:spPr>
        <a:xfrm>
          <a:off x="439715" y="4680082"/>
          <a:ext cx="7864632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Questions ?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439715" y="4680082"/>
        <a:ext cx="7864632" cy="457199"/>
      </dsp:txXfrm>
    </dsp:sp>
    <dsp:sp modelId="{3DF6AE6A-751E-42E4-A518-B10AAF8551D8}">
      <dsp:nvSpPr>
        <dsp:cNvPr id="0" name=""/>
        <dsp:cNvSpPr/>
      </dsp:nvSpPr>
      <dsp:spPr>
        <a:xfrm>
          <a:off x="119677" y="4588643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101F06C-EAC4-4131-A6FE-17CEDCC2065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5115814-C0F2-45CC-BF25-88AD4F20BC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4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A724A45-DB09-41FA-94EA-B8001C7F3C36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838743-1D35-43BA-B005-980886BAB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8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0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95E-8DAA-4A18-8157-CB5669971D59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9133-4DB7-8793-C394DAE8AD3F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4946-AB65-42BF-804F-C7C94A7179DB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" y="39115"/>
            <a:ext cx="6458217" cy="6625055"/>
          </a:xfrm>
          <a:prstGeom prst="rect">
            <a:avLst/>
          </a:prstGeom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3109913" y="3431117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 descr="logo-and-stagecoach-lockup-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ogo-and-stagecoach-lockup-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86" y="1306448"/>
            <a:ext cx="7308164" cy="1959883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48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86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Ins="91440" bIns="45720"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6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46786" y="5275171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99523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30" y="319903"/>
            <a:ext cx="82296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30" y="1646600"/>
            <a:ext cx="8229600" cy="5047672"/>
          </a:xfrm>
        </p:spPr>
        <p:txBody>
          <a:bodyPr/>
          <a:lstStyle>
            <a:lvl1pPr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687388" indent="-342900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914400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1141413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marL="1376363" indent="-234950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7932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18B220F3-1141-469D-99C9-5163AA64FE8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656EF891-43A7-4760-BD0E-BBD694E04DA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286001"/>
            <a:ext cx="8229600" cy="384016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424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80ABAE-84A7-4CEB-9D9B-8AD3E1D4D1E5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AD9E2363-0871-46B2-AAE9-3812FEC96E74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06" y="3383179"/>
            <a:ext cx="7772400" cy="533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506" y="2159440"/>
            <a:ext cx="8343900" cy="1143000"/>
          </a:xfrm>
        </p:spPr>
        <p:txBody>
          <a:bodyPr anchor="b"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134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30" y="1647824"/>
            <a:ext cx="402427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7783" y="1647824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8619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5720AA-11DF-424D-AA56-6FF906D2AE5E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66AAC4E-3263-419C-8C22-C5596E960BC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30" y="1643943"/>
            <a:ext cx="4024270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30" y="2546048"/>
            <a:ext cx="40242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610" y="1643943"/>
            <a:ext cx="4041775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610" y="2546048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774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99974" y="6469454"/>
            <a:ext cx="456257" cy="38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993D5D6D-E745-4CD3-BC92-8DCE7F2890E9}" type="slidenum">
              <a:rPr lang="en-US" altLang="en-US" sz="900" smtClean="0">
                <a:solidFill>
                  <a:srgbClr val="7A6855">
                    <a:lumMod val="75000"/>
                  </a:srgbClr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7A6855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4168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3560388-B608-46D4-B717-5DB8AD5B62B3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FCE9B9AE-AB47-48F7-A9F4-42DFCFAB85CD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5799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24027"/>
            <a:ext cx="8248650" cy="2313820"/>
          </a:xfrm>
        </p:spPr>
        <p:txBody>
          <a:bodyPr rIns="91440" bIns="45720" rtlCol="0">
            <a:normAutofit/>
          </a:bodyPr>
          <a:lstStyle>
            <a:lvl1pPr marL="227013" indent="-2270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48238" y="4138205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8402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E16F-F769-45F4-A5DB-3DE97CD17C06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D2A8-D5CD-4D5E-9CBB-E4F5BDEC0214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829-6A5A-4F9F-93C6-D124C22EC889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8DC-60FB-41F2-A0BB-39FD819EDD94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7751-9CC4-4691-9C13-B6125BF662B8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BB4E-754D-45F9-A43F-4878FA142397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7918-70F2-4ADC-AE29-88126140AEC5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A100-E661-4B56-9D9D-38F2193CF8CD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7688" y="31961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8" y="16510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57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med">
    <p:fade/>
  </p:transition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lang="en-US" sz="3000" kern="1200" dirty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87388" indent="-342900" algn="l" rtl="0" eaLnBrk="1" fontAlgn="base" hangingPunct="1">
        <a:spcBef>
          <a:spcPct val="0"/>
        </a:spcBef>
        <a:spcAft>
          <a:spcPts val="1200"/>
        </a:spcAft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14400" indent="-227013" algn="l" rtl="0" eaLnBrk="1" fontAlgn="base" hangingPunct="1"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1413" indent="-227013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6363" indent="-23495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jpeg"/><Relationship Id="rId18" Type="http://schemas.openxmlformats.org/officeDocument/2006/relationships/image" Target="../media/image16.png"/><Relationship Id="rId3" Type="http://schemas.openxmlformats.org/officeDocument/2006/relationships/hyperlink" Target="https://www.bing.com/images/search?q=google+company+logo&amp;id=3D58A899EBCCE6553BEA53C3CBD1D44554D907CF&amp;FORM=IQFRBA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www.bing.com/images/search?q=cloud+foundry+warden+icon&amp;id=F840E79962BDE3054828175104E319F56BD1044D&amp;FORM=IQFRBA" TargetMode="External"/><Relationship Id="rId17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hyperlink" Target="https://en.wikipedia.org/wiki/File:Microsoft_logo_(2012)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Linux-VServer-logo.pn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jpeg"/><Relationship Id="rId9" Type="http://schemas.openxmlformats.org/officeDocument/2006/relationships/hyperlink" Target="https://en.wikipedia.org/wiki/File:OpenVZ-logo.png" TargetMode="External"/><Relationship Id="rId14" Type="http://schemas.openxmlformats.org/officeDocument/2006/relationships/hyperlink" Target="https://www.google.com/url?sa=i&amp;rct=j&amp;q=&amp;esrc=s&amp;source=images&amp;cd=&amp;cad=rja&amp;uact=8&amp;ved=2ahUKEwi8g4K74avaAhXB7YMKHbbsCxIQjRx6BAgAEAU&amp;url=https://odino.org/local-development-with-rkt-containers/&amp;psig=AOvVaw1vpqjDz3Zo2N_mC6EU2-V7&amp;ust=152331411411771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storagedriv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engine/swarm/secrets/" TargetMode="External"/><Relationship Id="rId4" Type="http://schemas.openxmlformats.org/officeDocument/2006/relationships/hyperlink" Target="https://docs.docker.com/storage/tmpf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80510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3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2pPr>
            <a:lvl3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3pPr>
            <a:lvl4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4pPr>
            <a:lvl5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5pPr>
            <a:lvl6pPr marL="4572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Virtualization and Containers</a:t>
            </a:r>
            <a:r>
              <a:rPr lang="en-US" altLang="en-US" sz="48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altLang="en-US" sz="48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Microservices – Part 2/4</a:t>
            </a:r>
          </a:p>
          <a:p>
            <a:pPr algn="r"/>
            <a:r>
              <a:rPr lang="en-US" altLang="en-US" sz="14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By Rama Menda</a:t>
            </a:r>
          </a:p>
          <a:p>
            <a:pPr algn="r"/>
            <a:endParaRPr lang="en-US" altLang="en-US" sz="14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</a:endParaRPr>
          </a:p>
          <a:p>
            <a:pPr algn="r"/>
            <a:r>
              <a:rPr lang="en-US" altLang="en-US" sz="14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Version : </a:t>
            </a:r>
            <a:r>
              <a:rPr lang="en-US" altLang="en-US" sz="1400" b="1" dirty="0" smtClean="0">
                <a:solidFill>
                  <a:srgbClr val="CE4C00"/>
                </a:solidFill>
                <a:latin typeface="Calibri" panose="020F0502020204030204" pitchFamily="34" charset="0"/>
              </a:rPr>
              <a:t>Rough </a:t>
            </a:r>
            <a:r>
              <a:rPr lang="en-US" altLang="en-US" sz="1400" b="1" dirty="0" smtClean="0">
                <a:solidFill>
                  <a:srgbClr val="CE4C00"/>
                </a:solidFill>
                <a:latin typeface="Calibri" panose="020F0502020204030204" pitchFamily="34" charset="0"/>
              </a:rPr>
              <a:t>WIP</a:t>
            </a:r>
            <a:endParaRPr lang="en-US" altLang="en-US" sz="1400" b="1" dirty="0" smtClean="0">
              <a:solidFill>
                <a:srgbClr val="CE4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30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- Communication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10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524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one container communicates to another ?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Host communicates to one container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How containers are connected to outside HOSTs ?</a:t>
            </a:r>
          </a:p>
          <a:p>
            <a:endParaRPr lang="en-US" dirty="0"/>
          </a:p>
          <a:p>
            <a:r>
              <a:rPr lang="en-US" dirty="0" smtClean="0"/>
              <a:t>How are the IP addresses are generated ?</a:t>
            </a:r>
          </a:p>
          <a:p>
            <a:endParaRPr lang="en-US" dirty="0"/>
          </a:p>
          <a:p>
            <a:r>
              <a:rPr lang="en-US" dirty="0" smtClean="0"/>
              <a:t>Risks ?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20627524">
            <a:off x="893061" y="3388418"/>
            <a:ext cx="68722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WIP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Containers – DevOps tools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11</a:t>
            </a:fld>
            <a:endParaRPr lang="en-US" sz="1000" b="1" dirty="0"/>
          </a:p>
        </p:txBody>
      </p:sp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56543"/>
            <a:ext cx="3962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057400" y="5410200"/>
            <a:ext cx="2283656" cy="819150"/>
          </a:xfrm>
          <a:prstGeom prst="wedgeRoundRectCallout">
            <a:avLst>
              <a:gd name="adj1" fmla="val 28606"/>
              <a:gd name="adj2" fmla="val -215954"/>
              <a:gd name="adj3" fmla="val 16667"/>
            </a:avLst>
          </a:prstGeom>
          <a:solidFill>
            <a:schemeClr val="bg1"/>
          </a:solidFill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1" name="Rounded Rectangular Callout 10"/>
          <p:cNvSpPr/>
          <p:nvPr/>
        </p:nvSpPr>
        <p:spPr>
          <a:xfrm>
            <a:off x="457200" y="2819400"/>
            <a:ext cx="2057400" cy="1276350"/>
          </a:xfrm>
          <a:prstGeom prst="wedgeRoundRectCallout">
            <a:avLst>
              <a:gd name="adj1" fmla="val 70863"/>
              <a:gd name="adj2" fmla="val -12000"/>
              <a:gd name="adj3" fmla="val 16667"/>
            </a:avLst>
          </a:prstGeom>
          <a:solidFill>
            <a:schemeClr val="bg1"/>
          </a:solidFill>
          <a:ln w="31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Docker Plug-ins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Maven Spotify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Gradle Plug-in</a:t>
            </a:r>
          </a:p>
          <a:p>
            <a:endParaRPr lang="en-US" sz="1200" b="1" dirty="0">
              <a:solidFill>
                <a:srgbClr val="002060"/>
              </a:solidFill>
            </a:endParaRPr>
          </a:p>
          <a:p>
            <a:r>
              <a:rPr lang="en-US" sz="1200" b="1" dirty="0" smtClean="0">
                <a:solidFill>
                  <a:srgbClr val="002060"/>
                </a:solidFill>
              </a:rPr>
              <a:t>Container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Artifactory</a:t>
            </a:r>
          </a:p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752599" y="1066800"/>
            <a:ext cx="1895475" cy="819150"/>
          </a:xfrm>
          <a:prstGeom prst="wedgeRoundRectCallout">
            <a:avLst>
              <a:gd name="adj1" fmla="val 54252"/>
              <a:gd name="adj2" fmla="val 151362"/>
              <a:gd name="adj3" fmla="val 16667"/>
            </a:avLst>
          </a:prstGeom>
          <a:solidFill>
            <a:schemeClr val="bg1"/>
          </a:solidFill>
          <a:ln w="31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2060"/>
                </a:solidFill>
              </a:rPr>
              <a:t>Docker Client  </a:t>
            </a:r>
            <a:br>
              <a:rPr lang="en-US" sz="12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            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2060"/>
                </a:solidFill>
              </a:rPr>
              <a:t>IDE (</a:t>
            </a:r>
            <a:r>
              <a:rPr lang="en-US" sz="1200" b="1" dirty="0" err="1" smtClean="0">
                <a:solidFill>
                  <a:srgbClr val="002060"/>
                </a:solidFill>
              </a:rPr>
              <a:t>e.g</a:t>
            </a:r>
            <a:r>
              <a:rPr lang="en-US" sz="1200" b="1" dirty="0" smtClean="0">
                <a:solidFill>
                  <a:srgbClr val="002060"/>
                </a:solidFill>
              </a:rPr>
              <a:t> eclipse)</a:t>
            </a:r>
          </a:p>
          <a:p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191000" y="1066800"/>
            <a:ext cx="1895475" cy="819150"/>
          </a:xfrm>
          <a:prstGeom prst="wedgeRoundRectCallout">
            <a:avLst>
              <a:gd name="adj1" fmla="val -7179"/>
              <a:gd name="adj2" fmla="val 193868"/>
              <a:gd name="adj3" fmla="val 16667"/>
            </a:avLst>
          </a:prstGeom>
          <a:solidFill>
            <a:schemeClr val="bg1"/>
          </a:solidFill>
          <a:ln w="31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4" name="Rounded Rectangular Callout 13"/>
          <p:cNvSpPr/>
          <p:nvPr/>
        </p:nvSpPr>
        <p:spPr>
          <a:xfrm>
            <a:off x="6553200" y="1066800"/>
            <a:ext cx="1895475" cy="819150"/>
          </a:xfrm>
          <a:prstGeom prst="wedgeRoundRectCallout">
            <a:avLst>
              <a:gd name="adj1" fmla="val -77738"/>
              <a:gd name="adj2" fmla="val 152967"/>
              <a:gd name="adj3" fmla="val 16667"/>
            </a:avLst>
          </a:prstGeom>
          <a:solidFill>
            <a:schemeClr val="bg1"/>
          </a:solidFill>
          <a:ln w="31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5" name="Rounded Rectangular Callout 14"/>
          <p:cNvSpPr/>
          <p:nvPr/>
        </p:nvSpPr>
        <p:spPr>
          <a:xfrm>
            <a:off x="7086600" y="3113768"/>
            <a:ext cx="1895475" cy="819150"/>
          </a:xfrm>
          <a:prstGeom prst="wedgeRoundRectCallout">
            <a:avLst>
              <a:gd name="adj1" fmla="val -77146"/>
              <a:gd name="adj2" fmla="val -12516"/>
              <a:gd name="adj3" fmla="val 16667"/>
            </a:avLst>
          </a:prstGeom>
          <a:solidFill>
            <a:schemeClr val="bg1"/>
          </a:solidFill>
          <a:ln w="31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Container Orchestrator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Docker Swarm 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562600" y="5410200"/>
            <a:ext cx="2362200" cy="819150"/>
          </a:xfrm>
          <a:prstGeom prst="wedgeRoundRectCallout">
            <a:avLst>
              <a:gd name="adj1" fmla="val -50271"/>
              <a:gd name="adj2" fmla="val -228888"/>
              <a:gd name="adj3" fmla="val 16667"/>
            </a:avLst>
          </a:prstGeom>
          <a:solidFill>
            <a:schemeClr val="bg1"/>
          </a:solidFill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" name="Rounded Rectangle 2"/>
          <p:cNvSpPr/>
          <p:nvPr/>
        </p:nvSpPr>
        <p:spPr>
          <a:xfrm rot="20627524">
            <a:off x="904937" y="5181599"/>
            <a:ext cx="68722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List the recommended tools for each phase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Virtual Machines VS Containers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12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" name="AutoShape 2" descr="Image result for web server icon"/>
          <p:cNvSpPr>
            <a:spLocks noChangeAspect="1" noChangeArrowheads="1"/>
          </p:cNvSpPr>
          <p:nvPr/>
        </p:nvSpPr>
        <p:spPr bwMode="auto">
          <a:xfrm>
            <a:off x="0" y="-1365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2400" y="1587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29718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to cover</a:t>
            </a:r>
          </a:p>
          <a:p>
            <a:r>
              <a:rPr lang="en-US" dirty="0" smtClean="0"/>
              <a:t>How they share Memory</a:t>
            </a:r>
          </a:p>
          <a:p>
            <a:r>
              <a:rPr lang="en-US" dirty="0" smtClean="0"/>
              <a:t>How they differ deployment units</a:t>
            </a:r>
          </a:p>
          <a:p>
            <a:r>
              <a:rPr lang="en-US" dirty="0" smtClean="0"/>
              <a:t>How they share Underlying resources</a:t>
            </a:r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20627524">
            <a:off x="893061" y="3388418"/>
            <a:ext cx="68722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WIP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 bwMode="auto">
          <a:xfrm>
            <a:off x="376592" y="1524001"/>
            <a:ext cx="8615008" cy="3124199"/>
          </a:xfrm>
          <a:prstGeom prst="roundRect">
            <a:avLst>
              <a:gd name="adj" fmla="val 18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2060"/>
                </a:solidFill>
              </a:rPr>
              <a:t>Service instances &amp; other common platform services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8" name="Straight Connector 87"/>
          <p:cNvCxnSpPr/>
          <p:nvPr/>
        </p:nvCxnSpPr>
        <p:spPr bwMode="auto">
          <a:xfrm>
            <a:off x="1151081" y="3907504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 Case – Customer’s Accounts Summary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13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391" y="609600"/>
            <a:ext cx="87642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100" b="1" dirty="0">
                <a:solidFill>
                  <a:srgbClr val="002060"/>
                </a:solidFill>
              </a:rPr>
              <a:t>Use case :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Banking customer can have more than one account. After successful authentication, system should load the accounts summary page containing Customer information and list of accounts and their balances. 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Ignored Authentication/Authorization for simplicity.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AccountsSummary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 (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AccountsSummary?custId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=2000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GET)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microservice(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 :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customers/2000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method: GET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CustomerAccount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(endpoint : customers/2000/accounts/    method : GET)</a:t>
            </a:r>
          </a:p>
        </p:txBody>
      </p:sp>
      <p:sp>
        <p:nvSpPr>
          <p:cNvPr id="49" name="Rounded Rectangle 48"/>
          <p:cNvSpPr/>
          <p:nvPr/>
        </p:nvSpPr>
        <p:spPr bwMode="auto">
          <a:xfrm rot="16200000">
            <a:off x="551144" y="2926517"/>
            <a:ext cx="2724741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Zuul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charset="0"/>
                <a:cs typeface="MS PGothic"/>
              </a:rPr>
              <a:t>  </a:t>
            </a: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8000)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5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.</a:t>
            </a:r>
            <a:endParaRPr lang="en-US" sz="500" b="1" dirty="0">
              <a:solidFill>
                <a:srgbClr val="0070C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 rot="5400000">
            <a:off x="6216467" y="539589"/>
            <a:ext cx="1170347" cy="4075117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 rot="5400000">
            <a:off x="5211614" y="2211725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 rot="5400000">
            <a:off x="2907379" y="1629391"/>
            <a:ext cx="1170352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 rot="5400000">
            <a:off x="3261703" y="1941727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7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002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 rot="5400000">
            <a:off x="2832271" y="2001263"/>
            <a:ext cx="952042" cy="1919356"/>
          </a:xfrm>
          <a:prstGeom prst="roundRect">
            <a:avLst>
              <a:gd name="adj" fmla="val 7436"/>
            </a:avLst>
          </a:prstGeom>
          <a:noFill/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069982" y="2512056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" name="Picture 4" descr="C:\Menda\Tech\InfoKeys\Web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76061"/>
            <a:ext cx="685800" cy="533400"/>
          </a:xfrm>
          <a:prstGeom prst="rect">
            <a:avLst/>
          </a:prstGeom>
          <a:noFill/>
        </p:spPr>
      </p:pic>
      <p:pic>
        <p:nvPicPr>
          <p:cNvPr id="92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716" y="2283456"/>
            <a:ext cx="671484" cy="558764"/>
          </a:xfrm>
          <a:prstGeom prst="rect">
            <a:avLst/>
          </a:prstGeom>
          <a:noFill/>
        </p:spPr>
      </p:pic>
      <p:sp>
        <p:nvSpPr>
          <p:cNvPr id="93" name="Rounded Rectangle 92"/>
          <p:cNvSpPr/>
          <p:nvPr/>
        </p:nvSpPr>
        <p:spPr bwMode="auto">
          <a:xfrm>
            <a:off x="2620997" y="4013129"/>
            <a:ext cx="4084603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Eureka Server </a:t>
            </a: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(Port:8761)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4764082" y="3461812"/>
            <a:ext cx="1941518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Turbine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8040)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2626279" y="3461812"/>
            <a:ext cx="1975917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Hystrix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 8030)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6867333" y="3988458"/>
            <a:ext cx="1885264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Config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8020)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 rot="16200000">
            <a:off x="1604993" y="3990104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Ribbon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Client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 rot="5400000">
            <a:off x="5101245" y="817467"/>
            <a:ext cx="1181507" cy="6294403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492555" y="3170950"/>
            <a:ext cx="0" cy="200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2196628" y="3461812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endCxn id="80" idx="2"/>
          </p:cNvCxnSpPr>
          <p:nvPr/>
        </p:nvCxnSpPr>
        <p:spPr bwMode="auto">
          <a:xfrm>
            <a:off x="2196629" y="2577147"/>
            <a:ext cx="348169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Flowchart: Magnetic Disk 110"/>
          <p:cNvSpPr/>
          <p:nvPr/>
        </p:nvSpPr>
        <p:spPr bwMode="auto">
          <a:xfrm>
            <a:off x="6333226" y="2228261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 rot="5400000">
            <a:off x="3244202" y="1394398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7000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 rot="5400000">
            <a:off x="5209387" y="1659883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 rot="5400000">
            <a:off x="7624431" y="1952769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 rot="5400000">
            <a:off x="7622204" y="1400927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4" name="Flowchart: Magnetic Disk 123"/>
          <p:cNvSpPr/>
          <p:nvPr/>
        </p:nvSpPr>
        <p:spPr bwMode="auto">
          <a:xfrm>
            <a:off x="6334421" y="2651290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23" name="Straight Connector 22"/>
          <p:cNvCxnSpPr>
            <a:stCxn id="118" idx="0"/>
            <a:endCxn id="111" idx="2"/>
          </p:cNvCxnSpPr>
          <p:nvPr/>
        </p:nvCxnSpPr>
        <p:spPr>
          <a:xfrm>
            <a:off x="6089000" y="2291144"/>
            <a:ext cx="244226" cy="9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9" idx="0"/>
            <a:endCxn id="111" idx="2"/>
          </p:cNvCxnSpPr>
          <p:nvPr/>
        </p:nvCxnSpPr>
        <p:spPr>
          <a:xfrm flipV="1">
            <a:off x="6091227" y="2383086"/>
            <a:ext cx="241999" cy="45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2" idx="2"/>
            <a:endCxn id="124" idx="4"/>
          </p:cNvCxnSpPr>
          <p:nvPr/>
        </p:nvCxnSpPr>
        <p:spPr>
          <a:xfrm flipH="1">
            <a:off x="6752100" y="2291144"/>
            <a:ext cx="228239" cy="51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0" idx="2"/>
            <a:endCxn id="124" idx="4"/>
          </p:cNvCxnSpPr>
          <p:nvPr/>
        </p:nvCxnSpPr>
        <p:spPr>
          <a:xfrm flipH="1" flipV="1">
            <a:off x="6752100" y="2806115"/>
            <a:ext cx="230466" cy="3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76592" y="4724400"/>
            <a:ext cx="86150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AccountsSummary </a:t>
            </a:r>
            <a:r>
              <a:rPr lang="en-US" sz="1100" b="1" dirty="0">
                <a:solidFill>
                  <a:srgbClr val="002060"/>
                </a:solidFill>
              </a:rPr>
              <a:t>s</a:t>
            </a:r>
            <a:r>
              <a:rPr lang="en-US" sz="1100" b="1" dirty="0" smtClean="0">
                <a:solidFill>
                  <a:srgbClr val="002060"/>
                </a:solidFill>
              </a:rPr>
              <a:t>ervice response:</a:t>
            </a: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</p:txBody>
      </p:sp>
      <p:cxnSp>
        <p:nvCxnSpPr>
          <p:cNvPr id="131" name="Straight Connector 130"/>
          <p:cNvCxnSpPr>
            <a:stCxn id="76" idx="3"/>
          </p:cNvCxnSpPr>
          <p:nvPr/>
        </p:nvCxnSpPr>
        <p:spPr>
          <a:xfrm>
            <a:off x="6801640" y="3162321"/>
            <a:ext cx="0" cy="2115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80" idx="0"/>
            <a:endCxn id="76" idx="2"/>
          </p:cNvCxnSpPr>
          <p:nvPr/>
        </p:nvCxnSpPr>
        <p:spPr bwMode="auto">
          <a:xfrm>
            <a:off x="4440312" y="2577148"/>
            <a:ext cx="32377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6867333" y="3461812"/>
            <a:ext cx="1885264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Zipkin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9411)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19514" y="3010076"/>
            <a:ext cx="1681163" cy="5567008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2" name="Rounded Rectangle 41"/>
          <p:cNvSpPr/>
          <p:nvPr/>
        </p:nvSpPr>
        <p:spPr>
          <a:xfrm rot="20627524">
            <a:off x="893061" y="3388418"/>
            <a:ext cx="68722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Usecase – Customer’s Accounts Summary … </a:t>
            </a:r>
            <a:r>
              <a:rPr lang="en-US" sz="1800" b="1" dirty="0" smtClean="0">
                <a:solidFill>
                  <a:srgbClr val="002060"/>
                </a:solidFill>
              </a:rPr>
              <a:t>continued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14</a:t>
            </a:fld>
            <a:endParaRPr lang="en-US" sz="1000" b="1" dirty="0"/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2" name="Date Placeholder 8"/>
          <p:cNvSpPr txBox="1">
            <a:spLocks/>
          </p:cNvSpPr>
          <p:nvPr/>
        </p:nvSpPr>
        <p:spPr>
          <a:xfrm>
            <a:off x="457200" y="6629400"/>
            <a:ext cx="21336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7" name="Rounded Rectangle 6"/>
          <p:cNvSpPr/>
          <p:nvPr/>
        </p:nvSpPr>
        <p:spPr>
          <a:xfrm rot="20627524">
            <a:off x="893061" y="3388418"/>
            <a:ext cx="68722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WIP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Questions and Next steps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15</a:t>
            </a:fld>
            <a:endParaRPr lang="en-US" sz="10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52011"/>
              </p:ext>
            </p:extLst>
          </p:nvPr>
        </p:nvGraphicFramePr>
        <p:xfrm>
          <a:off x="304798" y="920750"/>
          <a:ext cx="8677276" cy="534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827"/>
                <a:gridCol w="3314700"/>
                <a:gridCol w="1371600"/>
                <a:gridCol w="3486149"/>
              </a:tblGrid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Question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Clarification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951147">
                <a:tc gridSpan="4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Next Steps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Container Orchestration Tools ( Docker Swarm / Kubernetes / Mesos)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DevOps CI/CD pipeline</a:t>
                      </a:r>
                      <a:r>
                        <a:rPr lang="en-US" sz="1100" b="1" baseline="0" dirty="0" smtClean="0">
                          <a:solidFill>
                            <a:srgbClr val="002060"/>
                          </a:solidFill>
                        </a:rPr>
                        <a:t> for Containers and Virtual Machines</a:t>
                      </a:r>
                      <a:endParaRPr lang="en-US" sz="11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1601450"/>
            <a:ext cx="396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002060"/>
                </a:solidFill>
              </a:rPr>
              <a:t>?</a:t>
            </a:r>
            <a:endParaRPr lang="en-US" sz="8800" b="1" dirty="0">
              <a:solidFill>
                <a:srgbClr val="002060"/>
              </a:solidFill>
            </a:endParaRP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3" name="Rounded Rectangle 12"/>
          <p:cNvSpPr/>
          <p:nvPr/>
        </p:nvSpPr>
        <p:spPr>
          <a:xfrm rot="5400000">
            <a:off x="4381500" y="-952500"/>
            <a:ext cx="457200" cy="8610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16</a:t>
            </a:fld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743200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Appendix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Containers – Create | Publish | Use | Remove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17</a:t>
            </a:fld>
            <a:endParaRPr lang="en-US" sz="1000" b="1" dirty="0"/>
          </a:p>
        </p:txBody>
      </p:sp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6" name="Rounded Rectangle 5"/>
          <p:cNvSpPr/>
          <p:nvPr/>
        </p:nvSpPr>
        <p:spPr>
          <a:xfrm rot="20627524">
            <a:off x="893061" y="3388418"/>
            <a:ext cx="68722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WIP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Virtual Machine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18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300" y="1371600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Virtual Machine ??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3400" y="1752600"/>
            <a:ext cx="742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Benefits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731313" y="3726359"/>
            <a:ext cx="4114800" cy="2807987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Virtual Machines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859321" y="5449578"/>
            <a:ext cx="3871138" cy="256401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Operating System</a:t>
            </a:r>
            <a:endParaRPr lang="en-US" sz="900" b="1" dirty="0"/>
          </a:p>
        </p:txBody>
      </p:sp>
      <p:sp>
        <p:nvSpPr>
          <p:cNvPr id="104" name="Rounded Rectangle 103"/>
          <p:cNvSpPr/>
          <p:nvPr/>
        </p:nvSpPr>
        <p:spPr>
          <a:xfrm>
            <a:off x="4948020" y="424436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948020" y="394102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App1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864422" y="424436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5864422" y="394102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APP2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859321" y="5731380"/>
            <a:ext cx="3871138" cy="503656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4895745" y="5772977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110" name="Rounded Rectangle 109"/>
          <p:cNvSpPr/>
          <p:nvPr/>
        </p:nvSpPr>
        <p:spPr>
          <a:xfrm>
            <a:off x="5962545" y="5772977"/>
            <a:ext cx="79608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11" name="Rounded Rectangle 110"/>
          <p:cNvSpPr/>
          <p:nvPr/>
        </p:nvSpPr>
        <p:spPr>
          <a:xfrm>
            <a:off x="6805611" y="5772977"/>
            <a:ext cx="833334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12" name="Rounded Rectangle 111"/>
          <p:cNvSpPr/>
          <p:nvPr/>
        </p:nvSpPr>
        <p:spPr>
          <a:xfrm>
            <a:off x="7715145" y="5772977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4859321" y="5177022"/>
            <a:ext cx="3871138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Hypervisor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953296" y="4859548"/>
            <a:ext cx="394852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CPU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400400" y="4859548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RAM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866836" y="4859548"/>
            <a:ext cx="375109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HD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285633" y="4859548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N/W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904381" y="3928323"/>
            <a:ext cx="1841546" cy="121060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9" name="Rounded Rectangle 118"/>
          <p:cNvSpPr/>
          <p:nvPr/>
        </p:nvSpPr>
        <p:spPr>
          <a:xfrm>
            <a:off x="4960723" y="4544080"/>
            <a:ext cx="1739592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Guest Operating System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926801" y="424436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926801" y="394102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App3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843203" y="424436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843203" y="394102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APP4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6932077" y="4859548"/>
            <a:ext cx="394852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CPU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379181" y="4859548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RAM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845617" y="4859548"/>
            <a:ext cx="375109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HD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8264414" y="4859548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N/W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883162" y="3928323"/>
            <a:ext cx="1841546" cy="121060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9" name="Rounded Rectangle 128"/>
          <p:cNvSpPr/>
          <p:nvPr/>
        </p:nvSpPr>
        <p:spPr>
          <a:xfrm>
            <a:off x="6939504" y="4544080"/>
            <a:ext cx="1739592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Guest Operating System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904381" y="3706272"/>
            <a:ext cx="1841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Virtual Machine 1</a:t>
            </a:r>
            <a:endParaRPr 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926801" y="3716932"/>
            <a:ext cx="174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Virtual Machine 2</a:t>
            </a:r>
            <a:endParaRPr lang="en-US" sz="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68300" y="685800"/>
            <a:ext cx="851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Virtualization </a:t>
            </a:r>
            <a:r>
              <a:rPr lang="en-US" sz="1400" dirty="0" smtClean="0">
                <a:solidFill>
                  <a:srgbClr val="002060"/>
                </a:solidFill>
              </a:rPr>
              <a:t>is the technology that helps in creating virtual resources such as a server , desktop, operating system, file storage or network.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rot="20627524">
            <a:off x="893061" y="3388418"/>
            <a:ext cx="68722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WIP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54416"/>
              </p:ext>
            </p:extLst>
          </p:nvPr>
        </p:nvGraphicFramePr>
        <p:xfrm>
          <a:off x="304797" y="920750"/>
          <a:ext cx="8669081" cy="5643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054"/>
                <a:gridCol w="4245049"/>
                <a:gridCol w="4058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#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Document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Notes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Reference Documents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600" b="1" dirty="0" smtClean="0">
                <a:solidFill>
                  <a:srgbClr val="002060"/>
                </a:solidFill>
              </a:rPr>
              <a:t>Virtualization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6/1/2018</a:t>
            </a:fld>
            <a:endParaRPr lang="en-US" sz="800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19</a:t>
            </a:fld>
            <a:endParaRPr lang="en-US" sz="800" dirty="0"/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14107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Topics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</a:t>
            </a:fld>
            <a:endParaRPr lang="en-US" sz="1000" b="1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6181350"/>
              </p:ext>
            </p:extLst>
          </p:nvPr>
        </p:nvGraphicFramePr>
        <p:xfrm>
          <a:off x="152400" y="6858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2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ounded Rectangle 304"/>
          <p:cNvSpPr/>
          <p:nvPr/>
        </p:nvSpPr>
        <p:spPr>
          <a:xfrm>
            <a:off x="2514601" y="1517224"/>
            <a:ext cx="1951666" cy="5024489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428781" y="685800"/>
            <a:ext cx="2095096" cy="2092165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7077611" y="1591743"/>
            <a:ext cx="1951666" cy="4947484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ounded Rectangle 305"/>
          <p:cNvSpPr/>
          <p:nvPr/>
        </p:nvSpPr>
        <p:spPr>
          <a:xfrm>
            <a:off x="4674018" y="685800"/>
            <a:ext cx="2155961" cy="5883664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12751" y="1173082"/>
            <a:ext cx="2111149" cy="5380117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152400" y="685800"/>
            <a:ext cx="2209800" cy="2092165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2485931" y="963133"/>
            <a:ext cx="1723067" cy="1339022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2535831" y="1517170"/>
            <a:ext cx="1645920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Host Operating System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4610492" y="685800"/>
            <a:ext cx="2209800" cy="2092165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Changing Server Technology…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3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934200" y="685800"/>
            <a:ext cx="2137346" cy="2092165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737094" y="797405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Application 1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6999122" y="1964104"/>
            <a:ext cx="2005502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Host Operating System</a:t>
            </a:r>
            <a:endParaRPr lang="en-US" sz="800" dirty="0"/>
          </a:p>
        </p:txBody>
      </p:sp>
      <p:sp>
        <p:nvSpPr>
          <p:cNvPr id="172" name="Rounded Rectangle 171"/>
          <p:cNvSpPr/>
          <p:nvPr/>
        </p:nvSpPr>
        <p:spPr>
          <a:xfrm>
            <a:off x="6999122" y="2223563"/>
            <a:ext cx="2005502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173" name="Rounded Rectangle 172"/>
          <p:cNvSpPr/>
          <p:nvPr/>
        </p:nvSpPr>
        <p:spPr>
          <a:xfrm>
            <a:off x="7045102" y="2261336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174" name="Rounded Rectangle 173"/>
          <p:cNvSpPr/>
          <p:nvPr/>
        </p:nvSpPr>
        <p:spPr>
          <a:xfrm>
            <a:off x="7460519" y="2261336"/>
            <a:ext cx="44186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175" name="Rounded Rectangle 174"/>
          <p:cNvSpPr/>
          <p:nvPr/>
        </p:nvSpPr>
        <p:spPr>
          <a:xfrm>
            <a:off x="7935733" y="2261336"/>
            <a:ext cx="46254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176" name="Rounded Rectangle 175"/>
          <p:cNvSpPr/>
          <p:nvPr/>
        </p:nvSpPr>
        <p:spPr>
          <a:xfrm>
            <a:off x="8425387" y="2261336"/>
            <a:ext cx="53439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177" name="Rounded Rectangle 176"/>
          <p:cNvSpPr/>
          <p:nvPr/>
        </p:nvSpPr>
        <p:spPr>
          <a:xfrm>
            <a:off x="6999122" y="1703140"/>
            <a:ext cx="2005502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Container Engine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7052964" y="1402925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Bins/Libs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7052964" y="1124808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App 1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7004529" y="1083616"/>
            <a:ext cx="633068" cy="594733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06" name="Rounded Rectangle 205"/>
          <p:cNvSpPr/>
          <p:nvPr/>
        </p:nvSpPr>
        <p:spPr>
          <a:xfrm>
            <a:off x="7729895" y="1402925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Bins/Libs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7729895" y="1124808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App 2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7681460" y="1083616"/>
            <a:ext cx="633068" cy="594733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09" name="Rounded Rectangle 208"/>
          <p:cNvSpPr/>
          <p:nvPr/>
        </p:nvSpPr>
        <p:spPr>
          <a:xfrm>
            <a:off x="8404024" y="1392799"/>
            <a:ext cx="550494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Bins/Libs</a:t>
            </a:r>
            <a:endParaRPr lang="en-US" sz="700" dirty="0"/>
          </a:p>
        </p:txBody>
      </p:sp>
      <p:sp>
        <p:nvSpPr>
          <p:cNvPr id="210" name="Rounded Rectangle 209"/>
          <p:cNvSpPr/>
          <p:nvPr/>
        </p:nvSpPr>
        <p:spPr>
          <a:xfrm>
            <a:off x="8404024" y="1114682"/>
            <a:ext cx="550494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 3</a:t>
            </a:r>
            <a:endParaRPr lang="en-US" sz="700" dirty="0"/>
          </a:p>
        </p:txBody>
      </p:sp>
      <p:sp>
        <p:nvSpPr>
          <p:cNvPr id="211" name="Rounded Rectangle 210"/>
          <p:cNvSpPr/>
          <p:nvPr/>
        </p:nvSpPr>
        <p:spPr>
          <a:xfrm>
            <a:off x="8355589" y="1073490"/>
            <a:ext cx="633068" cy="594733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" name="TextBox 12"/>
          <p:cNvSpPr txBox="1"/>
          <p:nvPr/>
        </p:nvSpPr>
        <p:spPr>
          <a:xfrm>
            <a:off x="1377004" y="1578850"/>
            <a:ext cx="96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Uses shared resources</a:t>
            </a:r>
            <a:endParaRPr 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29592" y="113384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Job Queue</a:t>
            </a:r>
            <a:endParaRPr lang="en-US" sz="800" dirty="0"/>
          </a:p>
        </p:txBody>
      </p:sp>
      <p:sp>
        <p:nvSpPr>
          <p:cNvPr id="132" name="Rounded Rectangle 131"/>
          <p:cNvSpPr/>
          <p:nvPr/>
        </p:nvSpPr>
        <p:spPr>
          <a:xfrm>
            <a:off x="4710160" y="1964104"/>
            <a:ext cx="2005502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Host Operating System</a:t>
            </a:r>
            <a:endParaRPr lang="en-US" sz="800" dirty="0"/>
          </a:p>
        </p:txBody>
      </p:sp>
      <p:sp>
        <p:nvSpPr>
          <p:cNvPr id="133" name="Rounded Rectangle 132"/>
          <p:cNvSpPr/>
          <p:nvPr/>
        </p:nvSpPr>
        <p:spPr>
          <a:xfrm>
            <a:off x="4710160" y="2223563"/>
            <a:ext cx="2005502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134" name="Rounded Rectangle 133"/>
          <p:cNvSpPr/>
          <p:nvPr/>
        </p:nvSpPr>
        <p:spPr>
          <a:xfrm>
            <a:off x="4756140" y="2261336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146" name="Rounded Rectangle 145"/>
          <p:cNvSpPr/>
          <p:nvPr/>
        </p:nvSpPr>
        <p:spPr>
          <a:xfrm>
            <a:off x="5171557" y="2261336"/>
            <a:ext cx="44186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147" name="Rounded Rectangle 146"/>
          <p:cNvSpPr/>
          <p:nvPr/>
        </p:nvSpPr>
        <p:spPr>
          <a:xfrm>
            <a:off x="5646771" y="2261336"/>
            <a:ext cx="46254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148" name="Rounded Rectangle 147"/>
          <p:cNvSpPr/>
          <p:nvPr/>
        </p:nvSpPr>
        <p:spPr>
          <a:xfrm>
            <a:off x="6136425" y="2261336"/>
            <a:ext cx="53439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149" name="Rounded Rectangle 148"/>
          <p:cNvSpPr/>
          <p:nvPr/>
        </p:nvSpPr>
        <p:spPr>
          <a:xfrm>
            <a:off x="4710160" y="1693515"/>
            <a:ext cx="2005502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Hypervisor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4690910" y="743903"/>
            <a:ext cx="1005232" cy="918177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7" name="Rounded Rectangle 126"/>
          <p:cNvSpPr/>
          <p:nvPr/>
        </p:nvSpPr>
        <p:spPr>
          <a:xfrm>
            <a:off x="4737094" y="994867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Bins/Libs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4737094" y="1198337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Guest OS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737094" y="1404605"/>
            <a:ext cx="914400" cy="182880"/>
          </a:xfrm>
          <a:prstGeom prst="roundRect">
            <a:avLst>
              <a:gd name="adj" fmla="val 8797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CPU| RAM |HD |N/W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5803894" y="797405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Application 2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5757710" y="743903"/>
            <a:ext cx="1005232" cy="918177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3" name="Rounded Rectangle 182"/>
          <p:cNvSpPr/>
          <p:nvPr/>
        </p:nvSpPr>
        <p:spPr>
          <a:xfrm>
            <a:off x="5803894" y="994867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Bins/Libs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5803894" y="1198337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Guest OS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803894" y="1404605"/>
            <a:ext cx="914400" cy="182880"/>
          </a:xfrm>
          <a:prstGeom prst="roundRect">
            <a:avLst>
              <a:gd name="adj" fmla="val 8797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CPU| RAM |HD |N/W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2516581" y="1795879"/>
            <a:ext cx="1664495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229" name="Rounded Rectangle 228"/>
          <p:cNvSpPr/>
          <p:nvPr/>
        </p:nvSpPr>
        <p:spPr>
          <a:xfrm>
            <a:off x="2543311" y="1833652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231" name="Rounded Rectangle 230"/>
          <p:cNvSpPr/>
          <p:nvPr/>
        </p:nvSpPr>
        <p:spPr>
          <a:xfrm>
            <a:off x="2939478" y="183365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232" name="Rounded Rectangle 231"/>
          <p:cNvSpPr/>
          <p:nvPr/>
        </p:nvSpPr>
        <p:spPr>
          <a:xfrm>
            <a:off x="3376192" y="1833652"/>
            <a:ext cx="34747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233" name="Rounded Rectangle 232"/>
          <p:cNvSpPr/>
          <p:nvPr/>
        </p:nvSpPr>
        <p:spPr>
          <a:xfrm>
            <a:off x="3750346" y="183365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234" name="Rounded Rectangle 233"/>
          <p:cNvSpPr/>
          <p:nvPr/>
        </p:nvSpPr>
        <p:spPr>
          <a:xfrm>
            <a:off x="2524225" y="1262430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Bins/Libs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2538503" y="1001633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Application 1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3371258" y="1262430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Bins/Libs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3385076" y="1001633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Application 2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252068" y="1964104"/>
            <a:ext cx="2005502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Host Operating System</a:t>
            </a:r>
            <a:endParaRPr lang="en-US" sz="800" dirty="0"/>
          </a:p>
        </p:txBody>
      </p:sp>
      <p:sp>
        <p:nvSpPr>
          <p:cNvPr id="275" name="Rounded Rectangle 274"/>
          <p:cNvSpPr/>
          <p:nvPr/>
        </p:nvSpPr>
        <p:spPr>
          <a:xfrm>
            <a:off x="252068" y="2223563"/>
            <a:ext cx="2005502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276" name="Rounded Rectangle 275"/>
          <p:cNvSpPr/>
          <p:nvPr/>
        </p:nvSpPr>
        <p:spPr>
          <a:xfrm>
            <a:off x="298048" y="2261336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277" name="Rounded Rectangle 276"/>
          <p:cNvSpPr/>
          <p:nvPr/>
        </p:nvSpPr>
        <p:spPr>
          <a:xfrm>
            <a:off x="713465" y="2261336"/>
            <a:ext cx="44186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278" name="Rounded Rectangle 277"/>
          <p:cNvSpPr/>
          <p:nvPr/>
        </p:nvSpPr>
        <p:spPr>
          <a:xfrm>
            <a:off x="1188679" y="2261336"/>
            <a:ext cx="46254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279" name="Rounded Rectangle 278"/>
          <p:cNvSpPr/>
          <p:nvPr/>
        </p:nvSpPr>
        <p:spPr>
          <a:xfrm>
            <a:off x="1678333" y="2261336"/>
            <a:ext cx="53439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288" name="Rounded Rectangle 287"/>
          <p:cNvSpPr/>
          <p:nvPr/>
        </p:nvSpPr>
        <p:spPr>
          <a:xfrm>
            <a:off x="312460" y="1246097"/>
            <a:ext cx="470163" cy="23205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Job</a:t>
            </a:r>
            <a:endParaRPr lang="en-US" sz="800" dirty="0"/>
          </a:p>
        </p:txBody>
      </p:sp>
      <p:sp>
        <p:nvSpPr>
          <p:cNvPr id="289" name="Rounded Rectangle 288"/>
          <p:cNvSpPr/>
          <p:nvPr/>
        </p:nvSpPr>
        <p:spPr>
          <a:xfrm>
            <a:off x="264026" y="1208356"/>
            <a:ext cx="759898" cy="506218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90" name="Rounded Rectangle 289"/>
          <p:cNvSpPr/>
          <p:nvPr/>
        </p:nvSpPr>
        <p:spPr>
          <a:xfrm>
            <a:off x="401624" y="1328531"/>
            <a:ext cx="470163" cy="23205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Job 1</a:t>
            </a:r>
            <a:endParaRPr lang="en-US" sz="800" dirty="0"/>
          </a:p>
        </p:txBody>
      </p:sp>
      <p:sp>
        <p:nvSpPr>
          <p:cNvPr id="291" name="Rounded Rectangle 290"/>
          <p:cNvSpPr/>
          <p:nvPr/>
        </p:nvSpPr>
        <p:spPr>
          <a:xfrm>
            <a:off x="477824" y="1404731"/>
            <a:ext cx="470163" cy="23205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Job </a:t>
            </a:r>
            <a:endParaRPr lang="en-US" sz="800" dirty="0"/>
          </a:p>
        </p:txBody>
      </p:sp>
      <p:sp>
        <p:nvSpPr>
          <p:cNvPr id="292" name="Rounded Rectangle 291"/>
          <p:cNvSpPr/>
          <p:nvPr/>
        </p:nvSpPr>
        <p:spPr>
          <a:xfrm rot="16200000">
            <a:off x="785772" y="1326372"/>
            <a:ext cx="827249" cy="23205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Job  Scheduler</a:t>
            </a:r>
            <a:endParaRPr lang="en-US" sz="800" dirty="0"/>
          </a:p>
        </p:txBody>
      </p:sp>
      <p:sp>
        <p:nvSpPr>
          <p:cNvPr id="293" name="Flowchart: Connector 292"/>
          <p:cNvSpPr/>
          <p:nvPr/>
        </p:nvSpPr>
        <p:spPr>
          <a:xfrm>
            <a:off x="2090527" y="1367837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J1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94" name="Flowchart: Connector 293"/>
          <p:cNvSpPr/>
          <p:nvPr/>
        </p:nvSpPr>
        <p:spPr>
          <a:xfrm>
            <a:off x="1959437" y="1367837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J2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95" name="Flowchart: Connector 294"/>
          <p:cNvSpPr/>
          <p:nvPr/>
        </p:nvSpPr>
        <p:spPr>
          <a:xfrm>
            <a:off x="1827087" y="1367837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J3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96" name="Flowchart: Connector 295"/>
          <p:cNvSpPr/>
          <p:nvPr/>
        </p:nvSpPr>
        <p:spPr>
          <a:xfrm>
            <a:off x="1699756" y="1367837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J4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99" name="Notched Right Arrow 298"/>
          <p:cNvSpPr/>
          <p:nvPr/>
        </p:nvSpPr>
        <p:spPr>
          <a:xfrm>
            <a:off x="152400" y="2987040"/>
            <a:ext cx="8919146" cy="883920"/>
          </a:xfrm>
          <a:prstGeom prst="notchedRightArrow">
            <a:avLst/>
          </a:prstGeom>
          <a:solidFill>
            <a:srgbClr val="00206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0" name="Oval 299"/>
          <p:cNvSpPr/>
          <p:nvPr/>
        </p:nvSpPr>
        <p:spPr>
          <a:xfrm>
            <a:off x="1055268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1" name="Oval 300"/>
          <p:cNvSpPr/>
          <p:nvPr/>
        </p:nvSpPr>
        <p:spPr>
          <a:xfrm>
            <a:off x="3286811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2" name="Oval 301"/>
          <p:cNvSpPr/>
          <p:nvPr/>
        </p:nvSpPr>
        <p:spPr>
          <a:xfrm>
            <a:off x="5562600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3" name="Oval 302"/>
          <p:cNvSpPr/>
          <p:nvPr/>
        </p:nvSpPr>
        <p:spPr>
          <a:xfrm>
            <a:off x="7806572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4" name="Rounded Rectangle 303"/>
          <p:cNvSpPr/>
          <p:nvPr/>
        </p:nvSpPr>
        <p:spPr>
          <a:xfrm>
            <a:off x="76200" y="3223260"/>
            <a:ext cx="685800" cy="40233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ounded Rectangle 306"/>
          <p:cNvSpPr/>
          <p:nvPr/>
        </p:nvSpPr>
        <p:spPr>
          <a:xfrm>
            <a:off x="2590800" y="1172443"/>
            <a:ext cx="1723067" cy="1339022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2640700" y="1726480"/>
            <a:ext cx="1645920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Host Operating System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2621450" y="2005189"/>
            <a:ext cx="1664495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310" name="Rounded Rectangle 309"/>
          <p:cNvSpPr/>
          <p:nvPr/>
        </p:nvSpPr>
        <p:spPr>
          <a:xfrm>
            <a:off x="2648180" y="2042962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311" name="Rounded Rectangle 310"/>
          <p:cNvSpPr/>
          <p:nvPr/>
        </p:nvSpPr>
        <p:spPr>
          <a:xfrm>
            <a:off x="3044347" y="204296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312" name="Rounded Rectangle 311"/>
          <p:cNvSpPr/>
          <p:nvPr/>
        </p:nvSpPr>
        <p:spPr>
          <a:xfrm>
            <a:off x="3481061" y="2042962"/>
            <a:ext cx="34747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313" name="Rounded Rectangle 312"/>
          <p:cNvSpPr/>
          <p:nvPr/>
        </p:nvSpPr>
        <p:spPr>
          <a:xfrm>
            <a:off x="3855215" y="204296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314" name="Rounded Rectangle 313"/>
          <p:cNvSpPr/>
          <p:nvPr/>
        </p:nvSpPr>
        <p:spPr>
          <a:xfrm>
            <a:off x="2629094" y="1471740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Bins/Libs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2643372" y="1210943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Application 3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3476127" y="1471740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Bins/Libs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317" name="Rounded Rectangle 316"/>
          <p:cNvSpPr/>
          <p:nvPr/>
        </p:nvSpPr>
        <p:spPr>
          <a:xfrm>
            <a:off x="3489945" y="1210943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Application 4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2743200" y="1381793"/>
            <a:ext cx="1723067" cy="1339022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2793100" y="1935830"/>
            <a:ext cx="1645920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Host Operating System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0" name="Rounded Rectangle 319"/>
          <p:cNvSpPr/>
          <p:nvPr/>
        </p:nvSpPr>
        <p:spPr>
          <a:xfrm>
            <a:off x="2773850" y="2214539"/>
            <a:ext cx="1664495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321" name="Rounded Rectangle 320"/>
          <p:cNvSpPr/>
          <p:nvPr/>
        </p:nvSpPr>
        <p:spPr>
          <a:xfrm>
            <a:off x="2800580" y="2252312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322" name="Rounded Rectangle 321"/>
          <p:cNvSpPr/>
          <p:nvPr/>
        </p:nvSpPr>
        <p:spPr>
          <a:xfrm>
            <a:off x="3196747" y="225231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323" name="Rounded Rectangle 322"/>
          <p:cNvSpPr/>
          <p:nvPr/>
        </p:nvSpPr>
        <p:spPr>
          <a:xfrm>
            <a:off x="3633461" y="2252312"/>
            <a:ext cx="34747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324" name="Rounded Rectangle 323"/>
          <p:cNvSpPr/>
          <p:nvPr/>
        </p:nvSpPr>
        <p:spPr>
          <a:xfrm>
            <a:off x="4007615" y="225231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325" name="Rounded Rectangle 324"/>
          <p:cNvSpPr/>
          <p:nvPr/>
        </p:nvSpPr>
        <p:spPr>
          <a:xfrm>
            <a:off x="2781494" y="1681090"/>
            <a:ext cx="804672" cy="2126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Bins/Libs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2795772" y="1420293"/>
            <a:ext cx="804672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Application 5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7" name="Rounded Rectangle 326"/>
          <p:cNvSpPr/>
          <p:nvPr/>
        </p:nvSpPr>
        <p:spPr>
          <a:xfrm>
            <a:off x="3628527" y="1681090"/>
            <a:ext cx="804672" cy="2126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Bins/Libs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8" name="Rounded Rectangle 327"/>
          <p:cNvSpPr/>
          <p:nvPr/>
        </p:nvSpPr>
        <p:spPr>
          <a:xfrm>
            <a:off x="3642345" y="1420293"/>
            <a:ext cx="804672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Application 6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33058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????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200863" y="33058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~1960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467150" y="33058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~1998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696200" y="3292948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~2013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363939" y="2895600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Mainframe Systems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3379" y="2895600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Standalone Servers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875471" y="2895600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Virtual Machines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7013410" y="2895600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Containers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98" name="Flowchart: Magnetic Disk 297"/>
          <p:cNvSpPr/>
          <p:nvPr/>
        </p:nvSpPr>
        <p:spPr>
          <a:xfrm rot="16200000">
            <a:off x="1716698" y="984065"/>
            <a:ext cx="257692" cy="956712"/>
          </a:xfrm>
          <a:prstGeom prst="flowChartMagneticDisk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297" name="Flowchart: Connector 296"/>
          <p:cNvSpPr/>
          <p:nvPr/>
        </p:nvSpPr>
        <p:spPr>
          <a:xfrm>
            <a:off x="1567406" y="1367837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J5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2014" y="3784937"/>
            <a:ext cx="1901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Container is a lightweight, stand-alone, executable package of a software that includes everything needed to run it, runtime, system tools , system libraries , settings.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737094" y="3784937"/>
            <a:ext cx="1978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Virtual Machine is a </a:t>
            </a:r>
            <a:r>
              <a:rPr lang="en-US" sz="1000" dirty="0"/>
              <a:t>tightly isolated software container with an operating system and </a:t>
            </a:r>
            <a:r>
              <a:rPr lang="en-US" sz="1000" dirty="0" smtClean="0"/>
              <a:t>applications </a:t>
            </a:r>
            <a:r>
              <a:rPr lang="en-US" sz="1000" dirty="0"/>
              <a:t>inside. </a:t>
            </a:r>
            <a:r>
              <a:rPr lang="en-US" sz="1000" dirty="0" smtClean="0"/>
              <a:t>Each VM’s guest OS may be different then the Host OS.</a:t>
            </a:r>
            <a:endParaRPr lang="en-US" sz="1000" b="1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1974" y="4819471"/>
            <a:ext cx="1836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Characteristics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OS level virtualization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Lightweight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Real-time </a:t>
            </a:r>
            <a:r>
              <a:rPr lang="en-US" sz="1000" dirty="0" smtClean="0"/>
              <a:t>provisioning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Scalable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Bare-metal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Process level </a:t>
            </a: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56140" y="4819471"/>
            <a:ext cx="20068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Characteristics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Hardware level virtualization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Improved provisioning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Scalable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Fully </a:t>
            </a:r>
            <a:r>
              <a:rPr lang="en-US" sz="1000" dirty="0" smtClean="0"/>
              <a:t>Isolated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Higher resource utilization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590800" y="4819471"/>
            <a:ext cx="18366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Characteristics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Reduced Server Costs compared to Mainframe.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Compatible application deployment on one Physical server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52068" y="4819471"/>
            <a:ext cx="2037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Characteristics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Jobs are scheduled and executed as a batch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2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Why Containers ?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4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" name="AutoShape 2" descr="Image result for web server icon"/>
          <p:cNvSpPr>
            <a:spLocks noChangeAspect="1" noChangeArrowheads="1"/>
          </p:cNvSpPr>
          <p:nvPr/>
        </p:nvSpPr>
        <p:spPr bwMode="auto">
          <a:xfrm>
            <a:off x="0" y="-1365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2400" y="1587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AutoShape 25" descr="Image result for docker icon image"/>
          <p:cNvSpPr>
            <a:spLocks noChangeAspect="1" noChangeArrowheads="1"/>
          </p:cNvSpPr>
          <p:nvPr/>
        </p:nvSpPr>
        <p:spPr bwMode="auto">
          <a:xfrm>
            <a:off x="0" y="-136525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90800" y="1600200"/>
            <a:ext cx="4114800" cy="41148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09875" y="2705100"/>
            <a:ext cx="1066800" cy="49530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0" idx="4"/>
            <a:endCxn id="3" idx="4"/>
          </p:cNvCxnSpPr>
          <p:nvPr/>
        </p:nvCxnSpPr>
        <p:spPr>
          <a:xfrm>
            <a:off x="4648200" y="4572000"/>
            <a:ext cx="0" cy="11430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410401" y="2705101"/>
            <a:ext cx="1055953" cy="495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48100" y="200495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Business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8096040">
            <a:off x="5088355" y="4013474"/>
            <a:ext cx="154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125" name="TextBox 124"/>
          <p:cNvSpPr txBox="1"/>
          <p:nvPr/>
        </p:nvSpPr>
        <p:spPr>
          <a:xfrm rot="3598135">
            <a:off x="2882162" y="425325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Operations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2583" y="4191000"/>
            <a:ext cx="139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Dynamic Scaling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63749" y="3805535"/>
            <a:ext cx="139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Package Once </a:t>
            </a:r>
          </a:p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Deploy Anywhere 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746175" y="246620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Agility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733800" y="2743200"/>
            <a:ext cx="1828800" cy="18288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Containers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689717" y="4767590"/>
            <a:ext cx="1344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Easy to support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276975" y="5300990"/>
            <a:ext cx="139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Dynamic Scaling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96000" y="1600200"/>
            <a:ext cx="1219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Cost effective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11512" y="4450915"/>
            <a:ext cx="1874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Reduced deployment time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88058" y="4943920"/>
            <a:ext cx="1586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Operational Efficiency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51024" y="446279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005262" y="386350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443012" y="495364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2214750" y="1245925"/>
            <a:ext cx="4846320" cy="48463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77000" y="2009001"/>
            <a:ext cx="1358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High </a:t>
            </a:r>
            <a:r>
              <a:rPr lang="en-US" sz="1200" b="1" dirty="0" err="1" smtClean="0">
                <a:solidFill>
                  <a:srgbClr val="002060"/>
                </a:solidFill>
              </a:rPr>
              <a:t>Availablity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9488" y="1229199"/>
            <a:ext cx="342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2060"/>
                </a:solidFill>
              </a:rPr>
              <a:t>Readiness to support </a:t>
            </a:r>
            <a:r>
              <a:rPr lang="en-US" sz="1200" b="1" dirty="0" smtClean="0">
                <a:solidFill>
                  <a:srgbClr val="002060"/>
                </a:solidFill>
              </a:rPr>
              <a:t> Business </a:t>
            </a:r>
            <a:r>
              <a:rPr lang="en-US" sz="1200" b="1" dirty="0">
                <a:solidFill>
                  <a:srgbClr val="002060"/>
                </a:solidFill>
              </a:rPr>
              <a:t>as a Service</a:t>
            </a:r>
          </a:p>
        </p:txBody>
      </p:sp>
    </p:spTree>
    <p:extLst>
      <p:ext uri="{BB962C8B-B14F-4D97-AF65-F5344CB8AC3E}">
        <p14:creationId xmlns:p14="http://schemas.microsoft.com/office/powerpoint/2010/main" val="4920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C:\Users\U551178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89" y="2383155"/>
            <a:ext cx="652393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oogle company logo">
            <a:hlinkClick r:id="rId3" tooltip="Search images of google company logo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93" y="3934394"/>
            <a:ext cx="695325" cy="3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41"/>
          <p:cNvSpPr/>
          <p:nvPr/>
        </p:nvSpPr>
        <p:spPr>
          <a:xfrm>
            <a:off x="76200" y="3231185"/>
            <a:ext cx="685800" cy="41148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Containers </a:t>
            </a:r>
            <a:r>
              <a:rPr lang="en-US" sz="1800" b="1" dirty="0" smtClean="0">
                <a:solidFill>
                  <a:srgbClr val="002060"/>
                </a:solidFill>
              </a:rPr>
              <a:t>are not new …!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5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" name="AutoShape 2" descr="Image result for web server icon"/>
          <p:cNvSpPr>
            <a:spLocks noChangeAspect="1" noChangeArrowheads="1"/>
          </p:cNvSpPr>
          <p:nvPr/>
        </p:nvSpPr>
        <p:spPr bwMode="auto">
          <a:xfrm>
            <a:off x="0" y="-1365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2400" y="1587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>
            <a:off x="152400" y="3000244"/>
            <a:ext cx="8915400" cy="883920"/>
          </a:xfrm>
          <a:prstGeom prst="notchedRightArrow">
            <a:avLst/>
          </a:prstGeom>
          <a:solidFill>
            <a:srgbClr val="00206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Oval 11"/>
          <p:cNvSpPr/>
          <p:nvPr/>
        </p:nvSpPr>
        <p:spPr>
          <a:xfrm rot="2154874">
            <a:off x="133390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Oval 30"/>
          <p:cNvSpPr/>
          <p:nvPr/>
        </p:nvSpPr>
        <p:spPr>
          <a:xfrm rot="2154874">
            <a:off x="766436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Oval 31"/>
          <p:cNvSpPr/>
          <p:nvPr/>
        </p:nvSpPr>
        <p:spPr>
          <a:xfrm rot="2154874">
            <a:off x="1399482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Oval 32"/>
          <p:cNvSpPr/>
          <p:nvPr/>
        </p:nvSpPr>
        <p:spPr>
          <a:xfrm rot="2154874">
            <a:off x="2032528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Oval 33"/>
          <p:cNvSpPr/>
          <p:nvPr/>
        </p:nvSpPr>
        <p:spPr>
          <a:xfrm rot="2154874">
            <a:off x="2665574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Oval 34"/>
          <p:cNvSpPr/>
          <p:nvPr/>
        </p:nvSpPr>
        <p:spPr>
          <a:xfrm rot="2154874">
            <a:off x="3298620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Oval 35"/>
          <p:cNvSpPr/>
          <p:nvPr/>
        </p:nvSpPr>
        <p:spPr>
          <a:xfrm rot="2154874">
            <a:off x="3931666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Oval 36"/>
          <p:cNvSpPr/>
          <p:nvPr/>
        </p:nvSpPr>
        <p:spPr>
          <a:xfrm rot="2154874">
            <a:off x="4564712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/>
          <p:cNvSpPr/>
          <p:nvPr/>
        </p:nvSpPr>
        <p:spPr>
          <a:xfrm rot="2154874">
            <a:off x="5197758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Oval 38"/>
          <p:cNvSpPr/>
          <p:nvPr/>
        </p:nvSpPr>
        <p:spPr>
          <a:xfrm rot="2154874">
            <a:off x="5830804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/>
          <p:cNvSpPr/>
          <p:nvPr/>
        </p:nvSpPr>
        <p:spPr>
          <a:xfrm rot="2154874">
            <a:off x="6463850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Oval 40"/>
          <p:cNvSpPr/>
          <p:nvPr/>
        </p:nvSpPr>
        <p:spPr>
          <a:xfrm rot="2154874">
            <a:off x="7096896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TextBox 42"/>
          <p:cNvSpPr txBox="1"/>
          <p:nvPr/>
        </p:nvSpPr>
        <p:spPr>
          <a:xfrm>
            <a:off x="57542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1979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4850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40970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74040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2004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06165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2005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36975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2006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75835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2007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03115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41975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76020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2013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2014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39338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2015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7" y="3886200"/>
            <a:ext cx="735137" cy="5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 rot="18413635">
            <a:off x="-120279" y="1974818"/>
            <a:ext cx="214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chroot</a:t>
            </a:r>
            <a:r>
              <a:rPr lang="en-US" sz="1000" dirty="0" smtClean="0">
                <a:solidFill>
                  <a:srgbClr val="002060"/>
                </a:solidFill>
              </a:rPr>
              <a:t> </a:t>
            </a:r>
            <a:r>
              <a:rPr lang="en-US" sz="1000" dirty="0">
                <a:solidFill>
                  <a:srgbClr val="002060"/>
                </a:solidFill>
              </a:rPr>
              <a:t>system call </a:t>
            </a:r>
            <a:endParaRPr lang="en-US" sz="1000" dirty="0" smtClean="0">
              <a:solidFill>
                <a:srgbClr val="002060"/>
              </a:solidFill>
            </a:endParaRPr>
          </a:p>
          <a:p>
            <a:r>
              <a:rPr lang="en-US" sz="1000" dirty="0" smtClean="0">
                <a:solidFill>
                  <a:srgbClr val="002060"/>
                </a:solidFill>
              </a:rPr>
              <a:t>provides </a:t>
            </a:r>
            <a:r>
              <a:rPr lang="en-US" sz="1000" dirty="0">
                <a:solidFill>
                  <a:srgbClr val="002060"/>
                </a:solidFill>
              </a:rPr>
              <a:t>Process Isolation</a:t>
            </a:r>
            <a:r>
              <a:rPr lang="en-US" sz="1000" dirty="0" smtClean="0">
                <a:solidFill>
                  <a:srgbClr val="002060"/>
                </a:solidFill>
              </a:rPr>
              <a:t>.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249" y="3008434"/>
            <a:ext cx="695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Unix </a:t>
            </a:r>
            <a:r>
              <a:rPr lang="en-US" sz="1000" b="1" dirty="0" smtClean="0">
                <a:solidFill>
                  <a:srgbClr val="002060"/>
                </a:solidFill>
              </a:rPr>
              <a:t>V7</a:t>
            </a:r>
            <a:endParaRPr lang="en-US" sz="1000" dirty="0"/>
          </a:p>
        </p:txBody>
      </p:sp>
      <p:pic>
        <p:nvPicPr>
          <p:cNvPr id="1029" name="Picture 5" descr="Linux-VServer">
            <a:hlinkClick r:id="rId6" tooltip="Linux-VServer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40" y="2934255"/>
            <a:ext cx="733735" cy="25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 rot="18413635">
            <a:off x="985161" y="1736621"/>
            <a:ext cx="2360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Partition system resources </a:t>
            </a:r>
            <a:r>
              <a:rPr lang="en-US" sz="1000" dirty="0">
                <a:solidFill>
                  <a:srgbClr val="002060"/>
                </a:solidFill>
              </a:rPr>
              <a:t>(file systems, network addresses, memory</a:t>
            </a:r>
            <a:r>
              <a:rPr lang="en-US" sz="1000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421" y="3848655"/>
            <a:ext cx="747892" cy="34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OpenVZ-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01" y="2997637"/>
            <a:ext cx="674227" cy="21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819400" y="3657600"/>
            <a:ext cx="131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Process Containers</a:t>
            </a:r>
          </a:p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(AKA Control Groups)</a:t>
            </a:r>
            <a:endParaRPr lang="en-US" sz="1000" dirty="0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54" y="3863203"/>
            <a:ext cx="668203" cy="39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 descr="Image result for cloud foundry warden icon">
            <a:hlinkClick r:id="rId12" tooltip="Search images of cloud foundry warden icon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91" y="2312595"/>
            <a:ext cx="823343" cy="7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4950372" y="2969419"/>
            <a:ext cx="823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Warden</a:t>
            </a:r>
            <a:endParaRPr lang="en-US" sz="1000" dirty="0"/>
          </a:p>
        </p:txBody>
      </p:sp>
      <p:pic>
        <p:nvPicPr>
          <p:cNvPr id="92" name="Picture 16" descr="Image result for google company logo">
            <a:hlinkClick r:id="rId3" tooltip="Search images of google company logo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61" y="3813810"/>
            <a:ext cx="695325" cy="3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695280" y="3670935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LMCTFY</a:t>
            </a:r>
          </a:p>
        </p:txBody>
      </p:sp>
      <p:sp>
        <p:nvSpPr>
          <p:cNvPr id="79" name="AutoShape 25" descr="Image result for docker icon image"/>
          <p:cNvSpPr>
            <a:spLocks noChangeAspect="1" noChangeArrowheads="1"/>
          </p:cNvSpPr>
          <p:nvPr/>
        </p:nvSpPr>
        <p:spPr bwMode="auto">
          <a:xfrm>
            <a:off x="0" y="-136525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651864" y="2984659"/>
            <a:ext cx="695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Docker</a:t>
            </a:r>
            <a:endParaRPr lang="en-US" sz="1000" dirty="0"/>
          </a:p>
        </p:txBody>
      </p:sp>
      <p:pic>
        <p:nvPicPr>
          <p:cNvPr id="1052" name="Picture 28" descr="Image result for Rocket container icon image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90" y="2773886"/>
            <a:ext cx="330514" cy="1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6332220" y="296962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Rocket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43800" y="3657600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Windows</a:t>
            </a:r>
          </a:p>
          <a:p>
            <a:r>
              <a:rPr lang="en-US" sz="1000" b="1" dirty="0" smtClean="0">
                <a:solidFill>
                  <a:srgbClr val="002060"/>
                </a:solidFill>
              </a:rPr>
              <a:t>Containers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pic>
        <p:nvPicPr>
          <p:cNvPr id="1056" name="Picture 32" descr="A square divided into four sub-squares, colored red, green, yellow and blue (clockwise), with the company name appearing to its right.">
            <a:hlinkClick r:id="rId16" tooltip="A square divided into four sub-squares, colored red, green, yellow and blue (clockwise), with the company name appearing to its right.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249" y="4048395"/>
            <a:ext cx="858992" cy="18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 rot="18413635">
            <a:off x="4996735" y="1289990"/>
            <a:ext cx="2144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Warden</a:t>
            </a:r>
            <a:r>
              <a:rPr lang="en-US" sz="1000" dirty="0" smtClean="0">
                <a:solidFill>
                  <a:srgbClr val="002060"/>
                </a:solidFill>
              </a:rPr>
              <a:t> is re-implemented in GO and </a:t>
            </a:r>
            <a:r>
              <a:rPr lang="en-US" sz="1000" dirty="0">
                <a:solidFill>
                  <a:srgbClr val="002060"/>
                </a:solidFill>
              </a:rPr>
              <a:t>named as </a:t>
            </a:r>
            <a:r>
              <a:rPr lang="en-US" sz="1000" b="1" dirty="0">
                <a:solidFill>
                  <a:srgbClr val="002060"/>
                </a:solidFill>
              </a:rPr>
              <a:t>Garden</a:t>
            </a:r>
            <a:r>
              <a:rPr lang="en-US" sz="1000" dirty="0">
                <a:solidFill>
                  <a:srgbClr val="002060"/>
                </a:solidFill>
              </a:rPr>
              <a:t> to support multiple back ends</a:t>
            </a:r>
            <a:r>
              <a:rPr lang="en-US" sz="1000" dirty="0" smtClean="0">
                <a:solidFill>
                  <a:srgbClr val="002060"/>
                </a:solidFill>
              </a:rPr>
              <a:t>. e.g. Linux</a:t>
            </a:r>
            <a:r>
              <a:rPr lang="en-US" sz="1000" dirty="0">
                <a:solidFill>
                  <a:srgbClr val="002060"/>
                </a:solidFill>
              </a:rPr>
              <a:t>, runC, </a:t>
            </a:r>
            <a:r>
              <a:rPr lang="en-US" sz="1000" dirty="0" smtClean="0">
                <a:solidFill>
                  <a:srgbClr val="002060"/>
                </a:solidFill>
              </a:rPr>
              <a:t>Windows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75345" y="3681204"/>
            <a:ext cx="91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Free BSD Jails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191000" y="3673584"/>
            <a:ext cx="1089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Linux Containers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 rot="3353619">
            <a:off x="4278900" y="4844450"/>
            <a:ext cx="2144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LXC </a:t>
            </a:r>
            <a:r>
              <a:rPr lang="en-US" sz="1000" dirty="0" smtClean="0">
                <a:solidFill>
                  <a:srgbClr val="002060"/>
                </a:solidFill>
              </a:rPr>
              <a:t>supports kernel's </a:t>
            </a:r>
            <a:r>
              <a:rPr lang="en-US" sz="1000" b="1" dirty="0">
                <a:solidFill>
                  <a:srgbClr val="002060"/>
                </a:solidFill>
              </a:rPr>
              <a:t>cgroups</a:t>
            </a:r>
            <a:r>
              <a:rPr lang="en-US" sz="1000" dirty="0">
                <a:solidFill>
                  <a:srgbClr val="002060"/>
                </a:solidFill>
              </a:rPr>
              <a:t> and </a:t>
            </a:r>
            <a:r>
              <a:rPr lang="en-US" sz="1000" b="1" dirty="0">
                <a:solidFill>
                  <a:srgbClr val="002060"/>
                </a:solidFill>
              </a:rPr>
              <a:t>namespaces</a:t>
            </a:r>
            <a:r>
              <a:rPr lang="en-US" sz="1000" dirty="0">
                <a:solidFill>
                  <a:srgbClr val="002060"/>
                </a:solidFill>
              </a:rPr>
              <a:t> to provide an isolated environment for applications.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3344158">
            <a:off x="2903585" y="5043746"/>
            <a:ext cx="2736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It limits, accounts and isolates resource </a:t>
            </a:r>
            <a:r>
              <a:rPr lang="en-US" sz="1000" dirty="0">
                <a:solidFill>
                  <a:srgbClr val="002060"/>
                </a:solidFill>
              </a:rPr>
              <a:t>usage (CPU, memory, disk I/O, network, etc.) </a:t>
            </a:r>
            <a:r>
              <a:rPr lang="en-US" sz="1000" dirty="0" smtClean="0">
                <a:solidFill>
                  <a:srgbClr val="002060"/>
                </a:solidFill>
              </a:rPr>
              <a:t>of processes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18413635">
            <a:off x="3679196" y="2042212"/>
            <a:ext cx="2144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Google renamed Process Containers to Control Groups and merged to</a:t>
            </a:r>
          </a:p>
          <a:p>
            <a:r>
              <a:rPr lang="en-US" sz="1000" dirty="0">
                <a:solidFill>
                  <a:srgbClr val="002060"/>
                </a:solidFill>
              </a:rPr>
              <a:t>Linux kernel 2.6.24</a:t>
            </a:r>
          </a:p>
        </p:txBody>
      </p:sp>
      <p:sp>
        <p:nvSpPr>
          <p:cNvPr id="110" name="TextBox 109"/>
          <p:cNvSpPr txBox="1"/>
          <p:nvPr/>
        </p:nvSpPr>
        <p:spPr>
          <a:xfrm rot="3353619">
            <a:off x="5322996" y="4811435"/>
            <a:ext cx="270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Let </a:t>
            </a:r>
            <a:r>
              <a:rPr lang="en-US" sz="1000" b="1" dirty="0">
                <a:solidFill>
                  <a:srgbClr val="002060"/>
                </a:solidFill>
              </a:rPr>
              <a:t>Me Contain That For </a:t>
            </a:r>
            <a:r>
              <a:rPr lang="en-US" sz="1000" b="1" dirty="0" smtClean="0">
                <a:solidFill>
                  <a:srgbClr val="002060"/>
                </a:solidFill>
              </a:rPr>
              <a:t>You</a:t>
            </a:r>
            <a:r>
              <a:rPr lang="en-US" sz="1000" dirty="0" smtClean="0">
                <a:solidFill>
                  <a:srgbClr val="002060"/>
                </a:solidFill>
              </a:rPr>
              <a:t>, is </a:t>
            </a:r>
            <a:r>
              <a:rPr lang="en-US" sz="1000" dirty="0">
                <a:solidFill>
                  <a:srgbClr val="002060"/>
                </a:solidFill>
              </a:rPr>
              <a:t>the open </a:t>
            </a:r>
            <a:r>
              <a:rPr lang="en-US" sz="1000" dirty="0" smtClean="0">
                <a:solidFill>
                  <a:srgbClr val="002060"/>
                </a:solidFill>
              </a:rPr>
              <a:t>source  container stack, aims to  provide  </a:t>
            </a:r>
            <a:r>
              <a:rPr lang="en-US" sz="1000" dirty="0">
                <a:solidFill>
                  <a:srgbClr val="002060"/>
                </a:solidFill>
              </a:rPr>
              <a:t>guaranteed performance, high resource utilization, shared resources, over-commitment, and near zero </a:t>
            </a:r>
            <a:r>
              <a:rPr lang="en-US" sz="1000" dirty="0" smtClean="0">
                <a:solidFill>
                  <a:srgbClr val="002060"/>
                </a:solidFill>
              </a:rPr>
              <a:t>overhead. In 2015 it  was merged into </a:t>
            </a:r>
            <a:r>
              <a:rPr lang="en-US" sz="1000" b="1" dirty="0" smtClean="0">
                <a:solidFill>
                  <a:srgbClr val="002060"/>
                </a:solidFill>
              </a:rPr>
              <a:t>libcontainer</a:t>
            </a:r>
            <a:r>
              <a:rPr lang="en-US" sz="1000" dirty="0" smtClean="0">
                <a:solidFill>
                  <a:srgbClr val="002060"/>
                </a:solidFill>
              </a:rPr>
              <a:t>, which is now part of </a:t>
            </a:r>
            <a:r>
              <a:rPr lang="en-US" sz="1000" b="1" dirty="0" smtClean="0">
                <a:solidFill>
                  <a:srgbClr val="002060"/>
                </a:solidFill>
              </a:rPr>
              <a:t>OCI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3344158">
            <a:off x="519098" y="4987711"/>
            <a:ext cx="2171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It allows admins to partition a FreeBSD computer system into several independent, smaller systems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- called “jails”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18413635">
            <a:off x="5680761" y="1395367"/>
            <a:ext cx="229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Process isolation using kernel cgroups and namespaces, combined with tools to build and retrieve named images (runC)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8413635">
            <a:off x="6236241" y="1529788"/>
            <a:ext cx="2463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It is a CoreOS reference implementation </a:t>
            </a:r>
            <a:r>
              <a:rPr lang="en-US" sz="1000" dirty="0">
                <a:solidFill>
                  <a:srgbClr val="002060"/>
                </a:solidFill>
              </a:rPr>
              <a:t>of </a:t>
            </a:r>
            <a:r>
              <a:rPr lang="en-US" sz="1000" i="1" dirty="0" smtClean="0">
                <a:solidFill>
                  <a:srgbClr val="002060"/>
                </a:solidFill>
              </a:rPr>
              <a:t>app </a:t>
            </a:r>
            <a:r>
              <a:rPr lang="en-US" sz="1000" i="1" dirty="0">
                <a:solidFill>
                  <a:srgbClr val="002060"/>
                </a:solidFill>
              </a:rPr>
              <a:t>container</a:t>
            </a:r>
            <a:r>
              <a:rPr lang="en-US" sz="1000" dirty="0">
                <a:solidFill>
                  <a:srgbClr val="002060"/>
                </a:solidFill>
              </a:rPr>
              <a:t> (</a:t>
            </a:r>
            <a:r>
              <a:rPr lang="en-US" sz="1000" dirty="0" err="1">
                <a:solidFill>
                  <a:srgbClr val="002060"/>
                </a:solidFill>
              </a:rPr>
              <a:t>appc</a:t>
            </a:r>
            <a:r>
              <a:rPr lang="en-US" sz="1000" dirty="0">
                <a:solidFill>
                  <a:srgbClr val="002060"/>
                </a:solidFill>
              </a:rPr>
              <a:t>) </a:t>
            </a:r>
            <a:r>
              <a:rPr lang="en-US" sz="1000" dirty="0" smtClean="0">
                <a:solidFill>
                  <a:srgbClr val="002060"/>
                </a:solidFill>
              </a:rPr>
              <a:t>specification.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8413635">
            <a:off x="2420332" y="1522065"/>
            <a:ext cx="2555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It is an OS level virtualization technology for Linux. Allows a physical server to run multiple isolated OS instances, called containers.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3329786">
            <a:off x="1669559" y="4907882"/>
            <a:ext cx="2555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It is an OS level virtualization technology for x86 and SPARC systems. It combines system resource controls and boundary separation provided by Zones.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 rot="3311510">
            <a:off x="7353358" y="4924069"/>
            <a:ext cx="1991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To run Docker images  natively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on windows servers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2154874">
            <a:off x="7729942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9" name="Oval 68"/>
          <p:cNvSpPr/>
          <p:nvPr/>
        </p:nvSpPr>
        <p:spPr>
          <a:xfrm rot="2154874">
            <a:off x="8362990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TextBox 69"/>
          <p:cNvSpPr txBox="1"/>
          <p:nvPr/>
        </p:nvSpPr>
        <p:spPr>
          <a:xfrm>
            <a:off x="7666940" y="3313175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2016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05800" y="331323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2017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 rot="18413635">
            <a:off x="6752162" y="1508695"/>
            <a:ext cx="2721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Industry standard </a:t>
            </a:r>
            <a:r>
              <a:rPr lang="en-US" sz="1000" b="1" i="1" dirty="0" smtClean="0">
                <a:solidFill>
                  <a:srgbClr val="002060"/>
                </a:solidFill>
              </a:rPr>
              <a:t>Open Container Initiative</a:t>
            </a:r>
            <a:r>
              <a:rPr lang="en-US" sz="1000" dirty="0" smtClean="0">
                <a:solidFill>
                  <a:srgbClr val="002060"/>
                </a:solidFill>
              </a:rPr>
              <a:t> by 20+ organizations Docker , CoreOS , Google, Linux, </a:t>
            </a:r>
            <a:r>
              <a:rPr lang="en-US" sz="1000" dirty="0">
                <a:solidFill>
                  <a:srgbClr val="002060"/>
                </a:solidFill>
              </a:rPr>
              <a:t>r</a:t>
            </a:r>
            <a:r>
              <a:rPr lang="en-US" sz="1000" dirty="0" smtClean="0">
                <a:solidFill>
                  <a:srgbClr val="002060"/>
                </a:solidFill>
              </a:rPr>
              <a:t>edhat etc..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8413635">
            <a:off x="8217853" y="2635308"/>
            <a:ext cx="99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OCI Release 1.0</a:t>
            </a:r>
            <a:endParaRPr lang="en-US" sz="10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Open Containers Initiativ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25" y="3000814"/>
            <a:ext cx="511315" cy="2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645770" y="3678079"/>
            <a:ext cx="1215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Solaris Containers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12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Containers – Market Analysis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6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191000" y="2590800"/>
            <a:ext cx="4724400" cy="3886200"/>
          </a:xfrm>
          <a:prstGeom prst="roundRect">
            <a:avLst>
              <a:gd name="adj" fmla="val 281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130969">
            <a:off x="5155264" y="408143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Gartner Quadrant Positioning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8660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Container Adaption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1000" y="873845"/>
            <a:ext cx="2209800" cy="3581400"/>
          </a:xfrm>
          <a:prstGeom prst="roundRect">
            <a:avLst>
              <a:gd name="adj" fmla="val 326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Docker Client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6101" y="866775"/>
            <a:ext cx="3276599" cy="3255157"/>
          </a:xfrm>
          <a:prstGeom prst="roundRect">
            <a:avLst>
              <a:gd name="adj" fmla="val 25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Docker Engine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80" name="Left Arrow 79"/>
          <p:cNvSpPr/>
          <p:nvPr/>
        </p:nvSpPr>
        <p:spPr>
          <a:xfrm rot="10800000">
            <a:off x="2452748" y="3485276"/>
            <a:ext cx="685259" cy="314263"/>
          </a:xfrm>
          <a:prstGeom prst="left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- Components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7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4200" y="890600"/>
            <a:ext cx="1905000" cy="3581400"/>
          </a:xfrm>
          <a:prstGeom prst="roundRect">
            <a:avLst>
              <a:gd name="adj" fmla="val 45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Docker Hub 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(Public Registry)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57599" y="1009801"/>
            <a:ext cx="1209209" cy="2002573"/>
          </a:xfrm>
          <a:prstGeom prst="roundRect">
            <a:avLst>
              <a:gd name="adj" fmla="val 651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utoShape 2" descr="Image result for docker container ic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Image result for docker container icon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U551178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119" y="1434378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15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36" y="164923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16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00" y="1913440"/>
            <a:ext cx="716284" cy="457200"/>
          </a:xfrm>
          <a:prstGeom prst="rect">
            <a:avLst/>
          </a:prstGeom>
          <a:solidFill>
            <a:schemeClr val="accent1"/>
          </a:soli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28" name="Rounded Rectangle 27"/>
          <p:cNvSpPr/>
          <p:nvPr/>
        </p:nvSpPr>
        <p:spPr>
          <a:xfrm rot="16200000">
            <a:off x="1976976" y="2195117"/>
            <a:ext cx="2820762" cy="388085"/>
          </a:xfrm>
          <a:prstGeom prst="roundRect">
            <a:avLst>
              <a:gd name="adj" fmla="val 9355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Docker REST API</a:t>
            </a:r>
            <a:endParaRPr lang="en-US" sz="11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57200" y="978780"/>
            <a:ext cx="2057400" cy="2033595"/>
          </a:xfrm>
          <a:prstGeom prst="roundRect">
            <a:avLst>
              <a:gd name="adj" fmla="val 26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solidFill>
                  <a:srgbClr val="002060"/>
                </a:solidFill>
              </a:rPr>
              <a:t>Developer IDE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82961" y="1268821"/>
            <a:ext cx="871569" cy="576863"/>
          </a:xfrm>
          <a:prstGeom prst="roundRect">
            <a:avLst>
              <a:gd name="adj" fmla="val 6048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 Code</a:t>
            </a:r>
          </a:p>
        </p:txBody>
      </p:sp>
      <p:sp>
        <p:nvSpPr>
          <p:cNvPr id="2054" name="Up-Down Arrow 2053"/>
          <p:cNvSpPr/>
          <p:nvPr/>
        </p:nvSpPr>
        <p:spPr>
          <a:xfrm>
            <a:off x="5431536" y="3049385"/>
            <a:ext cx="283464" cy="365760"/>
          </a:xfrm>
          <a:prstGeom prst="upDown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5" descr="C:\Users\U551178\Desktop\untitled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81" y="1450692"/>
            <a:ext cx="563884" cy="33286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3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81" y="194908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4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2595667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5" name="Picture 5" descr="C:\Users\U551178\Desktop\untitled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97" y="1450692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6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97" y="194908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7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2595667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8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30454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9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30454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70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35026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71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35026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19" name="AutoShape 4" descr="Image result for kubernetes icon"/>
          <p:cNvSpPr>
            <a:spLocks noChangeAspect="1" noChangeArrowheads="1"/>
          </p:cNvSpPr>
          <p:nvPr/>
        </p:nvSpPr>
        <p:spPr bwMode="auto">
          <a:xfrm>
            <a:off x="152400" y="1587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7" descr="Image result for docker compose icon"/>
          <p:cNvSpPr>
            <a:spLocks noChangeAspect="1" noChangeArrowheads="1"/>
          </p:cNvSpPr>
          <p:nvPr/>
        </p:nvSpPr>
        <p:spPr bwMode="auto">
          <a:xfrm>
            <a:off x="0" y="-136525"/>
            <a:ext cx="704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2450" y="2374157"/>
            <a:ext cx="1885950" cy="521443"/>
          </a:xfrm>
          <a:prstGeom prst="roundRect">
            <a:avLst>
              <a:gd name="adj" fmla="val 6048"/>
            </a:avLst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Build Plug-ins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02457" y="2455592"/>
            <a:ext cx="854868" cy="192779"/>
          </a:xfrm>
          <a:prstGeom prst="roundRect">
            <a:avLst>
              <a:gd name="adj" fmla="val 60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Maven-Spotify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514475" y="2455592"/>
            <a:ext cx="854868" cy="192779"/>
          </a:xfrm>
          <a:prstGeom prst="roundRect">
            <a:avLst>
              <a:gd name="adj" fmla="val 60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Gradle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28700" y="1225225"/>
            <a:ext cx="1924049" cy="694796"/>
          </a:xfrm>
          <a:prstGeom prst="roundRect">
            <a:avLst>
              <a:gd name="adj" fmla="val 6048"/>
            </a:avLst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900" b="1" dirty="0" smtClean="0">
              <a:solidFill>
                <a:srgbClr val="00206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4351" y="2002866"/>
            <a:ext cx="1962148" cy="283134"/>
          </a:xfrm>
          <a:prstGeom prst="roundRect">
            <a:avLst>
              <a:gd name="adj" fmla="val 13336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Dockerfile/ Docker-</a:t>
            </a:r>
            <a:r>
              <a:rPr lang="en-US" sz="800" b="1" dirty="0" err="1" smtClean="0"/>
              <a:t>compose.yml</a:t>
            </a:r>
            <a:endParaRPr lang="en-US" sz="800" b="1" dirty="0" smtClean="0"/>
          </a:p>
        </p:txBody>
      </p:sp>
      <p:sp>
        <p:nvSpPr>
          <p:cNvPr id="78" name="Rounded Rectangle 77"/>
          <p:cNvSpPr/>
          <p:nvPr/>
        </p:nvSpPr>
        <p:spPr>
          <a:xfrm>
            <a:off x="7055925" y="2510181"/>
            <a:ext cx="1519050" cy="1414119"/>
          </a:xfrm>
          <a:prstGeom prst="roundRect">
            <a:avLst>
              <a:gd name="adj" fmla="val 651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522096" y="1257867"/>
            <a:ext cx="873950" cy="587817"/>
          </a:xfrm>
          <a:prstGeom prst="roundRect">
            <a:avLst>
              <a:gd name="adj" fmla="val 6048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Dependent</a:t>
            </a:r>
          </a:p>
          <a:p>
            <a:pPr algn="ctr"/>
            <a:r>
              <a:rPr lang="en-US" sz="900" b="1" dirty="0" smtClean="0"/>
              <a:t>Libraries</a:t>
            </a:r>
            <a:endParaRPr lang="en-US" sz="8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438401" y="1755415"/>
            <a:ext cx="724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Images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8245556" y="1760456"/>
            <a:ext cx="823913" cy="24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Repository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8245556" y="3108244"/>
            <a:ext cx="823913" cy="24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Repository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0762" y="3090428"/>
            <a:ext cx="1066802" cy="24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Images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5671" y="1063529"/>
            <a:ext cx="922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Containers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1294" y="1063529"/>
            <a:ext cx="92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Images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054831" y="1366230"/>
            <a:ext cx="1519050" cy="995018"/>
          </a:xfrm>
          <a:prstGeom prst="roundRect">
            <a:avLst>
              <a:gd name="adj" fmla="val 651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57599" y="3432572"/>
            <a:ext cx="2600323" cy="366969"/>
          </a:xfrm>
          <a:prstGeom prst="roundRect">
            <a:avLst>
              <a:gd name="adj" fmla="val 13822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Docker daemon</a:t>
            </a:r>
          </a:p>
        </p:txBody>
      </p:sp>
      <p:sp>
        <p:nvSpPr>
          <p:cNvPr id="2050" name="Left Arrow 2049"/>
          <p:cNvSpPr/>
          <p:nvPr/>
        </p:nvSpPr>
        <p:spPr>
          <a:xfrm>
            <a:off x="4825627" y="1719631"/>
            <a:ext cx="304800" cy="283464"/>
          </a:xfrm>
          <a:prstGeom prst="left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088659" y="1009801"/>
            <a:ext cx="1169264" cy="2002573"/>
          </a:xfrm>
          <a:prstGeom prst="roundRect">
            <a:avLst>
              <a:gd name="adj" fmla="val 651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" descr="C:\Users\U551178\Desktop\untitle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17" y="152750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59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1" y="1839614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0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65" y="207175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2051" name="Left-Right Arrow 2050"/>
          <p:cNvSpPr/>
          <p:nvPr/>
        </p:nvSpPr>
        <p:spPr>
          <a:xfrm>
            <a:off x="6402068" y="3451393"/>
            <a:ext cx="501631" cy="285036"/>
          </a:xfrm>
          <a:prstGeom prst="leftRight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-Down Arrow 76"/>
          <p:cNvSpPr/>
          <p:nvPr/>
        </p:nvSpPr>
        <p:spPr>
          <a:xfrm>
            <a:off x="4205010" y="3049385"/>
            <a:ext cx="283464" cy="365760"/>
          </a:xfrm>
          <a:prstGeom prst="upDown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7200" y="3895948"/>
            <a:ext cx="2057400" cy="283134"/>
          </a:xfrm>
          <a:prstGeom prst="roundRect">
            <a:avLst>
              <a:gd name="adj" fmla="val 13336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Docker Compose</a:t>
            </a:r>
            <a:endParaRPr lang="en-US" sz="11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3106979" y="4221480"/>
            <a:ext cx="3276599" cy="1038225"/>
          </a:xfrm>
          <a:prstGeom prst="roundRect">
            <a:avLst>
              <a:gd name="adj" fmla="val 66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Orchestration Platform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192624" y="4312920"/>
            <a:ext cx="1388904" cy="612775"/>
          </a:xfrm>
          <a:prstGeom prst="roundRect">
            <a:avLst>
              <a:gd name="adj" fmla="val 10374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Docker Swarm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4941164" y="4312920"/>
            <a:ext cx="1363119" cy="612775"/>
          </a:xfrm>
          <a:prstGeom prst="roundRect">
            <a:avLst>
              <a:gd name="adj" fmla="val 1037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2060"/>
                </a:solidFill>
              </a:rPr>
              <a:t>Kubernetes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7955" y="4501991"/>
            <a:ext cx="476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(or)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16771" y="1043955"/>
            <a:ext cx="114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Downloaded</a:t>
            </a:r>
          </a:p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Images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94" name="Up-Down Arrow 93"/>
          <p:cNvSpPr/>
          <p:nvPr/>
        </p:nvSpPr>
        <p:spPr>
          <a:xfrm>
            <a:off x="4618315" y="4037515"/>
            <a:ext cx="283464" cy="365760"/>
          </a:xfrm>
          <a:prstGeom prst="upDown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57200" y="3141345"/>
            <a:ext cx="2057400" cy="696296"/>
          </a:xfrm>
          <a:prstGeom prst="roundRect">
            <a:avLst>
              <a:gd name="adj" fmla="val 6048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b="1" dirty="0" smtClean="0"/>
              <a:t>Docker CLI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02457" y="3258022"/>
            <a:ext cx="1759743" cy="302422"/>
          </a:xfrm>
          <a:prstGeom prst="roundRect">
            <a:avLst>
              <a:gd name="adj" fmla="val 604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Docker Commands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dirty="0">
                <a:solidFill>
                  <a:schemeClr val="bg1"/>
                </a:solidFill>
              </a:rPr>
              <a:t>d</a:t>
            </a:r>
            <a:r>
              <a:rPr lang="en-US" sz="800" dirty="0" smtClean="0">
                <a:solidFill>
                  <a:schemeClr val="bg1"/>
                </a:solidFill>
              </a:rPr>
              <a:t>ocker build | pull | run | …</a:t>
            </a:r>
          </a:p>
        </p:txBody>
      </p:sp>
      <p:sp>
        <p:nvSpPr>
          <p:cNvPr id="72" name="Down Arrow 71"/>
          <p:cNvSpPr/>
          <p:nvPr/>
        </p:nvSpPr>
        <p:spPr>
          <a:xfrm>
            <a:off x="1343150" y="1920021"/>
            <a:ext cx="283464" cy="1291174"/>
          </a:xfrm>
          <a:prstGeom prst="down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6934200" y="685800"/>
            <a:ext cx="1828800" cy="5638799"/>
          </a:xfrm>
          <a:prstGeom prst="roundRect">
            <a:avLst>
              <a:gd name="adj" fmla="val 400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Container Registry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109371" y="2590800"/>
            <a:ext cx="1501229" cy="1581315"/>
          </a:xfrm>
          <a:prstGeom prst="roundRect">
            <a:avLst>
              <a:gd name="adj" fmla="val 291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Image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086600" y="1343965"/>
            <a:ext cx="1501229" cy="1170635"/>
          </a:xfrm>
          <a:prstGeom prst="roundRect">
            <a:avLst>
              <a:gd name="adj" fmla="val 291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Image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097985" y="4296621"/>
            <a:ext cx="1501229" cy="1581315"/>
          </a:xfrm>
          <a:prstGeom prst="roundRect">
            <a:avLst>
              <a:gd name="adj" fmla="val 291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Image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- Image Vs Container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8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685800"/>
            <a:ext cx="5943600" cy="5638800"/>
          </a:xfrm>
          <a:prstGeom prst="roundRect">
            <a:avLst>
              <a:gd name="adj" fmla="val 254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Docker Host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5888" y="4495800"/>
            <a:ext cx="5410200" cy="1504950"/>
          </a:xfrm>
          <a:prstGeom prst="roundRect">
            <a:avLst>
              <a:gd name="adj" fmla="val 4005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b="1" dirty="0" smtClean="0"/>
              <a:t>Image Layer</a:t>
            </a:r>
          </a:p>
          <a:p>
            <a:pPr algn="ctr"/>
            <a:r>
              <a:rPr lang="en-US" sz="1200" b="1" dirty="0" smtClean="0"/>
              <a:t>Local Repository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48023" y="4622800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Layer 2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48023" y="5039425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Layer 4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48023" y="5462814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Layer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24518" y="2986069"/>
            <a:ext cx="1750541" cy="374904"/>
          </a:xfrm>
          <a:prstGeom prst="roundRect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24518" y="3397250"/>
            <a:ext cx="1750541" cy="374904"/>
          </a:xfrm>
          <a:prstGeom prst="roundRect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24518" y="2569441"/>
            <a:ext cx="1750541" cy="374904"/>
          </a:xfrm>
          <a:prstGeom prst="roundRect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4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8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23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29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55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30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26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31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32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75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33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46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8" name="Rounded Rectangle 7"/>
          <p:cNvSpPr/>
          <p:nvPr/>
        </p:nvSpPr>
        <p:spPr>
          <a:xfrm>
            <a:off x="1090222" y="2438400"/>
            <a:ext cx="2043543" cy="1635828"/>
          </a:xfrm>
          <a:prstGeom prst="roundRect">
            <a:avLst>
              <a:gd name="adj" fmla="val 2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Container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829432" y="2986069"/>
            <a:ext cx="1750541" cy="374904"/>
          </a:xfrm>
          <a:prstGeom prst="roundRect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29432" y="3397250"/>
            <a:ext cx="1750541" cy="374904"/>
          </a:xfrm>
          <a:prstGeom prst="roundRect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829432" y="2569441"/>
            <a:ext cx="1750541" cy="374904"/>
          </a:xfrm>
          <a:prstGeom prst="roundRect">
            <a:avLst/>
          </a:prstGeom>
          <a:solidFill>
            <a:srgbClr val="0070C0"/>
          </a:solidFill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5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03537" y="2438400"/>
            <a:ext cx="2192745" cy="1635828"/>
          </a:xfrm>
          <a:prstGeom prst="roundRect">
            <a:avLst>
              <a:gd name="adj" fmla="val 2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Container</a:t>
            </a:r>
            <a:endParaRPr lang="en-US" sz="1000" dirty="0"/>
          </a:p>
        </p:txBody>
      </p:sp>
      <p:cxnSp>
        <p:nvCxnSpPr>
          <p:cNvPr id="20" name="Straight Connector 19"/>
          <p:cNvCxnSpPr>
            <a:stCxn id="31" idx="2"/>
            <a:endCxn id="8" idx="0"/>
          </p:cNvCxnSpPr>
          <p:nvPr/>
        </p:nvCxnSpPr>
        <p:spPr>
          <a:xfrm>
            <a:off x="1043942" y="1274940"/>
            <a:ext cx="1068052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2" idx="2"/>
            <a:endCxn id="8" idx="0"/>
          </p:cNvCxnSpPr>
          <p:nvPr/>
        </p:nvCxnSpPr>
        <p:spPr>
          <a:xfrm>
            <a:off x="1922717" y="1274940"/>
            <a:ext cx="189277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3" idx="2"/>
            <a:endCxn id="8" idx="0"/>
          </p:cNvCxnSpPr>
          <p:nvPr/>
        </p:nvCxnSpPr>
        <p:spPr>
          <a:xfrm flipH="1">
            <a:off x="2111994" y="1274940"/>
            <a:ext cx="685994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2"/>
            <a:endCxn id="44" idx="0"/>
          </p:cNvCxnSpPr>
          <p:nvPr/>
        </p:nvCxnSpPr>
        <p:spPr>
          <a:xfrm flipH="1">
            <a:off x="4699910" y="1274940"/>
            <a:ext cx="954958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44" idx="0"/>
          </p:cNvCxnSpPr>
          <p:nvPr/>
        </p:nvCxnSpPr>
        <p:spPr>
          <a:xfrm flipH="1">
            <a:off x="4699910" y="1274940"/>
            <a:ext cx="79687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2"/>
            <a:endCxn id="44" idx="0"/>
          </p:cNvCxnSpPr>
          <p:nvPr/>
        </p:nvCxnSpPr>
        <p:spPr>
          <a:xfrm>
            <a:off x="3908865" y="1274940"/>
            <a:ext cx="791045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779488" y="4622800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Layer 1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79488" y="5039425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Layer 5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79488" y="5462814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Layer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303488" y="4622800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Layer3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303488" y="5039425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Layer 6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303488" y="5462814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Image Layer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9" name="Straight Connector 18"/>
          <p:cNvCxnSpPr>
            <a:stCxn id="25" idx="3"/>
          </p:cNvCxnSpPr>
          <p:nvPr/>
        </p:nvCxnSpPr>
        <p:spPr>
          <a:xfrm>
            <a:off x="2975059" y="3584702"/>
            <a:ext cx="459136" cy="1022743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2" idx="1"/>
            <a:endCxn id="37" idx="0"/>
          </p:cNvCxnSpPr>
          <p:nvPr/>
        </p:nvCxnSpPr>
        <p:spPr>
          <a:xfrm flipH="1">
            <a:off x="3457946" y="3584702"/>
            <a:ext cx="371486" cy="1038098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7" idx="1"/>
            <a:endCxn id="11" idx="0"/>
          </p:cNvCxnSpPr>
          <p:nvPr/>
        </p:nvCxnSpPr>
        <p:spPr>
          <a:xfrm>
            <a:off x="1224518" y="2756893"/>
            <a:ext cx="801963" cy="1865907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3" idx="1"/>
            <a:endCxn id="12" idx="0"/>
          </p:cNvCxnSpPr>
          <p:nvPr/>
        </p:nvCxnSpPr>
        <p:spPr>
          <a:xfrm>
            <a:off x="1224518" y="3173521"/>
            <a:ext cx="801963" cy="1865904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7185543" y="4836621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185543" y="5247802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185543" y="4419993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196929" y="3130800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196929" y="3541981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196929" y="2714172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7174158" y="1473285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7174158" y="1884466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1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43" idx="3"/>
            <a:endCxn id="38" idx="0"/>
          </p:cNvCxnSpPr>
          <p:nvPr/>
        </p:nvCxnSpPr>
        <p:spPr>
          <a:xfrm flipH="1">
            <a:off x="3457946" y="2756893"/>
            <a:ext cx="2122027" cy="2282532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1" idx="3"/>
            <a:endCxn id="47" idx="0"/>
          </p:cNvCxnSpPr>
          <p:nvPr/>
        </p:nvCxnSpPr>
        <p:spPr>
          <a:xfrm flipH="1">
            <a:off x="4981946" y="3173521"/>
            <a:ext cx="598027" cy="1449279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71072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577968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427944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556544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414294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285936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</p:spTree>
    <p:extLst>
      <p:ext uri="{BB962C8B-B14F-4D97-AF65-F5344CB8AC3E}">
        <p14:creationId xmlns:p14="http://schemas.microsoft.com/office/powerpoint/2010/main" val="40085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– Application data management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6/1/2018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9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38712" y="3436300"/>
            <a:ext cx="4114800" cy="2807987"/>
          </a:xfrm>
          <a:prstGeom prst="roundRect">
            <a:avLst>
              <a:gd name="adj" fmla="val 20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66720" y="4517982"/>
            <a:ext cx="3871138" cy="256401"/>
          </a:xfrm>
          <a:prstGeom prst="roundRect">
            <a:avLst>
              <a:gd name="adj" fmla="val 1437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Host Operating System</a:t>
            </a:r>
            <a:endParaRPr lang="en-US" sz="1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866720" y="4817925"/>
            <a:ext cx="3871138" cy="1301220"/>
          </a:xfrm>
          <a:prstGeom prst="roundRect">
            <a:avLst>
              <a:gd name="adj" fmla="val 4405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/>
              <a:t>Host Resources</a:t>
            </a:r>
            <a:endParaRPr lang="en-US" sz="1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4955032" y="5802226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/>
              <a:t>CPU</a:t>
            </a:r>
            <a:endParaRPr lang="en-US" sz="9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4956484" y="4891314"/>
            <a:ext cx="956518" cy="823686"/>
          </a:xfrm>
          <a:prstGeom prst="roundRect">
            <a:avLst>
              <a:gd name="adj" fmla="val 6953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/>
              <a:t>Memory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89320" y="4891314"/>
            <a:ext cx="2665524" cy="823686"/>
          </a:xfrm>
          <a:prstGeom prst="roundRect">
            <a:avLst>
              <a:gd name="adj" fmla="val 4756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/>
              <a:t>Host Filesyste</a:t>
            </a:r>
            <a:r>
              <a:rPr lang="en-US" sz="1000" b="1" dirty="0"/>
              <a:t>m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685170" y="5802226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/>
              <a:t>N/W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66720" y="4245426"/>
            <a:ext cx="3871138" cy="228600"/>
          </a:xfrm>
          <a:prstGeom prst="roundRect">
            <a:avLst>
              <a:gd name="adj" fmla="val 1921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Docker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924976" y="3536212"/>
            <a:ext cx="1656086" cy="591287"/>
          </a:xfrm>
          <a:prstGeom prst="roundRect">
            <a:avLst>
              <a:gd name="adj" fmla="val 731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Container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095404" y="3793757"/>
            <a:ext cx="1226677" cy="204850"/>
          </a:xfrm>
          <a:prstGeom prst="roundRect">
            <a:avLst/>
          </a:prstGeom>
          <a:solidFill>
            <a:srgbClr val="00206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Writable Layer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61" name="Curved Connector 60"/>
          <p:cNvCxnSpPr>
            <a:stCxn id="59" idx="1"/>
          </p:cNvCxnSpPr>
          <p:nvPr/>
        </p:nvCxnSpPr>
        <p:spPr>
          <a:xfrm rot="10800000" flipV="1">
            <a:off x="5433294" y="3831856"/>
            <a:ext cx="491683" cy="119734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10800000" flipH="1" flipV="1">
            <a:off x="5913002" y="3831857"/>
            <a:ext cx="340861" cy="1388438"/>
          </a:xfrm>
          <a:prstGeom prst="curvedConnector3">
            <a:avLst>
              <a:gd name="adj1" fmla="val -6706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endCxn id="60" idx="2"/>
          </p:cNvCxnSpPr>
          <p:nvPr/>
        </p:nvCxnSpPr>
        <p:spPr>
          <a:xfrm rot="10800000" flipV="1">
            <a:off x="6708744" y="3831855"/>
            <a:ext cx="872331" cy="166752"/>
          </a:xfrm>
          <a:prstGeom prst="curvedConnector4">
            <a:avLst>
              <a:gd name="adj1" fmla="val -12584"/>
              <a:gd name="adj2" fmla="val 277708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108044" y="3796231"/>
            <a:ext cx="192024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6" name="Oval 105"/>
          <p:cNvSpPr/>
          <p:nvPr/>
        </p:nvSpPr>
        <p:spPr>
          <a:xfrm>
            <a:off x="5334000" y="5143500"/>
            <a:ext cx="192024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4</a:t>
            </a:r>
            <a:endParaRPr lang="en-US" sz="1000" b="1" dirty="0"/>
          </a:p>
        </p:txBody>
      </p:sp>
      <p:sp>
        <p:nvSpPr>
          <p:cNvPr id="107" name="Oval 106"/>
          <p:cNvSpPr/>
          <p:nvPr/>
        </p:nvSpPr>
        <p:spPr>
          <a:xfrm>
            <a:off x="6260275" y="5155375"/>
            <a:ext cx="192024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3</a:t>
            </a:r>
            <a:endParaRPr lang="en-US" sz="1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81000" y="880408"/>
            <a:ext cx="8472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rgbClr val="002060"/>
                </a:solidFill>
              </a:rPr>
              <a:t>Writable Container Layer</a:t>
            </a:r>
          </a:p>
          <a:p>
            <a:r>
              <a:rPr lang="en-US" sz="1200" dirty="0"/>
              <a:t>By default all files created inside a container are stored on a writable container layer. </a:t>
            </a:r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data doesn’t persist when that container is no longer running, and it can be difficult to get the data out of the container if another process needs it.</a:t>
            </a:r>
          </a:p>
          <a:p>
            <a:r>
              <a:rPr lang="en-US" sz="1200" dirty="0" smtClean="0"/>
              <a:t>Writing </a:t>
            </a:r>
            <a:r>
              <a:rPr lang="en-US" sz="1200" dirty="0"/>
              <a:t>into a container’s writable layer requires a </a:t>
            </a:r>
            <a:r>
              <a:rPr lang="en-US" sz="1200" dirty="0">
                <a:hlinkClick r:id="rId3"/>
              </a:rPr>
              <a:t>storage driver</a:t>
            </a:r>
            <a:r>
              <a:rPr lang="en-US" sz="1200" dirty="0"/>
              <a:t> to manage the filesystem. The storage driver provides a union filesystem, using the Linux kernel. </a:t>
            </a:r>
            <a:endParaRPr lang="en-US" sz="1200" dirty="0" smtClean="0"/>
          </a:p>
          <a:p>
            <a:r>
              <a:rPr lang="en-US" sz="1200" dirty="0" smtClean="0"/>
              <a:t>This </a:t>
            </a:r>
            <a:r>
              <a:rPr lang="en-US" sz="1200" dirty="0"/>
              <a:t>extra abstraction reduces performance as compared to using </a:t>
            </a:r>
            <a:r>
              <a:rPr lang="en-US" sz="1200" i="1" dirty="0"/>
              <a:t>data volumes</a:t>
            </a:r>
            <a:r>
              <a:rPr lang="en-US" sz="1200" dirty="0"/>
              <a:t>, which write directly to the host filesystem</a:t>
            </a:r>
            <a:r>
              <a:rPr lang="en-US" sz="1200" dirty="0" smtClean="0"/>
              <a:t>.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2362200"/>
            <a:ext cx="847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2. Data Volume</a:t>
            </a:r>
          </a:p>
          <a:p>
            <a:r>
              <a:rPr lang="en-US" sz="1200" b="1" dirty="0"/>
              <a:t>Volumes</a:t>
            </a:r>
            <a:r>
              <a:rPr lang="en-US" sz="1200" dirty="0"/>
              <a:t> are stored in a part of the host filesystem which is </a:t>
            </a:r>
            <a:r>
              <a:rPr lang="en-US" sz="1200" i="1" dirty="0"/>
              <a:t>managed by Docker</a:t>
            </a:r>
            <a:r>
              <a:rPr lang="en-US" sz="1200" dirty="0"/>
              <a:t> (/</a:t>
            </a:r>
            <a:r>
              <a:rPr lang="en-US" sz="1200" dirty="0" err="1"/>
              <a:t>var</a:t>
            </a:r>
            <a:r>
              <a:rPr lang="en-US" sz="1200" dirty="0"/>
              <a:t>/lib/docker/volumes/ on Linux). Non-Docker processes </a:t>
            </a:r>
            <a:r>
              <a:rPr lang="en-US" sz="1200" dirty="0" smtClean="0"/>
              <a:t>can not </a:t>
            </a:r>
            <a:r>
              <a:rPr lang="en-US" sz="1200" dirty="0"/>
              <a:t>modify this part of the filesystem. Volumes are the best way to persist data in Docker.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684325" y="4976750"/>
            <a:ext cx="887231" cy="515535"/>
          </a:xfrm>
          <a:prstGeom prst="roundRect">
            <a:avLst>
              <a:gd name="adj" fmla="val 4287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Docker Area</a:t>
            </a:r>
            <a:endParaRPr lang="en-US" sz="900" b="1" dirty="0"/>
          </a:p>
        </p:txBody>
      </p:sp>
      <p:sp>
        <p:nvSpPr>
          <p:cNvPr id="126" name="Oval 125"/>
          <p:cNvSpPr/>
          <p:nvPr/>
        </p:nvSpPr>
        <p:spPr>
          <a:xfrm>
            <a:off x="8166560" y="5052950"/>
            <a:ext cx="192024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cxnSp>
        <p:nvCxnSpPr>
          <p:cNvPr id="62" name="Curved Connector 61"/>
          <p:cNvCxnSpPr>
            <a:stCxn id="59" idx="3"/>
          </p:cNvCxnSpPr>
          <p:nvPr/>
        </p:nvCxnSpPr>
        <p:spPr>
          <a:xfrm>
            <a:off x="7581062" y="3831856"/>
            <a:ext cx="532767" cy="125918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81000" y="31242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3</a:t>
            </a:r>
            <a:r>
              <a:rPr lang="en-US" sz="1200" b="1" dirty="0" smtClean="0">
                <a:solidFill>
                  <a:srgbClr val="002060"/>
                </a:solidFill>
              </a:rPr>
              <a:t>. Bind Mounts</a:t>
            </a:r>
          </a:p>
          <a:p>
            <a:r>
              <a:rPr lang="en-US" sz="1200" b="1" dirty="0"/>
              <a:t>Bind mounts</a:t>
            </a:r>
            <a:r>
              <a:rPr lang="en-US" sz="1200" dirty="0"/>
              <a:t> may be stored </a:t>
            </a:r>
            <a:r>
              <a:rPr lang="en-US" sz="1200" i="1" dirty="0"/>
              <a:t>anywhere</a:t>
            </a:r>
            <a:r>
              <a:rPr lang="en-US" sz="1200" dirty="0"/>
              <a:t> on the host system. 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r>
              <a:rPr lang="en-US" sz="1200" dirty="0"/>
              <a:t>Non-Docker processes on the Docker host or a Docker container can modify them at any time.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1000" y="4343400"/>
            <a:ext cx="4236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4. tmpfs mount</a:t>
            </a:r>
          </a:p>
          <a:p>
            <a:r>
              <a:rPr lang="en-US" sz="1200" b="1" dirty="0">
                <a:hlinkClick r:id="rId4"/>
              </a:rPr>
              <a:t>tmpfs mounts</a:t>
            </a:r>
            <a:r>
              <a:rPr lang="en-US" sz="1200" dirty="0"/>
              <a:t>: A tmpfs mount is not persisted on disk, either on the Docker host or within a container. It can be used by a container during the lifetime of the container, to store non-persistent state or sensitive information. For instance, internally, swarm services use tmpfs mounts to mount </a:t>
            </a:r>
            <a:r>
              <a:rPr lang="en-US" sz="1200" dirty="0">
                <a:hlinkClick r:id="rId5"/>
              </a:rPr>
              <a:t>secrets</a:t>
            </a:r>
            <a:r>
              <a:rPr lang="en-US" sz="1200" dirty="0"/>
              <a:t> into a service’s containers.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nd 2.0 template widescreen 3_26_15">
  <a:themeElements>
    <a:clrScheme name="Brand 2.0 colors">
      <a:dk1>
        <a:srgbClr val="000000"/>
      </a:dk1>
      <a:lt1>
        <a:srgbClr val="FFFFFF"/>
      </a:lt1>
      <a:dk2>
        <a:srgbClr val="ED8800"/>
      </a:dk2>
      <a:lt2>
        <a:srgbClr val="BB0826"/>
      </a:lt2>
      <a:accent1>
        <a:srgbClr val="ED8800"/>
      </a:accent1>
      <a:accent2>
        <a:srgbClr val="702F8A"/>
      </a:accent2>
      <a:accent3>
        <a:srgbClr val="0095C8"/>
      </a:accent3>
      <a:accent4>
        <a:srgbClr val="46A033"/>
      </a:accent4>
      <a:accent5>
        <a:srgbClr val="AE2573"/>
      </a:accent5>
      <a:accent6>
        <a:srgbClr val="7A6855"/>
      </a:accent6>
      <a:hlink>
        <a:srgbClr val="44464A"/>
      </a:hlink>
      <a:folHlink>
        <a:srgbClr val="D9D9D6"/>
      </a:folHlink>
    </a:clrScheme>
    <a:fontScheme name="Brand 2.0 fonts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buFont typeface="Wingdings" pitchFamily="2" charset="2"/>
          <a:buChar char="§"/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Dark Orange">
      <a:srgbClr val="CE4C00"/>
    </a:custClr>
    <a:custClr name="Dark Plum">
      <a:srgbClr val="4D3B65"/>
    </a:custClr>
    <a:custClr name="Dark Teal">
      <a:srgbClr val="00698C"/>
    </a:custClr>
    <a:custClr name="Dark Green">
      <a:srgbClr val="007337"/>
    </a:custClr>
    <a:custClr name="Dark Magenta">
      <a:srgbClr val="821861"/>
    </a:custClr>
    <a:custClr name="Dark Ebony">
      <a:srgbClr val="574537"/>
    </a:custClr>
    <a:custClr name="WF Yellow">
      <a:srgbClr val="FCC60A"/>
    </a:custClr>
    <a:custClr name="WF Gray">
      <a:srgbClr val="8F8F8F"/>
    </a:custClr>
    <a:custClr name="Aqua Blue">
      <a:srgbClr val="44464A"/>
    </a:custClr>
    <a:custClr name="Khaki">
      <a:srgbClr val="BFC0BE"/>
    </a:custClr>
    <a:custClr name="Stone">
      <a:srgbClr val="D7D3C7"/>
    </a:custClr>
    <a:custClr name="Breeze">
      <a:srgbClr val="DADBB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1525</Words>
  <Application>Microsoft Office PowerPoint</Application>
  <PresentationFormat>On-screen Show (4:3)</PresentationFormat>
  <Paragraphs>473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Brand 2.0 template widescreen 3_26_15</vt:lpstr>
      <vt:lpstr>PowerPoint Presentation</vt:lpstr>
      <vt:lpstr>Topics</vt:lpstr>
      <vt:lpstr>Changing Server Technology… </vt:lpstr>
      <vt:lpstr>Why Containers ?</vt:lpstr>
      <vt:lpstr>Containers are not new …!</vt:lpstr>
      <vt:lpstr>Containers – Market Analysis</vt:lpstr>
      <vt:lpstr>Docker - Components</vt:lpstr>
      <vt:lpstr>Docker - Image Vs Container</vt:lpstr>
      <vt:lpstr>Docker – Application data management</vt:lpstr>
      <vt:lpstr>Docker - Communication</vt:lpstr>
      <vt:lpstr>Docker Containers – DevOps tools</vt:lpstr>
      <vt:lpstr>Virtual Machines VS Containers</vt:lpstr>
      <vt:lpstr>Use Case – Customer’s Accounts Summary</vt:lpstr>
      <vt:lpstr>Usecase – Customer’s Accounts Summary … continued</vt:lpstr>
      <vt:lpstr>Questions and Next steps</vt:lpstr>
      <vt:lpstr>PowerPoint Presentation</vt:lpstr>
      <vt:lpstr>Docker Containers – Create | Publish | Use | Remove</vt:lpstr>
      <vt:lpstr>Virtual Machine</vt:lpstr>
      <vt:lpstr>Reference Documents Virtualization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AS/400 application migration proposal</dc:title>
  <dc:creator>menda</dc:creator>
  <cp:lastModifiedBy>Menda, Rama</cp:lastModifiedBy>
  <cp:revision>372</cp:revision>
  <cp:lastPrinted>2018-05-10T13:35:17Z</cp:lastPrinted>
  <dcterms:created xsi:type="dcterms:W3CDTF">2006-08-16T00:00:00Z</dcterms:created>
  <dcterms:modified xsi:type="dcterms:W3CDTF">2018-06-01T14:09:01Z</dcterms:modified>
</cp:coreProperties>
</file>