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309" r:id="rId3"/>
    <p:sldId id="300" r:id="rId4"/>
    <p:sldId id="326" r:id="rId5"/>
    <p:sldId id="303" r:id="rId6"/>
    <p:sldId id="334" r:id="rId7"/>
    <p:sldId id="306" r:id="rId8"/>
    <p:sldId id="347" r:id="rId9"/>
    <p:sldId id="342" r:id="rId10"/>
    <p:sldId id="341" r:id="rId11"/>
    <p:sldId id="338" r:id="rId12"/>
    <p:sldId id="330" r:id="rId13"/>
    <p:sldId id="327" r:id="rId14"/>
    <p:sldId id="264" r:id="rId15"/>
    <p:sldId id="265" r:id="rId16"/>
    <p:sldId id="308" r:id="rId17"/>
    <p:sldId id="268" r:id="rId18"/>
    <p:sldId id="339" r:id="rId19"/>
    <p:sldId id="310" r:id="rId20"/>
    <p:sldId id="315" r:id="rId21"/>
    <p:sldId id="317" r:id="rId22"/>
    <p:sldId id="322" r:id="rId23"/>
    <p:sldId id="323" r:id="rId24"/>
    <p:sldId id="318" r:id="rId25"/>
    <p:sldId id="319" r:id="rId26"/>
    <p:sldId id="331" r:id="rId27"/>
    <p:sldId id="335" r:id="rId28"/>
    <p:sldId id="345" r:id="rId29"/>
    <p:sldId id="34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E43"/>
    <a:srgbClr val="D0D8E8"/>
    <a:srgbClr val="4B8030"/>
    <a:srgbClr val="9DE824"/>
    <a:srgbClr val="0DFF7A"/>
    <a:srgbClr val="33FF8F"/>
    <a:srgbClr val="FF2929"/>
    <a:srgbClr val="CC949C"/>
    <a:srgbClr val="003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906" autoAdjust="0"/>
  </p:normalViewPr>
  <p:slideViewPr>
    <p:cSldViewPr>
      <p:cViewPr>
        <p:scale>
          <a:sx n="150" d="100"/>
          <a:sy n="15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Changing Server technology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Virtual Machines</a:t>
          </a:r>
          <a:endParaRPr lang="en-US" sz="24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Containers (History)</a:t>
          </a:r>
          <a:endParaRPr lang="en-US" sz="24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Building Containers</a:t>
          </a:r>
          <a:endParaRPr lang="en-US" sz="24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Questions ?</a:t>
          </a:r>
          <a:endParaRPr lang="en-US" sz="24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Docker Container ecosystem</a:t>
          </a:r>
          <a:endParaRPr lang="en-US" sz="24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4F065E1A-A03E-438D-879A-AE4D74D29ED8}" type="presOf" srcId="{C5F51BE2-5346-43CC-B317-BCFE97745903}" destId="{C2AE3436-0951-4B60-A8B8-AE3BD664ACD3}" srcOrd="0" destOrd="0" presId="urn:microsoft.com/office/officeart/2008/layout/VerticalCurvedList"/>
    <dgm:cxn modelId="{2BDD3300-0757-4E6F-8CCF-C86B1807FACB}" type="presOf" srcId="{EF5D8929-8ADD-4CFB-B5B8-011A5CF029DC}" destId="{04FACCE1-5421-4E3A-A184-3F2B4934639D}" srcOrd="0" destOrd="0" presId="urn:microsoft.com/office/officeart/2008/layout/VerticalCurvedList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57224369-C3A0-4A1C-BA25-851A9116D739}" type="presOf" srcId="{5BD7FAE0-BF50-4DD8-B50B-70B6296B340D}" destId="{A821F000-06F5-4A7B-A720-4B06F6EB8258}" srcOrd="0" destOrd="0" presId="urn:microsoft.com/office/officeart/2008/layout/VerticalCurvedList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C665F257-A9AF-4BFA-8703-9A1669142EDD}" type="presOf" srcId="{5C715C24-6913-4CB7-91A2-67801B7BB90A}" destId="{181AAA7E-9789-4B99-865E-D1DFA02F0665}" srcOrd="0" destOrd="0" presId="urn:microsoft.com/office/officeart/2008/layout/VerticalCurvedList"/>
    <dgm:cxn modelId="{92E2BFE9-B636-433B-9BBA-63918992034F}" type="presOf" srcId="{F25A0EB4-2CD1-43B2-842A-E4D32B64067B}" destId="{CA08A3FF-E697-46B9-BDEA-998C4306E29F}" srcOrd="0" destOrd="0" presId="urn:microsoft.com/office/officeart/2008/layout/VerticalCurvedList"/>
    <dgm:cxn modelId="{300D44BB-CC21-48BD-8CA0-B90B59479C5B}" type="presOf" srcId="{474E44B0-48DF-47FD-97B3-0923E966FE73}" destId="{35357D5D-AA78-422E-BD22-B9CF70BC59D0}" srcOrd="0" destOrd="0" presId="urn:microsoft.com/office/officeart/2008/layout/VerticalCurvedList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56BBC7F2-F68D-41A7-B9FF-EEFA309517F0}" type="presOf" srcId="{791BD71A-4DD5-430E-9493-83FEC72B5563}" destId="{31A75FEF-0C9C-4746-BC7A-458E3CD6364D}" srcOrd="0" destOrd="0" presId="urn:microsoft.com/office/officeart/2008/layout/VerticalCurvedList"/>
    <dgm:cxn modelId="{B4ED9E46-4C88-406C-BC95-0D8CDB007D1F}" type="presOf" srcId="{C98292DB-0CBE-4E6C-AB3F-62040A55E41C}" destId="{C0EBDC46-B1FB-4232-ADDB-A6545E917E70}" srcOrd="0" destOrd="0" presId="urn:microsoft.com/office/officeart/2008/layout/VerticalCurvedList"/>
    <dgm:cxn modelId="{057007EF-4924-4F69-98A4-36612A6121CB}" type="presParOf" srcId="{C0EBDC46-B1FB-4232-ADDB-A6545E917E70}" destId="{F7FF7019-721C-4942-9161-4B41A5152A43}" srcOrd="0" destOrd="0" presId="urn:microsoft.com/office/officeart/2008/layout/VerticalCurvedList"/>
    <dgm:cxn modelId="{28122930-BA5B-49CE-A309-61DAB23A89F8}" type="presParOf" srcId="{F7FF7019-721C-4942-9161-4B41A5152A43}" destId="{9A632AA4-1E42-4074-AA0D-26B90A96A47F}" srcOrd="0" destOrd="0" presId="urn:microsoft.com/office/officeart/2008/layout/VerticalCurvedList"/>
    <dgm:cxn modelId="{B625328D-90E2-40F3-A5F4-6E7261B454ED}" type="presParOf" srcId="{9A632AA4-1E42-4074-AA0D-26B90A96A47F}" destId="{04A1E829-D8C9-4823-B56F-83D0C990743E}" srcOrd="0" destOrd="0" presId="urn:microsoft.com/office/officeart/2008/layout/VerticalCurvedList"/>
    <dgm:cxn modelId="{FD303324-F099-484A-A2DC-D3E6E0485849}" type="presParOf" srcId="{9A632AA4-1E42-4074-AA0D-26B90A96A47F}" destId="{C2AE3436-0951-4B60-A8B8-AE3BD664ACD3}" srcOrd="1" destOrd="0" presId="urn:microsoft.com/office/officeart/2008/layout/VerticalCurvedList"/>
    <dgm:cxn modelId="{BF258B9F-1512-471E-8655-9E0E92FDDC71}" type="presParOf" srcId="{9A632AA4-1E42-4074-AA0D-26B90A96A47F}" destId="{14348C66-B83A-4B9E-A511-8CEC325289C2}" srcOrd="2" destOrd="0" presId="urn:microsoft.com/office/officeart/2008/layout/VerticalCurvedList"/>
    <dgm:cxn modelId="{96C21AE0-43B3-497F-ABFB-433BCB94BFE2}" type="presParOf" srcId="{9A632AA4-1E42-4074-AA0D-26B90A96A47F}" destId="{9D003C2A-BA55-46E7-9350-0B92F07237C6}" srcOrd="3" destOrd="0" presId="urn:microsoft.com/office/officeart/2008/layout/VerticalCurvedList"/>
    <dgm:cxn modelId="{CDA32202-CEDD-4097-8C96-C7D668F65B25}" type="presParOf" srcId="{F7FF7019-721C-4942-9161-4B41A5152A43}" destId="{31A75FEF-0C9C-4746-BC7A-458E3CD6364D}" srcOrd="1" destOrd="0" presId="urn:microsoft.com/office/officeart/2008/layout/VerticalCurvedList"/>
    <dgm:cxn modelId="{F5CD047A-C07A-4045-8C4B-0E224E77FA72}" type="presParOf" srcId="{F7FF7019-721C-4942-9161-4B41A5152A43}" destId="{BD551284-E9D7-48DA-9709-8C1F6DC52C2C}" srcOrd="2" destOrd="0" presId="urn:microsoft.com/office/officeart/2008/layout/VerticalCurvedList"/>
    <dgm:cxn modelId="{C6AE1770-3AC7-4987-A1BB-7EEE106F672B}" type="presParOf" srcId="{BD551284-E9D7-48DA-9709-8C1F6DC52C2C}" destId="{89478779-017D-47E1-B731-40A823290D57}" srcOrd="0" destOrd="0" presId="urn:microsoft.com/office/officeart/2008/layout/VerticalCurvedList"/>
    <dgm:cxn modelId="{DF319279-2242-4B33-A2A8-ED790D2927E9}" type="presParOf" srcId="{F7FF7019-721C-4942-9161-4B41A5152A43}" destId="{35357D5D-AA78-422E-BD22-B9CF70BC59D0}" srcOrd="3" destOrd="0" presId="urn:microsoft.com/office/officeart/2008/layout/VerticalCurvedList"/>
    <dgm:cxn modelId="{DA59F6A1-7975-4BDF-8FA0-7C32BFDA8AE0}" type="presParOf" srcId="{F7FF7019-721C-4942-9161-4B41A5152A43}" destId="{2F7BD37E-C614-4D66-B498-205618A2A641}" srcOrd="4" destOrd="0" presId="urn:microsoft.com/office/officeart/2008/layout/VerticalCurvedList"/>
    <dgm:cxn modelId="{6C20D742-1EE6-4FCE-8F6E-11A12D1F2135}" type="presParOf" srcId="{2F7BD37E-C614-4D66-B498-205618A2A641}" destId="{063CBAA2-DB6C-4E05-853A-B37F0918D510}" srcOrd="0" destOrd="0" presId="urn:microsoft.com/office/officeart/2008/layout/VerticalCurvedList"/>
    <dgm:cxn modelId="{5A4A723D-4E2D-49BE-9B93-740A0C745807}" type="presParOf" srcId="{F7FF7019-721C-4942-9161-4B41A5152A43}" destId="{CA08A3FF-E697-46B9-BDEA-998C4306E29F}" srcOrd="5" destOrd="0" presId="urn:microsoft.com/office/officeart/2008/layout/VerticalCurvedList"/>
    <dgm:cxn modelId="{5AA311CC-044F-4962-96D7-9DC6BF9F20AA}" type="presParOf" srcId="{F7FF7019-721C-4942-9161-4B41A5152A43}" destId="{0500A446-EE32-41AE-99E2-975A5194891B}" srcOrd="6" destOrd="0" presId="urn:microsoft.com/office/officeart/2008/layout/VerticalCurvedList"/>
    <dgm:cxn modelId="{AD9C4E7B-C220-4943-986B-38D5D981EBE6}" type="presParOf" srcId="{0500A446-EE32-41AE-99E2-975A5194891B}" destId="{0D7B75B1-1D03-40C3-BA42-9F98EAB353CA}" srcOrd="0" destOrd="0" presId="urn:microsoft.com/office/officeart/2008/layout/VerticalCurvedList"/>
    <dgm:cxn modelId="{4DF39E2B-CC23-427D-B72C-1DA03510CD24}" type="presParOf" srcId="{F7FF7019-721C-4942-9161-4B41A5152A43}" destId="{181AAA7E-9789-4B99-865E-D1DFA02F0665}" srcOrd="7" destOrd="0" presId="urn:microsoft.com/office/officeart/2008/layout/VerticalCurvedList"/>
    <dgm:cxn modelId="{A812141D-C8AA-4904-9270-165BFA5C56D9}" type="presParOf" srcId="{F7FF7019-721C-4942-9161-4B41A5152A43}" destId="{D39FDED8-F5DA-4A46-A6FA-BC68F8904268}" srcOrd="8" destOrd="0" presId="urn:microsoft.com/office/officeart/2008/layout/VerticalCurvedList"/>
    <dgm:cxn modelId="{24B0B412-A294-4804-BE47-324D732F78D5}" type="presParOf" srcId="{D39FDED8-F5DA-4A46-A6FA-BC68F8904268}" destId="{EA81834E-40E6-466A-9894-E16F8652A29B}" srcOrd="0" destOrd="0" presId="urn:microsoft.com/office/officeart/2008/layout/VerticalCurvedList"/>
    <dgm:cxn modelId="{F210DFF6-6206-4ACF-816D-65851093862E}" type="presParOf" srcId="{F7FF7019-721C-4942-9161-4B41A5152A43}" destId="{A821F000-06F5-4A7B-A720-4B06F6EB8258}" srcOrd="9" destOrd="0" presId="urn:microsoft.com/office/officeart/2008/layout/VerticalCurvedList"/>
    <dgm:cxn modelId="{E560EB81-7D12-4098-BAFF-5784AFA81899}" type="presParOf" srcId="{F7FF7019-721C-4942-9161-4B41A5152A43}" destId="{15BB73C7-D66F-480D-A74C-D28E17A48476}" srcOrd="10" destOrd="0" presId="urn:microsoft.com/office/officeart/2008/layout/VerticalCurvedList"/>
    <dgm:cxn modelId="{2C9C6AA6-750F-48BA-9AFC-BA20F9E536CC}" type="presParOf" srcId="{15BB73C7-D66F-480D-A74C-D28E17A48476}" destId="{3A87F690-BCBB-4356-972E-EA4289DE8B37}" srcOrd="0" destOrd="0" presId="urn:microsoft.com/office/officeart/2008/layout/VerticalCurvedList"/>
    <dgm:cxn modelId="{7AB8B753-0CE7-4D6A-9094-CFA02651BB80}" type="presParOf" srcId="{F7FF7019-721C-4942-9161-4B41A5152A43}" destId="{04FACCE1-5421-4E3A-A184-3F2B4934639D}" srcOrd="11" destOrd="0" presId="urn:microsoft.com/office/officeart/2008/layout/VerticalCurvedList"/>
    <dgm:cxn modelId="{D040F9A5-DB39-418E-B835-4803465997E3}" type="presParOf" srcId="{F7FF7019-721C-4942-9161-4B41A5152A43}" destId="{6E4FB6D8-55C6-48F2-9959-720915AA5843}" srcOrd="12" destOrd="0" presId="urn:microsoft.com/office/officeart/2008/layout/VerticalCurvedList"/>
    <dgm:cxn modelId="{78E525EB-1D5D-41C2-907F-0B0F84BCCE73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Changing Server technology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Virtual Machines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Containers (History)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Docker Container ecosystem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Building Containers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Questions ?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F06C-EAC4-4131-A6FE-17CEDCC2065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15814-C0F2-45CC-BF25-88AD4F20B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4A45-DB09-41FA-94EA-B8001C7F3C36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8743-1D35-43BA-B005-980886BAB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99523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93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2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134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8619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77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168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579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iconfinder.com/icons/389802/dislike_down_thumbs_ic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microsoft.com/office/2007/relationships/hdphoto" Target="../media/hdphoto5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jpeg"/><Relationship Id="rId18" Type="http://schemas.openxmlformats.org/officeDocument/2006/relationships/image" Target="../media/image16.png"/><Relationship Id="rId3" Type="http://schemas.openxmlformats.org/officeDocument/2006/relationships/hyperlink" Target="https://www.bing.com/images/search?q=google+company+logo&amp;id=3D58A899EBCCE6553BEA53C3CBD1D44554D907CF&amp;FORM=IQFRBA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bing.com/images/search?q=cloud+foundry+warden+icon&amp;id=F840E79962BDE3054828175104E319F56BD1044D&amp;FORM=IQFRBA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hyperlink" Target="https://en.wikipedia.org/wiki/File:Microsoft_logo_(2012)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Linux-VServer-logo.pn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hyperlink" Target="https://en.wikipedia.org/wiki/File:OpenVZ-logo.png" TargetMode="External"/><Relationship Id="rId14" Type="http://schemas.openxmlformats.org/officeDocument/2006/relationships/hyperlink" Target="https://www.google.com/url?sa=i&amp;rct=j&amp;q=&amp;esrc=s&amp;source=images&amp;cd=&amp;cad=rja&amp;uact=8&amp;ved=2ahUKEwi8g4K74avaAhXB7YMKHbbsCxIQjRx6BAgAEAU&amp;url=https://odino.org/local-development-with-rkt-containers/&amp;psig=AOvVaw1vpqjDz3Zo2N_mC6EU2-V7&amp;ust=152331411411771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storagedriv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engine/swarm/secrets/" TargetMode="External"/><Relationship Id="rId4" Type="http://schemas.openxmlformats.org/officeDocument/2006/relationships/hyperlink" Target="https://docs.docker.com/storage/tmpf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44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Virtualization</a:t>
            </a:r>
            <a:r>
              <a:rPr lang="en-US" altLang="en-US" sz="44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altLang="en-US" sz="44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</a:b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Microservices – Part 2/4</a:t>
            </a: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103253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Communication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10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one container communicates to another ?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Host communicates to one container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containers are connected to outside HOSTs ?</a:t>
            </a:r>
          </a:p>
          <a:p>
            <a:endParaRPr lang="en-US" dirty="0"/>
          </a:p>
          <a:p>
            <a:r>
              <a:rPr lang="en-US" dirty="0" smtClean="0"/>
              <a:t>How are the IP addresses are generated ?</a:t>
            </a:r>
          </a:p>
          <a:p>
            <a:endParaRPr lang="en-US" dirty="0"/>
          </a:p>
          <a:p>
            <a:r>
              <a:rPr lang="en-US" dirty="0" smtClean="0"/>
              <a:t>Risks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Containers – DevOps tools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11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56543"/>
            <a:ext cx="396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057400" y="5410200"/>
            <a:ext cx="2283656" cy="819150"/>
          </a:xfrm>
          <a:prstGeom prst="wedgeRoundRectCallout">
            <a:avLst>
              <a:gd name="adj1" fmla="val 28606"/>
              <a:gd name="adj2" fmla="val -215954"/>
              <a:gd name="adj3" fmla="val 16667"/>
            </a:avLst>
          </a:prstGeom>
          <a:solidFill>
            <a:schemeClr val="bg1"/>
          </a:solidFill>
          <a:ln w="31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1" name="Rounded Rectangular Callout 10"/>
          <p:cNvSpPr/>
          <p:nvPr/>
        </p:nvSpPr>
        <p:spPr>
          <a:xfrm>
            <a:off x="457200" y="2819400"/>
            <a:ext cx="2057400" cy="1276350"/>
          </a:xfrm>
          <a:prstGeom prst="wedgeRoundRectCallout">
            <a:avLst>
              <a:gd name="adj1" fmla="val 70863"/>
              <a:gd name="adj2" fmla="val -12000"/>
              <a:gd name="adj3" fmla="val 16667"/>
            </a:avLst>
          </a:prstGeom>
          <a:solidFill>
            <a:schemeClr val="bg1"/>
          </a:solidFill>
          <a:ln w="31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Docker Plug-ins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Maven Spotify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Gradle Plug-in</a:t>
            </a:r>
          </a:p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 smtClean="0">
                <a:solidFill>
                  <a:srgbClr val="002060"/>
                </a:solidFill>
              </a:rPr>
              <a:t>Container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Artifactory</a:t>
            </a:r>
          </a:p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752599" y="1066800"/>
            <a:ext cx="1895475" cy="819150"/>
          </a:xfrm>
          <a:prstGeom prst="wedgeRoundRectCallout">
            <a:avLst>
              <a:gd name="adj1" fmla="val 54252"/>
              <a:gd name="adj2" fmla="val 151362"/>
              <a:gd name="adj3" fmla="val 16667"/>
            </a:avLst>
          </a:prstGeom>
          <a:solidFill>
            <a:schemeClr val="bg1"/>
          </a:solidFill>
          <a:ln w="31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2060"/>
                </a:solidFill>
              </a:rPr>
              <a:t>Docker Client  </a:t>
            </a:r>
            <a:br>
              <a:rPr lang="en-US" sz="12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            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2060"/>
                </a:solidFill>
              </a:rPr>
              <a:t>IDE (</a:t>
            </a:r>
            <a:r>
              <a:rPr lang="en-US" sz="1200" b="1" dirty="0" err="1" smtClean="0">
                <a:solidFill>
                  <a:srgbClr val="002060"/>
                </a:solidFill>
              </a:rPr>
              <a:t>e.g</a:t>
            </a:r>
            <a:r>
              <a:rPr lang="en-US" sz="1200" b="1" dirty="0" smtClean="0">
                <a:solidFill>
                  <a:srgbClr val="002060"/>
                </a:solidFill>
              </a:rPr>
              <a:t> eclipse)</a:t>
            </a:r>
          </a:p>
          <a:p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191000" y="1066800"/>
            <a:ext cx="1895475" cy="819150"/>
          </a:xfrm>
          <a:prstGeom prst="wedgeRoundRectCallout">
            <a:avLst>
              <a:gd name="adj1" fmla="val -7179"/>
              <a:gd name="adj2" fmla="val 193868"/>
              <a:gd name="adj3" fmla="val 16667"/>
            </a:avLst>
          </a:prstGeom>
          <a:solidFill>
            <a:schemeClr val="bg1"/>
          </a:solidFill>
          <a:ln w="31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4" name="Rounded Rectangular Callout 13"/>
          <p:cNvSpPr/>
          <p:nvPr/>
        </p:nvSpPr>
        <p:spPr>
          <a:xfrm>
            <a:off x="6553200" y="1066800"/>
            <a:ext cx="1895475" cy="819150"/>
          </a:xfrm>
          <a:prstGeom prst="wedgeRoundRectCallout">
            <a:avLst>
              <a:gd name="adj1" fmla="val -77738"/>
              <a:gd name="adj2" fmla="val 152967"/>
              <a:gd name="adj3" fmla="val 16667"/>
            </a:avLst>
          </a:prstGeom>
          <a:solidFill>
            <a:schemeClr val="bg1"/>
          </a:solidFill>
          <a:ln w="31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5" name="Rounded Rectangular Callout 14"/>
          <p:cNvSpPr/>
          <p:nvPr/>
        </p:nvSpPr>
        <p:spPr>
          <a:xfrm>
            <a:off x="7086600" y="3113768"/>
            <a:ext cx="1895475" cy="819150"/>
          </a:xfrm>
          <a:prstGeom prst="wedgeRoundRectCallout">
            <a:avLst>
              <a:gd name="adj1" fmla="val -77146"/>
              <a:gd name="adj2" fmla="val -12516"/>
              <a:gd name="adj3" fmla="val 16667"/>
            </a:avLst>
          </a:prstGeom>
          <a:solidFill>
            <a:schemeClr val="bg1"/>
          </a:solidFill>
          <a:ln w="31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Container 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Docker Swarm 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562600" y="5410200"/>
            <a:ext cx="2362200" cy="819150"/>
          </a:xfrm>
          <a:prstGeom prst="wedgeRoundRectCallout">
            <a:avLst>
              <a:gd name="adj1" fmla="val -50271"/>
              <a:gd name="adj2" fmla="val -228888"/>
              <a:gd name="adj3" fmla="val 16667"/>
            </a:avLst>
          </a:prstGeom>
          <a:solidFill>
            <a:schemeClr val="bg1"/>
          </a:solidFill>
          <a:ln w="3175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750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Virtual Machines VS Containers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12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29718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to cover</a:t>
            </a:r>
          </a:p>
          <a:p>
            <a:r>
              <a:rPr lang="en-US" dirty="0" smtClean="0"/>
              <a:t>How they share Memory</a:t>
            </a:r>
          </a:p>
          <a:p>
            <a:r>
              <a:rPr lang="en-US" dirty="0" smtClean="0"/>
              <a:t>How they differ deployment units</a:t>
            </a:r>
          </a:p>
          <a:p>
            <a:r>
              <a:rPr lang="en-US" dirty="0" smtClean="0"/>
              <a:t>How they share Underlying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 bwMode="auto">
          <a:xfrm>
            <a:off x="376592" y="1524001"/>
            <a:ext cx="8615008" cy="3124199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2060"/>
                </a:solidFill>
              </a:rPr>
              <a:t>Service instances &amp; other common platform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1151081" y="3907504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13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91" y="609600"/>
            <a:ext cx="87642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100" b="1" dirty="0">
                <a:solidFill>
                  <a:srgbClr val="002060"/>
                </a:solidFill>
              </a:rPr>
              <a:t>Use case :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customer can have more than one account. After successful authentication, system should load the accounts summary page containing Customer information and list of accounts and their balances.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Ignored Authentication/Authorization for simplicity.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 (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AccountsSummary?custId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=2000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GET)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microservice(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: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customers/2000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GET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CustomerAccount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(endpoint : customers/2000/accounts/    method : GET)</a:t>
            </a:r>
          </a:p>
        </p:txBody>
      </p:sp>
      <p:sp>
        <p:nvSpPr>
          <p:cNvPr id="49" name="Rounded Rectangle 48"/>
          <p:cNvSpPr/>
          <p:nvPr/>
        </p:nvSpPr>
        <p:spPr bwMode="auto">
          <a:xfrm rot="16200000">
            <a:off x="551144" y="2926517"/>
            <a:ext cx="2724741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8000)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6216467" y="539589"/>
            <a:ext cx="1170347" cy="4075117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5400000">
            <a:off x="5211614" y="2211725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 rot="5400000">
            <a:off x="2907379" y="1629391"/>
            <a:ext cx="1170352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 rot="5400000">
            <a:off x="3261703" y="1941727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7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002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 rot="5400000">
            <a:off x="2832271" y="2001263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069982" y="2512056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4" descr="C:\Menda\Tech\InfoKey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76061"/>
            <a:ext cx="685800" cy="533400"/>
          </a:xfrm>
          <a:prstGeom prst="rect">
            <a:avLst/>
          </a:prstGeom>
          <a:noFill/>
        </p:spPr>
      </p:pic>
      <p:pic>
        <p:nvPicPr>
          <p:cNvPr id="92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16" y="2283456"/>
            <a:ext cx="671484" cy="558764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 bwMode="auto">
          <a:xfrm>
            <a:off x="2620997" y="4013129"/>
            <a:ext cx="4084603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(Port:8761)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4764082" y="3461812"/>
            <a:ext cx="1941518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8040)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2626279" y="3461812"/>
            <a:ext cx="197591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 8030)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6867333" y="3988458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8020)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 rot="16200000">
            <a:off x="1604993" y="3990104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673601" y="2830785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5101245" y="817467"/>
            <a:ext cx="1181507" cy="6294403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492555" y="3170950"/>
            <a:ext cx="0" cy="200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196628" y="3461812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endCxn id="80" idx="2"/>
          </p:cNvCxnSpPr>
          <p:nvPr/>
        </p:nvCxnSpPr>
        <p:spPr bwMode="auto">
          <a:xfrm>
            <a:off x="2196629" y="2577147"/>
            <a:ext cx="34816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ounded Rectangle 105"/>
          <p:cNvSpPr/>
          <p:nvPr/>
        </p:nvSpPr>
        <p:spPr bwMode="auto">
          <a:xfrm>
            <a:off x="3657600" y="2830785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4876800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>
            <a:off x="6333226" y="2228261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 rot="5400000">
            <a:off x="3244202" y="1394398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7000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2673601" y="2283456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657600" y="2283456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 rot="5400000">
            <a:off x="5209387" y="1659883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4876800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 rot="5400000">
            <a:off x="7624431" y="1952769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7357434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rot="5400000">
            <a:off x="7622204" y="1400927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7355207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4" name="Flowchart: Magnetic Disk 123"/>
          <p:cNvSpPr/>
          <p:nvPr/>
        </p:nvSpPr>
        <p:spPr bwMode="auto">
          <a:xfrm>
            <a:off x="6334421" y="2651290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3" name="Straight Connector 22"/>
          <p:cNvCxnSpPr>
            <a:stCxn id="118" idx="0"/>
            <a:endCxn id="111" idx="2"/>
          </p:cNvCxnSpPr>
          <p:nvPr/>
        </p:nvCxnSpPr>
        <p:spPr>
          <a:xfrm>
            <a:off x="6089000" y="2291144"/>
            <a:ext cx="244226" cy="9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9" idx="0"/>
            <a:endCxn id="111" idx="2"/>
          </p:cNvCxnSpPr>
          <p:nvPr/>
        </p:nvCxnSpPr>
        <p:spPr>
          <a:xfrm flipV="1">
            <a:off x="6091227" y="2383086"/>
            <a:ext cx="241999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2" idx="2"/>
            <a:endCxn id="124" idx="4"/>
          </p:cNvCxnSpPr>
          <p:nvPr/>
        </p:nvCxnSpPr>
        <p:spPr>
          <a:xfrm flipH="1">
            <a:off x="6752100" y="2291144"/>
            <a:ext cx="228239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0" idx="2"/>
            <a:endCxn id="124" idx="4"/>
          </p:cNvCxnSpPr>
          <p:nvPr/>
        </p:nvCxnSpPr>
        <p:spPr>
          <a:xfrm flipH="1" flipV="1">
            <a:off x="6752100" y="2806115"/>
            <a:ext cx="230466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6592" y="4724400"/>
            <a:ext cx="8615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AccountsSummary </a:t>
            </a:r>
            <a:r>
              <a:rPr lang="en-US" sz="1100" b="1" dirty="0">
                <a:solidFill>
                  <a:srgbClr val="002060"/>
                </a:solidFill>
              </a:rPr>
              <a:t>s</a:t>
            </a:r>
            <a:r>
              <a:rPr lang="en-US" sz="1100" b="1" dirty="0" smtClean="0">
                <a:solidFill>
                  <a:srgbClr val="002060"/>
                </a:solidFill>
              </a:rPr>
              <a:t>ervice response:</a:t>
            </a: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</p:txBody>
      </p:sp>
      <p:cxnSp>
        <p:nvCxnSpPr>
          <p:cNvPr id="131" name="Straight Connector 130"/>
          <p:cNvCxnSpPr>
            <a:stCxn id="76" idx="3"/>
          </p:cNvCxnSpPr>
          <p:nvPr/>
        </p:nvCxnSpPr>
        <p:spPr>
          <a:xfrm>
            <a:off x="6801640" y="3162321"/>
            <a:ext cx="0" cy="2115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80" idx="0"/>
            <a:endCxn id="76" idx="2"/>
          </p:cNvCxnSpPr>
          <p:nvPr/>
        </p:nvCxnSpPr>
        <p:spPr bwMode="auto">
          <a:xfrm>
            <a:off x="4440312" y="2577148"/>
            <a:ext cx="3237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6867333" y="3461812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Zipkin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9411)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9514" y="3010076"/>
            <a:ext cx="1681163" cy="556700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Usecase – Customer’s Accounts Summary … </a:t>
            </a:r>
            <a:r>
              <a:rPr lang="en-US" sz="1800" b="1" dirty="0" smtClean="0">
                <a:solidFill>
                  <a:srgbClr val="002060"/>
                </a:solidFill>
              </a:rPr>
              <a:t>continued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14</a:t>
            </a:fld>
            <a:endParaRPr lang="en-US" sz="1000" b="1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" y="6705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3EDC92DE-94D6-4778-BECF-2B81A3432AA2" descr="6A2C02FA-BFC9-40B0-9E79-95B626DD3B72@carol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4419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0E98E412-BF15-45C7-A255-5CA2A02A41AB" descr="BFC1A02A-F611-45A8-B67E-709D5EE6B2E3@carol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7360"/>
            <a:ext cx="4411980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3000" y="1524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531620"/>
            <a:ext cx="4404360" cy="31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636143" y="2133600"/>
            <a:ext cx="4419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23" y="4038600"/>
            <a:ext cx="438912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03" y="2396490"/>
            <a:ext cx="4396740" cy="133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36143" y="2145268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Service Request Trace (Spring Cloud Sleuth)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623" y="3810000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Propagated Trace Id to the called service</a:t>
            </a:r>
            <a:endParaRPr lang="en-US" sz="1000" b="1" dirty="0"/>
          </a:p>
        </p:txBody>
      </p:sp>
      <p:pic>
        <p:nvPicPr>
          <p:cNvPr id="17" name="E0C36824-0D65-4A03-8B2D-930C9B58E1EC" descr="8F1AA492-E638-4E40-B7B1-A6B0AA2CA77D@caroli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85" y="2667000"/>
            <a:ext cx="4419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51584" y="2667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8"/>
          <p:cNvSpPr txBox="1">
            <a:spLocks/>
          </p:cNvSpPr>
          <p:nvPr/>
        </p:nvSpPr>
        <p:spPr>
          <a:xfrm>
            <a:off x="4013584" y="50292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32" name="Date Placeholder 8"/>
          <p:cNvSpPr txBox="1">
            <a:spLocks/>
          </p:cNvSpPr>
          <p:nvPr/>
        </p:nvSpPr>
        <p:spPr>
          <a:xfrm>
            <a:off x="457200" y="66294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26" name="Slide Number Placeholder 9"/>
          <p:cNvSpPr txBox="1">
            <a:spLocks/>
          </p:cNvSpPr>
          <p:nvPr/>
        </p:nvSpPr>
        <p:spPr>
          <a:xfrm>
            <a:off x="8244840" y="5547360"/>
            <a:ext cx="4572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 b="1" smtClean="0"/>
              <a:pPr/>
              <a:t>14</a:t>
            </a:fld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4571999" y="31851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F93A17C0-FEE4-41A8-8FEC-9BE951271251" descr="B6466A60-DE9C-4999-87F8-360885AD50D3@carol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3200400"/>
            <a:ext cx="4404360" cy="166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2A697817-B6B1-41E5-8227-AE90B3D7A9E0" descr="C7C1EC35-8B9A-4679-8EBF-F7C8FF66AB06@carolin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4709160"/>
            <a:ext cx="440436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Questions and Next steps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15</a:t>
            </a:fld>
            <a:endParaRPr lang="en-US" sz="1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52011"/>
              </p:ext>
            </p:extLst>
          </p:nvPr>
        </p:nvGraphicFramePr>
        <p:xfrm>
          <a:off x="304798" y="920750"/>
          <a:ext cx="8677276" cy="534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951147">
                <a:tc gridSpan="4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Next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Container Orchestration Tools ( Docker Swarm / Kubernetes / Mesos)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DevOps CI/CD pipeline</a:t>
                      </a:r>
                      <a:r>
                        <a:rPr lang="en-US" sz="1100" b="1" baseline="0" dirty="0" smtClean="0">
                          <a:solidFill>
                            <a:srgbClr val="002060"/>
                          </a:solidFill>
                        </a:rPr>
                        <a:t> for Containers and Virtual Machines</a:t>
                      </a:r>
                      <a:endParaRPr lang="en-US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1601450"/>
            <a:ext cx="39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?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3" name="Rounded Rectangle 12"/>
          <p:cNvSpPr/>
          <p:nvPr/>
        </p:nvSpPr>
        <p:spPr>
          <a:xfrm rot="5400000">
            <a:off x="4381500" y="-952500"/>
            <a:ext cx="457200" cy="861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16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Containers – Create | Publish | Use | Remove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17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31354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Virtual Machine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18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300" y="1371600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Virtual Machine ??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3400" y="1752600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Benefits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731313" y="3726359"/>
            <a:ext cx="4114800" cy="2807987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859321" y="5449578"/>
            <a:ext cx="3871138" cy="256401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4948020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948020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App1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864422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864422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APP2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59321" y="5731380"/>
            <a:ext cx="3871138" cy="50365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4895745" y="5772977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5962545" y="5772977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11" name="Rounded Rectangle 110"/>
          <p:cNvSpPr/>
          <p:nvPr/>
        </p:nvSpPr>
        <p:spPr>
          <a:xfrm>
            <a:off x="6805611" y="5772977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7715145" y="5772977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4859321" y="5177022"/>
            <a:ext cx="3871138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Hypervisor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953296" y="4859548"/>
            <a:ext cx="394852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400400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866836" y="4859548"/>
            <a:ext cx="375109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285633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904381" y="3928323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9" name="Rounded Rectangle 118"/>
          <p:cNvSpPr/>
          <p:nvPr/>
        </p:nvSpPr>
        <p:spPr>
          <a:xfrm>
            <a:off x="4960723" y="4544080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Guest 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926801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926801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App3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843203" y="424436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43203" y="394102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APP4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6932077" y="4859548"/>
            <a:ext cx="394852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379181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845617" y="4859548"/>
            <a:ext cx="375109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8264414" y="4859548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883162" y="3928323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9" name="Rounded Rectangle 128"/>
          <p:cNvSpPr/>
          <p:nvPr/>
        </p:nvSpPr>
        <p:spPr>
          <a:xfrm>
            <a:off x="6939504" y="4544080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Guest 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904381" y="3706272"/>
            <a:ext cx="1841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Virtual Machine 1</a:t>
            </a:r>
            <a:endParaRPr 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926801" y="3716932"/>
            <a:ext cx="174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Virtual Machine 2</a:t>
            </a:r>
            <a:endParaRPr 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68300" y="685800"/>
            <a:ext cx="851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Virtualization </a:t>
            </a:r>
            <a:r>
              <a:rPr lang="en-US" sz="1400" dirty="0" smtClean="0">
                <a:solidFill>
                  <a:srgbClr val="002060"/>
                </a:solidFill>
              </a:rPr>
              <a:t>is the technology that helps in creating virtual resources such as a server , desktop, operating system, file storage or network.</a:t>
            </a: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54416"/>
              </p:ext>
            </p:extLst>
          </p:nvPr>
        </p:nvGraphicFramePr>
        <p:xfrm>
          <a:off x="304797" y="920750"/>
          <a:ext cx="8669081" cy="564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4245049"/>
                <a:gridCol w="4058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Notes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600" b="1" dirty="0" smtClean="0">
                <a:solidFill>
                  <a:srgbClr val="002060"/>
                </a:solidFill>
              </a:rPr>
              <a:t>Virtualization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4/28/2018</a:t>
            </a:fld>
            <a:endParaRPr lang="en-US" sz="8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19</a:t>
            </a:fld>
            <a:endParaRPr lang="en-US" sz="800" dirty="0"/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1410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6181350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20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Backup</a:t>
            </a:r>
            <a:endParaRPr lang="en-US" sz="54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3165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ounded Rectangle 328"/>
          <p:cNvSpPr/>
          <p:nvPr/>
        </p:nvSpPr>
        <p:spPr>
          <a:xfrm>
            <a:off x="6956154" y="586033"/>
            <a:ext cx="1951666" cy="4843709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05"/>
          <p:cNvSpPr/>
          <p:nvPr/>
        </p:nvSpPr>
        <p:spPr>
          <a:xfrm>
            <a:off x="4674018" y="1022217"/>
            <a:ext cx="2155961" cy="5357214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ounded Rectangle 304"/>
          <p:cNvSpPr/>
          <p:nvPr/>
        </p:nvSpPr>
        <p:spPr>
          <a:xfrm>
            <a:off x="2514601" y="685800"/>
            <a:ext cx="1951666" cy="4843709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2751" y="908479"/>
            <a:ext cx="2155961" cy="5357214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190108" y="685800"/>
            <a:ext cx="2209800" cy="1785851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485931" y="4109718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2535831" y="4663755"/>
            <a:ext cx="1645920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Host Operating System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648200" y="580308"/>
            <a:ext cx="2209800" cy="21683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Changing Server technology…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21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891954" y="4114800"/>
            <a:ext cx="2137346" cy="1785851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74802" y="768113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Application 1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956876" y="5086790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72" name="Rounded Rectangle 171"/>
          <p:cNvSpPr/>
          <p:nvPr/>
        </p:nvSpPr>
        <p:spPr>
          <a:xfrm>
            <a:off x="6956876" y="5346249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73" name="Rounded Rectangle 172"/>
          <p:cNvSpPr/>
          <p:nvPr/>
        </p:nvSpPr>
        <p:spPr>
          <a:xfrm>
            <a:off x="7002856" y="538402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CPU</a:t>
            </a:r>
            <a:endParaRPr lang="en-US" sz="700" b="1" dirty="0"/>
          </a:p>
        </p:txBody>
      </p:sp>
      <p:sp>
        <p:nvSpPr>
          <p:cNvPr id="174" name="Rounded Rectangle 173"/>
          <p:cNvSpPr/>
          <p:nvPr/>
        </p:nvSpPr>
        <p:spPr>
          <a:xfrm>
            <a:off x="7418273" y="5384022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RAM</a:t>
            </a:r>
            <a:endParaRPr lang="en-US" sz="700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7893487" y="5384022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HD</a:t>
            </a:r>
            <a:endParaRPr lang="en-US" sz="700" b="1" dirty="0"/>
          </a:p>
        </p:txBody>
      </p:sp>
      <p:sp>
        <p:nvSpPr>
          <p:cNvPr id="176" name="Rounded Rectangle 175"/>
          <p:cNvSpPr/>
          <p:nvPr/>
        </p:nvSpPr>
        <p:spPr>
          <a:xfrm>
            <a:off x="8383141" y="5384022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N/W</a:t>
            </a:r>
            <a:endParaRPr lang="en-US" sz="700" b="1" dirty="0"/>
          </a:p>
        </p:txBody>
      </p:sp>
      <p:sp>
        <p:nvSpPr>
          <p:cNvPr id="177" name="Rounded Rectangle 176"/>
          <p:cNvSpPr/>
          <p:nvPr/>
        </p:nvSpPr>
        <p:spPr>
          <a:xfrm>
            <a:off x="6956876" y="4825826"/>
            <a:ext cx="2005502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Container Engine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7010718" y="4525611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Bins/Libs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010718" y="4247494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App2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962283" y="4206302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6" name="Rounded Rectangle 205"/>
          <p:cNvSpPr/>
          <p:nvPr/>
        </p:nvSpPr>
        <p:spPr>
          <a:xfrm>
            <a:off x="7687649" y="4525611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Bins/Libs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687649" y="4247494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App3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7639214" y="4206302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9" name="Rounded Rectangle 208"/>
          <p:cNvSpPr/>
          <p:nvPr/>
        </p:nvSpPr>
        <p:spPr>
          <a:xfrm>
            <a:off x="8361778" y="4515485"/>
            <a:ext cx="550494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Bins/Libs</a:t>
            </a:r>
            <a:endParaRPr lang="en-US" sz="700" b="1" dirty="0"/>
          </a:p>
        </p:txBody>
      </p:sp>
      <p:sp>
        <p:nvSpPr>
          <p:cNvPr id="210" name="Rounded Rectangle 209"/>
          <p:cNvSpPr/>
          <p:nvPr/>
        </p:nvSpPr>
        <p:spPr>
          <a:xfrm>
            <a:off x="8361778" y="4237368"/>
            <a:ext cx="550494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App4</a:t>
            </a:r>
            <a:endParaRPr lang="en-US" sz="700" b="1" dirty="0"/>
          </a:p>
        </p:txBody>
      </p:sp>
      <p:sp>
        <p:nvSpPr>
          <p:cNvPr id="211" name="Rounded Rectangle 210"/>
          <p:cNvSpPr/>
          <p:nvPr/>
        </p:nvSpPr>
        <p:spPr>
          <a:xfrm>
            <a:off x="8313343" y="4196176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TextBox 12"/>
          <p:cNvSpPr txBox="1"/>
          <p:nvPr/>
        </p:nvSpPr>
        <p:spPr>
          <a:xfrm>
            <a:off x="1433762" y="1272536"/>
            <a:ext cx="96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Uses shared resources</a:t>
            </a:r>
            <a:endParaRPr lang="en-US" sz="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586350" y="82753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Job Queue</a:t>
            </a:r>
            <a:endParaRPr lang="en-US" sz="800" b="1" dirty="0"/>
          </a:p>
        </p:txBody>
      </p:sp>
      <p:sp>
        <p:nvSpPr>
          <p:cNvPr id="132" name="Rounded Rectangle 131"/>
          <p:cNvSpPr/>
          <p:nvPr/>
        </p:nvSpPr>
        <p:spPr>
          <a:xfrm>
            <a:off x="4747868" y="1934812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33" name="Rounded Rectangle 132"/>
          <p:cNvSpPr/>
          <p:nvPr/>
        </p:nvSpPr>
        <p:spPr>
          <a:xfrm>
            <a:off x="4747868" y="2194271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34" name="Rounded Rectangle 133"/>
          <p:cNvSpPr/>
          <p:nvPr/>
        </p:nvSpPr>
        <p:spPr>
          <a:xfrm>
            <a:off x="4793848" y="2232044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CPU</a:t>
            </a:r>
            <a:endParaRPr lang="en-US" sz="700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5209265" y="2232044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RAM</a:t>
            </a:r>
            <a:endParaRPr lang="en-US" sz="700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5684479" y="2232044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HD</a:t>
            </a:r>
            <a:endParaRPr lang="en-US" sz="700" b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6174133" y="2232044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N/W</a:t>
            </a:r>
            <a:endParaRPr lang="en-US" sz="700" b="1" dirty="0"/>
          </a:p>
        </p:txBody>
      </p:sp>
      <p:sp>
        <p:nvSpPr>
          <p:cNvPr id="149" name="Rounded Rectangle 148"/>
          <p:cNvSpPr/>
          <p:nvPr/>
        </p:nvSpPr>
        <p:spPr>
          <a:xfrm>
            <a:off x="4747868" y="1664223"/>
            <a:ext cx="2005502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Hypervisor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728618" y="714611"/>
            <a:ext cx="1005232" cy="918177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7" name="Rounded Rectangle 126"/>
          <p:cNvSpPr/>
          <p:nvPr/>
        </p:nvSpPr>
        <p:spPr>
          <a:xfrm>
            <a:off x="4774802" y="96557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Bins/Libs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774802" y="116904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Guest OS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774802" y="1375313"/>
            <a:ext cx="914400" cy="182880"/>
          </a:xfrm>
          <a:prstGeom prst="roundRect">
            <a:avLst>
              <a:gd name="adj" fmla="val 879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CPU| RAM |HD |N/W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5841602" y="768113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Application 2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795418" y="714611"/>
            <a:ext cx="1005232" cy="918177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3" name="Rounded Rectangle 182"/>
          <p:cNvSpPr/>
          <p:nvPr/>
        </p:nvSpPr>
        <p:spPr>
          <a:xfrm>
            <a:off x="5841602" y="96557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Bins/Libs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5841602" y="116904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Guest OS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841602" y="1375313"/>
            <a:ext cx="914400" cy="182880"/>
          </a:xfrm>
          <a:prstGeom prst="roundRect">
            <a:avLst>
              <a:gd name="adj" fmla="val 879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CPU| RAM |HD |N/W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516581" y="4942464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229" name="Rounded Rectangle 228"/>
          <p:cNvSpPr/>
          <p:nvPr/>
        </p:nvSpPr>
        <p:spPr>
          <a:xfrm>
            <a:off x="2543311" y="4980237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CPU</a:t>
            </a:r>
            <a:endParaRPr lang="en-US" sz="700" b="1" dirty="0"/>
          </a:p>
        </p:txBody>
      </p:sp>
      <p:sp>
        <p:nvSpPr>
          <p:cNvPr id="231" name="Rounded Rectangle 230"/>
          <p:cNvSpPr/>
          <p:nvPr/>
        </p:nvSpPr>
        <p:spPr>
          <a:xfrm>
            <a:off x="2939478" y="4980237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RAM</a:t>
            </a:r>
            <a:endParaRPr lang="en-US" sz="700" b="1" dirty="0"/>
          </a:p>
        </p:txBody>
      </p:sp>
      <p:sp>
        <p:nvSpPr>
          <p:cNvPr id="232" name="Rounded Rectangle 231"/>
          <p:cNvSpPr/>
          <p:nvPr/>
        </p:nvSpPr>
        <p:spPr>
          <a:xfrm>
            <a:off x="3376192" y="4980237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HD</a:t>
            </a:r>
            <a:endParaRPr lang="en-US" sz="700" b="1" dirty="0"/>
          </a:p>
        </p:txBody>
      </p:sp>
      <p:sp>
        <p:nvSpPr>
          <p:cNvPr id="233" name="Rounded Rectangle 232"/>
          <p:cNvSpPr/>
          <p:nvPr/>
        </p:nvSpPr>
        <p:spPr>
          <a:xfrm>
            <a:off x="3750346" y="4980237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N/W</a:t>
            </a:r>
            <a:endParaRPr lang="en-US" sz="700" b="1" dirty="0"/>
          </a:p>
        </p:txBody>
      </p:sp>
      <p:sp>
        <p:nvSpPr>
          <p:cNvPr id="234" name="Rounded Rectangle 233"/>
          <p:cNvSpPr/>
          <p:nvPr/>
        </p:nvSpPr>
        <p:spPr>
          <a:xfrm>
            <a:off x="2524225" y="4409015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Bins/Libs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2538503" y="4148218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Application 1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371258" y="4409015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Bins/Libs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3385076" y="4148218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Application 2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289776" y="1657790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275" name="Rounded Rectangle 274"/>
          <p:cNvSpPr/>
          <p:nvPr/>
        </p:nvSpPr>
        <p:spPr>
          <a:xfrm>
            <a:off x="289776" y="1917249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276" name="Rounded Rectangle 275"/>
          <p:cNvSpPr/>
          <p:nvPr/>
        </p:nvSpPr>
        <p:spPr>
          <a:xfrm>
            <a:off x="335756" y="195502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CPU</a:t>
            </a:r>
            <a:endParaRPr lang="en-US" sz="700" b="1" dirty="0"/>
          </a:p>
        </p:txBody>
      </p:sp>
      <p:sp>
        <p:nvSpPr>
          <p:cNvPr id="277" name="Rounded Rectangle 276"/>
          <p:cNvSpPr/>
          <p:nvPr/>
        </p:nvSpPr>
        <p:spPr>
          <a:xfrm>
            <a:off x="751173" y="1955022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RAM</a:t>
            </a:r>
            <a:endParaRPr lang="en-US" sz="700" b="1" dirty="0"/>
          </a:p>
        </p:txBody>
      </p:sp>
      <p:sp>
        <p:nvSpPr>
          <p:cNvPr id="278" name="Rounded Rectangle 277"/>
          <p:cNvSpPr/>
          <p:nvPr/>
        </p:nvSpPr>
        <p:spPr>
          <a:xfrm>
            <a:off x="1226387" y="1955022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HD</a:t>
            </a:r>
            <a:endParaRPr lang="en-US" sz="700" b="1" dirty="0"/>
          </a:p>
        </p:txBody>
      </p:sp>
      <p:sp>
        <p:nvSpPr>
          <p:cNvPr id="279" name="Rounded Rectangle 278"/>
          <p:cNvSpPr/>
          <p:nvPr/>
        </p:nvSpPr>
        <p:spPr>
          <a:xfrm>
            <a:off x="1716041" y="1955022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N/W</a:t>
            </a:r>
            <a:endParaRPr lang="en-US" sz="700" b="1" dirty="0"/>
          </a:p>
        </p:txBody>
      </p:sp>
      <p:sp>
        <p:nvSpPr>
          <p:cNvPr id="288" name="Rounded Rectangle 287"/>
          <p:cNvSpPr/>
          <p:nvPr/>
        </p:nvSpPr>
        <p:spPr>
          <a:xfrm>
            <a:off x="350168" y="939783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Job</a:t>
            </a:r>
            <a:endParaRPr lang="en-US" sz="800" b="1" dirty="0"/>
          </a:p>
        </p:txBody>
      </p:sp>
      <p:sp>
        <p:nvSpPr>
          <p:cNvPr id="289" name="Rounded Rectangle 288"/>
          <p:cNvSpPr/>
          <p:nvPr/>
        </p:nvSpPr>
        <p:spPr>
          <a:xfrm>
            <a:off x="301734" y="902042"/>
            <a:ext cx="759898" cy="506218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90" name="Rounded Rectangle 289"/>
          <p:cNvSpPr/>
          <p:nvPr/>
        </p:nvSpPr>
        <p:spPr>
          <a:xfrm>
            <a:off x="439332" y="1022217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Job 1</a:t>
            </a:r>
            <a:endParaRPr lang="en-US" sz="800" b="1" dirty="0"/>
          </a:p>
        </p:txBody>
      </p:sp>
      <p:sp>
        <p:nvSpPr>
          <p:cNvPr id="291" name="Rounded Rectangle 290"/>
          <p:cNvSpPr/>
          <p:nvPr/>
        </p:nvSpPr>
        <p:spPr>
          <a:xfrm>
            <a:off x="515532" y="1098417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Job </a:t>
            </a:r>
            <a:endParaRPr lang="en-US" sz="800" b="1" dirty="0"/>
          </a:p>
        </p:txBody>
      </p:sp>
      <p:sp>
        <p:nvSpPr>
          <p:cNvPr id="292" name="Rounded Rectangle 291"/>
          <p:cNvSpPr/>
          <p:nvPr/>
        </p:nvSpPr>
        <p:spPr>
          <a:xfrm rot="16200000">
            <a:off x="842530" y="1020058"/>
            <a:ext cx="827249" cy="23205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Job  Scheduler</a:t>
            </a:r>
            <a:endParaRPr lang="en-US" sz="800" b="1" dirty="0"/>
          </a:p>
        </p:txBody>
      </p:sp>
      <p:sp>
        <p:nvSpPr>
          <p:cNvPr id="293" name="Flowchart: Connector 292"/>
          <p:cNvSpPr/>
          <p:nvPr/>
        </p:nvSpPr>
        <p:spPr>
          <a:xfrm>
            <a:off x="2147285" y="1071048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>
                <a:solidFill>
                  <a:schemeClr val="bg1"/>
                </a:solidFill>
              </a:rPr>
              <a:t>J1</a:t>
            </a:r>
            <a:endParaRPr lang="en-US" sz="500" b="1" dirty="0">
              <a:solidFill>
                <a:schemeClr val="bg1"/>
              </a:solidFill>
            </a:endParaRPr>
          </a:p>
        </p:txBody>
      </p:sp>
      <p:sp>
        <p:nvSpPr>
          <p:cNvPr id="294" name="Flowchart: Connector 293"/>
          <p:cNvSpPr/>
          <p:nvPr/>
        </p:nvSpPr>
        <p:spPr>
          <a:xfrm>
            <a:off x="2016195" y="1071048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>
                <a:solidFill>
                  <a:schemeClr val="bg1"/>
                </a:solidFill>
              </a:rPr>
              <a:t>J2</a:t>
            </a:r>
            <a:endParaRPr lang="en-US" sz="500" b="1" dirty="0">
              <a:solidFill>
                <a:schemeClr val="bg1"/>
              </a:solidFill>
            </a:endParaRPr>
          </a:p>
        </p:txBody>
      </p:sp>
      <p:sp>
        <p:nvSpPr>
          <p:cNvPr id="295" name="Flowchart: Connector 294"/>
          <p:cNvSpPr/>
          <p:nvPr/>
        </p:nvSpPr>
        <p:spPr>
          <a:xfrm>
            <a:off x="1883845" y="1071048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>
                <a:solidFill>
                  <a:schemeClr val="bg1"/>
                </a:solidFill>
              </a:rPr>
              <a:t>J3</a:t>
            </a:r>
            <a:endParaRPr lang="en-US" sz="500" b="1" dirty="0">
              <a:solidFill>
                <a:schemeClr val="bg1"/>
              </a:solidFill>
            </a:endParaRPr>
          </a:p>
        </p:txBody>
      </p:sp>
      <p:sp>
        <p:nvSpPr>
          <p:cNvPr id="296" name="Flowchart: Connector 295"/>
          <p:cNvSpPr/>
          <p:nvPr/>
        </p:nvSpPr>
        <p:spPr>
          <a:xfrm>
            <a:off x="1756514" y="1071048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>
                <a:solidFill>
                  <a:schemeClr val="bg1"/>
                </a:solidFill>
              </a:rPr>
              <a:t>J4</a:t>
            </a:r>
            <a:endParaRPr lang="en-US" sz="500" b="1" dirty="0">
              <a:solidFill>
                <a:schemeClr val="bg1"/>
              </a:solidFill>
            </a:endParaRPr>
          </a:p>
        </p:txBody>
      </p:sp>
      <p:sp>
        <p:nvSpPr>
          <p:cNvPr id="299" name="Notched Right Arrow 298"/>
          <p:cNvSpPr/>
          <p:nvPr/>
        </p:nvSpPr>
        <p:spPr>
          <a:xfrm>
            <a:off x="152400" y="2987040"/>
            <a:ext cx="8823304" cy="883920"/>
          </a:xfrm>
          <a:prstGeom prst="notchedRightArrow">
            <a:avLst/>
          </a:prstGeom>
          <a:solidFill>
            <a:srgbClr val="00206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0" name="Oval 299"/>
          <p:cNvSpPr/>
          <p:nvPr/>
        </p:nvSpPr>
        <p:spPr>
          <a:xfrm>
            <a:off x="1055268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1" name="Oval 300"/>
          <p:cNvSpPr/>
          <p:nvPr/>
        </p:nvSpPr>
        <p:spPr>
          <a:xfrm>
            <a:off x="3286811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2" name="Oval 301"/>
          <p:cNvSpPr/>
          <p:nvPr/>
        </p:nvSpPr>
        <p:spPr>
          <a:xfrm>
            <a:off x="5562600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3" name="Oval 302"/>
          <p:cNvSpPr/>
          <p:nvPr/>
        </p:nvSpPr>
        <p:spPr>
          <a:xfrm>
            <a:off x="7671584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4" name="Rounded Rectangle 303"/>
          <p:cNvSpPr/>
          <p:nvPr/>
        </p:nvSpPr>
        <p:spPr>
          <a:xfrm>
            <a:off x="76200" y="3223260"/>
            <a:ext cx="685800" cy="4114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ounded Rectangle 306"/>
          <p:cNvSpPr/>
          <p:nvPr/>
        </p:nvSpPr>
        <p:spPr>
          <a:xfrm>
            <a:off x="2590800" y="4319028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2640700" y="4873065"/>
            <a:ext cx="1645920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Host Operating System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2621450" y="5151774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310" name="Rounded Rectangle 309"/>
          <p:cNvSpPr/>
          <p:nvPr/>
        </p:nvSpPr>
        <p:spPr>
          <a:xfrm>
            <a:off x="2648180" y="5189547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CPU</a:t>
            </a:r>
            <a:endParaRPr lang="en-US" sz="700" b="1" dirty="0"/>
          </a:p>
        </p:txBody>
      </p:sp>
      <p:sp>
        <p:nvSpPr>
          <p:cNvPr id="311" name="Rounded Rectangle 310"/>
          <p:cNvSpPr/>
          <p:nvPr/>
        </p:nvSpPr>
        <p:spPr>
          <a:xfrm>
            <a:off x="3044347" y="5189547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RAM</a:t>
            </a:r>
            <a:endParaRPr lang="en-US" sz="700" b="1" dirty="0"/>
          </a:p>
        </p:txBody>
      </p:sp>
      <p:sp>
        <p:nvSpPr>
          <p:cNvPr id="312" name="Rounded Rectangle 311"/>
          <p:cNvSpPr/>
          <p:nvPr/>
        </p:nvSpPr>
        <p:spPr>
          <a:xfrm>
            <a:off x="3481061" y="5189547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HD</a:t>
            </a:r>
            <a:endParaRPr lang="en-US" sz="700" b="1" dirty="0"/>
          </a:p>
        </p:txBody>
      </p:sp>
      <p:sp>
        <p:nvSpPr>
          <p:cNvPr id="313" name="Rounded Rectangle 312"/>
          <p:cNvSpPr/>
          <p:nvPr/>
        </p:nvSpPr>
        <p:spPr>
          <a:xfrm>
            <a:off x="3855215" y="5189547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N/W</a:t>
            </a:r>
            <a:endParaRPr lang="en-US" sz="700" b="1" dirty="0"/>
          </a:p>
        </p:txBody>
      </p:sp>
      <p:sp>
        <p:nvSpPr>
          <p:cNvPr id="314" name="Rounded Rectangle 313"/>
          <p:cNvSpPr/>
          <p:nvPr/>
        </p:nvSpPr>
        <p:spPr>
          <a:xfrm>
            <a:off x="2629094" y="4618325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Bins/Libs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2643372" y="4357528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Application 3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3476127" y="4618325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Bins/Libs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3489945" y="4357528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Application 4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2743200" y="4528378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2793100" y="5082415"/>
            <a:ext cx="1645920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Host Operating System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2773850" y="5361124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321" name="Rounded Rectangle 320"/>
          <p:cNvSpPr/>
          <p:nvPr/>
        </p:nvSpPr>
        <p:spPr>
          <a:xfrm>
            <a:off x="2800580" y="5398897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CPU</a:t>
            </a:r>
            <a:endParaRPr lang="en-US" sz="700" b="1" dirty="0"/>
          </a:p>
        </p:txBody>
      </p:sp>
      <p:sp>
        <p:nvSpPr>
          <p:cNvPr id="322" name="Rounded Rectangle 321"/>
          <p:cNvSpPr/>
          <p:nvPr/>
        </p:nvSpPr>
        <p:spPr>
          <a:xfrm>
            <a:off x="3196747" y="5398897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RAM</a:t>
            </a:r>
            <a:endParaRPr lang="en-US" sz="700" b="1" dirty="0"/>
          </a:p>
        </p:txBody>
      </p:sp>
      <p:sp>
        <p:nvSpPr>
          <p:cNvPr id="323" name="Rounded Rectangle 322"/>
          <p:cNvSpPr/>
          <p:nvPr/>
        </p:nvSpPr>
        <p:spPr>
          <a:xfrm>
            <a:off x="3633461" y="5398897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HD</a:t>
            </a:r>
            <a:endParaRPr lang="en-US" sz="700" b="1" dirty="0"/>
          </a:p>
        </p:txBody>
      </p:sp>
      <p:sp>
        <p:nvSpPr>
          <p:cNvPr id="324" name="Rounded Rectangle 323"/>
          <p:cNvSpPr/>
          <p:nvPr/>
        </p:nvSpPr>
        <p:spPr>
          <a:xfrm>
            <a:off x="4007615" y="5398897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/>
              <a:t>N/W</a:t>
            </a:r>
            <a:endParaRPr lang="en-US" sz="700" b="1" dirty="0"/>
          </a:p>
        </p:txBody>
      </p:sp>
      <p:sp>
        <p:nvSpPr>
          <p:cNvPr id="325" name="Rounded Rectangle 324"/>
          <p:cNvSpPr/>
          <p:nvPr/>
        </p:nvSpPr>
        <p:spPr>
          <a:xfrm>
            <a:off x="2781494" y="4827675"/>
            <a:ext cx="804672" cy="2126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Bins/Libs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2795772" y="4566878"/>
            <a:ext cx="804672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Application 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3628527" y="4827675"/>
            <a:ext cx="804672" cy="2126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Bins/Libs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3642345" y="4566878"/>
            <a:ext cx="804672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Application 6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????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00863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~1960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467150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~1966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561212" y="3292948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~2013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63939" y="3685401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Mainframe System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3379" y="3685401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Standalone Servers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875471" y="3685401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7013410" y="3685401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8" name="Flowchart: Magnetic Disk 297"/>
          <p:cNvSpPr/>
          <p:nvPr/>
        </p:nvSpPr>
        <p:spPr>
          <a:xfrm rot="16200000">
            <a:off x="1773456" y="677751"/>
            <a:ext cx="257692" cy="956712"/>
          </a:xfrm>
          <a:prstGeom prst="flowChartMagneticDisk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297" name="Flowchart: Connector 296"/>
          <p:cNvSpPr/>
          <p:nvPr/>
        </p:nvSpPr>
        <p:spPr>
          <a:xfrm>
            <a:off x="1624164" y="1071048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>
                <a:solidFill>
                  <a:schemeClr val="bg1"/>
                </a:solidFill>
              </a:rPr>
              <a:t>J5</a:t>
            </a:r>
            <a:endParaRPr 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533400" y="3657600"/>
            <a:ext cx="3581453" cy="2728666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Standalone Servers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8470" y="3749074"/>
            <a:ext cx="2286000" cy="1981200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Changing Server technology…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22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21368" y="780854"/>
            <a:ext cx="3593485" cy="267718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Mainframe System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876800" y="685800"/>
            <a:ext cx="4114800" cy="2762054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876800" y="3657600"/>
            <a:ext cx="4114800" cy="28194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04670" y="4947272"/>
            <a:ext cx="2133600" cy="6858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804670" y="4568224"/>
            <a:ext cx="2133600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04668" y="418126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04668" y="380026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App 5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904998" y="4189499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1894330" y="380026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Application 6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8922" y="5019461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1350434" y="5027699"/>
            <a:ext cx="510746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1900309" y="5027699"/>
            <a:ext cx="3810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2328670" y="5027699"/>
            <a:ext cx="5334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924950" y="3958624"/>
            <a:ext cx="2286000" cy="1981200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2" name="Rounded Rectangle 91"/>
          <p:cNvSpPr/>
          <p:nvPr/>
        </p:nvSpPr>
        <p:spPr>
          <a:xfrm>
            <a:off x="1001150" y="5156822"/>
            <a:ext cx="2133600" cy="6858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001150" y="4777774"/>
            <a:ext cx="2133600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01148" y="4390424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001148" y="400981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Application 3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090810" y="439081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2090810" y="400981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Application 4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65402" y="5229011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1545256" y="5229011"/>
            <a:ext cx="510746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2095131" y="5229011"/>
            <a:ext cx="3810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01" name="Rounded Rectangle 100"/>
          <p:cNvSpPr/>
          <p:nvPr/>
        </p:nvSpPr>
        <p:spPr>
          <a:xfrm>
            <a:off x="2523492" y="5229011"/>
            <a:ext cx="5334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1219200" y="4258962"/>
            <a:ext cx="2286000" cy="1837038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Rounded Rectangle 113"/>
          <p:cNvSpPr/>
          <p:nvPr/>
        </p:nvSpPr>
        <p:spPr>
          <a:xfrm>
            <a:off x="1295400" y="5457160"/>
            <a:ext cx="2133600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1295400" y="5078112"/>
            <a:ext cx="2133600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1295398" y="4691149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1295398" y="4310149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1</a:t>
            </a:r>
            <a:endParaRPr lang="en-US" sz="900" b="1" dirty="0"/>
          </a:p>
        </p:txBody>
      </p:sp>
      <p:sp>
        <p:nvSpPr>
          <p:cNvPr id="118" name="Rounded Rectangle 117"/>
          <p:cNvSpPr/>
          <p:nvPr/>
        </p:nvSpPr>
        <p:spPr>
          <a:xfrm>
            <a:off x="2385060" y="4691149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385060" y="4310149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2</a:t>
            </a:r>
            <a:endParaRPr lang="en-US" sz="9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1359652" y="5486400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1839506" y="5486400"/>
            <a:ext cx="510746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2389381" y="5486400"/>
            <a:ext cx="3810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23" name="Rounded Rectangle 122"/>
          <p:cNvSpPr/>
          <p:nvPr/>
        </p:nvSpPr>
        <p:spPr>
          <a:xfrm>
            <a:off x="2817742" y="5486400"/>
            <a:ext cx="5334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5004808" y="2409019"/>
            <a:ext cx="3871138" cy="256401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27" name="Rounded Rectangle 126"/>
          <p:cNvSpPr/>
          <p:nvPr/>
        </p:nvSpPr>
        <p:spPr>
          <a:xfrm>
            <a:off x="5093507" y="1203801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93507" y="900464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App1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009909" y="1203801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09909" y="900464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APP2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004808" y="2690821"/>
            <a:ext cx="3871138" cy="50365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36" name="Rounded Rectangle 135"/>
          <p:cNvSpPr/>
          <p:nvPr/>
        </p:nvSpPr>
        <p:spPr>
          <a:xfrm>
            <a:off x="5041232" y="2732418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37" name="Rounded Rectangle 136"/>
          <p:cNvSpPr/>
          <p:nvPr/>
        </p:nvSpPr>
        <p:spPr>
          <a:xfrm>
            <a:off x="6108032" y="2732418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6951098" y="2732418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39" name="Rounded Rectangle 138"/>
          <p:cNvSpPr/>
          <p:nvPr/>
        </p:nvSpPr>
        <p:spPr>
          <a:xfrm>
            <a:off x="7860632" y="2732418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40" name="Rounded Rectangle 139"/>
          <p:cNvSpPr/>
          <p:nvPr/>
        </p:nvSpPr>
        <p:spPr>
          <a:xfrm>
            <a:off x="5004808" y="2136463"/>
            <a:ext cx="3871138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Hypervisor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098783" y="1806289"/>
            <a:ext cx="394852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545887" y="1806289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6012323" y="1806289"/>
            <a:ext cx="375109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431120" y="1806289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49868" y="887764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5" name="Rounded Rectangle 144"/>
          <p:cNvSpPr/>
          <p:nvPr/>
        </p:nvSpPr>
        <p:spPr>
          <a:xfrm>
            <a:off x="5106210" y="1503521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Guest 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072288" y="1203801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072288" y="900464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App3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988690" y="1203801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7988690" y="900464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APP4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7077564" y="1806289"/>
            <a:ext cx="394852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524668" y="1806289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991104" y="1806289"/>
            <a:ext cx="375109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8409901" y="1806289"/>
            <a:ext cx="411480" cy="23774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7028649" y="887764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6" name="Rounded Rectangle 165"/>
          <p:cNvSpPr/>
          <p:nvPr/>
        </p:nvSpPr>
        <p:spPr>
          <a:xfrm>
            <a:off x="7084991" y="1503521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Guest Operating System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015832" y="5166639"/>
            <a:ext cx="3871138" cy="32004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68" name="Rounded Rectangle 167"/>
          <p:cNvSpPr/>
          <p:nvPr/>
        </p:nvSpPr>
        <p:spPr>
          <a:xfrm>
            <a:off x="5091600" y="4367319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091600" y="4008333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App1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015832" y="5541598"/>
            <a:ext cx="3871138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73" name="Rounded Rectangle 172"/>
          <p:cNvSpPr/>
          <p:nvPr/>
        </p:nvSpPr>
        <p:spPr>
          <a:xfrm>
            <a:off x="5052256" y="5583195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74" name="Rounded Rectangle 173"/>
          <p:cNvSpPr/>
          <p:nvPr/>
        </p:nvSpPr>
        <p:spPr>
          <a:xfrm>
            <a:off x="6119056" y="5583195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6962122" y="5583195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76" name="Rounded Rectangle 175"/>
          <p:cNvSpPr/>
          <p:nvPr/>
        </p:nvSpPr>
        <p:spPr>
          <a:xfrm>
            <a:off x="7871656" y="5583195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77" name="Rounded Rectangle 176"/>
          <p:cNvSpPr/>
          <p:nvPr/>
        </p:nvSpPr>
        <p:spPr>
          <a:xfrm>
            <a:off x="5015832" y="4792484"/>
            <a:ext cx="3871138" cy="32004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Container Engine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035261" y="3967141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3" name="Rounded Rectangle 202"/>
          <p:cNvSpPr/>
          <p:nvPr/>
        </p:nvSpPr>
        <p:spPr>
          <a:xfrm>
            <a:off x="6096559" y="4367319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096559" y="4008333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App2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040220" y="3967141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6" name="Rounded Rectangle 205"/>
          <p:cNvSpPr/>
          <p:nvPr/>
        </p:nvSpPr>
        <p:spPr>
          <a:xfrm>
            <a:off x="7087915" y="4367319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Bins/Libs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087915" y="4008333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App3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7031576" y="3967141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9" name="Rounded Rectangle 208"/>
          <p:cNvSpPr/>
          <p:nvPr/>
        </p:nvSpPr>
        <p:spPr>
          <a:xfrm>
            <a:off x="8086094" y="4367319"/>
            <a:ext cx="731520" cy="29724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10" name="Rounded Rectangle 209"/>
          <p:cNvSpPr/>
          <p:nvPr/>
        </p:nvSpPr>
        <p:spPr>
          <a:xfrm>
            <a:off x="8086094" y="4008333"/>
            <a:ext cx="731520" cy="29724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App4</a:t>
            </a:r>
            <a:endParaRPr lang="en-US" sz="900" b="1" dirty="0"/>
          </a:p>
        </p:txBody>
      </p:sp>
      <p:sp>
        <p:nvSpPr>
          <p:cNvPr id="211" name="Rounded Rectangle 210"/>
          <p:cNvSpPr/>
          <p:nvPr/>
        </p:nvSpPr>
        <p:spPr>
          <a:xfrm>
            <a:off x="8029755" y="3967141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5" name="Rounded Rectangle 224"/>
          <p:cNvSpPr/>
          <p:nvPr/>
        </p:nvSpPr>
        <p:spPr>
          <a:xfrm>
            <a:off x="612931" y="2512452"/>
            <a:ext cx="3425168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226" name="Rounded Rectangle 225"/>
          <p:cNvSpPr/>
          <p:nvPr/>
        </p:nvSpPr>
        <p:spPr>
          <a:xfrm>
            <a:off x="613129" y="2110440"/>
            <a:ext cx="3424970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228" name="Rounded Rectangle 227"/>
          <p:cNvSpPr/>
          <p:nvPr/>
        </p:nvSpPr>
        <p:spPr>
          <a:xfrm>
            <a:off x="657127" y="969498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230" name="Rounded Rectangle 229"/>
          <p:cNvSpPr/>
          <p:nvPr/>
        </p:nvSpPr>
        <p:spPr>
          <a:xfrm rot="16200000">
            <a:off x="1731096" y="1273340"/>
            <a:ext cx="1033272" cy="247789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Scheduler</a:t>
            </a:r>
            <a:endParaRPr lang="en-US" sz="900" b="1" dirty="0"/>
          </a:p>
        </p:txBody>
      </p:sp>
      <p:sp>
        <p:nvSpPr>
          <p:cNvPr id="235" name="Rounded Rectangle 234"/>
          <p:cNvSpPr/>
          <p:nvPr/>
        </p:nvSpPr>
        <p:spPr>
          <a:xfrm>
            <a:off x="766855" y="1096498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881155" y="1261598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11" name="Flowchart: Magnetic Disk 10"/>
          <p:cNvSpPr/>
          <p:nvPr/>
        </p:nvSpPr>
        <p:spPr>
          <a:xfrm rot="16200000">
            <a:off x="2943666" y="653237"/>
            <a:ext cx="603504" cy="1442781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Connector 236"/>
          <p:cNvSpPr/>
          <p:nvPr/>
        </p:nvSpPr>
        <p:spPr>
          <a:xfrm>
            <a:off x="3509608" y="1198098"/>
            <a:ext cx="299781" cy="343916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J1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38" name="Flowchart: Connector 237"/>
          <p:cNvSpPr/>
          <p:nvPr/>
        </p:nvSpPr>
        <p:spPr>
          <a:xfrm>
            <a:off x="3281008" y="1198098"/>
            <a:ext cx="299781" cy="343916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J2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39" name="Flowchart: Connector 238"/>
          <p:cNvSpPr/>
          <p:nvPr/>
        </p:nvSpPr>
        <p:spPr>
          <a:xfrm>
            <a:off x="3052408" y="1198098"/>
            <a:ext cx="299781" cy="343916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J3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41" name="Flowchart: Connector 240"/>
          <p:cNvSpPr/>
          <p:nvPr/>
        </p:nvSpPr>
        <p:spPr>
          <a:xfrm>
            <a:off x="2828827" y="1198098"/>
            <a:ext cx="299781" cy="343916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J4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42" name="Flowchart: Connector 241"/>
          <p:cNvSpPr/>
          <p:nvPr/>
        </p:nvSpPr>
        <p:spPr>
          <a:xfrm>
            <a:off x="2600227" y="1198098"/>
            <a:ext cx="299781" cy="343916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J5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686657" y="2563197"/>
            <a:ext cx="715706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1486435" y="2563197"/>
            <a:ext cx="722863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246" name="Rounded Rectangle 245"/>
          <p:cNvSpPr/>
          <p:nvPr/>
        </p:nvSpPr>
        <p:spPr>
          <a:xfrm>
            <a:off x="2280607" y="2563197"/>
            <a:ext cx="80621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247" name="Rounded Rectangle 246"/>
          <p:cNvSpPr/>
          <p:nvPr/>
        </p:nvSpPr>
        <p:spPr>
          <a:xfrm>
            <a:off x="3161499" y="2563197"/>
            <a:ext cx="77342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248" name="Rounded Rectangle 247"/>
          <p:cNvSpPr/>
          <p:nvPr/>
        </p:nvSpPr>
        <p:spPr>
          <a:xfrm>
            <a:off x="589111" y="887141"/>
            <a:ext cx="1382328" cy="102673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9" name="Rounded Rectangle 248"/>
          <p:cNvSpPr/>
          <p:nvPr/>
        </p:nvSpPr>
        <p:spPr>
          <a:xfrm>
            <a:off x="1000027" y="1413998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68969" y="1632418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Uses shared resources</a:t>
            </a:r>
            <a:endParaRPr lang="en-US" sz="1000" b="1" dirty="0"/>
          </a:p>
        </p:txBody>
      </p:sp>
      <p:sp>
        <p:nvSpPr>
          <p:cNvPr id="4" name="Right Arrow 3"/>
          <p:cNvSpPr/>
          <p:nvPr/>
        </p:nvSpPr>
        <p:spPr>
          <a:xfrm>
            <a:off x="4203700" y="3028362"/>
            <a:ext cx="685800" cy="107358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2256" y="685800"/>
            <a:ext cx="1851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Virtual Machine 1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7916" y="685800"/>
            <a:ext cx="174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Virtual Machine 2</a:t>
            </a:r>
            <a:endParaRPr lang="en-US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685800"/>
            <a:ext cx="3733800" cy="5842686"/>
          </a:xfrm>
          <a:prstGeom prst="roundRect">
            <a:avLst>
              <a:gd name="adj" fmla="val 3473"/>
            </a:avLst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942170" y="851767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Job Queue</a:t>
            </a:r>
            <a:endParaRPr lang="en-US" sz="1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035261" y="3743180"/>
            <a:ext cx="841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22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533400" y="4013886"/>
            <a:ext cx="4114800" cy="25146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800" y="4055375"/>
            <a:ext cx="2286000" cy="1981200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Virtualization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926" y="685800"/>
            <a:ext cx="851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Virtualization </a:t>
            </a:r>
            <a:r>
              <a:rPr lang="en-US" sz="1400" dirty="0" smtClean="0">
                <a:solidFill>
                  <a:srgbClr val="002060"/>
                </a:solidFill>
              </a:rPr>
              <a:t>is the technology that helps in creating virtual resources such as a server , desktop, operating system, file storage or network.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21368" y="1209020"/>
            <a:ext cx="4114800" cy="267718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Mainframe System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88568" y="1209020"/>
            <a:ext cx="4114800" cy="267718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788568" y="4013886"/>
            <a:ext cx="4114800" cy="25146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3000" y="5253573"/>
            <a:ext cx="2133600" cy="6858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1143000" y="4874525"/>
            <a:ext cx="2133600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1142998" y="4487562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1142998" y="4106562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b="1" dirty="0" smtClean="0"/>
              <a:t>App 5</a:t>
            </a:r>
            <a:endParaRPr lang="en-US" sz="9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2243328" y="4495800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2232660" y="4106562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6</a:t>
            </a:r>
            <a:endParaRPr lang="en-US" sz="9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207252" y="5325762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1688764" y="5334000"/>
            <a:ext cx="510746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2238639" y="5334000"/>
            <a:ext cx="3810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2667000" y="5334000"/>
            <a:ext cx="5334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1500456" y="4343400"/>
            <a:ext cx="2286000" cy="1981200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2" name="Rounded Rectangle 91"/>
          <p:cNvSpPr/>
          <p:nvPr/>
        </p:nvSpPr>
        <p:spPr>
          <a:xfrm>
            <a:off x="1576656" y="5541598"/>
            <a:ext cx="2133600" cy="6858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576656" y="5162550"/>
            <a:ext cx="2133600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94" name="Rounded Rectangle 93"/>
          <p:cNvSpPr/>
          <p:nvPr/>
        </p:nvSpPr>
        <p:spPr>
          <a:xfrm>
            <a:off x="1576654" y="4775200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1576654" y="4394587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3</a:t>
            </a:r>
            <a:endParaRPr lang="en-US" sz="900" b="1" dirty="0"/>
          </a:p>
        </p:txBody>
      </p:sp>
      <p:sp>
        <p:nvSpPr>
          <p:cNvPr id="96" name="Rounded Rectangle 95"/>
          <p:cNvSpPr/>
          <p:nvPr/>
        </p:nvSpPr>
        <p:spPr>
          <a:xfrm>
            <a:off x="2666316" y="4775587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2666316" y="4394587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4</a:t>
            </a:r>
            <a:endParaRPr lang="en-US" sz="9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1640908" y="5613787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2120762" y="5613787"/>
            <a:ext cx="510746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2670637" y="5613787"/>
            <a:ext cx="3810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01" name="Rounded Rectangle 100"/>
          <p:cNvSpPr/>
          <p:nvPr/>
        </p:nvSpPr>
        <p:spPr>
          <a:xfrm>
            <a:off x="3098998" y="5613787"/>
            <a:ext cx="5334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17092" y="4671453"/>
            <a:ext cx="2286000" cy="1837038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Rounded Rectangle 113"/>
          <p:cNvSpPr/>
          <p:nvPr/>
        </p:nvSpPr>
        <p:spPr>
          <a:xfrm>
            <a:off x="2093292" y="5869651"/>
            <a:ext cx="2133600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2093292" y="5490603"/>
            <a:ext cx="2133600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2093290" y="5103640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2093290" y="4722640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1</a:t>
            </a:r>
            <a:endParaRPr lang="en-US" sz="900" b="1" dirty="0"/>
          </a:p>
        </p:txBody>
      </p:sp>
      <p:sp>
        <p:nvSpPr>
          <p:cNvPr id="118" name="Rounded Rectangle 117"/>
          <p:cNvSpPr/>
          <p:nvPr/>
        </p:nvSpPr>
        <p:spPr>
          <a:xfrm>
            <a:off x="3182952" y="5103640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3182952" y="4722640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2</a:t>
            </a:r>
            <a:endParaRPr lang="en-US" sz="9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2157544" y="5898891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2637398" y="5898891"/>
            <a:ext cx="510746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3187273" y="5898891"/>
            <a:ext cx="3810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23" name="Rounded Rectangle 122"/>
          <p:cNvSpPr/>
          <p:nvPr/>
        </p:nvSpPr>
        <p:spPr>
          <a:xfrm>
            <a:off x="3615634" y="5898891"/>
            <a:ext cx="5334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4916576" y="3000998"/>
            <a:ext cx="3871138" cy="256401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27" name="Rounded Rectangle 126"/>
          <p:cNvSpPr/>
          <p:nvPr/>
        </p:nvSpPr>
        <p:spPr>
          <a:xfrm>
            <a:off x="5005275" y="179578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5005275" y="149244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App1</a:t>
            </a:r>
            <a:endParaRPr lang="en-US" sz="9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5921677" y="179578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5921677" y="149244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APP2</a:t>
            </a:r>
            <a:endParaRPr lang="en-US" sz="900" b="1" dirty="0"/>
          </a:p>
        </p:txBody>
      </p:sp>
      <p:sp>
        <p:nvSpPr>
          <p:cNvPr id="135" name="Rounded Rectangle 134"/>
          <p:cNvSpPr/>
          <p:nvPr/>
        </p:nvSpPr>
        <p:spPr>
          <a:xfrm>
            <a:off x="4916576" y="3282800"/>
            <a:ext cx="3871138" cy="50365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36" name="Rounded Rectangle 135"/>
          <p:cNvSpPr/>
          <p:nvPr/>
        </p:nvSpPr>
        <p:spPr>
          <a:xfrm>
            <a:off x="4953000" y="3324397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37" name="Rounded Rectangle 136"/>
          <p:cNvSpPr/>
          <p:nvPr/>
        </p:nvSpPr>
        <p:spPr>
          <a:xfrm>
            <a:off x="6019800" y="3324397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6862866" y="3324397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39" name="Rounded Rectangle 138"/>
          <p:cNvSpPr/>
          <p:nvPr/>
        </p:nvSpPr>
        <p:spPr>
          <a:xfrm>
            <a:off x="7772400" y="3324397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40" name="Rounded Rectangle 139"/>
          <p:cNvSpPr/>
          <p:nvPr/>
        </p:nvSpPr>
        <p:spPr>
          <a:xfrm>
            <a:off x="4916576" y="2728442"/>
            <a:ext cx="3871138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Hypervisor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010551" y="2385568"/>
            <a:ext cx="394852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457655" y="2385568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924091" y="2385568"/>
            <a:ext cx="375109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42888" y="2385568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1636" y="1479743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5" name="Rounded Rectangle 144"/>
          <p:cNvSpPr/>
          <p:nvPr/>
        </p:nvSpPr>
        <p:spPr>
          <a:xfrm>
            <a:off x="5017978" y="2095500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Guest Operating System</a:t>
            </a:r>
            <a:endParaRPr lang="en-US" sz="900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6984056" y="179578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58" name="Rounded Rectangle 157"/>
          <p:cNvSpPr/>
          <p:nvPr/>
        </p:nvSpPr>
        <p:spPr>
          <a:xfrm>
            <a:off x="6984056" y="149244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App3</a:t>
            </a:r>
            <a:endParaRPr lang="en-US" sz="9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7900458" y="1795780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60" name="Rounded Rectangle 159"/>
          <p:cNvSpPr/>
          <p:nvPr/>
        </p:nvSpPr>
        <p:spPr>
          <a:xfrm>
            <a:off x="7900458" y="1492443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APP4</a:t>
            </a:r>
            <a:endParaRPr lang="en-US" sz="900" b="1" dirty="0"/>
          </a:p>
        </p:txBody>
      </p:sp>
      <p:sp>
        <p:nvSpPr>
          <p:cNvPr id="161" name="Rounded Rectangle 160"/>
          <p:cNvSpPr/>
          <p:nvPr/>
        </p:nvSpPr>
        <p:spPr>
          <a:xfrm>
            <a:off x="6989332" y="2385568"/>
            <a:ext cx="394852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7436436" y="2385568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902872" y="2385568"/>
            <a:ext cx="375109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8321669" y="2385568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940417" y="1479743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6" name="Rounded Rectangle 165"/>
          <p:cNvSpPr/>
          <p:nvPr/>
        </p:nvSpPr>
        <p:spPr>
          <a:xfrm>
            <a:off x="6996759" y="2095500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Guest Operating System</a:t>
            </a:r>
            <a:endParaRPr lang="en-US" sz="900" b="1" dirty="0"/>
          </a:p>
        </p:txBody>
      </p:sp>
      <p:sp>
        <p:nvSpPr>
          <p:cNvPr id="167" name="Rounded Rectangle 166"/>
          <p:cNvSpPr/>
          <p:nvPr/>
        </p:nvSpPr>
        <p:spPr>
          <a:xfrm>
            <a:off x="4927600" y="5521960"/>
            <a:ext cx="3871138" cy="32004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68" name="Rounded Rectangle 167"/>
          <p:cNvSpPr/>
          <p:nvPr/>
        </p:nvSpPr>
        <p:spPr>
          <a:xfrm>
            <a:off x="5003368" y="4722640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69" name="Rounded Rectangle 168"/>
          <p:cNvSpPr/>
          <p:nvPr/>
        </p:nvSpPr>
        <p:spPr>
          <a:xfrm>
            <a:off x="5003368" y="4363654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App1</a:t>
            </a:r>
            <a:endParaRPr lang="en-US" sz="900" b="1" dirty="0"/>
          </a:p>
        </p:txBody>
      </p:sp>
      <p:sp>
        <p:nvSpPr>
          <p:cNvPr id="172" name="Rounded Rectangle 171"/>
          <p:cNvSpPr/>
          <p:nvPr/>
        </p:nvSpPr>
        <p:spPr>
          <a:xfrm>
            <a:off x="4927600" y="5896919"/>
            <a:ext cx="3871138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73" name="Rounded Rectangle 172"/>
          <p:cNvSpPr/>
          <p:nvPr/>
        </p:nvSpPr>
        <p:spPr>
          <a:xfrm>
            <a:off x="4964024" y="5938516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74" name="Rounded Rectangle 173"/>
          <p:cNvSpPr/>
          <p:nvPr/>
        </p:nvSpPr>
        <p:spPr>
          <a:xfrm>
            <a:off x="6030824" y="5938516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6873890" y="5938516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76" name="Rounded Rectangle 175"/>
          <p:cNvSpPr/>
          <p:nvPr/>
        </p:nvSpPr>
        <p:spPr>
          <a:xfrm>
            <a:off x="7783424" y="5938516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77" name="Rounded Rectangle 176"/>
          <p:cNvSpPr/>
          <p:nvPr/>
        </p:nvSpPr>
        <p:spPr>
          <a:xfrm>
            <a:off x="4927600" y="5147805"/>
            <a:ext cx="3871138" cy="32004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Container Engine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4947029" y="4322462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3" name="Rounded Rectangle 202"/>
          <p:cNvSpPr/>
          <p:nvPr/>
        </p:nvSpPr>
        <p:spPr>
          <a:xfrm>
            <a:off x="6008327" y="4722640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04" name="Rounded Rectangle 203"/>
          <p:cNvSpPr/>
          <p:nvPr/>
        </p:nvSpPr>
        <p:spPr>
          <a:xfrm>
            <a:off x="6008327" y="4363654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App2</a:t>
            </a:r>
            <a:endParaRPr lang="en-US" sz="900" b="1" dirty="0"/>
          </a:p>
        </p:txBody>
      </p:sp>
      <p:sp>
        <p:nvSpPr>
          <p:cNvPr id="205" name="Rounded Rectangle 204"/>
          <p:cNvSpPr/>
          <p:nvPr/>
        </p:nvSpPr>
        <p:spPr>
          <a:xfrm>
            <a:off x="5951988" y="4322462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6" name="Rounded Rectangle 205"/>
          <p:cNvSpPr/>
          <p:nvPr/>
        </p:nvSpPr>
        <p:spPr>
          <a:xfrm>
            <a:off x="6999683" y="4722640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07" name="Rounded Rectangle 206"/>
          <p:cNvSpPr/>
          <p:nvPr/>
        </p:nvSpPr>
        <p:spPr>
          <a:xfrm>
            <a:off x="6999683" y="4363654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App3</a:t>
            </a:r>
            <a:endParaRPr lang="en-US" sz="900" b="1" dirty="0"/>
          </a:p>
        </p:txBody>
      </p:sp>
      <p:sp>
        <p:nvSpPr>
          <p:cNvPr id="208" name="Rounded Rectangle 207"/>
          <p:cNvSpPr/>
          <p:nvPr/>
        </p:nvSpPr>
        <p:spPr>
          <a:xfrm>
            <a:off x="6943344" y="4322462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9" name="Rounded Rectangle 208"/>
          <p:cNvSpPr/>
          <p:nvPr/>
        </p:nvSpPr>
        <p:spPr>
          <a:xfrm>
            <a:off x="7997862" y="4722640"/>
            <a:ext cx="731520" cy="29724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10" name="Rounded Rectangle 209"/>
          <p:cNvSpPr/>
          <p:nvPr/>
        </p:nvSpPr>
        <p:spPr>
          <a:xfrm>
            <a:off x="7997862" y="4363654"/>
            <a:ext cx="731520" cy="29724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App4</a:t>
            </a:r>
            <a:endParaRPr lang="en-US" sz="900" b="1" dirty="0"/>
          </a:p>
        </p:txBody>
      </p:sp>
      <p:sp>
        <p:nvSpPr>
          <p:cNvPr id="211" name="Rounded Rectangle 210"/>
          <p:cNvSpPr/>
          <p:nvPr/>
        </p:nvSpPr>
        <p:spPr>
          <a:xfrm>
            <a:off x="7941523" y="4322462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5" name="Rounded Rectangle 224"/>
          <p:cNvSpPr/>
          <p:nvPr/>
        </p:nvSpPr>
        <p:spPr>
          <a:xfrm>
            <a:off x="603504" y="3232054"/>
            <a:ext cx="3968496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226" name="Rounded Rectangle 225"/>
          <p:cNvSpPr/>
          <p:nvPr/>
        </p:nvSpPr>
        <p:spPr>
          <a:xfrm>
            <a:off x="603702" y="2830042"/>
            <a:ext cx="3968298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228" name="Rounded Rectangle 227"/>
          <p:cNvSpPr/>
          <p:nvPr/>
        </p:nvSpPr>
        <p:spPr>
          <a:xfrm>
            <a:off x="647700" y="168910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230" name="Rounded Rectangle 229"/>
          <p:cNvSpPr/>
          <p:nvPr/>
        </p:nvSpPr>
        <p:spPr>
          <a:xfrm rot="16200000">
            <a:off x="1826514" y="1945387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Scheduler</a:t>
            </a:r>
            <a:endParaRPr lang="en-US" sz="900" b="1" dirty="0"/>
          </a:p>
        </p:txBody>
      </p:sp>
      <p:sp>
        <p:nvSpPr>
          <p:cNvPr id="235" name="Rounded Rectangle 234"/>
          <p:cNvSpPr/>
          <p:nvPr/>
        </p:nvSpPr>
        <p:spPr>
          <a:xfrm>
            <a:off x="800100" y="184150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952500" y="199390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11" name="Flowchart: Magnetic Disk 10"/>
          <p:cNvSpPr/>
          <p:nvPr/>
        </p:nvSpPr>
        <p:spPr>
          <a:xfrm rot="16200000">
            <a:off x="3313871" y="1137853"/>
            <a:ext cx="603504" cy="1912754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Connector 236"/>
          <p:cNvSpPr/>
          <p:nvPr/>
        </p:nvSpPr>
        <p:spPr>
          <a:xfrm>
            <a:off x="4080692" y="1917700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J1</a:t>
            </a:r>
            <a:endParaRPr lang="en-US" sz="900" dirty="0"/>
          </a:p>
        </p:txBody>
      </p:sp>
      <p:sp>
        <p:nvSpPr>
          <p:cNvPr id="238" name="Flowchart: Connector 237"/>
          <p:cNvSpPr/>
          <p:nvPr/>
        </p:nvSpPr>
        <p:spPr>
          <a:xfrm>
            <a:off x="3736134" y="1917700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J2</a:t>
            </a:r>
            <a:endParaRPr lang="en-US" sz="900" dirty="0"/>
          </a:p>
        </p:txBody>
      </p:sp>
      <p:sp>
        <p:nvSpPr>
          <p:cNvPr id="239" name="Flowchart: Connector 238"/>
          <p:cNvSpPr/>
          <p:nvPr/>
        </p:nvSpPr>
        <p:spPr>
          <a:xfrm>
            <a:off x="3401418" y="1917700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J3</a:t>
            </a:r>
            <a:endParaRPr lang="en-US" sz="900" dirty="0"/>
          </a:p>
        </p:txBody>
      </p:sp>
      <p:sp>
        <p:nvSpPr>
          <p:cNvPr id="241" name="Flowchart: Connector 240"/>
          <p:cNvSpPr/>
          <p:nvPr/>
        </p:nvSpPr>
        <p:spPr>
          <a:xfrm>
            <a:off x="3077392" y="1917700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J4</a:t>
            </a:r>
            <a:endParaRPr lang="en-US" sz="900" dirty="0"/>
          </a:p>
        </p:txBody>
      </p:sp>
      <p:sp>
        <p:nvSpPr>
          <p:cNvPr id="242" name="Flowchart: Connector 241"/>
          <p:cNvSpPr/>
          <p:nvPr/>
        </p:nvSpPr>
        <p:spPr>
          <a:xfrm>
            <a:off x="2759963" y="1917700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J5</a:t>
            </a:r>
            <a:endParaRPr lang="en-US" sz="900" dirty="0"/>
          </a:p>
        </p:txBody>
      </p:sp>
      <p:sp>
        <p:nvSpPr>
          <p:cNvPr id="244" name="Rounded Rectangle 243"/>
          <p:cNvSpPr/>
          <p:nvPr/>
        </p:nvSpPr>
        <p:spPr>
          <a:xfrm>
            <a:off x="677230" y="3295499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1744030" y="3295499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246" name="Rounded Rectangle 245"/>
          <p:cNvSpPr/>
          <p:nvPr/>
        </p:nvSpPr>
        <p:spPr>
          <a:xfrm>
            <a:off x="2587096" y="3295499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247" name="Rounded Rectangle 246"/>
          <p:cNvSpPr/>
          <p:nvPr/>
        </p:nvSpPr>
        <p:spPr>
          <a:xfrm>
            <a:off x="3496630" y="3295499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248" name="Rounded Rectangle 247"/>
          <p:cNvSpPr/>
          <p:nvPr/>
        </p:nvSpPr>
        <p:spPr>
          <a:xfrm>
            <a:off x="579683" y="1606743"/>
            <a:ext cx="1437409" cy="102673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9" name="Rounded Rectangle 248"/>
          <p:cNvSpPr/>
          <p:nvPr/>
        </p:nvSpPr>
        <p:spPr>
          <a:xfrm>
            <a:off x="1066800" y="218440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41300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Jobs in Queue uses</a:t>
            </a:r>
          </a:p>
          <a:p>
            <a:pPr algn="ctr"/>
            <a:r>
              <a:rPr lang="en-US" sz="1000" b="1" dirty="0" smtClean="0"/>
              <a:t>Shared the resources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038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Desktop </a:t>
            </a:r>
            <a:r>
              <a:rPr lang="en-US" sz="1200" b="1" dirty="0" smtClean="0">
                <a:solidFill>
                  <a:srgbClr val="002060"/>
                </a:solidFill>
              </a:rPr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4854430" y="1143000"/>
            <a:ext cx="4114800" cy="25146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87830" y="1184489"/>
            <a:ext cx="2286000" cy="1981200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Virtualization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926" y="619780"/>
            <a:ext cx="851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Virtualization </a:t>
            </a:r>
            <a:r>
              <a:rPr lang="en-US" sz="1200" dirty="0" smtClean="0">
                <a:solidFill>
                  <a:srgbClr val="002060"/>
                </a:solidFill>
              </a:rPr>
              <a:t>is the technology that helps in creating virtual resources such as a server , desktop, operating system, file storage or network.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21368" y="1143000"/>
            <a:ext cx="4114800" cy="25146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Mainframe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32543" y="3862686"/>
            <a:ext cx="4114800" cy="267718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876800" y="3862686"/>
            <a:ext cx="4114800" cy="26658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64030" y="2382687"/>
            <a:ext cx="2133600" cy="6858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5464030" y="2003639"/>
            <a:ext cx="2133600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5464028" y="1616676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5464028" y="1235676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5</a:t>
            </a:r>
            <a:endParaRPr lang="en-US" sz="9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6564358" y="1624914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6553690" y="1235676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6</a:t>
            </a:r>
            <a:endParaRPr lang="en-US" sz="9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528282" y="2454876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6009794" y="2463114"/>
            <a:ext cx="510746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6559669" y="2463114"/>
            <a:ext cx="3810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89" name="Rounded Rectangle 88"/>
          <p:cNvSpPr/>
          <p:nvPr/>
        </p:nvSpPr>
        <p:spPr>
          <a:xfrm>
            <a:off x="6988030" y="2463114"/>
            <a:ext cx="5334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5821486" y="1472514"/>
            <a:ext cx="2286000" cy="1981200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2" name="Rounded Rectangle 91"/>
          <p:cNvSpPr/>
          <p:nvPr/>
        </p:nvSpPr>
        <p:spPr>
          <a:xfrm>
            <a:off x="5897686" y="2670712"/>
            <a:ext cx="2133600" cy="6858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5897686" y="2291664"/>
            <a:ext cx="2133600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94" name="Rounded Rectangle 93"/>
          <p:cNvSpPr/>
          <p:nvPr/>
        </p:nvSpPr>
        <p:spPr>
          <a:xfrm>
            <a:off x="5897684" y="1904314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5897684" y="152370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3</a:t>
            </a:r>
            <a:endParaRPr lang="en-US" sz="900" b="1" dirty="0"/>
          </a:p>
        </p:txBody>
      </p:sp>
      <p:sp>
        <p:nvSpPr>
          <p:cNvPr id="96" name="Rounded Rectangle 95"/>
          <p:cNvSpPr/>
          <p:nvPr/>
        </p:nvSpPr>
        <p:spPr>
          <a:xfrm>
            <a:off x="6987346" y="190470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6987346" y="1523701"/>
            <a:ext cx="1033272" cy="342900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4</a:t>
            </a:r>
            <a:endParaRPr lang="en-US" sz="9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5961938" y="2742901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6441792" y="2742901"/>
            <a:ext cx="510746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6991667" y="2742901"/>
            <a:ext cx="3810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01" name="Rounded Rectangle 100"/>
          <p:cNvSpPr/>
          <p:nvPr/>
        </p:nvSpPr>
        <p:spPr>
          <a:xfrm>
            <a:off x="7420028" y="2742901"/>
            <a:ext cx="533400" cy="3048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6338122" y="1800567"/>
            <a:ext cx="2286000" cy="1837038"/>
          </a:xfrm>
          <a:prstGeom prst="roundRect">
            <a:avLst>
              <a:gd name="adj" fmla="val 23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4" name="Rounded Rectangle 113"/>
          <p:cNvSpPr/>
          <p:nvPr/>
        </p:nvSpPr>
        <p:spPr>
          <a:xfrm>
            <a:off x="6414322" y="2998765"/>
            <a:ext cx="2133600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6414322" y="2619717"/>
            <a:ext cx="2133600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6414320" y="2232754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6414320" y="1851754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1</a:t>
            </a:r>
            <a:endParaRPr lang="en-US" sz="900" b="1" dirty="0"/>
          </a:p>
        </p:txBody>
      </p:sp>
      <p:sp>
        <p:nvSpPr>
          <p:cNvPr id="118" name="Rounded Rectangle 117"/>
          <p:cNvSpPr/>
          <p:nvPr/>
        </p:nvSpPr>
        <p:spPr>
          <a:xfrm>
            <a:off x="7503982" y="2232754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7503982" y="1851754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2</a:t>
            </a:r>
            <a:endParaRPr lang="en-US" sz="9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6478574" y="3028005"/>
            <a:ext cx="43732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6958428" y="3028005"/>
            <a:ext cx="510746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7508303" y="3028005"/>
            <a:ext cx="3810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23" name="Rounded Rectangle 122"/>
          <p:cNvSpPr/>
          <p:nvPr/>
        </p:nvSpPr>
        <p:spPr>
          <a:xfrm>
            <a:off x="7936664" y="3028005"/>
            <a:ext cx="53340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660551" y="5654664"/>
            <a:ext cx="3871138" cy="256401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27" name="Rounded Rectangle 126"/>
          <p:cNvSpPr/>
          <p:nvPr/>
        </p:nvSpPr>
        <p:spPr>
          <a:xfrm>
            <a:off x="749250" y="4449446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749250" y="4146109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App1</a:t>
            </a:r>
            <a:endParaRPr lang="en-US" sz="9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1665652" y="4449446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1665652" y="4146109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APP2</a:t>
            </a:r>
            <a:endParaRPr lang="en-US" sz="900" b="1" dirty="0"/>
          </a:p>
        </p:txBody>
      </p:sp>
      <p:sp>
        <p:nvSpPr>
          <p:cNvPr id="135" name="Rounded Rectangle 134"/>
          <p:cNvSpPr/>
          <p:nvPr/>
        </p:nvSpPr>
        <p:spPr>
          <a:xfrm>
            <a:off x="660551" y="5936466"/>
            <a:ext cx="3871138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36" name="Rounded Rectangle 135"/>
          <p:cNvSpPr/>
          <p:nvPr/>
        </p:nvSpPr>
        <p:spPr>
          <a:xfrm>
            <a:off x="696975" y="5978063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37" name="Rounded Rectangle 136"/>
          <p:cNvSpPr/>
          <p:nvPr/>
        </p:nvSpPr>
        <p:spPr>
          <a:xfrm>
            <a:off x="1763775" y="5978063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2606841" y="5978063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39" name="Rounded Rectangle 138"/>
          <p:cNvSpPr/>
          <p:nvPr/>
        </p:nvSpPr>
        <p:spPr>
          <a:xfrm>
            <a:off x="3516375" y="5978063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40" name="Rounded Rectangle 139"/>
          <p:cNvSpPr/>
          <p:nvPr/>
        </p:nvSpPr>
        <p:spPr>
          <a:xfrm>
            <a:off x="660551" y="5382108"/>
            <a:ext cx="3871138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Hypervisor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54526" y="5039234"/>
            <a:ext cx="394852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201630" y="5039234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668066" y="5039234"/>
            <a:ext cx="375109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086863" y="5039234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611" y="4133409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5" name="Rounded Rectangle 144"/>
          <p:cNvSpPr/>
          <p:nvPr/>
        </p:nvSpPr>
        <p:spPr>
          <a:xfrm>
            <a:off x="761953" y="4749166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Guest Operating System</a:t>
            </a:r>
            <a:endParaRPr lang="en-US" sz="900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2728031" y="4449446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58" name="Rounded Rectangle 157"/>
          <p:cNvSpPr/>
          <p:nvPr/>
        </p:nvSpPr>
        <p:spPr>
          <a:xfrm>
            <a:off x="2728031" y="4146109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App3</a:t>
            </a:r>
            <a:endParaRPr lang="en-US" sz="900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3644433" y="4449446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60" name="Rounded Rectangle 159"/>
          <p:cNvSpPr/>
          <p:nvPr/>
        </p:nvSpPr>
        <p:spPr>
          <a:xfrm>
            <a:off x="3644433" y="4146109"/>
            <a:ext cx="834723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APP4</a:t>
            </a:r>
            <a:endParaRPr lang="en-US" sz="900" b="1" dirty="0"/>
          </a:p>
        </p:txBody>
      </p:sp>
      <p:sp>
        <p:nvSpPr>
          <p:cNvPr id="161" name="Rounded Rectangle 160"/>
          <p:cNvSpPr/>
          <p:nvPr/>
        </p:nvSpPr>
        <p:spPr>
          <a:xfrm>
            <a:off x="2733307" y="5039234"/>
            <a:ext cx="394852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CPU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3180411" y="5039234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RAM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3646847" y="5039234"/>
            <a:ext cx="375109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HD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4065644" y="5039234"/>
            <a:ext cx="411480" cy="2560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 smtClean="0">
                <a:solidFill>
                  <a:srgbClr val="002060"/>
                </a:solidFill>
              </a:rPr>
              <a:t>N/W</a:t>
            </a:r>
            <a:endParaRPr lang="en-US" sz="700" b="1" dirty="0">
              <a:solidFill>
                <a:srgbClr val="002060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2684392" y="4133409"/>
            <a:ext cx="1841546" cy="121060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6" name="Rounded Rectangle 165"/>
          <p:cNvSpPr/>
          <p:nvPr/>
        </p:nvSpPr>
        <p:spPr>
          <a:xfrm>
            <a:off x="2740734" y="4749166"/>
            <a:ext cx="1739592" cy="256032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Guest Operating System</a:t>
            </a:r>
            <a:endParaRPr lang="en-US" sz="900" b="1" dirty="0"/>
          </a:p>
        </p:txBody>
      </p:sp>
      <p:sp>
        <p:nvSpPr>
          <p:cNvPr id="167" name="Rounded Rectangle 166"/>
          <p:cNvSpPr/>
          <p:nvPr/>
        </p:nvSpPr>
        <p:spPr>
          <a:xfrm>
            <a:off x="4965540" y="5511800"/>
            <a:ext cx="3871138" cy="32004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Operating System</a:t>
            </a:r>
            <a:endParaRPr lang="en-US" sz="900" b="1" dirty="0"/>
          </a:p>
        </p:txBody>
      </p:sp>
      <p:sp>
        <p:nvSpPr>
          <p:cNvPr id="168" name="Rounded Rectangle 167"/>
          <p:cNvSpPr/>
          <p:nvPr/>
        </p:nvSpPr>
        <p:spPr>
          <a:xfrm>
            <a:off x="5041308" y="4580123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169" name="Rounded Rectangle 168"/>
          <p:cNvSpPr/>
          <p:nvPr/>
        </p:nvSpPr>
        <p:spPr>
          <a:xfrm>
            <a:off x="5041308" y="4221137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App1</a:t>
            </a:r>
            <a:endParaRPr lang="en-US" sz="900" b="1" dirty="0"/>
          </a:p>
        </p:txBody>
      </p:sp>
      <p:sp>
        <p:nvSpPr>
          <p:cNvPr id="172" name="Rounded Rectangle 171"/>
          <p:cNvSpPr/>
          <p:nvPr/>
        </p:nvSpPr>
        <p:spPr>
          <a:xfrm>
            <a:off x="4965540" y="5896919"/>
            <a:ext cx="3871138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173" name="Rounded Rectangle 172"/>
          <p:cNvSpPr/>
          <p:nvPr/>
        </p:nvSpPr>
        <p:spPr>
          <a:xfrm>
            <a:off x="5001964" y="5938516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174" name="Rounded Rectangle 173"/>
          <p:cNvSpPr/>
          <p:nvPr/>
        </p:nvSpPr>
        <p:spPr>
          <a:xfrm>
            <a:off x="6068764" y="5938516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6911830" y="5938516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176" name="Rounded Rectangle 175"/>
          <p:cNvSpPr/>
          <p:nvPr/>
        </p:nvSpPr>
        <p:spPr>
          <a:xfrm>
            <a:off x="7821364" y="5938516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177" name="Rounded Rectangle 176"/>
          <p:cNvSpPr/>
          <p:nvPr/>
        </p:nvSpPr>
        <p:spPr>
          <a:xfrm>
            <a:off x="4965540" y="5097005"/>
            <a:ext cx="3871138" cy="32004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Container Engine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4984969" y="4167245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03" name="Rounded Rectangle 202"/>
          <p:cNvSpPr/>
          <p:nvPr/>
        </p:nvSpPr>
        <p:spPr>
          <a:xfrm>
            <a:off x="6046267" y="4580123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04" name="Rounded Rectangle 203"/>
          <p:cNvSpPr/>
          <p:nvPr/>
        </p:nvSpPr>
        <p:spPr>
          <a:xfrm>
            <a:off x="6046267" y="4221137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App2</a:t>
            </a:r>
            <a:endParaRPr lang="en-US" sz="900" b="1" dirty="0"/>
          </a:p>
        </p:txBody>
      </p:sp>
      <p:sp>
        <p:nvSpPr>
          <p:cNvPr id="205" name="Rounded Rectangle 204"/>
          <p:cNvSpPr/>
          <p:nvPr/>
        </p:nvSpPr>
        <p:spPr>
          <a:xfrm>
            <a:off x="5989928" y="4167245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6" name="Rounded Rectangle 205"/>
          <p:cNvSpPr/>
          <p:nvPr/>
        </p:nvSpPr>
        <p:spPr>
          <a:xfrm>
            <a:off x="7037623" y="4580123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07" name="Rounded Rectangle 206"/>
          <p:cNvSpPr/>
          <p:nvPr/>
        </p:nvSpPr>
        <p:spPr>
          <a:xfrm>
            <a:off x="7037623" y="4221137"/>
            <a:ext cx="731520" cy="297246"/>
          </a:xfrm>
          <a:prstGeom prst="roundRect">
            <a:avLst>
              <a:gd name="adj" fmla="val 87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App3</a:t>
            </a:r>
            <a:endParaRPr lang="en-US" sz="900" b="1" dirty="0"/>
          </a:p>
        </p:txBody>
      </p:sp>
      <p:sp>
        <p:nvSpPr>
          <p:cNvPr id="208" name="Rounded Rectangle 207"/>
          <p:cNvSpPr/>
          <p:nvPr/>
        </p:nvSpPr>
        <p:spPr>
          <a:xfrm>
            <a:off x="6981284" y="4167245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9" name="Rounded Rectangle 208"/>
          <p:cNvSpPr/>
          <p:nvPr/>
        </p:nvSpPr>
        <p:spPr>
          <a:xfrm>
            <a:off x="8035802" y="4580123"/>
            <a:ext cx="731520" cy="29724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Bins/Libs</a:t>
            </a:r>
            <a:endParaRPr lang="en-US" sz="900" b="1" dirty="0"/>
          </a:p>
        </p:txBody>
      </p:sp>
      <p:sp>
        <p:nvSpPr>
          <p:cNvPr id="210" name="Rounded Rectangle 209"/>
          <p:cNvSpPr/>
          <p:nvPr/>
        </p:nvSpPr>
        <p:spPr>
          <a:xfrm>
            <a:off x="8035802" y="4221137"/>
            <a:ext cx="731520" cy="297246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App4</a:t>
            </a:r>
            <a:endParaRPr lang="en-US" sz="900" b="1" dirty="0"/>
          </a:p>
        </p:txBody>
      </p:sp>
      <p:sp>
        <p:nvSpPr>
          <p:cNvPr id="211" name="Rounded Rectangle 210"/>
          <p:cNvSpPr/>
          <p:nvPr/>
        </p:nvSpPr>
        <p:spPr>
          <a:xfrm>
            <a:off x="7979463" y="4167245"/>
            <a:ext cx="841248" cy="785755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5" name="Rounded Rectangle 224"/>
          <p:cNvSpPr/>
          <p:nvPr/>
        </p:nvSpPr>
        <p:spPr>
          <a:xfrm>
            <a:off x="603504" y="3015692"/>
            <a:ext cx="3968496" cy="554402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/>
              <a:t>Physical Server</a:t>
            </a:r>
            <a:endParaRPr lang="en-US" sz="900" b="1" dirty="0"/>
          </a:p>
        </p:txBody>
      </p:sp>
      <p:sp>
        <p:nvSpPr>
          <p:cNvPr id="226" name="Rounded Rectangle 225"/>
          <p:cNvSpPr/>
          <p:nvPr/>
        </p:nvSpPr>
        <p:spPr>
          <a:xfrm>
            <a:off x="603702" y="2613680"/>
            <a:ext cx="3968298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Operating System</a:t>
            </a:r>
            <a:endParaRPr lang="en-US" sz="900" b="1" dirty="0"/>
          </a:p>
        </p:txBody>
      </p:sp>
      <p:sp>
        <p:nvSpPr>
          <p:cNvPr id="228" name="Rounded Rectangle 227"/>
          <p:cNvSpPr/>
          <p:nvPr/>
        </p:nvSpPr>
        <p:spPr>
          <a:xfrm>
            <a:off x="647700" y="155958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230" name="Rounded Rectangle 229"/>
          <p:cNvSpPr/>
          <p:nvPr/>
        </p:nvSpPr>
        <p:spPr>
          <a:xfrm rot="16200000">
            <a:off x="1826514" y="1815867"/>
            <a:ext cx="10332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Scheduler</a:t>
            </a:r>
            <a:endParaRPr lang="en-US" sz="900" b="1" dirty="0"/>
          </a:p>
        </p:txBody>
      </p:sp>
      <p:sp>
        <p:nvSpPr>
          <p:cNvPr id="235" name="Rounded Rectangle 234"/>
          <p:cNvSpPr/>
          <p:nvPr/>
        </p:nvSpPr>
        <p:spPr>
          <a:xfrm>
            <a:off x="800100" y="171198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952500" y="186438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11" name="Flowchart: Magnetic Disk 10"/>
          <p:cNvSpPr/>
          <p:nvPr/>
        </p:nvSpPr>
        <p:spPr>
          <a:xfrm rot="16200000">
            <a:off x="3313871" y="955756"/>
            <a:ext cx="603504" cy="1912754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Connector 236"/>
          <p:cNvSpPr/>
          <p:nvPr/>
        </p:nvSpPr>
        <p:spPr>
          <a:xfrm>
            <a:off x="4080692" y="1735603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J1</a:t>
            </a:r>
            <a:endParaRPr lang="en-US" sz="900" dirty="0"/>
          </a:p>
        </p:txBody>
      </p:sp>
      <p:sp>
        <p:nvSpPr>
          <p:cNvPr id="238" name="Flowchart: Connector 237"/>
          <p:cNvSpPr/>
          <p:nvPr/>
        </p:nvSpPr>
        <p:spPr>
          <a:xfrm>
            <a:off x="3736134" y="1735603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J2</a:t>
            </a:r>
            <a:endParaRPr lang="en-US" sz="900" dirty="0"/>
          </a:p>
        </p:txBody>
      </p:sp>
      <p:sp>
        <p:nvSpPr>
          <p:cNvPr id="239" name="Flowchart: Connector 238"/>
          <p:cNvSpPr/>
          <p:nvPr/>
        </p:nvSpPr>
        <p:spPr>
          <a:xfrm>
            <a:off x="3401418" y="1735603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J3</a:t>
            </a:r>
            <a:endParaRPr lang="en-US" sz="900" dirty="0"/>
          </a:p>
        </p:txBody>
      </p:sp>
      <p:sp>
        <p:nvSpPr>
          <p:cNvPr id="241" name="Flowchart: Connector 240"/>
          <p:cNvSpPr/>
          <p:nvPr/>
        </p:nvSpPr>
        <p:spPr>
          <a:xfrm>
            <a:off x="3077392" y="1735603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J4</a:t>
            </a:r>
            <a:endParaRPr lang="en-US" sz="900" dirty="0"/>
          </a:p>
        </p:txBody>
      </p:sp>
      <p:sp>
        <p:nvSpPr>
          <p:cNvPr id="242" name="Flowchart: Connector 241"/>
          <p:cNvSpPr/>
          <p:nvPr/>
        </p:nvSpPr>
        <p:spPr>
          <a:xfrm>
            <a:off x="2759963" y="1735603"/>
            <a:ext cx="378719" cy="343916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J5</a:t>
            </a:r>
            <a:endParaRPr lang="en-US" sz="900" dirty="0"/>
          </a:p>
        </p:txBody>
      </p:sp>
      <p:sp>
        <p:nvSpPr>
          <p:cNvPr id="244" name="Rounded Rectangle 243"/>
          <p:cNvSpPr/>
          <p:nvPr/>
        </p:nvSpPr>
        <p:spPr>
          <a:xfrm>
            <a:off x="677230" y="3079137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CPU</a:t>
            </a:r>
            <a:endParaRPr lang="en-US" sz="900" b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1744030" y="3079137"/>
            <a:ext cx="79608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RAM</a:t>
            </a:r>
            <a:endParaRPr lang="en-US" sz="900" b="1" dirty="0"/>
          </a:p>
        </p:txBody>
      </p:sp>
      <p:sp>
        <p:nvSpPr>
          <p:cNvPr id="246" name="Rounded Rectangle 245"/>
          <p:cNvSpPr/>
          <p:nvPr/>
        </p:nvSpPr>
        <p:spPr>
          <a:xfrm>
            <a:off x="2587096" y="3079137"/>
            <a:ext cx="833334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HD</a:t>
            </a:r>
            <a:endParaRPr lang="en-US" sz="900" b="1" dirty="0"/>
          </a:p>
        </p:txBody>
      </p:sp>
      <p:sp>
        <p:nvSpPr>
          <p:cNvPr id="247" name="Rounded Rectangle 246"/>
          <p:cNvSpPr/>
          <p:nvPr/>
        </p:nvSpPr>
        <p:spPr>
          <a:xfrm>
            <a:off x="3496630" y="3079137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N/W</a:t>
            </a:r>
            <a:endParaRPr lang="en-US" sz="900" b="1" dirty="0"/>
          </a:p>
        </p:txBody>
      </p:sp>
      <p:sp>
        <p:nvSpPr>
          <p:cNvPr id="248" name="Rounded Rectangle 247"/>
          <p:cNvSpPr/>
          <p:nvPr/>
        </p:nvSpPr>
        <p:spPr>
          <a:xfrm>
            <a:off x="579683" y="1477223"/>
            <a:ext cx="1437409" cy="1026730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9" name="Rounded Rectangle 248"/>
          <p:cNvSpPr/>
          <p:nvPr/>
        </p:nvSpPr>
        <p:spPr>
          <a:xfrm>
            <a:off x="1066800" y="2054880"/>
            <a:ext cx="880872" cy="3429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Job Definitions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23090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Jobs in Queue uses</a:t>
            </a:r>
          </a:p>
          <a:p>
            <a:pPr algn="ctr"/>
            <a:r>
              <a:rPr lang="en-US" sz="1000" b="1" dirty="0" smtClean="0"/>
              <a:t>Shared the resources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73830" y="11677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Desktop </a:t>
            </a:r>
            <a:r>
              <a:rPr lang="en-US" sz="1200" b="1" dirty="0" smtClean="0">
                <a:solidFill>
                  <a:srgbClr val="002060"/>
                </a:solidFill>
              </a:rPr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Containerization – Development Lifecycle Impacts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25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AutoShape 6" descr="Image result for thumbs down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thumbs down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humbs down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551178\Desktop\08_thumbs_up-3-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Why Containers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26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AutoShape 25" descr="Image result for docker icon image"/>
          <p:cNvSpPr>
            <a:spLocks noChangeAspect="1" noChangeArrowheads="1"/>
          </p:cNvSpPr>
          <p:nvPr/>
        </p:nvSpPr>
        <p:spPr bwMode="auto">
          <a:xfrm>
            <a:off x="0" y="-13652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Block Arc 17"/>
          <p:cNvSpPr>
            <a:spLocks/>
          </p:cNvSpPr>
          <p:nvPr/>
        </p:nvSpPr>
        <p:spPr>
          <a:xfrm>
            <a:off x="2514600" y="1447800"/>
            <a:ext cx="4114800" cy="4114800"/>
          </a:xfrm>
          <a:prstGeom prst="blockArc">
            <a:avLst>
              <a:gd name="adj1" fmla="val 11438154"/>
              <a:gd name="adj2" fmla="val 19710650"/>
              <a:gd name="adj3" fmla="val 26669"/>
            </a:avLst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95700" y="2628900"/>
            <a:ext cx="1737360" cy="173736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0" name="Block Arc 19"/>
          <p:cNvSpPr>
            <a:spLocks/>
          </p:cNvSpPr>
          <p:nvPr/>
        </p:nvSpPr>
        <p:spPr>
          <a:xfrm>
            <a:off x="2514600" y="1447800"/>
            <a:ext cx="4114800" cy="4114800"/>
          </a:xfrm>
          <a:prstGeom prst="blockArc">
            <a:avLst>
              <a:gd name="adj1" fmla="val 5390434"/>
              <a:gd name="adj2" fmla="val 11054589"/>
              <a:gd name="adj3" fmla="val 260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>
            <a:spLocks/>
          </p:cNvSpPr>
          <p:nvPr/>
        </p:nvSpPr>
        <p:spPr>
          <a:xfrm>
            <a:off x="2514600" y="1447800"/>
            <a:ext cx="4114800" cy="4114800"/>
          </a:xfrm>
          <a:prstGeom prst="blockArc">
            <a:avLst>
              <a:gd name="adj1" fmla="val 20021582"/>
              <a:gd name="adj2" fmla="val 4958907"/>
              <a:gd name="adj3" fmla="val 265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86101" y="866775"/>
            <a:ext cx="3276599" cy="3581400"/>
          </a:xfrm>
          <a:prstGeom prst="roundRect">
            <a:avLst>
              <a:gd name="adj" fmla="val 2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Docker Host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88659" y="1033552"/>
            <a:ext cx="1169264" cy="1646588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Components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27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71500" y="873845"/>
            <a:ext cx="2209800" cy="3581400"/>
          </a:xfrm>
          <a:prstGeom prst="roundRect">
            <a:avLst>
              <a:gd name="adj" fmla="val 2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Docker Client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34200" y="890600"/>
            <a:ext cx="1905000" cy="3581400"/>
          </a:xfrm>
          <a:prstGeom prst="roundRect">
            <a:avLst>
              <a:gd name="adj" fmla="val 257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Docker Hub 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(Public Registry)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71901" y="1033552"/>
            <a:ext cx="1169264" cy="1646588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2" descr="Image result for docker container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Image result for docker container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3" y="1458128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5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60" y="167298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6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24" y="1937190"/>
            <a:ext cx="716284" cy="45720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6" name="Rounded Rectangle 25"/>
          <p:cNvSpPr/>
          <p:nvPr/>
        </p:nvSpPr>
        <p:spPr>
          <a:xfrm>
            <a:off x="647700" y="3162300"/>
            <a:ext cx="2057400" cy="914399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/>
              <a:t>Docker CLI</a:t>
            </a:r>
          </a:p>
        </p:txBody>
      </p:sp>
      <p:sp>
        <p:nvSpPr>
          <p:cNvPr id="28" name="Rounded Rectangle 27"/>
          <p:cNvSpPr/>
          <p:nvPr/>
        </p:nvSpPr>
        <p:spPr>
          <a:xfrm rot="16200000">
            <a:off x="1656266" y="2486097"/>
            <a:ext cx="3402721" cy="388085"/>
          </a:xfrm>
          <a:prstGeom prst="roundRect">
            <a:avLst>
              <a:gd name="adj" fmla="val 9355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 REST API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47700" y="978780"/>
            <a:ext cx="2057400" cy="2107320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Developer IDE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73461" y="1295400"/>
            <a:ext cx="871569" cy="576863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 Code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92957" y="3278978"/>
            <a:ext cx="1759743" cy="492922"/>
          </a:xfrm>
          <a:prstGeom prst="roundRect">
            <a:avLst>
              <a:gd name="adj" fmla="val 6048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Docker Commands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build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pull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run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590675" y="3030856"/>
            <a:ext cx="171450" cy="230504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6200000">
            <a:off x="2804481" y="3642040"/>
            <a:ext cx="182880" cy="381641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Up-Down Arrow 2053"/>
          <p:cNvSpPr/>
          <p:nvPr/>
        </p:nvSpPr>
        <p:spPr>
          <a:xfrm>
            <a:off x="5524500" y="2695575"/>
            <a:ext cx="182880" cy="274320"/>
          </a:xfrm>
          <a:prstGeom prst="up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7" y="155125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59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1" y="1863364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0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65" y="209550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2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450692"/>
            <a:ext cx="563884" cy="3328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3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4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5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450692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6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7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8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9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0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1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18" name="AutoShape 2" descr="Image result for kubernetes icon"/>
          <p:cNvSpPr>
            <a:spLocks noChangeAspect="1" noChangeArrowheads="1"/>
          </p:cNvSpPr>
          <p:nvPr/>
        </p:nvSpPr>
        <p:spPr bwMode="auto">
          <a:xfrm>
            <a:off x="0" y="-1365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Image result for kubernetes icon"/>
          <p:cNvSpPr>
            <a:spLocks noChangeAspect="1" noChangeArrowheads="1"/>
          </p:cNvSpPr>
          <p:nvPr/>
        </p:nvSpPr>
        <p:spPr bwMode="auto">
          <a:xfrm>
            <a:off x="152400" y="1587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7" descr="Image result for docker compose icon"/>
          <p:cNvSpPr>
            <a:spLocks noChangeAspect="1" noChangeArrowheads="1"/>
          </p:cNvSpPr>
          <p:nvPr/>
        </p:nvSpPr>
        <p:spPr bwMode="auto">
          <a:xfrm>
            <a:off x="0" y="-136525"/>
            <a:ext cx="704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71901" y="3496868"/>
            <a:ext cx="1169264" cy="570308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</a:t>
            </a:r>
          </a:p>
          <a:p>
            <a:pPr algn="ctr"/>
            <a:r>
              <a:rPr lang="en-US" sz="1200" b="1" dirty="0" smtClean="0"/>
              <a:t>Compose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088659" y="3491847"/>
            <a:ext cx="1169265" cy="570308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</a:t>
            </a:r>
          </a:p>
          <a:p>
            <a:pPr algn="ctr"/>
            <a:r>
              <a:rPr lang="en-US" sz="1200" b="1" dirty="0" smtClean="0"/>
              <a:t>Swarm</a:t>
            </a:r>
          </a:p>
        </p:txBody>
      </p:sp>
      <p:sp>
        <p:nvSpPr>
          <p:cNvPr id="79" name="Up-Down Arrow 78"/>
          <p:cNvSpPr/>
          <p:nvPr/>
        </p:nvSpPr>
        <p:spPr>
          <a:xfrm>
            <a:off x="4265093" y="2705100"/>
            <a:ext cx="182880" cy="274320"/>
          </a:xfrm>
          <a:prstGeom prst="up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rved Up Arrow 79"/>
          <p:cNvSpPr/>
          <p:nvPr/>
        </p:nvSpPr>
        <p:spPr>
          <a:xfrm rot="10800000">
            <a:off x="5981697" y="942975"/>
            <a:ext cx="1295401" cy="504825"/>
          </a:xfrm>
          <a:prstGeom prst="curvedUpArrow">
            <a:avLst/>
          </a:prstGeom>
          <a:solidFill>
            <a:srgbClr val="C00000">
              <a:alpha val="54000"/>
            </a:srgb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urved Up Arrow 80"/>
          <p:cNvSpPr/>
          <p:nvPr/>
        </p:nvSpPr>
        <p:spPr>
          <a:xfrm rot="19656100">
            <a:off x="6100653" y="2563180"/>
            <a:ext cx="1987258" cy="432928"/>
          </a:xfrm>
          <a:prstGeom prst="curvedUpArrow">
            <a:avLst>
              <a:gd name="adj1" fmla="val 25000"/>
              <a:gd name="adj2" fmla="val 73467"/>
              <a:gd name="adj3" fmla="val 25000"/>
            </a:avLst>
          </a:prstGeom>
          <a:solidFill>
            <a:srgbClr val="C00000">
              <a:alpha val="54000"/>
            </a:srgb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5775" y="797721"/>
            <a:ext cx="5953125" cy="3802854"/>
          </a:xfrm>
          <a:prstGeom prst="roundRect">
            <a:avLst>
              <a:gd name="adj" fmla="val 3427"/>
            </a:avLst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2950" y="2407086"/>
            <a:ext cx="1885950" cy="644529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Build Plug-ins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92957" y="2499681"/>
            <a:ext cx="854868" cy="32711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Maven-Spotify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04975" y="2488521"/>
            <a:ext cx="854868" cy="32711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Gradle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500570" y="5162550"/>
            <a:ext cx="1901390" cy="533400"/>
          </a:xfrm>
          <a:prstGeom prst="wedgeRoundRectCallout">
            <a:avLst>
              <a:gd name="adj1" fmla="val 10662"/>
              <a:gd name="adj2" fmla="val -278571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Supported Platforms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Kubernetes 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ounded Rectangular Callout 86"/>
          <p:cNvSpPr/>
          <p:nvPr/>
        </p:nvSpPr>
        <p:spPr>
          <a:xfrm>
            <a:off x="6782224" y="5162550"/>
            <a:ext cx="1901390" cy="533400"/>
          </a:xfrm>
          <a:prstGeom prst="wedgeRoundRectCallout">
            <a:avLst>
              <a:gd name="adj1" fmla="val -28412"/>
              <a:gd name="adj2" fmla="val -201786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Supported registries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Artifactory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19200" y="1251804"/>
            <a:ext cx="1924049" cy="694796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900" b="1" dirty="0" smtClean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" y="5029200"/>
            <a:ext cx="3412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Docker Image :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 Container :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 Compose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 Hub: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Dockerfile : 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1581150" y="2245996"/>
            <a:ext cx="171450" cy="230504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4851" y="2012391"/>
            <a:ext cx="1962148" cy="283134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Dockerfile/ Docker-</a:t>
            </a:r>
            <a:r>
              <a:rPr lang="en-US" sz="800" b="1" dirty="0" err="1" smtClean="0"/>
              <a:t>compose.yml</a:t>
            </a:r>
            <a:endParaRPr lang="en-US" sz="800" b="1" dirty="0" smtClean="0"/>
          </a:p>
        </p:txBody>
      </p:sp>
      <p:sp>
        <p:nvSpPr>
          <p:cNvPr id="20" name="Curved Down Arrow 19"/>
          <p:cNvSpPr/>
          <p:nvPr/>
        </p:nvSpPr>
        <p:spPr>
          <a:xfrm>
            <a:off x="2132408" y="487362"/>
            <a:ext cx="5830492" cy="963330"/>
          </a:xfrm>
          <a:prstGeom prst="curvedDownArrow">
            <a:avLst>
              <a:gd name="adj1" fmla="val 25000"/>
              <a:gd name="adj2" fmla="val 50000"/>
              <a:gd name="adj3" fmla="val 21302"/>
            </a:avLst>
          </a:prstGeom>
          <a:solidFill>
            <a:srgbClr val="C00000">
              <a:alpha val="54000"/>
            </a:srgb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055925" y="2510181"/>
            <a:ext cx="1519050" cy="1414119"/>
          </a:xfrm>
          <a:prstGeom prst="roundRect">
            <a:avLst>
              <a:gd name="adj" fmla="val 651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712596" y="1284446"/>
            <a:ext cx="873950" cy="587817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Dependent</a:t>
            </a:r>
          </a:p>
          <a:p>
            <a:pPr algn="ctr"/>
            <a:r>
              <a:rPr lang="en-US" sz="900" b="1" dirty="0" smtClean="0"/>
              <a:t>Libraries</a:t>
            </a:r>
            <a:endParaRPr lang="en-US" sz="8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438401" y="1755415"/>
            <a:ext cx="724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8245556" y="1760456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Repository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8245556" y="3108244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Repository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0762" y="3090428"/>
            <a:ext cx="1066802" cy="24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Curved Up Arrow 89"/>
          <p:cNvSpPr/>
          <p:nvPr/>
        </p:nvSpPr>
        <p:spPr>
          <a:xfrm rot="10800000">
            <a:off x="4320539" y="842962"/>
            <a:ext cx="1295401" cy="504825"/>
          </a:xfrm>
          <a:prstGeom prst="curvedUpArrow">
            <a:avLst/>
          </a:prstGeom>
          <a:solidFill>
            <a:srgbClr val="C00000">
              <a:alpha val="54000"/>
            </a:srgb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5671" y="1087279"/>
            <a:ext cx="92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1294" y="1087279"/>
            <a:ext cx="92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054831" y="1366230"/>
            <a:ext cx="1519050" cy="995018"/>
          </a:xfrm>
          <a:prstGeom prst="roundRect">
            <a:avLst>
              <a:gd name="adj" fmla="val 651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71901" y="3000375"/>
            <a:ext cx="2486024" cy="366969"/>
          </a:xfrm>
          <a:prstGeom prst="roundRect">
            <a:avLst>
              <a:gd name="adj" fmla="val 8631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 daemon</a:t>
            </a:r>
          </a:p>
        </p:txBody>
      </p:sp>
    </p:spTree>
    <p:extLst>
      <p:ext uri="{BB962C8B-B14F-4D97-AF65-F5344CB8AC3E}">
        <p14:creationId xmlns:p14="http://schemas.microsoft.com/office/powerpoint/2010/main" val="2387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86101" y="866775"/>
            <a:ext cx="3276599" cy="3581400"/>
          </a:xfrm>
          <a:prstGeom prst="roundRect">
            <a:avLst>
              <a:gd name="adj" fmla="val 2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Docker Host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71500" y="873845"/>
            <a:ext cx="2209800" cy="3581400"/>
          </a:xfrm>
          <a:prstGeom prst="roundRect">
            <a:avLst>
              <a:gd name="adj" fmla="val 2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Docker Client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80" name="Left Arrow 79"/>
          <p:cNvSpPr/>
          <p:nvPr/>
        </p:nvSpPr>
        <p:spPr>
          <a:xfrm rot="10800000">
            <a:off x="2574671" y="3485277"/>
            <a:ext cx="563337" cy="314263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47700" y="3162300"/>
            <a:ext cx="2057400" cy="914399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/>
              <a:t>Docker CLI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Components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28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4200" y="890600"/>
            <a:ext cx="1905000" cy="3581400"/>
          </a:xfrm>
          <a:prstGeom prst="roundRect">
            <a:avLst>
              <a:gd name="adj" fmla="val 257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Docker Hub 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(Public Registry)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71901" y="1009802"/>
            <a:ext cx="1169264" cy="1646588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2" descr="Image result for docker container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Image result for docker container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3" y="1434378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5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60" y="164923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6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24" y="1913440"/>
            <a:ext cx="716284" cy="45720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8" name="Rounded Rectangle 27"/>
          <p:cNvSpPr/>
          <p:nvPr/>
        </p:nvSpPr>
        <p:spPr>
          <a:xfrm rot="16200000">
            <a:off x="1656266" y="2486097"/>
            <a:ext cx="3402721" cy="388085"/>
          </a:xfrm>
          <a:prstGeom prst="roundRect">
            <a:avLst>
              <a:gd name="adj" fmla="val 9355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 REST API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47700" y="978780"/>
            <a:ext cx="2057400" cy="2107320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Developer IDE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73461" y="1295400"/>
            <a:ext cx="871569" cy="576863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 Code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92957" y="3278978"/>
            <a:ext cx="1759743" cy="492922"/>
          </a:xfrm>
          <a:prstGeom prst="roundRect">
            <a:avLst>
              <a:gd name="adj" fmla="val 6048"/>
            </a:avLst>
          </a:prstGeom>
          <a:noFill/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Docker Commands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build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pull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run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524000" y="3030856"/>
            <a:ext cx="283464" cy="230504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Up-Down Arrow 2053"/>
          <p:cNvSpPr/>
          <p:nvPr/>
        </p:nvSpPr>
        <p:spPr>
          <a:xfrm>
            <a:off x="5431536" y="2646615"/>
            <a:ext cx="283464" cy="365760"/>
          </a:xfrm>
          <a:prstGeom prst="up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450692"/>
            <a:ext cx="563884" cy="3328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3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4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5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450692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6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7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8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9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0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1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18" name="AutoShape 2" descr="Image result for kubernetes icon"/>
          <p:cNvSpPr>
            <a:spLocks noChangeAspect="1" noChangeArrowheads="1"/>
          </p:cNvSpPr>
          <p:nvPr/>
        </p:nvSpPr>
        <p:spPr bwMode="auto">
          <a:xfrm>
            <a:off x="0" y="-1365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Image result for kubernetes icon"/>
          <p:cNvSpPr>
            <a:spLocks noChangeAspect="1" noChangeArrowheads="1"/>
          </p:cNvSpPr>
          <p:nvPr/>
        </p:nvSpPr>
        <p:spPr bwMode="auto">
          <a:xfrm>
            <a:off x="152400" y="1587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7" descr="Image result for docker compose icon"/>
          <p:cNvSpPr>
            <a:spLocks noChangeAspect="1" noChangeArrowheads="1"/>
          </p:cNvSpPr>
          <p:nvPr/>
        </p:nvSpPr>
        <p:spPr bwMode="auto">
          <a:xfrm>
            <a:off x="0" y="-136525"/>
            <a:ext cx="704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71901" y="3496868"/>
            <a:ext cx="1169264" cy="570308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</a:t>
            </a:r>
          </a:p>
          <a:p>
            <a:pPr algn="ctr"/>
            <a:r>
              <a:rPr lang="en-US" sz="1200" b="1" dirty="0" smtClean="0"/>
              <a:t>Compose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088659" y="3491847"/>
            <a:ext cx="1169265" cy="570308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</a:t>
            </a:r>
          </a:p>
          <a:p>
            <a:pPr algn="ctr"/>
            <a:r>
              <a:rPr lang="en-US" sz="1200" b="1" dirty="0" smtClean="0"/>
              <a:t>Swarm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5775" y="797721"/>
            <a:ext cx="5953125" cy="3802854"/>
          </a:xfrm>
          <a:prstGeom prst="roundRect">
            <a:avLst>
              <a:gd name="adj" fmla="val 3427"/>
            </a:avLst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742950" y="2407086"/>
            <a:ext cx="1885950" cy="644529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Build Plug-ins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92957" y="2499681"/>
            <a:ext cx="854868" cy="32711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Maven-Spotify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704975" y="2488521"/>
            <a:ext cx="854868" cy="32711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Gradle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500570" y="5162550"/>
            <a:ext cx="1901390" cy="533400"/>
          </a:xfrm>
          <a:prstGeom prst="wedgeRoundRectCallout">
            <a:avLst>
              <a:gd name="adj1" fmla="val 10662"/>
              <a:gd name="adj2" fmla="val -278571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Supported Platforms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Kubernetes 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ounded Rectangular Callout 86"/>
          <p:cNvSpPr/>
          <p:nvPr/>
        </p:nvSpPr>
        <p:spPr>
          <a:xfrm>
            <a:off x="6782224" y="5162550"/>
            <a:ext cx="1901390" cy="533400"/>
          </a:xfrm>
          <a:prstGeom prst="wedgeRoundRectCallout">
            <a:avLst>
              <a:gd name="adj1" fmla="val -28412"/>
              <a:gd name="adj2" fmla="val -201786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Supported registries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Artifactory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19200" y="1251804"/>
            <a:ext cx="1924049" cy="694796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900" b="1" dirty="0" smtClean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" y="5029200"/>
            <a:ext cx="3412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Docker Image :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 Container :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 Compose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 Hub:</a:t>
            </a:r>
          </a:p>
          <a:p>
            <a:r>
              <a:rPr lang="en-US" sz="1100" b="1" dirty="0" smtClean="0">
                <a:solidFill>
                  <a:srgbClr val="002060"/>
                </a:solidFill>
              </a:rPr>
              <a:t>Dockerfile : 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1533650" y="2284096"/>
            <a:ext cx="283464" cy="230504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04851" y="2012391"/>
            <a:ext cx="1962148" cy="283134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Dockerfile/ Docker-</a:t>
            </a:r>
            <a:r>
              <a:rPr lang="en-US" sz="800" b="1" dirty="0" err="1" smtClean="0"/>
              <a:t>compose.yml</a:t>
            </a:r>
            <a:endParaRPr lang="en-US" sz="800" b="1" dirty="0" smtClean="0"/>
          </a:p>
        </p:txBody>
      </p:sp>
      <p:sp>
        <p:nvSpPr>
          <p:cNvPr id="78" name="Rounded Rectangle 77"/>
          <p:cNvSpPr/>
          <p:nvPr/>
        </p:nvSpPr>
        <p:spPr>
          <a:xfrm>
            <a:off x="7055925" y="2510181"/>
            <a:ext cx="1519050" cy="1414119"/>
          </a:xfrm>
          <a:prstGeom prst="roundRect">
            <a:avLst>
              <a:gd name="adj" fmla="val 651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712596" y="1284446"/>
            <a:ext cx="873950" cy="587817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Dependent</a:t>
            </a:r>
          </a:p>
          <a:p>
            <a:pPr algn="ctr"/>
            <a:r>
              <a:rPr lang="en-US" sz="900" b="1" dirty="0" smtClean="0"/>
              <a:t>Libraries</a:t>
            </a:r>
            <a:endParaRPr lang="en-US" sz="8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438401" y="1755415"/>
            <a:ext cx="724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8245556" y="1760456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Repository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8245556" y="3108244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Repository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0762" y="3090428"/>
            <a:ext cx="1066802" cy="24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5671" y="1063529"/>
            <a:ext cx="92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1294" y="1063529"/>
            <a:ext cx="92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054831" y="1366230"/>
            <a:ext cx="1519050" cy="995018"/>
          </a:xfrm>
          <a:prstGeom prst="roundRect">
            <a:avLst>
              <a:gd name="adj" fmla="val 651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71901" y="3000375"/>
            <a:ext cx="2486024" cy="366969"/>
          </a:xfrm>
          <a:prstGeom prst="roundRect">
            <a:avLst>
              <a:gd name="adj" fmla="val 8631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Docker daemon</a:t>
            </a:r>
          </a:p>
        </p:txBody>
      </p:sp>
      <p:sp>
        <p:nvSpPr>
          <p:cNvPr id="2050" name="Left Arrow 2049"/>
          <p:cNvSpPr/>
          <p:nvPr/>
        </p:nvSpPr>
        <p:spPr>
          <a:xfrm>
            <a:off x="4825627" y="1719631"/>
            <a:ext cx="304800" cy="283464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088659" y="1009802"/>
            <a:ext cx="1169264" cy="1646588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7" y="152750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59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1" y="1839614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0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65" y="207175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051" name="Left-Right Arrow 2050"/>
          <p:cNvSpPr/>
          <p:nvPr/>
        </p:nvSpPr>
        <p:spPr>
          <a:xfrm>
            <a:off x="6434450" y="3051615"/>
            <a:ext cx="501631" cy="285036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>
            <a:off x="4205010" y="2632760"/>
            <a:ext cx="283464" cy="365760"/>
          </a:xfrm>
          <a:prstGeom prst="up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ounded Rectangle 304"/>
          <p:cNvSpPr/>
          <p:nvPr/>
        </p:nvSpPr>
        <p:spPr>
          <a:xfrm>
            <a:off x="2514601" y="1517224"/>
            <a:ext cx="1951666" cy="5024489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428781" y="685800"/>
            <a:ext cx="2095096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7077611" y="1591743"/>
            <a:ext cx="1951666" cy="4947484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ounded Rectangle 305"/>
          <p:cNvSpPr/>
          <p:nvPr/>
        </p:nvSpPr>
        <p:spPr>
          <a:xfrm>
            <a:off x="4674018" y="685800"/>
            <a:ext cx="2155961" cy="5883664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2751" y="1173082"/>
            <a:ext cx="2111149" cy="5380117"/>
          </a:xfrm>
          <a:prstGeom prst="roundRect">
            <a:avLst>
              <a:gd name="adj" fmla="val 5444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152400" y="685800"/>
            <a:ext cx="2209800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2485931" y="963133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2535831" y="1517170"/>
            <a:ext cx="1645920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Host Operating System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610492" y="685800"/>
            <a:ext cx="2209800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Changing Server Technology…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934200" y="685800"/>
            <a:ext cx="2137346" cy="2092165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37094" y="79740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Application 1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6999122" y="1964104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Operating System</a:t>
            </a:r>
            <a:endParaRPr lang="en-US" sz="800" dirty="0"/>
          </a:p>
        </p:txBody>
      </p:sp>
      <p:sp>
        <p:nvSpPr>
          <p:cNvPr id="172" name="Rounded Rectangle 171"/>
          <p:cNvSpPr/>
          <p:nvPr/>
        </p:nvSpPr>
        <p:spPr>
          <a:xfrm>
            <a:off x="6999122" y="2223563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173" name="Rounded Rectangle 172"/>
          <p:cNvSpPr/>
          <p:nvPr/>
        </p:nvSpPr>
        <p:spPr>
          <a:xfrm>
            <a:off x="7045102" y="2261336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174" name="Rounded Rectangle 173"/>
          <p:cNvSpPr/>
          <p:nvPr/>
        </p:nvSpPr>
        <p:spPr>
          <a:xfrm>
            <a:off x="7460519" y="2261336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175" name="Rounded Rectangle 174"/>
          <p:cNvSpPr/>
          <p:nvPr/>
        </p:nvSpPr>
        <p:spPr>
          <a:xfrm>
            <a:off x="7935733" y="2261336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176" name="Rounded Rectangle 175"/>
          <p:cNvSpPr/>
          <p:nvPr/>
        </p:nvSpPr>
        <p:spPr>
          <a:xfrm>
            <a:off x="8425387" y="2261336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177" name="Rounded Rectangle 176"/>
          <p:cNvSpPr/>
          <p:nvPr/>
        </p:nvSpPr>
        <p:spPr>
          <a:xfrm>
            <a:off x="6999122" y="1703140"/>
            <a:ext cx="2005502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Container Engine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7052964" y="1402925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7052964" y="1124808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 1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7004529" y="1083616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6" name="Rounded Rectangle 205"/>
          <p:cNvSpPr/>
          <p:nvPr/>
        </p:nvSpPr>
        <p:spPr>
          <a:xfrm>
            <a:off x="7729895" y="1402925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729895" y="1124808"/>
            <a:ext cx="550494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 2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7681460" y="1083616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9" name="Rounded Rectangle 208"/>
          <p:cNvSpPr/>
          <p:nvPr/>
        </p:nvSpPr>
        <p:spPr>
          <a:xfrm>
            <a:off x="8404024" y="1392799"/>
            <a:ext cx="550494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Bins/Libs</a:t>
            </a:r>
            <a:endParaRPr lang="en-US" sz="700" dirty="0"/>
          </a:p>
        </p:txBody>
      </p:sp>
      <p:sp>
        <p:nvSpPr>
          <p:cNvPr id="210" name="Rounded Rectangle 209"/>
          <p:cNvSpPr/>
          <p:nvPr/>
        </p:nvSpPr>
        <p:spPr>
          <a:xfrm>
            <a:off x="8404024" y="1114682"/>
            <a:ext cx="550494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 3</a:t>
            </a:r>
            <a:endParaRPr lang="en-US" sz="700" dirty="0"/>
          </a:p>
        </p:txBody>
      </p:sp>
      <p:sp>
        <p:nvSpPr>
          <p:cNvPr id="211" name="Rounded Rectangle 210"/>
          <p:cNvSpPr/>
          <p:nvPr/>
        </p:nvSpPr>
        <p:spPr>
          <a:xfrm>
            <a:off x="8355589" y="1073490"/>
            <a:ext cx="633068" cy="594733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TextBox 12"/>
          <p:cNvSpPr txBox="1"/>
          <p:nvPr/>
        </p:nvSpPr>
        <p:spPr>
          <a:xfrm>
            <a:off x="1377004" y="1578850"/>
            <a:ext cx="96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Uses shared resources</a:t>
            </a:r>
            <a:endParaRPr 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29592" y="113384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Job Queue</a:t>
            </a:r>
            <a:endParaRPr lang="en-US" sz="800" dirty="0"/>
          </a:p>
        </p:txBody>
      </p:sp>
      <p:sp>
        <p:nvSpPr>
          <p:cNvPr id="132" name="Rounded Rectangle 131"/>
          <p:cNvSpPr/>
          <p:nvPr/>
        </p:nvSpPr>
        <p:spPr>
          <a:xfrm>
            <a:off x="4710160" y="1964104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Operating System</a:t>
            </a:r>
            <a:endParaRPr lang="en-US" sz="800" dirty="0"/>
          </a:p>
        </p:txBody>
      </p:sp>
      <p:sp>
        <p:nvSpPr>
          <p:cNvPr id="133" name="Rounded Rectangle 132"/>
          <p:cNvSpPr/>
          <p:nvPr/>
        </p:nvSpPr>
        <p:spPr>
          <a:xfrm>
            <a:off x="4710160" y="2223563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134" name="Rounded Rectangle 133"/>
          <p:cNvSpPr/>
          <p:nvPr/>
        </p:nvSpPr>
        <p:spPr>
          <a:xfrm>
            <a:off x="4756140" y="2261336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146" name="Rounded Rectangle 145"/>
          <p:cNvSpPr/>
          <p:nvPr/>
        </p:nvSpPr>
        <p:spPr>
          <a:xfrm>
            <a:off x="5171557" y="2261336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147" name="Rounded Rectangle 146"/>
          <p:cNvSpPr/>
          <p:nvPr/>
        </p:nvSpPr>
        <p:spPr>
          <a:xfrm>
            <a:off x="5646771" y="2261336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148" name="Rounded Rectangle 147"/>
          <p:cNvSpPr/>
          <p:nvPr/>
        </p:nvSpPr>
        <p:spPr>
          <a:xfrm>
            <a:off x="6136425" y="2261336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149" name="Rounded Rectangle 148"/>
          <p:cNvSpPr/>
          <p:nvPr/>
        </p:nvSpPr>
        <p:spPr>
          <a:xfrm>
            <a:off x="4710160" y="1693515"/>
            <a:ext cx="2005502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Hypervisor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690910" y="743903"/>
            <a:ext cx="1005232" cy="918177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7" name="Rounded Rectangle 126"/>
          <p:cNvSpPr/>
          <p:nvPr/>
        </p:nvSpPr>
        <p:spPr>
          <a:xfrm>
            <a:off x="4737094" y="99486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737094" y="119833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Guest OS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737094" y="1404605"/>
            <a:ext cx="914400" cy="182880"/>
          </a:xfrm>
          <a:prstGeom prst="roundRect">
            <a:avLst>
              <a:gd name="adj" fmla="val 879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CPU| RAM |HD |N/W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5803894" y="797405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Application 2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5757710" y="743903"/>
            <a:ext cx="1005232" cy="918177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3" name="Rounded Rectangle 182"/>
          <p:cNvSpPr/>
          <p:nvPr/>
        </p:nvSpPr>
        <p:spPr>
          <a:xfrm>
            <a:off x="5803894" y="99486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Bins/Libs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5803894" y="1198337"/>
            <a:ext cx="914400" cy="182880"/>
          </a:xfrm>
          <a:prstGeom prst="roundRect">
            <a:avLst>
              <a:gd name="adj" fmla="val 879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002060"/>
                </a:solidFill>
              </a:rPr>
              <a:t>Guest OS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803894" y="1404605"/>
            <a:ext cx="914400" cy="182880"/>
          </a:xfrm>
          <a:prstGeom prst="roundRect">
            <a:avLst>
              <a:gd name="adj" fmla="val 879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CPU| RAM |HD |N/W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516581" y="1795879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229" name="Rounded Rectangle 228"/>
          <p:cNvSpPr/>
          <p:nvPr/>
        </p:nvSpPr>
        <p:spPr>
          <a:xfrm>
            <a:off x="2543311" y="183365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231" name="Rounded Rectangle 230"/>
          <p:cNvSpPr/>
          <p:nvPr/>
        </p:nvSpPr>
        <p:spPr>
          <a:xfrm>
            <a:off x="2939478" y="183365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232" name="Rounded Rectangle 231"/>
          <p:cNvSpPr/>
          <p:nvPr/>
        </p:nvSpPr>
        <p:spPr>
          <a:xfrm>
            <a:off x="3376192" y="1833652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233" name="Rounded Rectangle 232"/>
          <p:cNvSpPr/>
          <p:nvPr/>
        </p:nvSpPr>
        <p:spPr>
          <a:xfrm>
            <a:off x="3750346" y="183365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234" name="Rounded Rectangle 233"/>
          <p:cNvSpPr/>
          <p:nvPr/>
        </p:nvSpPr>
        <p:spPr>
          <a:xfrm>
            <a:off x="2524225" y="126243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2538503" y="100163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1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3371258" y="126243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3385076" y="100163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2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252068" y="1964104"/>
            <a:ext cx="2005502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Operating System</a:t>
            </a:r>
            <a:endParaRPr lang="en-US" sz="800" dirty="0"/>
          </a:p>
        </p:txBody>
      </p:sp>
      <p:sp>
        <p:nvSpPr>
          <p:cNvPr id="275" name="Rounded Rectangle 274"/>
          <p:cNvSpPr/>
          <p:nvPr/>
        </p:nvSpPr>
        <p:spPr>
          <a:xfrm>
            <a:off x="252068" y="2223563"/>
            <a:ext cx="2005502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276" name="Rounded Rectangle 275"/>
          <p:cNvSpPr/>
          <p:nvPr/>
        </p:nvSpPr>
        <p:spPr>
          <a:xfrm>
            <a:off x="298048" y="2261336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277" name="Rounded Rectangle 276"/>
          <p:cNvSpPr/>
          <p:nvPr/>
        </p:nvSpPr>
        <p:spPr>
          <a:xfrm>
            <a:off x="713465" y="2261336"/>
            <a:ext cx="44186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278" name="Rounded Rectangle 277"/>
          <p:cNvSpPr/>
          <p:nvPr/>
        </p:nvSpPr>
        <p:spPr>
          <a:xfrm>
            <a:off x="1188679" y="2261336"/>
            <a:ext cx="46254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279" name="Rounded Rectangle 278"/>
          <p:cNvSpPr/>
          <p:nvPr/>
        </p:nvSpPr>
        <p:spPr>
          <a:xfrm>
            <a:off x="1678333" y="2261336"/>
            <a:ext cx="534395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288" name="Rounded Rectangle 287"/>
          <p:cNvSpPr/>
          <p:nvPr/>
        </p:nvSpPr>
        <p:spPr>
          <a:xfrm>
            <a:off x="312460" y="1246097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</a:t>
            </a:r>
            <a:endParaRPr lang="en-US" sz="800" dirty="0"/>
          </a:p>
        </p:txBody>
      </p:sp>
      <p:sp>
        <p:nvSpPr>
          <p:cNvPr id="289" name="Rounded Rectangle 288"/>
          <p:cNvSpPr/>
          <p:nvPr/>
        </p:nvSpPr>
        <p:spPr>
          <a:xfrm>
            <a:off x="264026" y="1208356"/>
            <a:ext cx="759898" cy="506218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90" name="Rounded Rectangle 289"/>
          <p:cNvSpPr/>
          <p:nvPr/>
        </p:nvSpPr>
        <p:spPr>
          <a:xfrm>
            <a:off x="401624" y="1328531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 1</a:t>
            </a:r>
            <a:endParaRPr lang="en-US" sz="800" dirty="0"/>
          </a:p>
        </p:txBody>
      </p:sp>
      <p:sp>
        <p:nvSpPr>
          <p:cNvPr id="291" name="Rounded Rectangle 290"/>
          <p:cNvSpPr/>
          <p:nvPr/>
        </p:nvSpPr>
        <p:spPr>
          <a:xfrm>
            <a:off x="477824" y="1404731"/>
            <a:ext cx="470163" cy="23205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 </a:t>
            </a:r>
            <a:endParaRPr lang="en-US" sz="800" dirty="0"/>
          </a:p>
        </p:txBody>
      </p:sp>
      <p:sp>
        <p:nvSpPr>
          <p:cNvPr id="292" name="Rounded Rectangle 291"/>
          <p:cNvSpPr/>
          <p:nvPr/>
        </p:nvSpPr>
        <p:spPr>
          <a:xfrm rot="16200000">
            <a:off x="785772" y="1326372"/>
            <a:ext cx="827249" cy="23205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  Scheduler</a:t>
            </a:r>
            <a:endParaRPr lang="en-US" sz="800" dirty="0"/>
          </a:p>
        </p:txBody>
      </p:sp>
      <p:sp>
        <p:nvSpPr>
          <p:cNvPr id="293" name="Flowchart: Connector 292"/>
          <p:cNvSpPr/>
          <p:nvPr/>
        </p:nvSpPr>
        <p:spPr>
          <a:xfrm>
            <a:off x="2090527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J1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4" name="Flowchart: Connector 293"/>
          <p:cNvSpPr/>
          <p:nvPr/>
        </p:nvSpPr>
        <p:spPr>
          <a:xfrm>
            <a:off x="1959437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J2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5" name="Flowchart: Connector 294"/>
          <p:cNvSpPr/>
          <p:nvPr/>
        </p:nvSpPr>
        <p:spPr>
          <a:xfrm>
            <a:off x="1827087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J3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6" name="Flowchart: Connector 295"/>
          <p:cNvSpPr/>
          <p:nvPr/>
        </p:nvSpPr>
        <p:spPr>
          <a:xfrm>
            <a:off x="1699756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J4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99" name="Notched Right Arrow 298"/>
          <p:cNvSpPr/>
          <p:nvPr/>
        </p:nvSpPr>
        <p:spPr>
          <a:xfrm>
            <a:off x="152400" y="2987040"/>
            <a:ext cx="8919146" cy="883920"/>
          </a:xfrm>
          <a:prstGeom prst="notchedRightArrow">
            <a:avLst/>
          </a:prstGeom>
          <a:solidFill>
            <a:srgbClr val="00206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0" name="Oval 299"/>
          <p:cNvSpPr/>
          <p:nvPr/>
        </p:nvSpPr>
        <p:spPr>
          <a:xfrm>
            <a:off x="1055268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1" name="Oval 300"/>
          <p:cNvSpPr/>
          <p:nvPr/>
        </p:nvSpPr>
        <p:spPr>
          <a:xfrm>
            <a:off x="3286811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2" name="Oval 301"/>
          <p:cNvSpPr/>
          <p:nvPr/>
        </p:nvSpPr>
        <p:spPr>
          <a:xfrm>
            <a:off x="5562600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3" name="Oval 302"/>
          <p:cNvSpPr/>
          <p:nvPr/>
        </p:nvSpPr>
        <p:spPr>
          <a:xfrm>
            <a:off x="7806572" y="3279776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4" name="Rounded Rectangle 303"/>
          <p:cNvSpPr/>
          <p:nvPr/>
        </p:nvSpPr>
        <p:spPr>
          <a:xfrm>
            <a:off x="76200" y="3223260"/>
            <a:ext cx="685800" cy="40233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ounded Rectangle 306"/>
          <p:cNvSpPr/>
          <p:nvPr/>
        </p:nvSpPr>
        <p:spPr>
          <a:xfrm>
            <a:off x="2590800" y="1172443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2640700" y="1726480"/>
            <a:ext cx="1645920" cy="2377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Host Operating System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2621450" y="2005189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310" name="Rounded Rectangle 309"/>
          <p:cNvSpPr/>
          <p:nvPr/>
        </p:nvSpPr>
        <p:spPr>
          <a:xfrm>
            <a:off x="2648180" y="204296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311" name="Rounded Rectangle 310"/>
          <p:cNvSpPr/>
          <p:nvPr/>
        </p:nvSpPr>
        <p:spPr>
          <a:xfrm>
            <a:off x="3044347" y="204296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312" name="Rounded Rectangle 311"/>
          <p:cNvSpPr/>
          <p:nvPr/>
        </p:nvSpPr>
        <p:spPr>
          <a:xfrm>
            <a:off x="3481061" y="2042962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313" name="Rounded Rectangle 312"/>
          <p:cNvSpPr/>
          <p:nvPr/>
        </p:nvSpPr>
        <p:spPr>
          <a:xfrm>
            <a:off x="3855215" y="204296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314" name="Rounded Rectangle 313"/>
          <p:cNvSpPr/>
          <p:nvPr/>
        </p:nvSpPr>
        <p:spPr>
          <a:xfrm>
            <a:off x="2629094" y="147174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5" name="Rounded Rectangle 314"/>
          <p:cNvSpPr/>
          <p:nvPr/>
        </p:nvSpPr>
        <p:spPr>
          <a:xfrm>
            <a:off x="2643372" y="121094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3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6" name="Rounded Rectangle 315"/>
          <p:cNvSpPr/>
          <p:nvPr/>
        </p:nvSpPr>
        <p:spPr>
          <a:xfrm>
            <a:off x="3476127" y="1471740"/>
            <a:ext cx="804672" cy="212644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Bins/Libs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7" name="Rounded Rectangle 316"/>
          <p:cNvSpPr/>
          <p:nvPr/>
        </p:nvSpPr>
        <p:spPr>
          <a:xfrm>
            <a:off x="3489945" y="1210943"/>
            <a:ext cx="804672" cy="228600"/>
          </a:xfrm>
          <a:prstGeom prst="roundRect">
            <a:avLst>
              <a:gd name="adj" fmla="val 87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Application 4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2743200" y="1381793"/>
            <a:ext cx="1723067" cy="1339022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2793100" y="1935830"/>
            <a:ext cx="1645920" cy="2377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Host Operating System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2773850" y="2214539"/>
            <a:ext cx="1664495" cy="4572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 smtClean="0"/>
              <a:t>Physical Server</a:t>
            </a:r>
            <a:endParaRPr lang="en-US" sz="900" dirty="0"/>
          </a:p>
        </p:txBody>
      </p:sp>
      <p:sp>
        <p:nvSpPr>
          <p:cNvPr id="321" name="Rounded Rectangle 320"/>
          <p:cNvSpPr/>
          <p:nvPr/>
        </p:nvSpPr>
        <p:spPr>
          <a:xfrm>
            <a:off x="2800580" y="2252312"/>
            <a:ext cx="36576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CPU</a:t>
            </a:r>
            <a:endParaRPr lang="en-US" sz="700" dirty="0"/>
          </a:p>
        </p:txBody>
      </p:sp>
      <p:sp>
        <p:nvSpPr>
          <p:cNvPr id="322" name="Rounded Rectangle 321"/>
          <p:cNvSpPr/>
          <p:nvPr/>
        </p:nvSpPr>
        <p:spPr>
          <a:xfrm>
            <a:off x="3196747" y="225231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RAM</a:t>
            </a:r>
            <a:endParaRPr lang="en-US" sz="700" dirty="0"/>
          </a:p>
        </p:txBody>
      </p:sp>
      <p:sp>
        <p:nvSpPr>
          <p:cNvPr id="323" name="Rounded Rectangle 322"/>
          <p:cNvSpPr/>
          <p:nvPr/>
        </p:nvSpPr>
        <p:spPr>
          <a:xfrm>
            <a:off x="3633461" y="2252312"/>
            <a:ext cx="347472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HD</a:t>
            </a:r>
            <a:endParaRPr lang="en-US" sz="700" dirty="0"/>
          </a:p>
        </p:txBody>
      </p:sp>
      <p:sp>
        <p:nvSpPr>
          <p:cNvPr id="324" name="Rounded Rectangle 323"/>
          <p:cNvSpPr/>
          <p:nvPr/>
        </p:nvSpPr>
        <p:spPr>
          <a:xfrm>
            <a:off x="4007615" y="2252312"/>
            <a:ext cx="411480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/>
              <a:t>N/W</a:t>
            </a:r>
            <a:endParaRPr lang="en-US" sz="700" dirty="0"/>
          </a:p>
        </p:txBody>
      </p:sp>
      <p:sp>
        <p:nvSpPr>
          <p:cNvPr id="325" name="Rounded Rectangle 324"/>
          <p:cNvSpPr/>
          <p:nvPr/>
        </p:nvSpPr>
        <p:spPr>
          <a:xfrm>
            <a:off x="2781494" y="1681090"/>
            <a:ext cx="804672" cy="2126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Bins/Libs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2795772" y="1420293"/>
            <a:ext cx="804672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Application 5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3628527" y="1681090"/>
            <a:ext cx="804672" cy="212644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Bins/Libs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8" name="Rounded Rectangle 327"/>
          <p:cNvSpPr/>
          <p:nvPr/>
        </p:nvSpPr>
        <p:spPr>
          <a:xfrm>
            <a:off x="3642345" y="1420293"/>
            <a:ext cx="804672" cy="228600"/>
          </a:xfrm>
          <a:prstGeom prst="roundRect">
            <a:avLst>
              <a:gd name="adj" fmla="val 879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Application 6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????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200863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~1960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467150" y="330588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~1998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696200" y="3292948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~2013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63939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Mainframe Systems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3379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Standalone Servers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875471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Virtual Machines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7013410" y="2895600"/>
            <a:ext cx="169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98" name="Flowchart: Magnetic Disk 297"/>
          <p:cNvSpPr/>
          <p:nvPr/>
        </p:nvSpPr>
        <p:spPr>
          <a:xfrm rot="16200000">
            <a:off x="1716698" y="984065"/>
            <a:ext cx="257692" cy="956712"/>
          </a:xfrm>
          <a:prstGeom prst="flowChartMagneticDisk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297" name="Flowchart: Connector 296"/>
          <p:cNvSpPr/>
          <p:nvPr/>
        </p:nvSpPr>
        <p:spPr>
          <a:xfrm>
            <a:off x="1567406" y="1367837"/>
            <a:ext cx="198785" cy="17011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>
                <a:solidFill>
                  <a:schemeClr val="bg1"/>
                </a:solidFill>
              </a:rPr>
              <a:t>J5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2014" y="3681007"/>
            <a:ext cx="19015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Container is a lightweight, stand-alone, executable package of a software that includes everything needed to run it, runtime, system tools , system libraries , settings.</a:t>
            </a:r>
          </a:p>
          <a:p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737094" y="3785235"/>
            <a:ext cx="1978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Virtual Machine is a </a:t>
            </a:r>
            <a:r>
              <a:rPr lang="en-US" sz="1000" dirty="0"/>
              <a:t>tightly isolated software container with an operating system and </a:t>
            </a:r>
            <a:r>
              <a:rPr lang="en-US" sz="1000" dirty="0" smtClean="0"/>
              <a:t>applications </a:t>
            </a:r>
            <a:r>
              <a:rPr lang="en-US" sz="1000" dirty="0"/>
              <a:t>inside. </a:t>
            </a:r>
            <a:r>
              <a:rPr lang="en-US" sz="1000" dirty="0" smtClean="0"/>
              <a:t>Each VM’s guest OS may be different then the Host OS.</a:t>
            </a:r>
            <a:endParaRPr lang="en-US" sz="1000" b="1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1974" y="4819471"/>
            <a:ext cx="1836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OS level virtualization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Lightweight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Real-time </a:t>
            </a:r>
            <a:r>
              <a:rPr lang="en-US" sz="1000" dirty="0" smtClean="0"/>
              <a:t>provisioning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Scalable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Bare-metal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Process level </a:t>
            </a: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56140" y="4819471"/>
            <a:ext cx="20068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Hardware level virtualization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Improved provisioning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Scalable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Fully </a:t>
            </a:r>
            <a:r>
              <a:rPr lang="en-US" sz="1000" dirty="0" smtClean="0"/>
              <a:t>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Higher resource utilization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590800" y="4819471"/>
            <a:ext cx="18366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Reduced Server Costs compared to Mainframe.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Compatible application deployment on one Physical server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52068" y="4819471"/>
            <a:ext cx="2037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Characteristics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Jobs are scheduled and executed as a batch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2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Why Containers ?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AutoShape 25" descr="Image result for docker icon image"/>
          <p:cNvSpPr>
            <a:spLocks noChangeAspect="1" noChangeArrowheads="1"/>
          </p:cNvSpPr>
          <p:nvPr/>
        </p:nvSpPr>
        <p:spPr bwMode="auto">
          <a:xfrm>
            <a:off x="0" y="-13652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90800" y="1600200"/>
            <a:ext cx="4114800" cy="41148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9875" y="2705100"/>
            <a:ext cx="1066800" cy="495301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0" idx="4"/>
            <a:endCxn id="3" idx="4"/>
          </p:cNvCxnSpPr>
          <p:nvPr/>
        </p:nvCxnSpPr>
        <p:spPr>
          <a:xfrm>
            <a:off x="4648200" y="4572000"/>
            <a:ext cx="0" cy="11430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10401" y="2705101"/>
            <a:ext cx="1055953" cy="495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48100" y="200495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8096040">
            <a:off x="5088355" y="4013474"/>
            <a:ext cx="15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125" name="TextBox 124"/>
          <p:cNvSpPr txBox="1"/>
          <p:nvPr/>
        </p:nvSpPr>
        <p:spPr>
          <a:xfrm rot="3598135">
            <a:off x="2882162" y="425325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Operations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2583" y="4191000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Dynamic Scaling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63749" y="3805535"/>
            <a:ext cx="139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Package Once </a:t>
            </a:r>
          </a:p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Deploy Anywhere 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746175" y="246620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Agility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733800" y="2743200"/>
            <a:ext cx="1828800" cy="18288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Containers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689717" y="4767590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Dynamic Scaling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76975" y="5300990"/>
            <a:ext cx="139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Dynamic Scaling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96000" y="1600200"/>
            <a:ext cx="1219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Cost effective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1512" y="4450915"/>
            <a:ext cx="1874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Reduced deployment time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88058" y="4943920"/>
            <a:ext cx="1586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Operational Efficiency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51024" y="446279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05262" y="386350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443012" y="495364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2214750" y="1245925"/>
            <a:ext cx="4846320" cy="4846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2009001"/>
            <a:ext cx="1871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002060"/>
                </a:solidFill>
              </a:rPr>
              <a:t>Highly Available System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9488" y="1229199"/>
            <a:ext cx="3424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002060"/>
                </a:solidFill>
              </a:rPr>
              <a:t>Readiness to support </a:t>
            </a:r>
            <a:r>
              <a:rPr lang="en-US" sz="1200" b="1" dirty="0" smtClean="0">
                <a:solidFill>
                  <a:srgbClr val="002060"/>
                </a:solidFill>
              </a:rPr>
              <a:t> Business </a:t>
            </a:r>
            <a:r>
              <a:rPr lang="en-US" sz="1200" b="1" dirty="0">
                <a:solidFill>
                  <a:srgbClr val="002060"/>
                </a:solidFill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4920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C:\Users\U551178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89" y="2383155"/>
            <a:ext cx="65239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ogle company logo">
            <a:hlinkClick r:id="rId3" tooltip="Search images of google company log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93" y="3934394"/>
            <a:ext cx="695325" cy="3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76200" y="3231185"/>
            <a:ext cx="685800" cy="4114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Containers </a:t>
            </a:r>
            <a:r>
              <a:rPr lang="en-US" sz="1800" b="1" dirty="0" smtClean="0">
                <a:solidFill>
                  <a:srgbClr val="002060"/>
                </a:solidFill>
              </a:rPr>
              <a:t>are not new …!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5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>
            <a:off x="152400" y="3000244"/>
            <a:ext cx="8915400" cy="883920"/>
          </a:xfrm>
          <a:prstGeom prst="notchedRightArrow">
            <a:avLst/>
          </a:prstGeom>
          <a:solidFill>
            <a:srgbClr val="00206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Oval 11"/>
          <p:cNvSpPr/>
          <p:nvPr/>
        </p:nvSpPr>
        <p:spPr>
          <a:xfrm rot="2154874">
            <a:off x="13339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Oval 30"/>
          <p:cNvSpPr/>
          <p:nvPr/>
        </p:nvSpPr>
        <p:spPr>
          <a:xfrm rot="2154874">
            <a:off x="766436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Oval 31"/>
          <p:cNvSpPr/>
          <p:nvPr/>
        </p:nvSpPr>
        <p:spPr>
          <a:xfrm rot="2154874">
            <a:off x="1399482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Oval 32"/>
          <p:cNvSpPr/>
          <p:nvPr/>
        </p:nvSpPr>
        <p:spPr>
          <a:xfrm rot="2154874">
            <a:off x="2032528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Oval 33"/>
          <p:cNvSpPr/>
          <p:nvPr/>
        </p:nvSpPr>
        <p:spPr>
          <a:xfrm rot="2154874">
            <a:off x="2665574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Oval 34"/>
          <p:cNvSpPr/>
          <p:nvPr/>
        </p:nvSpPr>
        <p:spPr>
          <a:xfrm rot="2154874">
            <a:off x="329862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Oval 35"/>
          <p:cNvSpPr/>
          <p:nvPr/>
        </p:nvSpPr>
        <p:spPr>
          <a:xfrm rot="2154874">
            <a:off x="3931666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 rot="2154874">
            <a:off x="4564712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/>
          <p:cNvSpPr/>
          <p:nvPr/>
        </p:nvSpPr>
        <p:spPr>
          <a:xfrm rot="2154874">
            <a:off x="5197758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Oval 38"/>
          <p:cNvSpPr/>
          <p:nvPr/>
        </p:nvSpPr>
        <p:spPr>
          <a:xfrm rot="2154874">
            <a:off x="5830804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/>
          <p:cNvSpPr/>
          <p:nvPr/>
        </p:nvSpPr>
        <p:spPr>
          <a:xfrm rot="2154874">
            <a:off x="646385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Oval 40"/>
          <p:cNvSpPr/>
          <p:nvPr/>
        </p:nvSpPr>
        <p:spPr>
          <a:xfrm rot="2154874">
            <a:off x="7096896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TextBox 42"/>
          <p:cNvSpPr txBox="1"/>
          <p:nvPr/>
        </p:nvSpPr>
        <p:spPr>
          <a:xfrm>
            <a:off x="57542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1979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85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4097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404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0616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2005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697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2006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583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2007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0311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41975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7602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0800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39338" y="3311741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2015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7" y="3886200"/>
            <a:ext cx="735137" cy="5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 rot="18413635">
            <a:off x="-120279" y="1974818"/>
            <a:ext cx="21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chroot</a:t>
            </a:r>
            <a:r>
              <a:rPr lang="en-US" sz="1000" dirty="0" smtClean="0">
                <a:solidFill>
                  <a:srgbClr val="002060"/>
                </a:solidFill>
              </a:rPr>
              <a:t> </a:t>
            </a:r>
            <a:r>
              <a:rPr lang="en-US" sz="1000" dirty="0">
                <a:solidFill>
                  <a:srgbClr val="002060"/>
                </a:solidFill>
              </a:rPr>
              <a:t>system call </a:t>
            </a:r>
            <a:endParaRPr lang="en-US" sz="1000" dirty="0" smtClean="0">
              <a:solidFill>
                <a:srgbClr val="002060"/>
              </a:solidFill>
            </a:endParaRPr>
          </a:p>
          <a:p>
            <a:r>
              <a:rPr lang="en-US" sz="1000" dirty="0" smtClean="0">
                <a:solidFill>
                  <a:srgbClr val="002060"/>
                </a:solidFill>
              </a:rPr>
              <a:t>provides </a:t>
            </a:r>
            <a:r>
              <a:rPr lang="en-US" sz="1000" dirty="0">
                <a:solidFill>
                  <a:srgbClr val="002060"/>
                </a:solidFill>
              </a:rPr>
              <a:t>Process Isolation</a:t>
            </a:r>
            <a:r>
              <a:rPr lang="en-US" sz="1000" dirty="0" smtClean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249" y="3008434"/>
            <a:ext cx="695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Unix </a:t>
            </a:r>
            <a:r>
              <a:rPr lang="en-US" sz="1000" b="1" dirty="0" smtClean="0">
                <a:solidFill>
                  <a:srgbClr val="002060"/>
                </a:solidFill>
              </a:rPr>
              <a:t>V7</a:t>
            </a:r>
            <a:endParaRPr lang="en-US" sz="1000" dirty="0"/>
          </a:p>
        </p:txBody>
      </p:sp>
      <p:pic>
        <p:nvPicPr>
          <p:cNvPr id="1029" name="Picture 5" descr="Linux-VServer">
            <a:hlinkClick r:id="rId6" tooltip="Linux-VServer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40" y="2934255"/>
            <a:ext cx="733735" cy="25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 rot="18413635">
            <a:off x="985161" y="1736621"/>
            <a:ext cx="236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Partition system resources </a:t>
            </a:r>
            <a:r>
              <a:rPr lang="en-US" sz="1000" dirty="0">
                <a:solidFill>
                  <a:srgbClr val="002060"/>
                </a:solidFill>
              </a:rPr>
              <a:t>(file systems, network addresses, memory</a:t>
            </a:r>
            <a:r>
              <a:rPr lang="en-US" sz="1000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421" y="3848655"/>
            <a:ext cx="747892" cy="34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OpenVZ-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01" y="2997637"/>
            <a:ext cx="674227" cy="2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819400" y="3657600"/>
            <a:ext cx="1316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Process Containers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(AKA Control Groups)</a:t>
            </a:r>
            <a:endParaRPr lang="en-US" sz="1000" dirty="0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54" y="3863203"/>
            <a:ext cx="668203" cy="39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Image result for cloud foundry warden icon">
            <a:hlinkClick r:id="rId12" tooltip="Search images of cloud foundry warden icon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91" y="2312595"/>
            <a:ext cx="823343" cy="7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4950372" y="2969419"/>
            <a:ext cx="823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Warden</a:t>
            </a:r>
            <a:endParaRPr lang="en-US" sz="1000" dirty="0"/>
          </a:p>
        </p:txBody>
      </p:sp>
      <p:pic>
        <p:nvPicPr>
          <p:cNvPr id="92" name="Picture 16" descr="Image result for google company logo">
            <a:hlinkClick r:id="rId3" tooltip="Search images of google company log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61" y="3813810"/>
            <a:ext cx="695325" cy="3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695280" y="3670935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LMCTFY</a:t>
            </a:r>
          </a:p>
        </p:txBody>
      </p:sp>
      <p:sp>
        <p:nvSpPr>
          <p:cNvPr id="79" name="AutoShape 25" descr="Image result for docker icon image"/>
          <p:cNvSpPr>
            <a:spLocks noChangeAspect="1" noChangeArrowheads="1"/>
          </p:cNvSpPr>
          <p:nvPr/>
        </p:nvSpPr>
        <p:spPr bwMode="auto">
          <a:xfrm>
            <a:off x="0" y="-13652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651864" y="2984659"/>
            <a:ext cx="695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Docker</a:t>
            </a:r>
            <a:endParaRPr lang="en-US" sz="1000" dirty="0"/>
          </a:p>
        </p:txBody>
      </p:sp>
      <p:pic>
        <p:nvPicPr>
          <p:cNvPr id="1052" name="Picture 28" descr="Image result for Rocket container icon image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0" y="2773886"/>
            <a:ext cx="330514" cy="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6332220" y="296962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Rocket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43800" y="3657600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Windows</a:t>
            </a:r>
          </a:p>
          <a:p>
            <a:r>
              <a:rPr lang="en-US" sz="1000" b="1" dirty="0" smtClean="0">
                <a:solidFill>
                  <a:srgbClr val="002060"/>
                </a:solidFill>
              </a:rPr>
              <a:t>Containers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pic>
        <p:nvPicPr>
          <p:cNvPr id="1056" name="Picture 32" descr="A square divided into four sub-squares, colored red, green, yellow and blue (clockwise), with the company name appearing to its right.">
            <a:hlinkClick r:id="rId16" tooltip="A square divided into four sub-squares, colored red, green, yellow and blue (clockwise), with the company name appearing to its right.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249" y="4048395"/>
            <a:ext cx="858992" cy="1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 rot="18413635">
            <a:off x="4996735" y="1289990"/>
            <a:ext cx="21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Warden</a:t>
            </a:r>
            <a:r>
              <a:rPr lang="en-US" sz="1000" dirty="0" smtClean="0">
                <a:solidFill>
                  <a:srgbClr val="002060"/>
                </a:solidFill>
              </a:rPr>
              <a:t> is re-implemented in GO and </a:t>
            </a:r>
            <a:r>
              <a:rPr lang="en-US" sz="1000" dirty="0">
                <a:solidFill>
                  <a:srgbClr val="002060"/>
                </a:solidFill>
              </a:rPr>
              <a:t>named as </a:t>
            </a:r>
            <a:r>
              <a:rPr lang="en-US" sz="1000" b="1" dirty="0">
                <a:solidFill>
                  <a:srgbClr val="002060"/>
                </a:solidFill>
              </a:rPr>
              <a:t>Garden</a:t>
            </a:r>
            <a:r>
              <a:rPr lang="en-US" sz="1000" dirty="0">
                <a:solidFill>
                  <a:srgbClr val="002060"/>
                </a:solidFill>
              </a:rPr>
              <a:t> to support multiple back ends</a:t>
            </a:r>
            <a:r>
              <a:rPr lang="en-US" sz="1000" dirty="0" smtClean="0">
                <a:solidFill>
                  <a:srgbClr val="002060"/>
                </a:solidFill>
              </a:rPr>
              <a:t>. e.g. Linux</a:t>
            </a:r>
            <a:r>
              <a:rPr lang="en-US" sz="1000" dirty="0">
                <a:solidFill>
                  <a:srgbClr val="002060"/>
                </a:solidFill>
              </a:rPr>
              <a:t>, runC, </a:t>
            </a:r>
            <a:r>
              <a:rPr lang="en-US" sz="1000" dirty="0" smtClean="0">
                <a:solidFill>
                  <a:srgbClr val="002060"/>
                </a:solidFill>
              </a:rPr>
              <a:t>Windows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5345" y="3681204"/>
            <a:ext cx="91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Free BSD Jails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191000" y="3673584"/>
            <a:ext cx="1089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Linux Containers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 rot="3353619">
            <a:off x="4278900" y="4844450"/>
            <a:ext cx="21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LXC </a:t>
            </a:r>
            <a:r>
              <a:rPr lang="en-US" sz="1000" dirty="0" smtClean="0">
                <a:solidFill>
                  <a:srgbClr val="002060"/>
                </a:solidFill>
              </a:rPr>
              <a:t>supports kernel's </a:t>
            </a:r>
            <a:r>
              <a:rPr lang="en-US" sz="1000" b="1" dirty="0">
                <a:solidFill>
                  <a:srgbClr val="002060"/>
                </a:solidFill>
              </a:rPr>
              <a:t>cgroups</a:t>
            </a:r>
            <a:r>
              <a:rPr lang="en-US" sz="1000" dirty="0">
                <a:solidFill>
                  <a:srgbClr val="002060"/>
                </a:solidFill>
              </a:rPr>
              <a:t> and </a:t>
            </a:r>
            <a:r>
              <a:rPr lang="en-US" sz="1000" b="1" dirty="0">
                <a:solidFill>
                  <a:srgbClr val="002060"/>
                </a:solidFill>
              </a:rPr>
              <a:t>namespaces</a:t>
            </a:r>
            <a:r>
              <a:rPr lang="en-US" sz="1000" dirty="0">
                <a:solidFill>
                  <a:srgbClr val="002060"/>
                </a:solidFill>
              </a:rPr>
              <a:t> to provide an isolated environment for applications.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3344158">
            <a:off x="2903585" y="5043746"/>
            <a:ext cx="2736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limits, accounts and isolates resource </a:t>
            </a:r>
            <a:r>
              <a:rPr lang="en-US" sz="1000" dirty="0">
                <a:solidFill>
                  <a:srgbClr val="002060"/>
                </a:solidFill>
              </a:rPr>
              <a:t>usage (CPU, memory, disk I/O, network, etc.) </a:t>
            </a:r>
            <a:r>
              <a:rPr lang="en-US" sz="1000" dirty="0" smtClean="0">
                <a:solidFill>
                  <a:srgbClr val="002060"/>
                </a:solidFill>
              </a:rPr>
              <a:t>of processes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13635">
            <a:off x="3679196" y="2042212"/>
            <a:ext cx="21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Google renamed Process Containers to Control Groups and merged to</a:t>
            </a:r>
          </a:p>
          <a:p>
            <a:r>
              <a:rPr lang="en-US" sz="1000" dirty="0">
                <a:solidFill>
                  <a:srgbClr val="002060"/>
                </a:solidFill>
              </a:rPr>
              <a:t>Linux kernel 2.6.24</a:t>
            </a:r>
          </a:p>
        </p:txBody>
      </p:sp>
      <p:sp>
        <p:nvSpPr>
          <p:cNvPr id="110" name="TextBox 109"/>
          <p:cNvSpPr txBox="1"/>
          <p:nvPr/>
        </p:nvSpPr>
        <p:spPr>
          <a:xfrm rot="3353619">
            <a:off x="5322996" y="4811435"/>
            <a:ext cx="270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Let </a:t>
            </a:r>
            <a:r>
              <a:rPr lang="en-US" sz="1000" b="1" dirty="0">
                <a:solidFill>
                  <a:srgbClr val="002060"/>
                </a:solidFill>
              </a:rPr>
              <a:t>Me Contain That For </a:t>
            </a:r>
            <a:r>
              <a:rPr lang="en-US" sz="1000" b="1" dirty="0" smtClean="0">
                <a:solidFill>
                  <a:srgbClr val="002060"/>
                </a:solidFill>
              </a:rPr>
              <a:t>You</a:t>
            </a:r>
            <a:r>
              <a:rPr lang="en-US" sz="1000" dirty="0" smtClean="0">
                <a:solidFill>
                  <a:srgbClr val="002060"/>
                </a:solidFill>
              </a:rPr>
              <a:t>, is </a:t>
            </a:r>
            <a:r>
              <a:rPr lang="en-US" sz="1000" dirty="0">
                <a:solidFill>
                  <a:srgbClr val="002060"/>
                </a:solidFill>
              </a:rPr>
              <a:t>the open </a:t>
            </a:r>
            <a:r>
              <a:rPr lang="en-US" sz="1000" dirty="0" smtClean="0">
                <a:solidFill>
                  <a:srgbClr val="002060"/>
                </a:solidFill>
              </a:rPr>
              <a:t>source  container stack, aims to  provide  </a:t>
            </a:r>
            <a:r>
              <a:rPr lang="en-US" sz="1000" dirty="0">
                <a:solidFill>
                  <a:srgbClr val="002060"/>
                </a:solidFill>
              </a:rPr>
              <a:t>guaranteed performance, high resource utilization, shared resources, over-commitment, and near zero </a:t>
            </a:r>
            <a:r>
              <a:rPr lang="en-US" sz="1000" dirty="0" smtClean="0">
                <a:solidFill>
                  <a:srgbClr val="002060"/>
                </a:solidFill>
              </a:rPr>
              <a:t>overhead. In 2015 it  was merged into </a:t>
            </a:r>
            <a:r>
              <a:rPr lang="en-US" sz="1000" b="1" dirty="0" smtClean="0">
                <a:solidFill>
                  <a:srgbClr val="002060"/>
                </a:solidFill>
              </a:rPr>
              <a:t>libcontainer</a:t>
            </a:r>
            <a:r>
              <a:rPr lang="en-US" sz="1000" dirty="0" smtClean="0">
                <a:solidFill>
                  <a:srgbClr val="002060"/>
                </a:solidFill>
              </a:rPr>
              <a:t>, which is now part of </a:t>
            </a:r>
            <a:r>
              <a:rPr lang="en-US" sz="1000" b="1" dirty="0" smtClean="0">
                <a:solidFill>
                  <a:srgbClr val="002060"/>
                </a:solidFill>
              </a:rPr>
              <a:t>OCI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3344158">
            <a:off x="519098" y="4987711"/>
            <a:ext cx="217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allows admins to partition a FreeBSD computer system into several independent, smaller systems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- called “jails”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8413635">
            <a:off x="5680761" y="1395367"/>
            <a:ext cx="22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Process isolation using kernel cgroups and namespaces, combined with tools to build and retrieve named images (runC)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8413635">
            <a:off x="6236241" y="1529788"/>
            <a:ext cx="246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is a CoreOS reference implementation </a:t>
            </a:r>
            <a:r>
              <a:rPr lang="en-US" sz="1000" dirty="0">
                <a:solidFill>
                  <a:srgbClr val="002060"/>
                </a:solidFill>
              </a:rPr>
              <a:t>of </a:t>
            </a:r>
            <a:r>
              <a:rPr lang="en-US" sz="1000" i="1" dirty="0" smtClean="0">
                <a:solidFill>
                  <a:srgbClr val="002060"/>
                </a:solidFill>
              </a:rPr>
              <a:t>app </a:t>
            </a:r>
            <a:r>
              <a:rPr lang="en-US" sz="1000" i="1" dirty="0">
                <a:solidFill>
                  <a:srgbClr val="002060"/>
                </a:solidFill>
              </a:rPr>
              <a:t>container</a:t>
            </a:r>
            <a:r>
              <a:rPr lang="en-US" sz="1000" dirty="0">
                <a:solidFill>
                  <a:srgbClr val="002060"/>
                </a:solidFill>
              </a:rPr>
              <a:t> (</a:t>
            </a:r>
            <a:r>
              <a:rPr lang="en-US" sz="1000" dirty="0" err="1">
                <a:solidFill>
                  <a:srgbClr val="002060"/>
                </a:solidFill>
              </a:rPr>
              <a:t>appc</a:t>
            </a:r>
            <a:r>
              <a:rPr lang="en-US" sz="1000" dirty="0">
                <a:solidFill>
                  <a:srgbClr val="002060"/>
                </a:solidFill>
              </a:rPr>
              <a:t>) </a:t>
            </a:r>
            <a:r>
              <a:rPr lang="en-US" sz="1000" dirty="0" smtClean="0">
                <a:solidFill>
                  <a:srgbClr val="002060"/>
                </a:solidFill>
              </a:rPr>
              <a:t>specification.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8413635">
            <a:off x="2420332" y="1522065"/>
            <a:ext cx="2555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is an OS level virtualization technology for Linux. Allows a physical server to run multiple isolated OS instances, called containers.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3329786">
            <a:off x="1669559" y="4907882"/>
            <a:ext cx="255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It is an OS level virtualization technology for x86 and SPARC systems. It combines system resource controls and boundary separation provided by Zones.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3311510">
            <a:off x="7353358" y="4924069"/>
            <a:ext cx="199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To run Docker images  natively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 on windows servers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2154874">
            <a:off x="7729942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Oval 68"/>
          <p:cNvSpPr/>
          <p:nvPr/>
        </p:nvSpPr>
        <p:spPr>
          <a:xfrm rot="2154874">
            <a:off x="8362990" y="3285628"/>
            <a:ext cx="319205" cy="298448"/>
          </a:xfrm>
          <a:prstGeom prst="ellipse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TextBox 69"/>
          <p:cNvSpPr txBox="1"/>
          <p:nvPr/>
        </p:nvSpPr>
        <p:spPr>
          <a:xfrm>
            <a:off x="7666940" y="331317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2016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05800" y="331323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2017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 rot="18413635">
            <a:off x="6752162" y="1508695"/>
            <a:ext cx="272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Industry standard </a:t>
            </a:r>
            <a:r>
              <a:rPr lang="en-US" sz="1000" b="1" i="1" dirty="0" smtClean="0">
                <a:solidFill>
                  <a:srgbClr val="002060"/>
                </a:solidFill>
              </a:rPr>
              <a:t>Open Container Initiative</a:t>
            </a:r>
            <a:r>
              <a:rPr lang="en-US" sz="1000" dirty="0" smtClean="0">
                <a:solidFill>
                  <a:srgbClr val="002060"/>
                </a:solidFill>
              </a:rPr>
              <a:t> by 20+ organizations Docker , CoreOS , Google, Linux, </a:t>
            </a:r>
            <a:r>
              <a:rPr lang="en-US" sz="1000" dirty="0">
                <a:solidFill>
                  <a:srgbClr val="002060"/>
                </a:solidFill>
              </a:rPr>
              <a:t>r</a:t>
            </a:r>
            <a:r>
              <a:rPr lang="en-US" sz="1000" dirty="0" smtClean="0">
                <a:solidFill>
                  <a:srgbClr val="002060"/>
                </a:solidFill>
              </a:rPr>
              <a:t>edhat etc..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8413635">
            <a:off x="8217853" y="2635308"/>
            <a:ext cx="99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2060"/>
                </a:solidFill>
              </a:rPr>
              <a:t>OCI Release 1.0</a:t>
            </a:r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Open Containers Initiativ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25" y="3000814"/>
            <a:ext cx="511315" cy="2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645770" y="3678079"/>
            <a:ext cx="1215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Solaris Containers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2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Containers – Market Analysis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6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91000" y="2590800"/>
            <a:ext cx="4724400" cy="3886200"/>
          </a:xfrm>
          <a:prstGeom prst="roundRect">
            <a:avLst>
              <a:gd name="adj" fmla="val 281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130969">
            <a:off x="5155264" y="408143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Gartner Quadrant Positioning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8660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Container Adaption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873845"/>
            <a:ext cx="2209800" cy="3581400"/>
          </a:xfrm>
          <a:prstGeom prst="roundRect">
            <a:avLst>
              <a:gd name="adj" fmla="val 326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Client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6101" y="866775"/>
            <a:ext cx="3276599" cy="3255157"/>
          </a:xfrm>
          <a:prstGeom prst="roundRect">
            <a:avLst>
              <a:gd name="adj" fmla="val 2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</a:t>
            </a:r>
            <a:r>
              <a:rPr lang="en-US" sz="1200" b="1" dirty="0" smtClean="0">
                <a:solidFill>
                  <a:srgbClr val="002060"/>
                </a:solidFill>
              </a:rPr>
              <a:t>Engine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80" name="Left Arrow 79"/>
          <p:cNvSpPr/>
          <p:nvPr/>
        </p:nvSpPr>
        <p:spPr>
          <a:xfrm rot="10800000">
            <a:off x="2452748" y="3485276"/>
            <a:ext cx="685259" cy="314263"/>
          </a:xfrm>
          <a:prstGeom prst="left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Components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7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4200" y="890600"/>
            <a:ext cx="1905000" cy="3581400"/>
          </a:xfrm>
          <a:prstGeom prst="roundRect">
            <a:avLst>
              <a:gd name="adj" fmla="val 45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Hub 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(Public Registry)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7599" y="1009801"/>
            <a:ext cx="1209209" cy="2002573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2" descr="Image result for docker container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Image result for docker container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19" y="1434378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5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36" y="164923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16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00" y="1913440"/>
            <a:ext cx="716284" cy="45720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8" name="Rounded Rectangle 27"/>
          <p:cNvSpPr/>
          <p:nvPr/>
        </p:nvSpPr>
        <p:spPr>
          <a:xfrm rot="16200000">
            <a:off x="1976976" y="2195117"/>
            <a:ext cx="2820762" cy="388085"/>
          </a:xfrm>
          <a:prstGeom prst="roundRect">
            <a:avLst>
              <a:gd name="adj" fmla="val 9355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REST API</a:t>
            </a:r>
            <a:endParaRPr lang="en-US" sz="11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57200" y="978780"/>
            <a:ext cx="2057400" cy="2033595"/>
          </a:xfrm>
          <a:prstGeom prst="roundRect">
            <a:avLst>
              <a:gd name="adj" fmla="val 26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Developer IDE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2961" y="1268821"/>
            <a:ext cx="871569" cy="576863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Application  Code</a:t>
            </a:r>
          </a:p>
        </p:txBody>
      </p:sp>
      <p:sp>
        <p:nvSpPr>
          <p:cNvPr id="2054" name="Up-Down Arrow 2053"/>
          <p:cNvSpPr/>
          <p:nvPr/>
        </p:nvSpPr>
        <p:spPr>
          <a:xfrm>
            <a:off x="5431536" y="3049385"/>
            <a:ext cx="283464" cy="365760"/>
          </a:xfrm>
          <a:prstGeom prst="up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450692"/>
            <a:ext cx="563884" cy="3328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3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81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4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5" name="Picture 5" descr="C:\Users\U551178\Desktop\untitled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450692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6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97" y="194908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7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2595667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8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9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0454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0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59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71" name="Picture 5" descr="C:\Users\U551178\Desktop\untitled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75" y="3502669"/>
            <a:ext cx="563884" cy="3328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19" name="AutoShape 4" descr="Image result for kubernetes icon"/>
          <p:cNvSpPr>
            <a:spLocks noChangeAspect="1" noChangeArrowheads="1"/>
          </p:cNvSpPr>
          <p:nvPr/>
        </p:nvSpPr>
        <p:spPr bwMode="auto">
          <a:xfrm>
            <a:off x="152400" y="1587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7" descr="Image result for docker compose icon"/>
          <p:cNvSpPr>
            <a:spLocks noChangeAspect="1" noChangeArrowheads="1"/>
          </p:cNvSpPr>
          <p:nvPr/>
        </p:nvSpPr>
        <p:spPr bwMode="auto">
          <a:xfrm>
            <a:off x="0" y="-136525"/>
            <a:ext cx="704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2450" y="2374157"/>
            <a:ext cx="1885950" cy="521443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Build Plug-ins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02457" y="2455592"/>
            <a:ext cx="854868" cy="19277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Maven-Spotify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514475" y="2455592"/>
            <a:ext cx="854868" cy="192779"/>
          </a:xfrm>
          <a:prstGeom prst="roundRect">
            <a:avLst>
              <a:gd name="adj" fmla="val 60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Gradle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28700" y="1225225"/>
            <a:ext cx="1924049" cy="694796"/>
          </a:xfrm>
          <a:prstGeom prst="roundRect">
            <a:avLst>
              <a:gd name="adj" fmla="val 6048"/>
            </a:avLst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900" b="1" dirty="0" smtClean="0">
              <a:solidFill>
                <a:srgbClr val="00206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4351" y="2002866"/>
            <a:ext cx="1962148" cy="283134"/>
          </a:xfrm>
          <a:prstGeom prst="roundRect">
            <a:avLst>
              <a:gd name="adj" fmla="val 13336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Dockerfile/ Docker-</a:t>
            </a:r>
            <a:r>
              <a:rPr lang="en-US" sz="800" b="1" dirty="0" err="1" smtClean="0"/>
              <a:t>compose.yml</a:t>
            </a:r>
            <a:endParaRPr lang="en-US" sz="800" b="1" dirty="0" smtClean="0"/>
          </a:p>
        </p:txBody>
      </p:sp>
      <p:sp>
        <p:nvSpPr>
          <p:cNvPr id="78" name="Rounded Rectangle 77"/>
          <p:cNvSpPr/>
          <p:nvPr/>
        </p:nvSpPr>
        <p:spPr>
          <a:xfrm>
            <a:off x="7055925" y="2510181"/>
            <a:ext cx="1519050" cy="1414119"/>
          </a:xfrm>
          <a:prstGeom prst="roundRect">
            <a:avLst>
              <a:gd name="adj" fmla="val 651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522096" y="1257867"/>
            <a:ext cx="873950" cy="587817"/>
          </a:xfrm>
          <a:prstGeom prst="roundRect">
            <a:avLst>
              <a:gd name="adj" fmla="val 6048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Dependent</a:t>
            </a:r>
          </a:p>
          <a:p>
            <a:pPr algn="ctr"/>
            <a:r>
              <a:rPr lang="en-US" sz="900" b="1" dirty="0" smtClean="0"/>
              <a:t>Libraries</a:t>
            </a:r>
            <a:endParaRPr lang="en-US" sz="8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438401" y="1755415"/>
            <a:ext cx="724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8245556" y="1760456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Repository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8245556" y="3108244"/>
            <a:ext cx="823913" cy="24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Repository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70762" y="3090428"/>
            <a:ext cx="1066802" cy="24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5671" y="1063529"/>
            <a:ext cx="92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1294" y="1063529"/>
            <a:ext cx="92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054831" y="1366230"/>
            <a:ext cx="1519050" cy="995018"/>
          </a:xfrm>
          <a:prstGeom prst="roundRect">
            <a:avLst>
              <a:gd name="adj" fmla="val 651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57599" y="3432572"/>
            <a:ext cx="2600323" cy="366969"/>
          </a:xfrm>
          <a:prstGeom prst="roundRect">
            <a:avLst>
              <a:gd name="adj" fmla="val 13822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daemon</a:t>
            </a:r>
          </a:p>
        </p:txBody>
      </p:sp>
      <p:sp>
        <p:nvSpPr>
          <p:cNvPr id="2050" name="Left Arrow 2049"/>
          <p:cNvSpPr/>
          <p:nvPr/>
        </p:nvSpPr>
        <p:spPr>
          <a:xfrm>
            <a:off x="4825627" y="1719631"/>
            <a:ext cx="304800" cy="283464"/>
          </a:xfrm>
          <a:prstGeom prst="left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088659" y="1009801"/>
            <a:ext cx="1169264" cy="2002573"/>
          </a:xfrm>
          <a:prstGeom prst="roundRect">
            <a:avLst>
              <a:gd name="adj" fmla="val 651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" descr="C:\Users\U551178\Desktop\untitle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7" y="152750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59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1" y="1839614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60" name="Picture 5" descr="C:\Users\U551178\Desktop\untitled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65" y="207175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2051" name="Left-Right Arrow 2050"/>
          <p:cNvSpPr/>
          <p:nvPr/>
        </p:nvSpPr>
        <p:spPr>
          <a:xfrm>
            <a:off x="6402068" y="3451393"/>
            <a:ext cx="501631" cy="285036"/>
          </a:xfrm>
          <a:prstGeom prst="leftRight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-Down Arrow 76"/>
          <p:cNvSpPr/>
          <p:nvPr/>
        </p:nvSpPr>
        <p:spPr>
          <a:xfrm>
            <a:off x="4205010" y="3049385"/>
            <a:ext cx="283464" cy="365760"/>
          </a:xfrm>
          <a:prstGeom prst="up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7200" y="3895948"/>
            <a:ext cx="2057400" cy="283134"/>
          </a:xfrm>
          <a:prstGeom prst="roundRect">
            <a:avLst>
              <a:gd name="adj" fmla="val 1333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Compose</a:t>
            </a:r>
            <a:endParaRPr lang="en-US" sz="11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3106979" y="4221480"/>
            <a:ext cx="3276599" cy="1038225"/>
          </a:xfrm>
          <a:prstGeom prst="roundRect">
            <a:avLst>
              <a:gd name="adj" fmla="val 66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Orchestration Platform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192624" y="4312920"/>
            <a:ext cx="1388904" cy="612775"/>
          </a:xfrm>
          <a:prstGeom prst="roundRect">
            <a:avLst>
              <a:gd name="adj" fmla="val 10374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Docker </a:t>
            </a:r>
            <a:r>
              <a:rPr lang="en-US" sz="1100" b="1" dirty="0" smtClean="0"/>
              <a:t>Swarm</a:t>
            </a:r>
            <a:endParaRPr lang="en-US" sz="1100" b="1" dirty="0" smtClean="0"/>
          </a:p>
        </p:txBody>
      </p:sp>
      <p:sp>
        <p:nvSpPr>
          <p:cNvPr id="91" name="Rounded Rectangle 90"/>
          <p:cNvSpPr/>
          <p:nvPr/>
        </p:nvSpPr>
        <p:spPr>
          <a:xfrm>
            <a:off x="4941164" y="4312920"/>
            <a:ext cx="1363119" cy="612775"/>
          </a:xfrm>
          <a:prstGeom prst="roundRect">
            <a:avLst>
              <a:gd name="adj" fmla="val 1037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2060"/>
                </a:solidFill>
              </a:rPr>
              <a:t>Kubernetes</a:t>
            </a:r>
            <a:endParaRPr lang="en-US" sz="1100" b="1" dirty="0" smtClean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7955" y="4501991"/>
            <a:ext cx="476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(or)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16771" y="1043955"/>
            <a:ext cx="114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Downloaded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Images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94" name="Up-Down Arrow 93"/>
          <p:cNvSpPr/>
          <p:nvPr/>
        </p:nvSpPr>
        <p:spPr>
          <a:xfrm>
            <a:off x="4618315" y="4037515"/>
            <a:ext cx="283464" cy="365760"/>
          </a:xfrm>
          <a:prstGeom prst="up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" y="3141345"/>
            <a:ext cx="2057400" cy="696296"/>
          </a:xfrm>
          <a:prstGeom prst="roundRect">
            <a:avLst>
              <a:gd name="adj" fmla="val 6048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b="1" dirty="0" smtClean="0"/>
              <a:t>Docker CLI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2457" y="3258022"/>
            <a:ext cx="1759743" cy="302422"/>
          </a:xfrm>
          <a:prstGeom prst="roundRect">
            <a:avLst>
              <a:gd name="adj" fmla="val 604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Docker Commands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dirty="0">
                <a:solidFill>
                  <a:schemeClr val="bg1"/>
                </a:solidFill>
              </a:rPr>
              <a:t>d</a:t>
            </a:r>
            <a:r>
              <a:rPr lang="en-US" sz="800" dirty="0" smtClean="0">
                <a:solidFill>
                  <a:schemeClr val="bg1"/>
                </a:solidFill>
              </a:rPr>
              <a:t>ocker </a:t>
            </a:r>
            <a:r>
              <a:rPr lang="en-US" sz="800" dirty="0" smtClean="0">
                <a:solidFill>
                  <a:schemeClr val="bg1"/>
                </a:solidFill>
              </a:rPr>
              <a:t>build | pull | run | …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1343150" y="1920021"/>
            <a:ext cx="283464" cy="1291174"/>
          </a:xfrm>
          <a:prstGeom prst="downArrow">
            <a:avLst/>
          </a:prstGeom>
          <a:solidFill>
            <a:srgbClr val="C00000">
              <a:alpha val="51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6934200" y="685800"/>
            <a:ext cx="1828800" cy="5638799"/>
          </a:xfrm>
          <a:prstGeom prst="roundRect">
            <a:avLst>
              <a:gd name="adj" fmla="val 400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 Registry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109371" y="2590800"/>
            <a:ext cx="1501229" cy="1581315"/>
          </a:xfrm>
          <a:prstGeom prst="roundRect">
            <a:avLst>
              <a:gd name="adj" fmla="val 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086600" y="1343965"/>
            <a:ext cx="1501229" cy="1170635"/>
          </a:xfrm>
          <a:prstGeom prst="roundRect">
            <a:avLst>
              <a:gd name="adj" fmla="val 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097985" y="4296621"/>
            <a:ext cx="1501229" cy="1581315"/>
          </a:xfrm>
          <a:prstGeom prst="roundRect">
            <a:avLst>
              <a:gd name="adj" fmla="val 291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Image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- Image Vs Container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685800"/>
            <a:ext cx="5943600" cy="5638800"/>
          </a:xfrm>
          <a:prstGeom prst="roundRect">
            <a:avLst>
              <a:gd name="adj" fmla="val 254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Docker Host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5888" y="4495800"/>
            <a:ext cx="5410200" cy="1504950"/>
          </a:xfrm>
          <a:prstGeom prst="roundRect">
            <a:avLst>
              <a:gd name="adj" fmla="val 400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b="1" dirty="0" smtClean="0"/>
              <a:t>Image Layer</a:t>
            </a:r>
          </a:p>
          <a:p>
            <a:pPr algn="ctr"/>
            <a:r>
              <a:rPr lang="en-US" sz="1200" b="1" dirty="0" smtClean="0"/>
              <a:t>Local Repository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48023" y="4622800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2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48023" y="5039425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4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48023" y="5462814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Layer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24518" y="2986069"/>
            <a:ext cx="1750541" cy="374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Image Layer 2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24518" y="3397250"/>
            <a:ext cx="1750541" cy="374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Image Layer 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24518" y="2569441"/>
            <a:ext cx="1750541" cy="374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Image Layer 4</a:t>
            </a:r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28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23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29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55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0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26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1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2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75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pic>
        <p:nvPicPr>
          <p:cNvPr id="33" name="Picture 5" descr="C:\Users\U551178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46" y="817740"/>
            <a:ext cx="716284" cy="45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accent1">
                  <a:tint val="44500"/>
                  <a:satMod val="160000"/>
                  <a:alpha val="52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  <a:tileRect/>
          </a:gradFill>
          <a:effectLst>
            <a:glow rad="127000">
              <a:schemeClr val="accent1">
                <a:alpha val="22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090222" y="2438400"/>
            <a:ext cx="2043543" cy="1635828"/>
          </a:xfrm>
          <a:prstGeom prst="roundRect">
            <a:avLst>
              <a:gd name="adj" fmla="val 2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29432" y="2986069"/>
            <a:ext cx="1750541" cy="374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Image Layer 3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29432" y="3397250"/>
            <a:ext cx="1750541" cy="374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Image Layer 1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829432" y="2569441"/>
            <a:ext cx="1750541" cy="3749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Image Layer 5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03537" y="2438400"/>
            <a:ext cx="2192745" cy="1635828"/>
          </a:xfrm>
          <a:prstGeom prst="roundRect">
            <a:avLst>
              <a:gd name="adj" fmla="val 2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Container</a:t>
            </a:r>
            <a:endParaRPr lang="en-US" sz="1000" dirty="0"/>
          </a:p>
        </p:txBody>
      </p:sp>
      <p:cxnSp>
        <p:nvCxnSpPr>
          <p:cNvPr id="20" name="Straight Connector 19"/>
          <p:cNvCxnSpPr>
            <a:stCxn id="31" idx="2"/>
            <a:endCxn id="8" idx="0"/>
          </p:cNvCxnSpPr>
          <p:nvPr/>
        </p:nvCxnSpPr>
        <p:spPr>
          <a:xfrm>
            <a:off x="1043942" y="1274940"/>
            <a:ext cx="1068052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2"/>
            <a:endCxn id="8" idx="0"/>
          </p:cNvCxnSpPr>
          <p:nvPr/>
        </p:nvCxnSpPr>
        <p:spPr>
          <a:xfrm>
            <a:off x="1922717" y="1274940"/>
            <a:ext cx="189277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3" idx="2"/>
            <a:endCxn id="8" idx="0"/>
          </p:cNvCxnSpPr>
          <p:nvPr/>
        </p:nvCxnSpPr>
        <p:spPr>
          <a:xfrm flipH="1">
            <a:off x="2111994" y="1274940"/>
            <a:ext cx="685994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2"/>
            <a:endCxn id="44" idx="0"/>
          </p:cNvCxnSpPr>
          <p:nvPr/>
        </p:nvCxnSpPr>
        <p:spPr>
          <a:xfrm flipH="1">
            <a:off x="4699910" y="1274940"/>
            <a:ext cx="954958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2"/>
            <a:endCxn id="44" idx="0"/>
          </p:cNvCxnSpPr>
          <p:nvPr/>
        </p:nvCxnSpPr>
        <p:spPr>
          <a:xfrm flipH="1">
            <a:off x="4699910" y="1274940"/>
            <a:ext cx="79687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2"/>
            <a:endCxn id="44" idx="0"/>
          </p:cNvCxnSpPr>
          <p:nvPr/>
        </p:nvCxnSpPr>
        <p:spPr>
          <a:xfrm>
            <a:off x="3908865" y="1274940"/>
            <a:ext cx="791045" cy="1163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779488" y="4622800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1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79488" y="5039425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Layer 5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79488" y="5462814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Image Layer 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03488" y="4622800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Layer3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303488" y="5039425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Image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Layer 6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303488" y="5462814"/>
            <a:ext cx="1356915" cy="37465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Image Layer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9" name="Straight Connector 18"/>
          <p:cNvCxnSpPr>
            <a:stCxn id="25" idx="3"/>
          </p:cNvCxnSpPr>
          <p:nvPr/>
        </p:nvCxnSpPr>
        <p:spPr>
          <a:xfrm>
            <a:off x="2975059" y="3584702"/>
            <a:ext cx="459136" cy="1022743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1"/>
            <a:endCxn id="37" idx="0"/>
          </p:cNvCxnSpPr>
          <p:nvPr/>
        </p:nvCxnSpPr>
        <p:spPr>
          <a:xfrm flipH="1">
            <a:off x="3457946" y="3584702"/>
            <a:ext cx="371486" cy="1038098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7" idx="1"/>
            <a:endCxn id="11" idx="0"/>
          </p:cNvCxnSpPr>
          <p:nvPr/>
        </p:nvCxnSpPr>
        <p:spPr>
          <a:xfrm>
            <a:off x="1224518" y="2756893"/>
            <a:ext cx="801963" cy="1865907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3" idx="1"/>
            <a:endCxn id="12" idx="0"/>
          </p:cNvCxnSpPr>
          <p:nvPr/>
        </p:nvCxnSpPr>
        <p:spPr>
          <a:xfrm>
            <a:off x="1224518" y="3173521"/>
            <a:ext cx="801963" cy="1865904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7185543" y="4836621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185543" y="5247802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185543" y="4419993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196929" y="3130800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196929" y="3541981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196929" y="2714172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174158" y="1473285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174158" y="1884466"/>
            <a:ext cx="1320146" cy="37490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 Layer 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43" idx="3"/>
            <a:endCxn id="38" idx="0"/>
          </p:cNvCxnSpPr>
          <p:nvPr/>
        </p:nvCxnSpPr>
        <p:spPr>
          <a:xfrm flipH="1">
            <a:off x="3457946" y="2756893"/>
            <a:ext cx="2122027" cy="2282532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41" idx="3"/>
            <a:endCxn id="47" idx="0"/>
          </p:cNvCxnSpPr>
          <p:nvPr/>
        </p:nvCxnSpPr>
        <p:spPr>
          <a:xfrm flipH="1">
            <a:off x="4981946" y="3173521"/>
            <a:ext cx="598027" cy="1449279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1072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77968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427944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556544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414294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285936" y="1241368"/>
            <a:ext cx="745739" cy="374904"/>
          </a:xfrm>
          <a:prstGeom prst="roundRect">
            <a:avLst>
              <a:gd name="adj" fmla="val 128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Writable Layer</a:t>
            </a:r>
          </a:p>
        </p:txBody>
      </p:sp>
    </p:spTree>
    <p:extLst>
      <p:ext uri="{BB962C8B-B14F-4D97-AF65-F5344CB8AC3E}">
        <p14:creationId xmlns:p14="http://schemas.microsoft.com/office/powerpoint/2010/main" val="40085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Docker – Application data management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4/28/2018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38712" y="3436300"/>
            <a:ext cx="4114800" cy="2807987"/>
          </a:xfrm>
          <a:prstGeom prst="roundRect">
            <a:avLst>
              <a:gd name="adj" fmla="val 20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6720" y="4517982"/>
            <a:ext cx="3871138" cy="256401"/>
          </a:xfrm>
          <a:prstGeom prst="roundRect">
            <a:avLst>
              <a:gd name="adj" fmla="val 1437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Host Operating System</a:t>
            </a:r>
            <a:endParaRPr lang="en-US" sz="1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866720" y="4817925"/>
            <a:ext cx="3871138" cy="1301220"/>
          </a:xfrm>
          <a:prstGeom prst="roundRect">
            <a:avLst>
              <a:gd name="adj" fmla="val 440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dirty="0" smtClean="0"/>
              <a:t>Host Resources</a:t>
            </a:r>
            <a:endParaRPr lang="en-US" sz="10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955032" y="5802226"/>
            <a:ext cx="956518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CPU</a:t>
            </a:r>
            <a:endParaRPr lang="en-US" sz="9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956484" y="4891314"/>
            <a:ext cx="956518" cy="823686"/>
          </a:xfrm>
          <a:prstGeom prst="roundRect">
            <a:avLst>
              <a:gd name="adj" fmla="val 6953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Memory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989320" y="4891314"/>
            <a:ext cx="2665524" cy="823686"/>
          </a:xfrm>
          <a:prstGeom prst="roundRect">
            <a:avLst>
              <a:gd name="adj" fmla="val 4756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Host Filesyste</a:t>
            </a:r>
            <a:r>
              <a:rPr lang="en-US" sz="1000" b="1" dirty="0"/>
              <a:t>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685170" y="5802226"/>
            <a:ext cx="962781" cy="228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/>
              <a:t>N/W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66720" y="4245426"/>
            <a:ext cx="3871138" cy="228600"/>
          </a:xfrm>
          <a:prstGeom prst="roundRect">
            <a:avLst>
              <a:gd name="adj" fmla="val 1921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Docker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24976" y="3536212"/>
            <a:ext cx="1656086" cy="591287"/>
          </a:xfrm>
          <a:prstGeom prst="roundRect">
            <a:avLst>
              <a:gd name="adj" fmla="val 731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Container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095404" y="3793757"/>
            <a:ext cx="1226677" cy="204850"/>
          </a:xfrm>
          <a:prstGeom prst="roundRect">
            <a:avLst/>
          </a:prstGeom>
          <a:solidFill>
            <a:srgbClr val="00206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bg1"/>
                </a:solidFill>
              </a:rPr>
              <a:t>Writable Layer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61" name="Curved Connector 60"/>
          <p:cNvCxnSpPr>
            <a:stCxn id="59" idx="1"/>
          </p:cNvCxnSpPr>
          <p:nvPr/>
        </p:nvCxnSpPr>
        <p:spPr>
          <a:xfrm rot="10800000" flipV="1">
            <a:off x="5433294" y="3831856"/>
            <a:ext cx="491683" cy="11973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 flipH="1" flipV="1">
            <a:off x="5913002" y="3831857"/>
            <a:ext cx="340861" cy="1388438"/>
          </a:xfrm>
          <a:prstGeom prst="curvedConnector3">
            <a:avLst>
              <a:gd name="adj1" fmla="val -6706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endCxn id="60" idx="2"/>
          </p:cNvCxnSpPr>
          <p:nvPr/>
        </p:nvCxnSpPr>
        <p:spPr>
          <a:xfrm rot="10800000" flipV="1">
            <a:off x="6708744" y="3831855"/>
            <a:ext cx="872331" cy="166752"/>
          </a:xfrm>
          <a:prstGeom prst="curvedConnector4">
            <a:avLst>
              <a:gd name="adj1" fmla="val -16466"/>
              <a:gd name="adj2" fmla="val 23709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108044" y="3796231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6" name="Oval 105"/>
          <p:cNvSpPr/>
          <p:nvPr/>
        </p:nvSpPr>
        <p:spPr>
          <a:xfrm>
            <a:off x="5334000" y="5143500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4</a:t>
            </a:r>
            <a:endParaRPr lang="en-US" sz="1000" b="1" dirty="0"/>
          </a:p>
        </p:txBody>
      </p:sp>
      <p:sp>
        <p:nvSpPr>
          <p:cNvPr id="107" name="Oval 106"/>
          <p:cNvSpPr/>
          <p:nvPr/>
        </p:nvSpPr>
        <p:spPr>
          <a:xfrm>
            <a:off x="6260275" y="5155375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3</a:t>
            </a:r>
            <a:endParaRPr 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81000" y="880408"/>
            <a:ext cx="8472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rgbClr val="002060"/>
                </a:solidFill>
              </a:rPr>
              <a:t>Writable Container Layer</a:t>
            </a:r>
          </a:p>
          <a:p>
            <a:r>
              <a:rPr lang="en-US" sz="1200" dirty="0"/>
              <a:t>By default all files created inside a container are stored on a writable container layer.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data doesn’t persist when that container is no longer running, and it can be difficult to get the data out of the container if another process needs it.</a:t>
            </a:r>
          </a:p>
          <a:p>
            <a:r>
              <a:rPr lang="en-US" sz="1200" dirty="0" smtClean="0"/>
              <a:t>Writing </a:t>
            </a:r>
            <a:r>
              <a:rPr lang="en-US" sz="1200" dirty="0"/>
              <a:t>into a container’s writable layer requires a </a:t>
            </a:r>
            <a:r>
              <a:rPr lang="en-US" sz="1200" dirty="0">
                <a:hlinkClick r:id="rId3"/>
              </a:rPr>
              <a:t>storage driver</a:t>
            </a:r>
            <a:r>
              <a:rPr lang="en-US" sz="1200" dirty="0"/>
              <a:t> to manage the filesystem. The storage driver provides a union filesystem, using the Linux kernel. </a:t>
            </a:r>
            <a:endParaRPr lang="en-US" sz="1200" dirty="0" smtClean="0"/>
          </a:p>
          <a:p>
            <a:r>
              <a:rPr lang="en-US" sz="1200" dirty="0" smtClean="0"/>
              <a:t>This </a:t>
            </a:r>
            <a:r>
              <a:rPr lang="en-US" sz="1200" dirty="0"/>
              <a:t>extra abstraction reduces performance as compared to using </a:t>
            </a:r>
            <a:r>
              <a:rPr lang="en-US" sz="1200" i="1" dirty="0"/>
              <a:t>data volumes</a:t>
            </a:r>
            <a:r>
              <a:rPr lang="en-US" sz="1200" dirty="0"/>
              <a:t>, which write directly to the host filesystem</a:t>
            </a:r>
            <a:r>
              <a:rPr lang="en-US" sz="1200" dirty="0" smtClean="0"/>
              <a:t>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2362200"/>
            <a:ext cx="423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2. Data Volume</a:t>
            </a:r>
          </a:p>
          <a:p>
            <a:r>
              <a:rPr lang="en-US" sz="1200" b="1" dirty="0"/>
              <a:t>Volumes</a:t>
            </a:r>
            <a:r>
              <a:rPr lang="en-US" sz="1200" dirty="0"/>
              <a:t> are stored in a part of the host filesystem which is </a:t>
            </a:r>
            <a:r>
              <a:rPr lang="en-US" sz="1200" i="1" dirty="0"/>
              <a:t>managed by Docker</a:t>
            </a:r>
            <a:r>
              <a:rPr lang="en-US" sz="1200" dirty="0"/>
              <a:t> (/</a:t>
            </a:r>
            <a:r>
              <a:rPr lang="en-US" sz="1200" dirty="0" err="1"/>
              <a:t>var</a:t>
            </a:r>
            <a:r>
              <a:rPr lang="en-US" sz="1200" dirty="0"/>
              <a:t>/lib/docker/volumes/ on Linux). Non-Docker processes should not modify this part of the filesystem. Volumes are the best way to persist data in Docker.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684325" y="4976750"/>
            <a:ext cx="887231" cy="515535"/>
          </a:xfrm>
          <a:prstGeom prst="roundRect">
            <a:avLst>
              <a:gd name="adj" fmla="val 428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/>
              <a:t>Docker Area</a:t>
            </a:r>
            <a:endParaRPr lang="en-US" sz="900" b="1" dirty="0"/>
          </a:p>
        </p:txBody>
      </p:sp>
      <p:sp>
        <p:nvSpPr>
          <p:cNvPr id="126" name="Oval 125"/>
          <p:cNvSpPr/>
          <p:nvPr/>
        </p:nvSpPr>
        <p:spPr>
          <a:xfrm>
            <a:off x="8166560" y="5052950"/>
            <a:ext cx="192024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</a:t>
            </a:r>
          </a:p>
        </p:txBody>
      </p:sp>
      <p:cxnSp>
        <p:nvCxnSpPr>
          <p:cNvPr id="62" name="Curved Connector 61"/>
          <p:cNvCxnSpPr>
            <a:stCxn id="59" idx="3"/>
          </p:cNvCxnSpPr>
          <p:nvPr/>
        </p:nvCxnSpPr>
        <p:spPr>
          <a:xfrm>
            <a:off x="7581062" y="3831856"/>
            <a:ext cx="546879" cy="129259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1000" y="35052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</a:rPr>
              <a:t>. Bind Mounts</a:t>
            </a:r>
          </a:p>
          <a:p>
            <a:r>
              <a:rPr lang="en-US" sz="1200" b="1" dirty="0"/>
              <a:t>Bind mounts</a:t>
            </a:r>
            <a:r>
              <a:rPr lang="en-US" sz="1200" dirty="0"/>
              <a:t> may be stored </a:t>
            </a:r>
            <a:r>
              <a:rPr lang="en-US" sz="1200" i="1" dirty="0"/>
              <a:t>anywhere</a:t>
            </a:r>
            <a:r>
              <a:rPr lang="en-US" sz="1200" dirty="0"/>
              <a:t> on the host system. 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r>
              <a:rPr lang="en-US" sz="1200" dirty="0"/>
              <a:t>Non-Docker processes on the Docker host or a Docker container can modify them at any time.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1000" y="4724400"/>
            <a:ext cx="4236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4. tmpfs mount</a:t>
            </a:r>
          </a:p>
          <a:p>
            <a:r>
              <a:rPr lang="en-US" sz="1200" b="1" dirty="0">
                <a:hlinkClick r:id="rId4"/>
              </a:rPr>
              <a:t>tmpfs mounts</a:t>
            </a:r>
            <a:r>
              <a:rPr lang="en-US" sz="1200" dirty="0"/>
              <a:t>: A tmpfs mount is not persisted on disk, either on the Docker host or within a container. It can be used by a container during the lifetime of the container, to store non-persistent state or sensitive information. For instance, internally, swarm services use tmpfs mounts to mount </a:t>
            </a:r>
            <a:r>
              <a:rPr lang="en-US" sz="1200" dirty="0">
                <a:hlinkClick r:id="rId5"/>
              </a:rPr>
              <a:t>secrets</a:t>
            </a:r>
            <a:r>
              <a:rPr lang="en-US" sz="1200" dirty="0"/>
              <a:t> into a service’s containers.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Microsoft Office PowerPoint</Application>
  <PresentationFormat>On-screen Show (4:3)</PresentationFormat>
  <Paragraphs>959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Brand 2.0 template widescreen 3_26_15</vt:lpstr>
      <vt:lpstr>PowerPoint Presentation</vt:lpstr>
      <vt:lpstr>Topics</vt:lpstr>
      <vt:lpstr>Changing Server Technology… </vt:lpstr>
      <vt:lpstr>Why Containers ?</vt:lpstr>
      <vt:lpstr>Containers are not new …!</vt:lpstr>
      <vt:lpstr>Containers – Market Analysis</vt:lpstr>
      <vt:lpstr>Docker - Components</vt:lpstr>
      <vt:lpstr>Docker - Image Vs Container</vt:lpstr>
      <vt:lpstr>Docker – Application data management</vt:lpstr>
      <vt:lpstr>Docker - Communication</vt:lpstr>
      <vt:lpstr>Docker Containers – DevOps tools</vt:lpstr>
      <vt:lpstr>Virtual Machines VS Containers</vt:lpstr>
      <vt:lpstr>Use Case – Customer’s Accounts Summary</vt:lpstr>
      <vt:lpstr>Usecase – Customer’s Accounts Summary … continued</vt:lpstr>
      <vt:lpstr>Questions and Next steps</vt:lpstr>
      <vt:lpstr>PowerPoint Presentation</vt:lpstr>
      <vt:lpstr>Docker Containers – Create | Publish | Use | Remove</vt:lpstr>
      <vt:lpstr>Virtual Machine</vt:lpstr>
      <vt:lpstr>Reference Documents Virtualization</vt:lpstr>
      <vt:lpstr>PowerPoint Presentation</vt:lpstr>
      <vt:lpstr>Changing Server technology… </vt:lpstr>
      <vt:lpstr>Changing Server technology… </vt:lpstr>
      <vt:lpstr>Virtualization</vt:lpstr>
      <vt:lpstr>Virtualization</vt:lpstr>
      <vt:lpstr>Containerization – Development Lifecycle Impacts</vt:lpstr>
      <vt:lpstr>Why Containers</vt:lpstr>
      <vt:lpstr>Docker - Components</vt:lpstr>
      <vt:lpstr>Docker -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AS/400 application migration proposal</dc:title>
  <dc:creator>menda</dc:creator>
  <cp:lastModifiedBy>Menda, Rama</cp:lastModifiedBy>
  <cp:revision>362</cp:revision>
  <dcterms:created xsi:type="dcterms:W3CDTF">2006-08-16T00:00:00Z</dcterms:created>
  <dcterms:modified xsi:type="dcterms:W3CDTF">2018-04-28T23:15:38Z</dcterms:modified>
</cp:coreProperties>
</file>