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diagrams/colors1.xml" ContentType="application/vnd.openxmlformats-officedocument.drawingml.diagramColor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Default Extension="wdp" ContentType="image/vnd.ms-photo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43" r:id="rId4"/>
    <p:sldMasterId id="2147483748" r:id="rId5"/>
    <p:sldMasterId id="2147483758" r:id="rId6"/>
  </p:sldMasterIdLst>
  <p:notesMasterIdLst>
    <p:notesMasterId r:id="rId22"/>
  </p:notesMasterIdLst>
  <p:handoutMasterIdLst>
    <p:handoutMasterId r:id="rId23"/>
  </p:handoutMasterIdLst>
  <p:sldIdLst>
    <p:sldId id="480" r:id="rId7"/>
    <p:sldId id="485" r:id="rId8"/>
    <p:sldId id="484" r:id="rId9"/>
    <p:sldId id="491" r:id="rId10"/>
    <p:sldId id="489" r:id="rId11"/>
    <p:sldId id="474" r:id="rId12"/>
    <p:sldId id="478" r:id="rId13"/>
    <p:sldId id="479" r:id="rId14"/>
    <p:sldId id="471" r:id="rId15"/>
    <p:sldId id="466" r:id="rId16"/>
    <p:sldId id="462" r:id="rId17"/>
    <p:sldId id="481" r:id="rId18"/>
    <p:sldId id="490" r:id="rId19"/>
    <p:sldId id="467" r:id="rId20"/>
    <p:sldId id="488" r:id="rId2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B3E0CC94-6CC1-AD48-BC3C-C8DAFA8767B2}">
          <p14:sldIdLst>
            <p14:sldId id="480"/>
            <p14:sldId id="485"/>
            <p14:sldId id="484"/>
            <p14:sldId id="491"/>
            <p14:sldId id="489"/>
            <p14:sldId id="474"/>
            <p14:sldId id="478"/>
            <p14:sldId id="479"/>
            <p14:sldId id="471"/>
            <p14:sldId id="466"/>
            <p14:sldId id="462"/>
            <p14:sldId id="481"/>
            <p14:sldId id="490"/>
            <p14:sldId id="467"/>
            <p14:sldId id="488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863D"/>
    <a:srgbClr val="00682F"/>
    <a:srgbClr val="81C9FF"/>
    <a:srgbClr val="BD2521"/>
    <a:srgbClr val="801916"/>
    <a:srgbClr val="792109"/>
    <a:srgbClr val="591907"/>
    <a:srgbClr val="7F7F7F"/>
    <a:srgbClr val="FFFF66"/>
    <a:srgbClr val="FFFF9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39" autoAdjust="0"/>
    <p:restoredTop sz="98113" autoAdjust="0"/>
  </p:normalViewPr>
  <p:slideViewPr>
    <p:cSldViewPr snapToGrid="0">
      <p:cViewPr varScale="1">
        <p:scale>
          <a:sx n="112" d="100"/>
          <a:sy n="112" d="100"/>
        </p:scale>
        <p:origin x="-93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2004" y="-108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8292DB-0CBE-4E6C-AB3F-62040A55E41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1BD71A-4DD5-430E-9493-83FEC72B5563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solidFill>
          <a:srgbClr val="0070C0"/>
        </a:solidFill>
        <a:ln>
          <a:noFill/>
        </a:ln>
        <a:effectLst>
          <a:outerShdw blurRad="40000" dist="23000" dir="5400000" rotWithShape="0">
            <a:schemeClr val="bg1">
              <a:alpha val="35000"/>
            </a:schemeClr>
          </a:outerShdw>
        </a:effectLst>
      </dgm:spPr>
      <dgm:t>
        <a:bodyPr/>
        <a:lstStyle/>
        <a:p>
          <a:r>
            <a:rPr lang="en-US" sz="2000" b="0" dirty="0" smtClean="0">
              <a:solidFill>
                <a:schemeClr val="bg1"/>
              </a:solidFill>
            </a:rPr>
            <a:t>Authorization Overview</a:t>
          </a:r>
          <a:endParaRPr lang="en-US" sz="2000" b="0" dirty="0">
            <a:solidFill>
              <a:schemeClr val="bg1"/>
            </a:solidFill>
          </a:endParaRPr>
        </a:p>
      </dgm:t>
    </dgm:pt>
    <dgm:pt modelId="{A3E5EDAB-52BE-45BC-939D-6A9B5EE42DA5}" type="parTrans" cxnId="{7B8F5B3F-6650-4901-B20D-DEF4750A4E75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C5F51BE2-5346-43CC-B317-BCFE97745903}" type="sibTrans" cxnId="{7B8F5B3F-6650-4901-B20D-DEF4750A4E75}">
      <dgm:prSet/>
      <dgm:spPr>
        <a:ln>
          <a:solidFill>
            <a:srgbClr val="002060"/>
          </a:solidFill>
        </a:ln>
      </dgm:spPr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474E44B0-48DF-47FD-97B3-0923E966FE73}">
      <dgm:prSet phldrT="[Text]" custT="1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US" sz="2000" b="0" dirty="0" smtClean="0">
              <a:solidFill>
                <a:schemeClr val="bg1"/>
              </a:solidFill>
            </a:rPr>
            <a:t>OAuth 2.0 Overview</a:t>
          </a:r>
          <a:endParaRPr lang="en-US" sz="2000" b="0" dirty="0">
            <a:solidFill>
              <a:schemeClr val="bg1"/>
            </a:solidFill>
          </a:endParaRPr>
        </a:p>
      </dgm:t>
    </dgm:pt>
    <dgm:pt modelId="{E7725367-E7B7-4E70-ADC3-4219310EFE8C}" type="parTrans" cxnId="{17F3305D-C5A0-4255-B768-F334028AC9E7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312E8B39-4414-4E79-8D8E-98CA8E4AF751}" type="sibTrans" cxnId="{17F3305D-C5A0-4255-B768-F334028AC9E7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F25A0EB4-2CD1-43B2-842A-E4D32B64067B}">
      <dgm:prSet phldrT="[Text]" custT="1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US" sz="2000" b="0" dirty="0" smtClean="0">
              <a:solidFill>
                <a:schemeClr val="bg1"/>
              </a:solidFill>
            </a:rPr>
            <a:t>Grant Types</a:t>
          </a:r>
          <a:endParaRPr lang="en-US" sz="2000" b="0" dirty="0">
            <a:solidFill>
              <a:schemeClr val="bg1"/>
            </a:solidFill>
          </a:endParaRPr>
        </a:p>
      </dgm:t>
    </dgm:pt>
    <dgm:pt modelId="{AAE9C59E-35B4-4BBC-A2F2-179D275AED83}" type="parTrans" cxnId="{50CACCA5-CAB5-402A-BA09-1501F5DB5328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38F65BC7-CD40-4CD2-B7E4-0D23EDC55F4F}" type="sibTrans" cxnId="{50CACCA5-CAB5-402A-BA09-1501F5DB5328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5BD7FAE0-BF50-4DD8-B50B-70B6296B340D}">
      <dgm:prSet phldrT="[Text]" custT="1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US" sz="2000" b="0" dirty="0" smtClean="0">
              <a:solidFill>
                <a:schemeClr val="bg1"/>
              </a:solidFill>
            </a:rPr>
            <a:t>Example Use case</a:t>
          </a:r>
          <a:endParaRPr lang="en-US" sz="2000" b="0" dirty="0">
            <a:solidFill>
              <a:schemeClr val="bg1"/>
            </a:solidFill>
          </a:endParaRPr>
        </a:p>
      </dgm:t>
    </dgm:pt>
    <dgm:pt modelId="{DB46C0AC-75C9-4F13-AD63-B993DCB77C2F}" type="parTrans" cxnId="{108D6419-1F41-4032-903C-13C9698146D7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D8AF55E2-B0A0-44B2-B897-4370C16F852B}" type="sibTrans" cxnId="{108D6419-1F41-4032-903C-13C9698146D7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EF5D8929-8ADD-4CFB-B5B8-011A5CF029DC}">
      <dgm:prSet phldrT="[Text]" custT="1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US" sz="2000" b="0" dirty="0" smtClean="0">
              <a:solidFill>
                <a:schemeClr val="bg1"/>
              </a:solidFill>
            </a:rPr>
            <a:t>Questions ?</a:t>
          </a:r>
          <a:endParaRPr lang="en-US" sz="2000" b="0" dirty="0">
            <a:solidFill>
              <a:schemeClr val="bg1"/>
            </a:solidFill>
          </a:endParaRPr>
        </a:p>
      </dgm:t>
    </dgm:pt>
    <dgm:pt modelId="{949CEDB8-6F42-4F8A-8EF3-6FB288EF7C37}" type="parTrans" cxnId="{7E31ED5F-2663-4E82-B9E5-75EF55AB4B67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CC4F7E70-A73B-4FB6-B1F0-ED6B1B6FBFAE}" type="sibTrans" cxnId="{7E31ED5F-2663-4E82-B9E5-75EF55AB4B67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5C715C24-6913-4CB7-91A2-67801B7BB90A}">
      <dgm:prSet phldrT="[Text]" custT="1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en-US" sz="2000" b="0" dirty="0" smtClean="0">
              <a:solidFill>
                <a:schemeClr val="bg1"/>
              </a:solidFill>
            </a:rPr>
            <a:t>JSON Web Tokens</a:t>
          </a:r>
          <a:endParaRPr lang="en-US" sz="2000" b="0" dirty="0">
            <a:solidFill>
              <a:schemeClr val="bg1"/>
            </a:solidFill>
          </a:endParaRPr>
        </a:p>
      </dgm:t>
    </dgm:pt>
    <dgm:pt modelId="{A7F715AB-3EEC-400F-B161-C3E7C4F57CC2}" type="parTrans" cxnId="{0D6D48DF-1157-4E8F-88F6-762696475E38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347B0996-C580-4354-A032-74E4AF826186}" type="sibTrans" cxnId="{0D6D48DF-1157-4E8F-88F6-762696475E38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C0EBDC46-B1FB-4232-ADDB-A6545E917E70}" type="pres">
      <dgm:prSet presAssocID="{C98292DB-0CBE-4E6C-AB3F-62040A55E41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F7FF7019-721C-4942-9161-4B41A5152A43}" type="pres">
      <dgm:prSet presAssocID="{C98292DB-0CBE-4E6C-AB3F-62040A55E41C}" presName="Name1" presStyleCnt="0"/>
      <dgm:spPr/>
    </dgm:pt>
    <dgm:pt modelId="{9A632AA4-1E42-4074-AA0D-26B90A96A47F}" type="pres">
      <dgm:prSet presAssocID="{C98292DB-0CBE-4E6C-AB3F-62040A55E41C}" presName="cycle" presStyleCnt="0"/>
      <dgm:spPr/>
    </dgm:pt>
    <dgm:pt modelId="{04A1E829-D8C9-4823-B56F-83D0C990743E}" type="pres">
      <dgm:prSet presAssocID="{C98292DB-0CBE-4E6C-AB3F-62040A55E41C}" presName="srcNode" presStyleLbl="node1" presStyleIdx="0" presStyleCnt="6"/>
      <dgm:spPr/>
    </dgm:pt>
    <dgm:pt modelId="{C2AE3436-0951-4B60-A8B8-AE3BD664ACD3}" type="pres">
      <dgm:prSet presAssocID="{C98292DB-0CBE-4E6C-AB3F-62040A55E41C}" presName="conn" presStyleLbl="parChTrans1D2" presStyleIdx="0" presStyleCnt="1"/>
      <dgm:spPr/>
      <dgm:t>
        <a:bodyPr/>
        <a:lstStyle/>
        <a:p>
          <a:endParaRPr lang="en-US"/>
        </a:p>
      </dgm:t>
    </dgm:pt>
    <dgm:pt modelId="{14348C66-B83A-4B9E-A511-8CEC325289C2}" type="pres">
      <dgm:prSet presAssocID="{C98292DB-0CBE-4E6C-AB3F-62040A55E41C}" presName="extraNode" presStyleLbl="node1" presStyleIdx="0" presStyleCnt="6"/>
      <dgm:spPr/>
    </dgm:pt>
    <dgm:pt modelId="{9D003C2A-BA55-46E7-9350-0B92F07237C6}" type="pres">
      <dgm:prSet presAssocID="{C98292DB-0CBE-4E6C-AB3F-62040A55E41C}" presName="dstNode" presStyleLbl="node1" presStyleIdx="0" presStyleCnt="6"/>
      <dgm:spPr/>
    </dgm:pt>
    <dgm:pt modelId="{31A75FEF-0C9C-4746-BC7A-458E3CD6364D}" type="pres">
      <dgm:prSet presAssocID="{791BD71A-4DD5-430E-9493-83FEC72B5563}" presName="text_1" presStyleLbl="node1" presStyleIdx="0" presStyleCnt="6" custScaleY="791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551284-E9D7-48DA-9709-8C1F6DC52C2C}" type="pres">
      <dgm:prSet presAssocID="{791BD71A-4DD5-430E-9493-83FEC72B5563}" presName="accent_1" presStyleCnt="0"/>
      <dgm:spPr/>
    </dgm:pt>
    <dgm:pt modelId="{89478779-017D-47E1-B731-40A823290D57}" type="pres">
      <dgm:prSet presAssocID="{791BD71A-4DD5-430E-9493-83FEC72B5563}" presName="accentRepeatNode" presStyleLbl="solidFgAcc1" presStyleIdx="0" presStyleCnt="6" custScaleX="88652" custScaleY="88652"/>
      <dgm:spPr>
        <a:solidFill>
          <a:srgbClr val="002060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35357D5D-AA78-422E-BD22-B9CF70BC59D0}" type="pres">
      <dgm:prSet presAssocID="{474E44B0-48DF-47FD-97B3-0923E966FE73}" presName="text_2" presStyleLbl="node1" presStyleIdx="1" presStyleCnt="6" custScaleY="791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7BD37E-C614-4D66-B498-205618A2A641}" type="pres">
      <dgm:prSet presAssocID="{474E44B0-48DF-47FD-97B3-0923E966FE73}" presName="accent_2" presStyleCnt="0"/>
      <dgm:spPr/>
    </dgm:pt>
    <dgm:pt modelId="{063CBAA2-DB6C-4E05-853A-B37F0918D510}" type="pres">
      <dgm:prSet presAssocID="{474E44B0-48DF-47FD-97B3-0923E966FE73}" presName="accentRepeatNode" presStyleLbl="solidFgAcc1" presStyleIdx="1" presStyleCnt="6" custScaleX="88652" custScaleY="88652"/>
      <dgm:spPr>
        <a:solidFill>
          <a:srgbClr val="002060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CA08A3FF-E697-46B9-BDEA-998C4306E29F}" type="pres">
      <dgm:prSet presAssocID="{F25A0EB4-2CD1-43B2-842A-E4D32B64067B}" presName="text_3" presStyleLbl="node1" presStyleIdx="2" presStyleCnt="6" custScaleY="791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00A446-EE32-41AE-99E2-975A5194891B}" type="pres">
      <dgm:prSet presAssocID="{F25A0EB4-2CD1-43B2-842A-E4D32B64067B}" presName="accent_3" presStyleCnt="0"/>
      <dgm:spPr/>
    </dgm:pt>
    <dgm:pt modelId="{0D7B75B1-1D03-40C3-BA42-9F98EAB353CA}" type="pres">
      <dgm:prSet presAssocID="{F25A0EB4-2CD1-43B2-842A-E4D32B64067B}" presName="accentRepeatNode" presStyleLbl="solidFgAcc1" presStyleIdx="2" presStyleCnt="6" custScaleX="88652" custScaleY="88652"/>
      <dgm:spPr>
        <a:solidFill>
          <a:srgbClr val="002060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181AAA7E-9789-4B99-865E-D1DFA02F0665}" type="pres">
      <dgm:prSet presAssocID="{5C715C24-6913-4CB7-91A2-67801B7BB90A}" presName="text_4" presStyleLbl="node1" presStyleIdx="3" presStyleCnt="6" custScaleY="791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9FDED8-F5DA-4A46-A6FA-BC68F8904268}" type="pres">
      <dgm:prSet presAssocID="{5C715C24-6913-4CB7-91A2-67801B7BB90A}" presName="accent_4" presStyleCnt="0"/>
      <dgm:spPr/>
    </dgm:pt>
    <dgm:pt modelId="{EA81834E-40E6-466A-9894-E16F8652A29B}" type="pres">
      <dgm:prSet presAssocID="{5C715C24-6913-4CB7-91A2-67801B7BB90A}" presName="accentRepeatNode" presStyleLbl="solidFgAcc1" presStyleIdx="3" presStyleCnt="6" custScaleX="88652" custScaleY="88652"/>
      <dgm:spPr>
        <a:solidFill>
          <a:srgbClr val="002060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A821F000-06F5-4A7B-A720-4B06F6EB8258}" type="pres">
      <dgm:prSet presAssocID="{5BD7FAE0-BF50-4DD8-B50B-70B6296B340D}" presName="text_5" presStyleLbl="node1" presStyleIdx="4" presStyleCnt="6" custScaleY="791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BB73C7-D66F-480D-A74C-D28E17A48476}" type="pres">
      <dgm:prSet presAssocID="{5BD7FAE0-BF50-4DD8-B50B-70B6296B340D}" presName="accent_5" presStyleCnt="0"/>
      <dgm:spPr/>
    </dgm:pt>
    <dgm:pt modelId="{3A87F690-BCBB-4356-972E-EA4289DE8B37}" type="pres">
      <dgm:prSet presAssocID="{5BD7FAE0-BF50-4DD8-B50B-70B6296B340D}" presName="accentRepeatNode" presStyleLbl="solidFgAcc1" presStyleIdx="4" presStyleCnt="6" custScaleX="88652" custScaleY="88652"/>
      <dgm:spPr>
        <a:solidFill>
          <a:srgbClr val="002060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04FACCE1-5421-4E3A-A184-3F2B4934639D}" type="pres">
      <dgm:prSet presAssocID="{EF5D8929-8ADD-4CFB-B5B8-011A5CF029DC}" presName="text_6" presStyleLbl="node1" presStyleIdx="5" presStyleCnt="6" custScaleY="791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4FB6D8-55C6-48F2-9959-720915AA5843}" type="pres">
      <dgm:prSet presAssocID="{EF5D8929-8ADD-4CFB-B5B8-011A5CF029DC}" presName="accent_6" presStyleCnt="0"/>
      <dgm:spPr/>
    </dgm:pt>
    <dgm:pt modelId="{3DF6AE6A-751E-42E4-A518-B10AAF8551D8}" type="pres">
      <dgm:prSet presAssocID="{EF5D8929-8ADD-4CFB-B5B8-011A5CF029DC}" presName="accentRepeatNode" presStyleLbl="solidFgAcc1" presStyleIdx="5" presStyleCnt="6" custScaleX="88652" custScaleY="88652"/>
      <dgm:spPr>
        <a:solidFill>
          <a:srgbClr val="002060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</dgm:ptLst>
  <dgm:cxnLst>
    <dgm:cxn modelId="{108D6419-1F41-4032-903C-13C9698146D7}" srcId="{C98292DB-0CBE-4E6C-AB3F-62040A55E41C}" destId="{5BD7FAE0-BF50-4DD8-B50B-70B6296B340D}" srcOrd="4" destOrd="0" parTransId="{DB46C0AC-75C9-4F13-AD63-B993DCB77C2F}" sibTransId="{D8AF55E2-B0A0-44B2-B897-4370C16F852B}"/>
    <dgm:cxn modelId="{5CCC3802-D6A5-442F-80F5-2A9C840CE502}" type="presOf" srcId="{C98292DB-0CBE-4E6C-AB3F-62040A55E41C}" destId="{C0EBDC46-B1FB-4232-ADDB-A6545E917E70}" srcOrd="0" destOrd="0" presId="urn:microsoft.com/office/officeart/2008/layout/VerticalCurvedList"/>
    <dgm:cxn modelId="{214ABBFF-A523-446C-88C4-80043536FD2C}" type="presOf" srcId="{C5F51BE2-5346-43CC-B317-BCFE97745903}" destId="{C2AE3436-0951-4B60-A8B8-AE3BD664ACD3}" srcOrd="0" destOrd="0" presId="urn:microsoft.com/office/officeart/2008/layout/VerticalCurvedList"/>
    <dgm:cxn modelId="{16D543EE-1BDB-421F-B29F-89C6EDA3DEDB}" type="presOf" srcId="{791BD71A-4DD5-430E-9493-83FEC72B5563}" destId="{31A75FEF-0C9C-4746-BC7A-458E3CD6364D}" srcOrd="0" destOrd="0" presId="urn:microsoft.com/office/officeart/2008/layout/VerticalCurvedList"/>
    <dgm:cxn modelId="{E31544F3-83E4-4BCE-8AE3-A866C9C80C72}" type="presOf" srcId="{5BD7FAE0-BF50-4DD8-B50B-70B6296B340D}" destId="{A821F000-06F5-4A7B-A720-4B06F6EB8258}" srcOrd="0" destOrd="0" presId="urn:microsoft.com/office/officeart/2008/layout/VerticalCurvedList"/>
    <dgm:cxn modelId="{8125CF89-3C55-44B9-90C4-9194A0853047}" type="presOf" srcId="{474E44B0-48DF-47FD-97B3-0923E966FE73}" destId="{35357D5D-AA78-422E-BD22-B9CF70BC59D0}" srcOrd="0" destOrd="0" presId="urn:microsoft.com/office/officeart/2008/layout/VerticalCurvedList"/>
    <dgm:cxn modelId="{7B8F5B3F-6650-4901-B20D-DEF4750A4E75}" srcId="{C98292DB-0CBE-4E6C-AB3F-62040A55E41C}" destId="{791BD71A-4DD5-430E-9493-83FEC72B5563}" srcOrd="0" destOrd="0" parTransId="{A3E5EDAB-52BE-45BC-939D-6A9B5EE42DA5}" sibTransId="{C5F51BE2-5346-43CC-B317-BCFE97745903}"/>
    <dgm:cxn modelId="{17F3305D-C5A0-4255-B768-F334028AC9E7}" srcId="{C98292DB-0CBE-4E6C-AB3F-62040A55E41C}" destId="{474E44B0-48DF-47FD-97B3-0923E966FE73}" srcOrd="1" destOrd="0" parTransId="{E7725367-E7B7-4E70-ADC3-4219310EFE8C}" sibTransId="{312E8B39-4414-4E79-8D8E-98CA8E4AF751}"/>
    <dgm:cxn modelId="{50CACCA5-CAB5-402A-BA09-1501F5DB5328}" srcId="{C98292DB-0CBE-4E6C-AB3F-62040A55E41C}" destId="{F25A0EB4-2CD1-43B2-842A-E4D32B64067B}" srcOrd="2" destOrd="0" parTransId="{AAE9C59E-35B4-4BBC-A2F2-179D275AED83}" sibTransId="{38F65BC7-CD40-4CD2-B7E4-0D23EDC55F4F}"/>
    <dgm:cxn modelId="{7E31ED5F-2663-4E82-B9E5-75EF55AB4B67}" srcId="{C98292DB-0CBE-4E6C-AB3F-62040A55E41C}" destId="{EF5D8929-8ADD-4CFB-B5B8-011A5CF029DC}" srcOrd="5" destOrd="0" parTransId="{949CEDB8-6F42-4F8A-8EF3-6FB288EF7C37}" sibTransId="{CC4F7E70-A73B-4FB6-B1F0-ED6B1B6FBFAE}"/>
    <dgm:cxn modelId="{C5F91FF8-00CA-418A-91A4-37FC51449145}" type="presOf" srcId="{5C715C24-6913-4CB7-91A2-67801B7BB90A}" destId="{181AAA7E-9789-4B99-865E-D1DFA02F0665}" srcOrd="0" destOrd="0" presId="urn:microsoft.com/office/officeart/2008/layout/VerticalCurvedList"/>
    <dgm:cxn modelId="{28619936-39B6-4052-983E-999E19158725}" type="presOf" srcId="{EF5D8929-8ADD-4CFB-B5B8-011A5CF029DC}" destId="{04FACCE1-5421-4E3A-A184-3F2B4934639D}" srcOrd="0" destOrd="0" presId="urn:microsoft.com/office/officeart/2008/layout/VerticalCurvedList"/>
    <dgm:cxn modelId="{0D6D48DF-1157-4E8F-88F6-762696475E38}" srcId="{C98292DB-0CBE-4E6C-AB3F-62040A55E41C}" destId="{5C715C24-6913-4CB7-91A2-67801B7BB90A}" srcOrd="3" destOrd="0" parTransId="{A7F715AB-3EEC-400F-B161-C3E7C4F57CC2}" sibTransId="{347B0996-C580-4354-A032-74E4AF826186}"/>
    <dgm:cxn modelId="{C5643490-F9BE-4292-88B7-3B6B15336364}" type="presOf" srcId="{F25A0EB4-2CD1-43B2-842A-E4D32B64067B}" destId="{CA08A3FF-E697-46B9-BDEA-998C4306E29F}" srcOrd="0" destOrd="0" presId="urn:microsoft.com/office/officeart/2008/layout/VerticalCurvedList"/>
    <dgm:cxn modelId="{81C8E38A-A2CA-44D2-A713-7320A5F50CF8}" type="presParOf" srcId="{C0EBDC46-B1FB-4232-ADDB-A6545E917E70}" destId="{F7FF7019-721C-4942-9161-4B41A5152A43}" srcOrd="0" destOrd="0" presId="urn:microsoft.com/office/officeart/2008/layout/VerticalCurvedList"/>
    <dgm:cxn modelId="{5BA50F00-1EED-47A3-9D9E-D0F165EE89D7}" type="presParOf" srcId="{F7FF7019-721C-4942-9161-4B41A5152A43}" destId="{9A632AA4-1E42-4074-AA0D-26B90A96A47F}" srcOrd="0" destOrd="0" presId="urn:microsoft.com/office/officeart/2008/layout/VerticalCurvedList"/>
    <dgm:cxn modelId="{99DBECFA-55F3-4A9A-8DFD-376CBE00AFC9}" type="presParOf" srcId="{9A632AA4-1E42-4074-AA0D-26B90A96A47F}" destId="{04A1E829-D8C9-4823-B56F-83D0C990743E}" srcOrd="0" destOrd="0" presId="urn:microsoft.com/office/officeart/2008/layout/VerticalCurvedList"/>
    <dgm:cxn modelId="{1C8762AB-D292-48A2-9DF9-04E0B9E1C027}" type="presParOf" srcId="{9A632AA4-1E42-4074-AA0D-26B90A96A47F}" destId="{C2AE3436-0951-4B60-A8B8-AE3BD664ACD3}" srcOrd="1" destOrd="0" presId="urn:microsoft.com/office/officeart/2008/layout/VerticalCurvedList"/>
    <dgm:cxn modelId="{DBA108A2-7BE0-4C08-AB34-AF93A85E02F7}" type="presParOf" srcId="{9A632AA4-1E42-4074-AA0D-26B90A96A47F}" destId="{14348C66-B83A-4B9E-A511-8CEC325289C2}" srcOrd="2" destOrd="0" presId="urn:microsoft.com/office/officeart/2008/layout/VerticalCurvedList"/>
    <dgm:cxn modelId="{1E1732DB-05FD-418B-AD81-3AAC2525D3E7}" type="presParOf" srcId="{9A632AA4-1E42-4074-AA0D-26B90A96A47F}" destId="{9D003C2A-BA55-46E7-9350-0B92F07237C6}" srcOrd="3" destOrd="0" presId="urn:microsoft.com/office/officeart/2008/layout/VerticalCurvedList"/>
    <dgm:cxn modelId="{66E425D2-E65A-484E-8916-301F40B442CB}" type="presParOf" srcId="{F7FF7019-721C-4942-9161-4B41A5152A43}" destId="{31A75FEF-0C9C-4746-BC7A-458E3CD6364D}" srcOrd="1" destOrd="0" presId="urn:microsoft.com/office/officeart/2008/layout/VerticalCurvedList"/>
    <dgm:cxn modelId="{BD0AC5B7-938F-4BC9-AF9F-B56115F7B115}" type="presParOf" srcId="{F7FF7019-721C-4942-9161-4B41A5152A43}" destId="{BD551284-E9D7-48DA-9709-8C1F6DC52C2C}" srcOrd="2" destOrd="0" presId="urn:microsoft.com/office/officeart/2008/layout/VerticalCurvedList"/>
    <dgm:cxn modelId="{A2D2424C-A57D-48F9-BD4E-3CDBD5DDAA21}" type="presParOf" srcId="{BD551284-E9D7-48DA-9709-8C1F6DC52C2C}" destId="{89478779-017D-47E1-B731-40A823290D57}" srcOrd="0" destOrd="0" presId="urn:microsoft.com/office/officeart/2008/layout/VerticalCurvedList"/>
    <dgm:cxn modelId="{560C31AE-8DC7-42CB-AAFF-2A2D893659C1}" type="presParOf" srcId="{F7FF7019-721C-4942-9161-4B41A5152A43}" destId="{35357D5D-AA78-422E-BD22-B9CF70BC59D0}" srcOrd="3" destOrd="0" presId="urn:microsoft.com/office/officeart/2008/layout/VerticalCurvedList"/>
    <dgm:cxn modelId="{3A2FAECF-8203-4C27-8367-CF1E07E37355}" type="presParOf" srcId="{F7FF7019-721C-4942-9161-4B41A5152A43}" destId="{2F7BD37E-C614-4D66-B498-205618A2A641}" srcOrd="4" destOrd="0" presId="urn:microsoft.com/office/officeart/2008/layout/VerticalCurvedList"/>
    <dgm:cxn modelId="{4ADC08B0-72A2-49CC-8FE1-0CFAB17FDF53}" type="presParOf" srcId="{2F7BD37E-C614-4D66-B498-205618A2A641}" destId="{063CBAA2-DB6C-4E05-853A-B37F0918D510}" srcOrd="0" destOrd="0" presId="urn:microsoft.com/office/officeart/2008/layout/VerticalCurvedList"/>
    <dgm:cxn modelId="{CFFA4BC9-B014-4166-AF45-62BFD1D74021}" type="presParOf" srcId="{F7FF7019-721C-4942-9161-4B41A5152A43}" destId="{CA08A3FF-E697-46B9-BDEA-998C4306E29F}" srcOrd="5" destOrd="0" presId="urn:microsoft.com/office/officeart/2008/layout/VerticalCurvedList"/>
    <dgm:cxn modelId="{1334D0D9-3300-42E0-92C7-8CBBC2E9A0F7}" type="presParOf" srcId="{F7FF7019-721C-4942-9161-4B41A5152A43}" destId="{0500A446-EE32-41AE-99E2-975A5194891B}" srcOrd="6" destOrd="0" presId="urn:microsoft.com/office/officeart/2008/layout/VerticalCurvedList"/>
    <dgm:cxn modelId="{088148CF-095F-40B1-AC42-B8AF0B09E1B7}" type="presParOf" srcId="{0500A446-EE32-41AE-99E2-975A5194891B}" destId="{0D7B75B1-1D03-40C3-BA42-9F98EAB353CA}" srcOrd="0" destOrd="0" presId="urn:microsoft.com/office/officeart/2008/layout/VerticalCurvedList"/>
    <dgm:cxn modelId="{8B853AB6-796C-43B0-BDB2-99C2A81A2742}" type="presParOf" srcId="{F7FF7019-721C-4942-9161-4B41A5152A43}" destId="{181AAA7E-9789-4B99-865E-D1DFA02F0665}" srcOrd="7" destOrd="0" presId="urn:microsoft.com/office/officeart/2008/layout/VerticalCurvedList"/>
    <dgm:cxn modelId="{96255BEC-8CFE-4C37-B5E0-F3010EAB9246}" type="presParOf" srcId="{F7FF7019-721C-4942-9161-4B41A5152A43}" destId="{D39FDED8-F5DA-4A46-A6FA-BC68F8904268}" srcOrd="8" destOrd="0" presId="urn:microsoft.com/office/officeart/2008/layout/VerticalCurvedList"/>
    <dgm:cxn modelId="{0F86AB6D-C2E0-48A3-9415-7C24A4BF97F3}" type="presParOf" srcId="{D39FDED8-F5DA-4A46-A6FA-BC68F8904268}" destId="{EA81834E-40E6-466A-9894-E16F8652A29B}" srcOrd="0" destOrd="0" presId="urn:microsoft.com/office/officeart/2008/layout/VerticalCurvedList"/>
    <dgm:cxn modelId="{6791CB63-D263-4C55-8949-7B5B3EE6A6DC}" type="presParOf" srcId="{F7FF7019-721C-4942-9161-4B41A5152A43}" destId="{A821F000-06F5-4A7B-A720-4B06F6EB8258}" srcOrd="9" destOrd="0" presId="urn:microsoft.com/office/officeart/2008/layout/VerticalCurvedList"/>
    <dgm:cxn modelId="{842A690A-A463-4152-9203-6233ABE1DB8B}" type="presParOf" srcId="{F7FF7019-721C-4942-9161-4B41A5152A43}" destId="{15BB73C7-D66F-480D-A74C-D28E17A48476}" srcOrd="10" destOrd="0" presId="urn:microsoft.com/office/officeart/2008/layout/VerticalCurvedList"/>
    <dgm:cxn modelId="{FB1AED88-AF1D-4DE0-A443-269DA84E426A}" type="presParOf" srcId="{15BB73C7-D66F-480D-A74C-D28E17A48476}" destId="{3A87F690-BCBB-4356-972E-EA4289DE8B37}" srcOrd="0" destOrd="0" presId="urn:microsoft.com/office/officeart/2008/layout/VerticalCurvedList"/>
    <dgm:cxn modelId="{DF8275AE-9A92-455C-ADCF-F9CE65A12266}" type="presParOf" srcId="{F7FF7019-721C-4942-9161-4B41A5152A43}" destId="{04FACCE1-5421-4E3A-A184-3F2B4934639D}" srcOrd="11" destOrd="0" presId="urn:microsoft.com/office/officeart/2008/layout/VerticalCurvedList"/>
    <dgm:cxn modelId="{144B0CA0-B433-404A-9D5F-801D2329344D}" type="presParOf" srcId="{F7FF7019-721C-4942-9161-4B41A5152A43}" destId="{6E4FB6D8-55C6-48F2-9959-720915AA5843}" srcOrd="12" destOrd="0" presId="urn:microsoft.com/office/officeart/2008/layout/VerticalCurvedList"/>
    <dgm:cxn modelId="{ED9B9B12-CCE4-4D20-BDD9-4B3521000598}" type="presParOf" srcId="{6E4FB6D8-55C6-48F2-9959-720915AA5843}" destId="{3DF6AE6A-751E-42E4-A518-B10AAF8551D8}" srcOrd="0" destOrd="0" presId="urn:microsoft.com/office/officeart/2008/layout/VerticalCurv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AE3436-0951-4B60-A8B8-AE3BD664ACD3}">
      <dsp:nvSpPr>
        <dsp:cNvPr id="0" name=""/>
        <dsp:cNvSpPr/>
      </dsp:nvSpPr>
      <dsp:spPr>
        <a:xfrm>
          <a:off x="-6203613" y="-949060"/>
          <a:ext cx="7384521" cy="7384521"/>
        </a:xfrm>
        <a:prstGeom prst="blockArc">
          <a:avLst>
            <a:gd name="adj1" fmla="val 18900000"/>
            <a:gd name="adj2" fmla="val 2700000"/>
            <a:gd name="adj3" fmla="val 293"/>
          </a:avLst>
        </a:prstGeom>
        <a:noFill/>
        <a:ln w="25400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A75FEF-0C9C-4746-BC7A-458E3CD6364D}">
      <dsp:nvSpPr>
        <dsp:cNvPr id="0" name=""/>
        <dsp:cNvSpPr/>
      </dsp:nvSpPr>
      <dsp:spPr>
        <a:xfrm>
          <a:off x="439715" y="349117"/>
          <a:ext cx="7864632" cy="457199"/>
        </a:xfrm>
        <a:prstGeom prst="rect">
          <a:avLst/>
        </a:prstGeom>
        <a:solidFill>
          <a:srgbClr val="0070C0"/>
        </a:solidFill>
        <a:ln w="9525" cap="flat" cmpd="sng" algn="ctr">
          <a:noFill/>
          <a:prstDash val="solid"/>
        </a:ln>
        <a:effectLst>
          <a:outerShdw blurRad="40000" dist="23000" dir="5400000" rotWithShape="0">
            <a:schemeClr val="bg1">
              <a:alpha val="35000"/>
            </a:scheme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458477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solidFill>
                <a:schemeClr val="bg1"/>
              </a:solidFill>
            </a:rPr>
            <a:t>Authorization Overview</a:t>
          </a:r>
          <a:endParaRPr lang="en-US" sz="2000" b="0" kern="1200" dirty="0">
            <a:solidFill>
              <a:schemeClr val="bg1"/>
            </a:solidFill>
          </a:endParaRPr>
        </a:p>
      </dsp:txBody>
      <dsp:txXfrm>
        <a:off x="439715" y="349117"/>
        <a:ext cx="7864632" cy="457199"/>
      </dsp:txXfrm>
    </dsp:sp>
    <dsp:sp modelId="{89478779-017D-47E1-B731-40A823290D57}">
      <dsp:nvSpPr>
        <dsp:cNvPr id="0" name=""/>
        <dsp:cNvSpPr/>
      </dsp:nvSpPr>
      <dsp:spPr>
        <a:xfrm>
          <a:off x="119677" y="257679"/>
          <a:ext cx="640076" cy="640076"/>
        </a:xfrm>
        <a:prstGeom prst="ellipse">
          <a:avLst/>
        </a:prstGeom>
        <a:solidFill>
          <a:srgbClr val="00206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357D5D-AA78-422E-BD22-B9CF70BC59D0}">
      <dsp:nvSpPr>
        <dsp:cNvPr id="0" name=""/>
        <dsp:cNvSpPr/>
      </dsp:nvSpPr>
      <dsp:spPr>
        <a:xfrm>
          <a:off x="914837" y="1215420"/>
          <a:ext cx="7389510" cy="457199"/>
        </a:xfrm>
        <a:prstGeom prst="rect">
          <a:avLst/>
        </a:prstGeom>
        <a:solidFill>
          <a:srgbClr val="0070C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8477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solidFill>
                <a:schemeClr val="bg1"/>
              </a:solidFill>
            </a:rPr>
            <a:t>OAuth 2.0 Overview</a:t>
          </a:r>
          <a:endParaRPr lang="en-US" sz="2000" b="0" kern="1200" dirty="0">
            <a:solidFill>
              <a:schemeClr val="bg1"/>
            </a:solidFill>
          </a:endParaRPr>
        </a:p>
      </dsp:txBody>
      <dsp:txXfrm>
        <a:off x="914837" y="1215420"/>
        <a:ext cx="7389510" cy="457199"/>
      </dsp:txXfrm>
    </dsp:sp>
    <dsp:sp modelId="{063CBAA2-DB6C-4E05-853A-B37F0918D510}">
      <dsp:nvSpPr>
        <dsp:cNvPr id="0" name=""/>
        <dsp:cNvSpPr/>
      </dsp:nvSpPr>
      <dsp:spPr>
        <a:xfrm>
          <a:off x="594799" y="1123982"/>
          <a:ext cx="640076" cy="640076"/>
        </a:xfrm>
        <a:prstGeom prst="ellipse">
          <a:avLst/>
        </a:prstGeom>
        <a:solidFill>
          <a:srgbClr val="00206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08A3FF-E697-46B9-BDEA-998C4306E29F}">
      <dsp:nvSpPr>
        <dsp:cNvPr id="0" name=""/>
        <dsp:cNvSpPr/>
      </dsp:nvSpPr>
      <dsp:spPr>
        <a:xfrm>
          <a:off x="1132099" y="2081723"/>
          <a:ext cx="7172248" cy="457199"/>
        </a:xfrm>
        <a:prstGeom prst="rect">
          <a:avLst/>
        </a:prstGeom>
        <a:solidFill>
          <a:srgbClr val="0070C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8477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solidFill>
                <a:schemeClr val="bg1"/>
              </a:solidFill>
            </a:rPr>
            <a:t>Grant Types</a:t>
          </a:r>
          <a:endParaRPr lang="en-US" sz="2000" b="0" kern="1200" dirty="0">
            <a:solidFill>
              <a:schemeClr val="bg1"/>
            </a:solidFill>
          </a:endParaRPr>
        </a:p>
      </dsp:txBody>
      <dsp:txXfrm>
        <a:off x="1132099" y="2081723"/>
        <a:ext cx="7172248" cy="457199"/>
      </dsp:txXfrm>
    </dsp:sp>
    <dsp:sp modelId="{0D7B75B1-1D03-40C3-BA42-9F98EAB353CA}">
      <dsp:nvSpPr>
        <dsp:cNvPr id="0" name=""/>
        <dsp:cNvSpPr/>
      </dsp:nvSpPr>
      <dsp:spPr>
        <a:xfrm>
          <a:off x="812061" y="1990284"/>
          <a:ext cx="640076" cy="640076"/>
        </a:xfrm>
        <a:prstGeom prst="ellipse">
          <a:avLst/>
        </a:prstGeom>
        <a:solidFill>
          <a:srgbClr val="00206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1AAA7E-9789-4B99-865E-D1DFA02F0665}">
      <dsp:nvSpPr>
        <dsp:cNvPr id="0" name=""/>
        <dsp:cNvSpPr/>
      </dsp:nvSpPr>
      <dsp:spPr>
        <a:xfrm>
          <a:off x="1132099" y="2947476"/>
          <a:ext cx="7172248" cy="457199"/>
        </a:xfrm>
        <a:prstGeom prst="rect">
          <a:avLst/>
        </a:prstGeom>
        <a:solidFill>
          <a:srgbClr val="0070C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8477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solidFill>
                <a:schemeClr val="bg1"/>
              </a:solidFill>
            </a:rPr>
            <a:t>JSON Web Tokens</a:t>
          </a:r>
          <a:endParaRPr lang="en-US" sz="2000" b="0" kern="1200" dirty="0">
            <a:solidFill>
              <a:schemeClr val="bg1"/>
            </a:solidFill>
          </a:endParaRPr>
        </a:p>
      </dsp:txBody>
      <dsp:txXfrm>
        <a:off x="1132099" y="2947476"/>
        <a:ext cx="7172248" cy="457199"/>
      </dsp:txXfrm>
    </dsp:sp>
    <dsp:sp modelId="{EA81834E-40E6-466A-9894-E16F8652A29B}">
      <dsp:nvSpPr>
        <dsp:cNvPr id="0" name=""/>
        <dsp:cNvSpPr/>
      </dsp:nvSpPr>
      <dsp:spPr>
        <a:xfrm>
          <a:off x="812061" y="2856038"/>
          <a:ext cx="640076" cy="640076"/>
        </a:xfrm>
        <a:prstGeom prst="ellipse">
          <a:avLst/>
        </a:prstGeom>
        <a:solidFill>
          <a:srgbClr val="00206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21F000-06F5-4A7B-A720-4B06F6EB8258}">
      <dsp:nvSpPr>
        <dsp:cNvPr id="0" name=""/>
        <dsp:cNvSpPr/>
      </dsp:nvSpPr>
      <dsp:spPr>
        <a:xfrm>
          <a:off x="914837" y="3813779"/>
          <a:ext cx="7389510" cy="457199"/>
        </a:xfrm>
        <a:prstGeom prst="rect">
          <a:avLst/>
        </a:prstGeom>
        <a:solidFill>
          <a:srgbClr val="0070C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8477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solidFill>
                <a:schemeClr val="bg1"/>
              </a:solidFill>
            </a:rPr>
            <a:t>Example Use case</a:t>
          </a:r>
          <a:endParaRPr lang="en-US" sz="2000" b="0" kern="1200" dirty="0">
            <a:solidFill>
              <a:schemeClr val="bg1"/>
            </a:solidFill>
          </a:endParaRPr>
        </a:p>
      </dsp:txBody>
      <dsp:txXfrm>
        <a:off x="914837" y="3813779"/>
        <a:ext cx="7389510" cy="457199"/>
      </dsp:txXfrm>
    </dsp:sp>
    <dsp:sp modelId="{3A87F690-BCBB-4356-972E-EA4289DE8B37}">
      <dsp:nvSpPr>
        <dsp:cNvPr id="0" name=""/>
        <dsp:cNvSpPr/>
      </dsp:nvSpPr>
      <dsp:spPr>
        <a:xfrm>
          <a:off x="594799" y="3722341"/>
          <a:ext cx="640076" cy="640076"/>
        </a:xfrm>
        <a:prstGeom prst="ellipse">
          <a:avLst/>
        </a:prstGeom>
        <a:solidFill>
          <a:srgbClr val="00206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FACCE1-5421-4E3A-A184-3F2B4934639D}">
      <dsp:nvSpPr>
        <dsp:cNvPr id="0" name=""/>
        <dsp:cNvSpPr/>
      </dsp:nvSpPr>
      <dsp:spPr>
        <a:xfrm>
          <a:off x="439715" y="4680082"/>
          <a:ext cx="7864632" cy="457199"/>
        </a:xfrm>
        <a:prstGeom prst="rect">
          <a:avLst/>
        </a:prstGeom>
        <a:solidFill>
          <a:srgbClr val="0070C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8477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solidFill>
                <a:schemeClr val="bg1"/>
              </a:solidFill>
            </a:rPr>
            <a:t>Questions ?</a:t>
          </a:r>
          <a:endParaRPr lang="en-US" sz="2000" b="0" kern="1200" dirty="0">
            <a:solidFill>
              <a:schemeClr val="bg1"/>
            </a:solidFill>
          </a:endParaRPr>
        </a:p>
      </dsp:txBody>
      <dsp:txXfrm>
        <a:off x="439715" y="4680082"/>
        <a:ext cx="7864632" cy="457199"/>
      </dsp:txXfrm>
    </dsp:sp>
    <dsp:sp modelId="{3DF6AE6A-751E-42E4-A518-B10AAF8551D8}">
      <dsp:nvSpPr>
        <dsp:cNvPr id="0" name=""/>
        <dsp:cNvSpPr/>
      </dsp:nvSpPr>
      <dsp:spPr>
        <a:xfrm>
          <a:off x="119677" y="4588643"/>
          <a:ext cx="640076" cy="640076"/>
        </a:xfrm>
        <a:prstGeom prst="ellipse">
          <a:avLst/>
        </a:prstGeom>
        <a:solidFill>
          <a:srgbClr val="00206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37840" cy="464821"/>
          </a:xfrm>
          <a:prstGeom prst="rect">
            <a:avLst/>
          </a:prstGeom>
        </p:spPr>
        <p:txBody>
          <a:bodyPr vert="horz" lIns="92258" tIns="46130" rIns="92258" bIns="4613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2"/>
            <a:ext cx="3037840" cy="464821"/>
          </a:xfrm>
          <a:prstGeom prst="rect">
            <a:avLst/>
          </a:prstGeom>
        </p:spPr>
        <p:txBody>
          <a:bodyPr vert="horz" lIns="92258" tIns="46130" rIns="92258" bIns="46130" rtlCol="0"/>
          <a:lstStyle>
            <a:lvl1pPr algn="r">
              <a:defRPr sz="1300"/>
            </a:lvl1pPr>
          </a:lstStyle>
          <a:p>
            <a:fld id="{CA45D945-D721-4A7A-82A8-D399D8071AD2}" type="datetimeFigureOut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9"/>
            <a:ext cx="3037840" cy="464821"/>
          </a:xfrm>
          <a:prstGeom prst="rect">
            <a:avLst/>
          </a:prstGeom>
        </p:spPr>
        <p:txBody>
          <a:bodyPr vert="horz" lIns="92258" tIns="46130" rIns="92258" bIns="4613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9"/>
            <a:ext cx="3037840" cy="464821"/>
          </a:xfrm>
          <a:prstGeom prst="rect">
            <a:avLst/>
          </a:prstGeom>
        </p:spPr>
        <p:txBody>
          <a:bodyPr vert="horz" lIns="92258" tIns="46130" rIns="92258" bIns="46130" rtlCol="0" anchor="b"/>
          <a:lstStyle>
            <a:lvl1pPr algn="r">
              <a:defRPr sz="1300"/>
            </a:lvl1pPr>
          </a:lstStyle>
          <a:p>
            <a:fld id="{B070D94E-BF60-49BF-A858-2CEC091432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7616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37840" cy="464821"/>
          </a:xfrm>
          <a:prstGeom prst="rect">
            <a:avLst/>
          </a:prstGeom>
        </p:spPr>
        <p:txBody>
          <a:bodyPr vert="horz" lIns="92258" tIns="46130" rIns="92258" bIns="4613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2"/>
            <a:ext cx="3037840" cy="464821"/>
          </a:xfrm>
          <a:prstGeom prst="rect">
            <a:avLst/>
          </a:prstGeom>
        </p:spPr>
        <p:txBody>
          <a:bodyPr vert="horz" lIns="92258" tIns="46130" rIns="92258" bIns="46130" rtlCol="0"/>
          <a:lstStyle>
            <a:lvl1pPr algn="r">
              <a:defRPr sz="1300"/>
            </a:lvl1pPr>
          </a:lstStyle>
          <a:p>
            <a:fld id="{CB8F710A-6901-46BF-B565-F228817623B7}" type="datetimeFigureOut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5025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58" tIns="46130" rIns="92258" bIns="4613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2"/>
            <a:ext cx="5608320" cy="4183381"/>
          </a:xfrm>
          <a:prstGeom prst="rect">
            <a:avLst/>
          </a:prstGeom>
        </p:spPr>
        <p:txBody>
          <a:bodyPr vert="horz" lIns="92258" tIns="46130" rIns="92258" bIns="4613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9"/>
            <a:ext cx="3037840" cy="464821"/>
          </a:xfrm>
          <a:prstGeom prst="rect">
            <a:avLst/>
          </a:prstGeom>
        </p:spPr>
        <p:txBody>
          <a:bodyPr vert="horz" lIns="92258" tIns="46130" rIns="92258" bIns="4613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9"/>
            <a:ext cx="3037840" cy="464821"/>
          </a:xfrm>
          <a:prstGeom prst="rect">
            <a:avLst/>
          </a:prstGeom>
        </p:spPr>
        <p:txBody>
          <a:bodyPr vert="horz" lIns="92258" tIns="46130" rIns="92258" bIns="46130" rtlCol="0" anchor="b"/>
          <a:lstStyle>
            <a:lvl1pPr algn="r">
              <a:defRPr sz="1300"/>
            </a:lvl1pPr>
          </a:lstStyle>
          <a:p>
            <a:fld id="{092D6539-BCBE-47D3-9080-55590C12B7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93983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WF_Corp_Sig_rgb_2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224463" y="5257800"/>
            <a:ext cx="3524250" cy="130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9"/>
          <p:cNvSpPr>
            <a:spLocks noChangeShapeType="1"/>
          </p:cNvSpPr>
          <p:nvPr/>
        </p:nvSpPr>
        <p:spPr bwMode="auto">
          <a:xfrm flipV="1">
            <a:off x="527050" y="3418618"/>
            <a:ext cx="6887542" cy="1196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54975" y="415097"/>
            <a:ext cx="708025" cy="708025"/>
          </a:xfrm>
          <a:prstGeom prst="rect">
            <a:avLst/>
          </a:prstGeom>
        </p:spPr>
      </p:pic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3917" y="1360519"/>
            <a:ext cx="7621058" cy="1933575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2069" y="3624263"/>
            <a:ext cx="7602906" cy="1752600"/>
          </a:xfrm>
        </p:spPr>
        <p:txBody>
          <a:bodyPr tIns="0"/>
          <a:lstStyle>
            <a:lvl1pPr marL="0" indent="0">
              <a:buFont typeface="Wingdings" pitchFamily="2" charset="2"/>
              <a:buNone/>
              <a:defRPr b="1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16741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774114" y="6612467"/>
            <a:ext cx="642937" cy="57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7C5720AA-11DF-424D-AA56-6FF906D2AE5E}" type="slidenum">
              <a:rPr lang="en-US" altLang="en-US" sz="900" smtClean="0">
                <a:solidFill>
                  <a:srgbClr val="000000"/>
                </a:solidFill>
              </a:rPr>
              <a:pPr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smtClean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8774114" y="6612467"/>
            <a:ext cx="642937" cy="57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866AAC4E-3263-419C-8C22-C5596E960BC9}" type="slidenum">
              <a:rPr lang="en-US" altLang="en-US" sz="900" smtClean="0">
                <a:solidFill>
                  <a:srgbClr val="000000"/>
                </a:solidFill>
              </a:rPr>
              <a:pPr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7730" y="1643943"/>
            <a:ext cx="4024270" cy="7444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7730" y="2546048"/>
            <a:ext cx="4024270" cy="395128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4610" y="1643943"/>
            <a:ext cx="4041775" cy="7444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4610" y="2546048"/>
            <a:ext cx="4041775" cy="395128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58102936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8699974" y="6469454"/>
            <a:ext cx="456257" cy="384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993D5D6D-E745-4CD3-BC92-8DCE7F2890E9}" type="slidenum">
              <a:rPr lang="en-US" altLang="en-US" sz="900" smtClean="0">
                <a:solidFill>
                  <a:srgbClr val="7A6855">
                    <a:lumMod val="75000"/>
                  </a:srgbClr>
                </a:solidFill>
              </a:rPr>
              <a:pPr algn="ctr"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smtClean="0">
              <a:solidFill>
                <a:srgbClr val="7A6855">
                  <a:lumMod val="7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7595513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8774114" y="6612467"/>
            <a:ext cx="642937" cy="57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83560388-B608-46D4-B717-5DB8AD5B62B3}" type="slidenum">
              <a:rPr lang="en-US" altLang="en-US" sz="900" smtClean="0">
                <a:solidFill>
                  <a:srgbClr val="000000"/>
                </a:solidFill>
              </a:rPr>
              <a:pPr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smtClean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8774114" y="6612467"/>
            <a:ext cx="642937" cy="57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FCE9B9AE-AB47-48F7-A9F4-42DFCFAB85CD}" type="slidenum">
              <a:rPr lang="en-US" altLang="en-US" sz="900" smtClean="0">
                <a:solidFill>
                  <a:srgbClr val="000000"/>
                </a:solidFill>
              </a:rPr>
              <a:pPr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0241284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Pag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1724027"/>
            <a:ext cx="8248650" cy="2313820"/>
          </a:xfrm>
        </p:spPr>
        <p:txBody>
          <a:bodyPr rIns="91440" bIns="45720" rtlCol="0">
            <a:normAutofit/>
          </a:bodyPr>
          <a:lstStyle>
            <a:lvl1pPr marL="227013" indent="-227013" algn="l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lang="en-US" sz="2800" kern="1200" dirty="0" smtClean="0">
                <a:solidFill>
                  <a:schemeClr val="bg1"/>
                </a:solidFill>
                <a:latin typeface="Verdana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948238" y="4138205"/>
            <a:ext cx="3470275" cy="403225"/>
          </a:xfrm>
        </p:spPr>
        <p:txBody>
          <a:bodyPr>
            <a:normAutofit/>
          </a:bodyPr>
          <a:lstStyle>
            <a:lvl1pPr marL="0" indent="0" algn="r">
              <a:buNone/>
              <a:defRPr sz="18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628065989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895E-8DAA-4A18-8157-CB5669971D5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816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CA4AC-7F92-45C2-BB75-3EBFF233EE5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1728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E16F-F769-45F4-A5DB-3DE97CD17C0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5871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D2A8-D5CD-4D5E-9CBB-E4F5BDEC021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8702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829-6A5A-4F9F-93C6-D124C22EC88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13274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88DC-60FB-41F2-A0BB-39FD819EDD9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97711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0F1291B-B6DA-4F26-BB25-6CDACE341E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703352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7751-9CC4-4691-9C13-B6125BF662B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33352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7BB4E-754D-45F9-A43F-4878FA14239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78679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7918-70F2-4ADC-AE29-88126140AEC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9287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0AF49-9133-4DB7-8793-C394DAE8AD3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89927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4946-AB65-42BF-804F-C7C94A7179D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722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690" y="4406941"/>
            <a:ext cx="7772703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690" y="2906713"/>
            <a:ext cx="7772703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0F1291B-B6DA-4F26-BB25-6CDACE341E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74260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0F1291B-B6DA-4F26-BB25-6CDACE341E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1462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68" y="39115"/>
            <a:ext cx="6458217" cy="6625055"/>
          </a:xfrm>
          <a:prstGeom prst="rect">
            <a:avLst/>
          </a:prstGeom>
        </p:spPr>
      </p:pic>
      <p:sp>
        <p:nvSpPr>
          <p:cNvPr id="5" name="Line 9"/>
          <p:cNvSpPr>
            <a:spLocks noChangeShapeType="1"/>
          </p:cNvSpPr>
          <p:nvPr userDrawn="1"/>
        </p:nvSpPr>
        <p:spPr bwMode="auto">
          <a:xfrm>
            <a:off x="3109913" y="3431117"/>
            <a:ext cx="548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6" name="Picture 3" descr="logo-and-stagecoach-lockup-p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585"/>
          <a:stretch>
            <a:fillRect/>
          </a:stretch>
        </p:blipFill>
        <p:spPr bwMode="auto">
          <a:xfrm>
            <a:off x="5137150" y="5041901"/>
            <a:ext cx="3670300" cy="1722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54951" y="512234"/>
            <a:ext cx="741363" cy="986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logo-and-stagecoach-lockup-ppt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585"/>
          <a:stretch>
            <a:fillRect/>
          </a:stretch>
        </p:blipFill>
        <p:spPr bwMode="auto">
          <a:xfrm>
            <a:off x="5137150" y="5041901"/>
            <a:ext cx="3670300" cy="1722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54951" y="512234"/>
            <a:ext cx="741363" cy="986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6786" y="1306448"/>
            <a:ext cx="7308164" cy="1959883"/>
          </a:xfr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lang="en-US" sz="48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6786" y="3657600"/>
            <a:ext cx="6400800" cy="9144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rIns="91440" bIns="45720">
            <a:normAutofit/>
          </a:bodyPr>
          <a:lstStyle>
            <a:lvl1pPr marL="0" indent="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lang="en-US" sz="1600" b="1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546786" y="5275171"/>
            <a:ext cx="2819400" cy="7620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637960867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730" y="319903"/>
            <a:ext cx="8229600" cy="114300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730" y="1646600"/>
            <a:ext cx="8229600" cy="5047672"/>
          </a:xfrm>
        </p:spPr>
        <p:txBody>
          <a:bodyPr/>
          <a:lstStyle>
            <a:lvl1pPr>
              <a:spcBef>
                <a:spcPts val="0"/>
              </a:spcBef>
              <a:defRPr sz="2200">
                <a:solidFill>
                  <a:schemeClr val="tx1"/>
                </a:solidFill>
              </a:defRPr>
            </a:lvl1pPr>
            <a:lvl2pPr marL="687388" indent="-342900"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 marL="914400" indent="-227013"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 marL="1141413" indent="-227013"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 marL="1376363" indent="-234950"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774115" y="6501901"/>
            <a:ext cx="369887" cy="35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E56D2108-9BC8-472B-AA97-FBEC429E2239}" type="slidenum">
              <a:rPr lang="en-US" altLang="en-US" sz="900" smtClean="0">
                <a:solidFill>
                  <a:srgbClr val="7A6855"/>
                </a:solidFill>
              </a:rPr>
              <a:pPr algn="ctr"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dirty="0" smtClean="0">
              <a:solidFill>
                <a:srgbClr val="7A68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3781196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774114" y="6612467"/>
            <a:ext cx="642937" cy="57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18B220F3-1141-469D-99C9-5163AA64FE89}" type="slidenum">
              <a:rPr lang="en-US" altLang="en-US" sz="900" smtClean="0">
                <a:solidFill>
                  <a:srgbClr val="000000"/>
                </a:solidFill>
              </a:rPr>
              <a:pPr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smtClean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8774114" y="6612467"/>
            <a:ext cx="642937" cy="57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656EF891-43A7-4760-BD0E-BBD694E04DA9}" type="slidenum">
              <a:rPr lang="en-US" altLang="en-US" sz="900" smtClean="0">
                <a:solidFill>
                  <a:srgbClr val="000000"/>
                </a:solidFill>
              </a:rPr>
              <a:pPr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0" y="2286001"/>
            <a:ext cx="8229600" cy="3840163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617074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774114" y="6612467"/>
            <a:ext cx="642937" cy="57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7C80ABAE-84A7-4CEB-9D9B-8AD3E1D4D1E5}" type="slidenum">
              <a:rPr lang="en-US" altLang="en-US" sz="900" smtClean="0">
                <a:solidFill>
                  <a:srgbClr val="000000"/>
                </a:solidFill>
              </a:rPr>
              <a:pPr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smtClean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8774114" y="6612467"/>
            <a:ext cx="642937" cy="57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AD9E2363-0871-46B2-AAE9-3812FEC96E74}" type="slidenum">
              <a:rPr lang="en-US" altLang="en-US" sz="900" smtClean="0">
                <a:solidFill>
                  <a:srgbClr val="000000"/>
                </a:solidFill>
              </a:rPr>
              <a:pPr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smtClean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506" y="3383179"/>
            <a:ext cx="7772400" cy="533400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51506" y="2159440"/>
            <a:ext cx="8343900" cy="1143000"/>
          </a:xfrm>
        </p:spPr>
        <p:txBody>
          <a:bodyPr anchor="b"/>
          <a:lstStyle>
            <a:lvl1pPr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66032222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7730" y="1647824"/>
            <a:ext cx="4024270" cy="45259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7783" y="1647824"/>
            <a:ext cx="4038600" cy="45259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8774115" y="6501901"/>
            <a:ext cx="369887" cy="35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ts val="8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fld id="{E56D2108-9BC8-472B-AA97-FBEC429E2239}" type="slidenum">
              <a:rPr lang="en-US" altLang="en-US" sz="900" smtClean="0">
                <a:solidFill>
                  <a:srgbClr val="7A6855"/>
                </a:solidFill>
              </a:rPr>
              <a:pPr algn="ctr" eaLnBrk="1" fontAlgn="base" hangingPunct="1">
                <a:spcBef>
                  <a:spcPts val="800"/>
                </a:spcBef>
                <a:spcAft>
                  <a:spcPct val="0"/>
                </a:spcAft>
                <a:buFont typeface="Wingdings" pitchFamily="2" charset="2"/>
                <a:buNone/>
                <a:defRPr/>
              </a:pPr>
              <a:t>‹#›</a:t>
            </a:fld>
            <a:endParaRPr lang="en-US" altLang="en-US" sz="900" dirty="0" smtClean="0">
              <a:solidFill>
                <a:srgbClr val="7A68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4674727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4975" y="187325"/>
            <a:ext cx="82550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6563" y="1371600"/>
            <a:ext cx="825500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91525" y="6657975"/>
            <a:ext cx="81597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solidFill>
                  <a:srgbClr val="626366"/>
                </a:solidFill>
                <a:cs typeface="MS PGothic" charset="0"/>
              </a:defRPr>
            </a:lvl1pPr>
          </a:lstStyle>
          <a:p>
            <a:fld id="{E0F1291B-B6DA-4F26-BB25-6CDACE341E2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ＭＳ Ｐゴシック" charset="0"/>
          <a:cs typeface="MS PGothic"/>
        </a:defRPr>
      </a:lvl1pPr>
      <a:lvl2pPr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  <a:ea typeface="ＭＳ Ｐゴシック" charset="0"/>
          <a:cs typeface="MS PGothic"/>
        </a:defRPr>
      </a:lvl2pPr>
      <a:lvl3pPr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  <a:ea typeface="ＭＳ Ｐゴシック" charset="0"/>
          <a:cs typeface="MS PGothic"/>
        </a:defRPr>
      </a:lvl3pPr>
      <a:lvl4pPr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  <a:ea typeface="ＭＳ Ｐゴシック" charset="0"/>
          <a:cs typeface="MS PGothic"/>
        </a:defRPr>
      </a:lvl4pPr>
      <a:lvl5pPr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  <a:ea typeface="ＭＳ Ｐゴシック" charset="0"/>
          <a:cs typeface="MS PGothic"/>
        </a:defRPr>
      </a:lvl5pPr>
      <a:lvl6pPr marL="4572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  <a:ea typeface="MS PGothic" pitchFamily="34" charset="-128"/>
        </a:defRPr>
      </a:lvl6pPr>
      <a:lvl7pPr marL="9144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  <a:ea typeface="MS PGothic" pitchFamily="34" charset="-128"/>
        </a:defRPr>
      </a:lvl7pPr>
      <a:lvl8pPr marL="13716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  <a:ea typeface="MS PGothic" pitchFamily="34" charset="-128"/>
        </a:defRPr>
      </a:lvl8pPr>
      <a:lvl9pPr marL="18288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  <a:ea typeface="MS PGothic" pitchFamily="34" charset="-128"/>
        </a:defRPr>
      </a:lvl9pPr>
    </p:titleStyle>
    <p:bodyStyle>
      <a:lvl1pPr marL="2857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Wingdings" charset="0"/>
        <a:buChar char="§"/>
        <a:defRPr sz="2400">
          <a:solidFill>
            <a:srgbClr val="000000"/>
          </a:solidFill>
          <a:latin typeface="+mn-lt"/>
          <a:ea typeface="+mn-ea"/>
          <a:cs typeface="ヒラギノ角ゴ Pro W3"/>
        </a:defRPr>
      </a:lvl1pPr>
      <a:lvl2pPr marL="628650" indent="-22542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Wingdings" charset="0"/>
        <a:buChar char="§"/>
        <a:defRPr sz="2000">
          <a:solidFill>
            <a:srgbClr val="000000"/>
          </a:solidFill>
          <a:latin typeface="+mn-lt"/>
          <a:ea typeface="+mn-ea"/>
          <a:cs typeface="ヒラギノ角ゴ Pro W3"/>
        </a:defRPr>
      </a:lvl2pPr>
      <a:lvl3pPr marL="981075" indent="-233363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Wingdings" charset="0"/>
        <a:buChar char="§"/>
        <a:defRPr>
          <a:solidFill>
            <a:srgbClr val="000000"/>
          </a:solidFill>
          <a:latin typeface="+mn-lt"/>
          <a:ea typeface="+mn-ea"/>
          <a:cs typeface="ヒラギノ角ゴ Pro W3"/>
        </a:defRPr>
      </a:lvl3pPr>
      <a:lvl4pPr marL="1266825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Wingdings" charset="0"/>
        <a:buChar char="§"/>
        <a:defRPr sz="1600">
          <a:solidFill>
            <a:srgbClr val="000000"/>
          </a:solidFill>
          <a:latin typeface="+mn-lt"/>
          <a:ea typeface="+mn-ea"/>
          <a:cs typeface="ヒラギノ角ゴ Pro W3"/>
        </a:defRPr>
      </a:lvl4pPr>
      <a:lvl5pPr marL="1554163" indent="-173038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Wingdings" charset="0"/>
        <a:buChar char="§"/>
        <a:defRPr sz="1400">
          <a:solidFill>
            <a:srgbClr val="000000"/>
          </a:solidFill>
          <a:latin typeface="+mn-lt"/>
          <a:ea typeface="+mn-ea"/>
          <a:cs typeface="ヒラギノ角ゴ Pro W3"/>
        </a:defRPr>
      </a:lvl5pPr>
      <a:lvl6pPr marL="2011363" indent="-173038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rgbClr val="000000"/>
          </a:solidFill>
          <a:latin typeface="+mn-lt"/>
          <a:ea typeface="+mn-ea"/>
        </a:defRPr>
      </a:lvl6pPr>
      <a:lvl7pPr marL="2468563" indent="-173038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rgbClr val="000000"/>
          </a:solidFill>
          <a:latin typeface="+mn-lt"/>
          <a:ea typeface="+mn-ea"/>
        </a:defRPr>
      </a:lvl7pPr>
      <a:lvl8pPr marL="2925763" indent="-173038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rgbClr val="000000"/>
          </a:solidFill>
          <a:latin typeface="+mn-lt"/>
          <a:ea typeface="+mn-ea"/>
        </a:defRPr>
      </a:lvl8pPr>
      <a:lvl9pPr marL="3382963" indent="-173038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47688" y="319617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7688" y="1651001"/>
            <a:ext cx="82296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115729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</p:sldLayoutIdLst>
  <p:transition spd="med">
    <p:fade/>
  </p:transition>
  <p:hf hdr="0" ftr="0" dt="0"/>
  <p:txStyles>
    <p:titleStyle>
      <a:lvl1pPr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lang="en-US" sz="3000" kern="1200" dirty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Georgia" pitchFamily="18" charset="0"/>
        </a:defRPr>
      </a:lvl2pPr>
      <a:lvl3pPr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Georgia" pitchFamily="18" charset="0"/>
        </a:defRPr>
      </a:lvl3pPr>
      <a:lvl4pPr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Georgia" pitchFamily="18" charset="0"/>
        </a:defRPr>
      </a:lvl4pPr>
      <a:lvl5pPr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Georgia" pitchFamily="18" charset="0"/>
        </a:defRPr>
      </a:lvl5pPr>
      <a:lvl6pPr marL="4572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</a:defRPr>
      </a:lvl6pPr>
      <a:lvl7pPr marL="9144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</a:defRPr>
      </a:lvl7pPr>
      <a:lvl8pPr marL="13716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</a:defRPr>
      </a:lvl8pPr>
      <a:lvl9pPr marL="18288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</a:defRPr>
      </a:lvl9pPr>
    </p:titleStyle>
    <p:bodyStyle>
      <a:lvl1pPr marL="342900" indent="-342900" algn="l" rtl="0" eaLnBrk="1" fontAlgn="base" hangingPunct="1">
        <a:spcBef>
          <a:spcPct val="0"/>
        </a:spcBef>
        <a:spcAft>
          <a:spcPts val="1200"/>
        </a:spcAft>
        <a:buFont typeface="Wingdings" pitchFamily="2" charset="2"/>
        <a:buChar char="§"/>
        <a:defRPr sz="22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687388" indent="-342900" algn="l" rtl="0" eaLnBrk="1" fontAlgn="base" hangingPunct="1">
        <a:spcBef>
          <a:spcPct val="0"/>
        </a:spcBef>
        <a:spcAft>
          <a:spcPts val="1200"/>
        </a:spcAft>
        <a:buFont typeface="Verdana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914400" indent="-227013" algn="l" rtl="0" eaLnBrk="1" fontAlgn="base" hangingPunct="1">
        <a:spcBef>
          <a:spcPct val="0"/>
        </a:spcBef>
        <a:spcAft>
          <a:spcPts val="1200"/>
        </a:spcAft>
        <a:buFont typeface="Arial" charset="0"/>
        <a:buChar char="•"/>
        <a:defRPr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141413" indent="-227013" algn="l" rtl="0" eaLnBrk="1" fontAlgn="base" hangingPunct="1">
        <a:spcBef>
          <a:spcPct val="0"/>
        </a:spcBef>
        <a:spcAft>
          <a:spcPts val="1200"/>
        </a:spcAft>
        <a:buFont typeface="Wingdings" pitchFamily="2" charset="2"/>
        <a:buChar char="§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1376363" indent="-234950" algn="l" rtl="0" eaLnBrk="1" fontAlgn="base" hangingPunct="1">
        <a:spcBef>
          <a:spcPct val="0"/>
        </a:spcBef>
        <a:spcAft>
          <a:spcPts val="1200"/>
        </a:spcAft>
        <a:buFont typeface="Wingdings" pitchFamily="2" charset="2"/>
        <a:buChar char="§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2A100-E661-4B56-9D9D-38F2193CF8C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007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scotch.io/tutorials/the-anatomy-of-a-json-web-token" TargetMode="External"/><Relationship Id="rId3" Type="http://schemas.openxmlformats.org/officeDocument/2006/relationships/hyperlink" Target="https://www.ibm.com/support/knowledgecenter/en/SSFS6T/com.ibm.apic.toolkit.doc/tutorial_apionprem_security_OAuth.html" TargetMode="External"/><Relationship Id="rId7" Type="http://schemas.openxmlformats.org/officeDocument/2006/relationships/hyperlink" Target="https://jwt.io/introduction/" TargetMode="External"/><Relationship Id="rId2" Type="http://schemas.openxmlformats.org/officeDocument/2006/relationships/hyperlink" Target="https://tools.ietf.org/html/rfc674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ols.ietf.org/html/rfc6750" TargetMode="External"/><Relationship Id="rId5" Type="http://schemas.openxmlformats.org/officeDocument/2006/relationships/hyperlink" Target="https://www.oauth.com/oauth2-servers/background/" TargetMode="External"/><Relationship Id="rId4" Type="http://schemas.openxmlformats.org/officeDocument/2006/relationships/hyperlink" Target="https://www.digitalocean.com/community/tutorials/an-introduction-to-oauth-2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14400" y="152400"/>
            <a:ext cx="805105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lang="en-US" sz="30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bg2"/>
                </a:solidFill>
                <a:latin typeface="Georgia" pitchFamily="18" charset="0"/>
              </a:defRPr>
            </a:lvl2pPr>
            <a:lvl3pPr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bg2"/>
                </a:solidFill>
                <a:latin typeface="Georgia" pitchFamily="18" charset="0"/>
              </a:defRPr>
            </a:lvl3pPr>
            <a:lvl4pPr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bg2"/>
                </a:solidFill>
                <a:latin typeface="Georgia" pitchFamily="18" charset="0"/>
              </a:defRPr>
            </a:lvl4pPr>
            <a:lvl5pPr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bg2"/>
                </a:solidFill>
                <a:latin typeface="Georgia" pitchFamily="18" charset="0"/>
              </a:defRPr>
            </a:lvl5pPr>
            <a:lvl6pPr marL="457200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Georgia" pitchFamily="18" charset="0"/>
              </a:defRPr>
            </a:lvl6pPr>
            <a:lvl7pPr marL="914400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Georgia" pitchFamily="18" charset="0"/>
              </a:defRPr>
            </a:lvl7pPr>
            <a:lvl8pPr marL="1371600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Georgia" pitchFamily="18" charset="0"/>
              </a:defRPr>
            </a:lvl8pPr>
            <a:lvl9pPr marL="1828800"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Georgia" pitchFamily="18" charset="0"/>
              </a:defRPr>
            </a:lvl9pPr>
          </a:lstStyle>
          <a:p>
            <a:pPr algn="r"/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</a:rPr>
              <a:t>OAuth 2.0 </a:t>
            </a:r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Overview</a:t>
            </a:r>
            <a:r>
              <a:rPr altLang="en-US" sz="2800" b="1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/>
            </a:r>
            <a:br>
              <a:rPr altLang="en-US" sz="2800" b="1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</a:br>
            <a:r>
              <a:rPr lang="en-US" altLang="en-US" sz="1400" b="1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b</a:t>
            </a:r>
            <a:r>
              <a:rPr altLang="en-US" sz="1400" b="1" dirty="0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y </a:t>
            </a:r>
            <a:r>
              <a:rPr altLang="en-US" sz="1400" b="1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Rama </a:t>
            </a:r>
            <a:r>
              <a:rPr altLang="en-US" sz="1400" b="1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Menda</a:t>
            </a:r>
          </a:p>
          <a:p>
            <a:pPr algn="r"/>
            <a:endParaRPr altLang="en-US" sz="1400" b="1" smtClean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</a:endParaRPr>
          </a:p>
          <a:p>
            <a:pPr algn="r"/>
            <a:r>
              <a:rPr altLang="en-US" sz="1400" b="1" smtClean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Version : 1.1</a:t>
            </a:r>
            <a:endParaRPr altLang="en-US" sz="1400" b="1" dirty="0" smtClean="0">
              <a:solidFill>
                <a:schemeClr val="bg1">
                  <a:lumMod val="95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42503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4" y="30479"/>
            <a:ext cx="8728075" cy="671649"/>
          </a:xfrm>
        </p:spPr>
        <p:txBody>
          <a:bodyPr/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Use Case : Accessing Vendor Services </a:t>
            </a:r>
            <a:br>
              <a:rPr lang="en-US" sz="2400" b="1" dirty="0" smtClean="0">
                <a:solidFill>
                  <a:srgbClr val="002060"/>
                </a:solidFill>
              </a:rPr>
            </a:br>
            <a:r>
              <a:rPr lang="en-US" sz="1200" b="1" dirty="0" smtClean="0">
                <a:solidFill>
                  <a:srgbClr val="002060"/>
                </a:solidFill>
              </a:rPr>
              <a:t>OAuth </a:t>
            </a:r>
            <a:r>
              <a:rPr lang="en-US" sz="1200" b="1" dirty="0">
                <a:solidFill>
                  <a:srgbClr val="002060"/>
                </a:solidFill>
              </a:rPr>
              <a:t>2.0 Overview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3191" y="823032"/>
            <a:ext cx="870078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  <a:latin typeface="+mj-lt"/>
              </a:rPr>
              <a:t>System-Level </a:t>
            </a:r>
            <a:r>
              <a:rPr lang="en-US" sz="1100" b="1" dirty="0" smtClean="0">
                <a:solidFill>
                  <a:srgbClr val="002060"/>
                </a:solidFill>
                <a:latin typeface="+mj-lt"/>
              </a:rPr>
              <a:t>Authentication ?</a:t>
            </a:r>
            <a:endParaRPr lang="en-US" sz="1100" b="1" dirty="0">
              <a:solidFill>
                <a:srgbClr val="002060"/>
              </a:solidFill>
              <a:latin typeface="+mj-lt"/>
            </a:endParaRPr>
          </a:p>
          <a:p>
            <a:r>
              <a:rPr lang="en-US" sz="9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Vendor’s </a:t>
            </a:r>
            <a:r>
              <a:rPr lang="en-US" sz="900" dirty="0" err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Auth</a:t>
            </a:r>
            <a:r>
              <a:rPr lang="en-US" sz="9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provider authorizes the calling application(Gateway) to access resources (Vendor’s services). </a:t>
            </a:r>
            <a:r>
              <a:rPr lang="en-US" sz="9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n-US" sz="900" dirty="0" smtClean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9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can be done by the following ways</a:t>
            </a:r>
          </a:p>
          <a:p>
            <a:endParaRPr lang="en-US" sz="900" dirty="0" smtClean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rgbClr val="002060"/>
                </a:solidFill>
                <a:latin typeface="+mj-lt"/>
              </a:rPr>
              <a:t>Using Mutual </a:t>
            </a:r>
            <a:r>
              <a:rPr lang="en-US" sz="900" b="1" dirty="0" err="1">
                <a:solidFill>
                  <a:srgbClr val="002060"/>
                </a:solidFill>
                <a:latin typeface="+mj-lt"/>
              </a:rPr>
              <a:t>Auth</a:t>
            </a:r>
            <a:r>
              <a:rPr lang="en-US" sz="900" b="1" dirty="0">
                <a:solidFill>
                  <a:srgbClr val="002060"/>
                </a:solidFill>
                <a:latin typeface="+mj-lt"/>
              </a:rPr>
              <a:t> between </a:t>
            </a:r>
            <a:r>
              <a:rPr lang="en-US" sz="900" b="1" dirty="0" smtClean="0">
                <a:solidFill>
                  <a:srgbClr val="002060"/>
                </a:solidFill>
                <a:latin typeface="+mj-lt"/>
              </a:rPr>
              <a:t>Gateway and </a:t>
            </a:r>
            <a:r>
              <a:rPr lang="en-US" sz="900" b="1" dirty="0">
                <a:solidFill>
                  <a:srgbClr val="002060"/>
                </a:solidFill>
                <a:latin typeface="+mj-lt"/>
              </a:rPr>
              <a:t>Vendor’s API </a:t>
            </a:r>
            <a:r>
              <a:rPr lang="en-US" sz="900" b="1" dirty="0" smtClean="0">
                <a:solidFill>
                  <a:srgbClr val="002060"/>
                </a:solidFill>
                <a:latin typeface="+mj-lt"/>
              </a:rPr>
              <a:t>Gateway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sz="9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 Client ID and Secret through the one time registration with Vendor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b="1" dirty="0">
              <a:solidFill>
                <a:srgbClr val="002060"/>
              </a:solidFill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rgbClr val="002060"/>
                </a:solidFill>
                <a:latin typeface="+mj-lt"/>
              </a:rPr>
              <a:t>Using Gateway’s Client ID and Client Secret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 Client ID and Secret through the one time registration with Vendor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Gateway is responsible for securely managing “Client Secret”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endParaRPr lang="en-US" sz="900" dirty="0" smtClean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rgbClr val="002060"/>
                </a:solidFill>
                <a:latin typeface="+mj-lt"/>
              </a:rPr>
              <a:t>Both (Mutual </a:t>
            </a:r>
            <a:r>
              <a:rPr lang="en-US" sz="900" b="1" dirty="0" err="1">
                <a:solidFill>
                  <a:srgbClr val="002060"/>
                </a:solidFill>
                <a:latin typeface="+mj-lt"/>
              </a:rPr>
              <a:t>Auth</a:t>
            </a:r>
            <a:r>
              <a:rPr lang="en-US" sz="900" b="1" dirty="0">
                <a:solidFill>
                  <a:srgbClr val="002060"/>
                </a:solidFill>
                <a:latin typeface="+mj-lt"/>
              </a:rPr>
              <a:t> + Client ID and Client Secret</a:t>
            </a:r>
            <a:r>
              <a:rPr lang="en-US" sz="900" b="1" dirty="0" smtClean="0">
                <a:solidFill>
                  <a:srgbClr val="002060"/>
                </a:solidFill>
                <a:latin typeface="+mj-lt"/>
              </a:rPr>
              <a:t>)</a:t>
            </a:r>
            <a:endParaRPr lang="en-US" sz="900" dirty="0" smtClean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3191" y="3177904"/>
            <a:ext cx="3442984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  <a:latin typeface="+mj-lt"/>
              </a:rPr>
              <a:t>Who </a:t>
            </a:r>
            <a:r>
              <a:rPr lang="en-US" sz="1100" b="1" dirty="0" smtClean="0">
                <a:solidFill>
                  <a:srgbClr val="002060"/>
                </a:solidFill>
                <a:latin typeface="+mj-lt"/>
              </a:rPr>
              <a:t>should manage </a:t>
            </a:r>
            <a:r>
              <a:rPr lang="en-US" sz="1100" b="1" dirty="0">
                <a:solidFill>
                  <a:srgbClr val="002060"/>
                </a:solidFill>
                <a:latin typeface="+mj-lt"/>
              </a:rPr>
              <a:t>the token </a:t>
            </a:r>
            <a:r>
              <a:rPr lang="en-US" sz="1100" b="1" dirty="0" smtClean="0">
                <a:solidFill>
                  <a:srgbClr val="002060"/>
                </a:solidFill>
                <a:latin typeface="+mj-lt"/>
              </a:rPr>
              <a:t>?</a:t>
            </a:r>
          </a:p>
          <a:p>
            <a:r>
              <a:rPr lang="en-US" sz="9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Depends on </a:t>
            </a:r>
            <a:r>
              <a:rPr lang="en-US" sz="9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Gateway’s role</a:t>
            </a:r>
            <a:endParaRPr lang="en-US" sz="9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100" b="1" dirty="0">
              <a:solidFill>
                <a:srgbClr val="002060"/>
              </a:solidFill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dirty="0" smtClean="0">
                <a:solidFill>
                  <a:srgbClr val="002060"/>
                </a:solidFill>
                <a:latin typeface="+mj-lt"/>
              </a:rPr>
              <a:t>Gateway to manage the token (Service Orchestrator)</a:t>
            </a:r>
            <a:endParaRPr lang="en-US" sz="900" dirty="0" smtClean="0">
              <a:solidFill>
                <a:srgbClr val="002060"/>
              </a:solidFill>
              <a:latin typeface="+mj-lt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Gateway abstracts vendor’s </a:t>
            </a:r>
            <a:r>
              <a:rPr lang="en-US" sz="900" dirty="0" err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auth</a:t>
            </a:r>
            <a:r>
              <a:rPr lang="en-US" sz="9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system.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Gateway can perform the Service Orchestration if needed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Seem-less to the consumer if token expires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9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dirty="0" smtClean="0">
                <a:solidFill>
                  <a:srgbClr val="002060"/>
                </a:solidFill>
                <a:latin typeface="+mj-lt"/>
              </a:rPr>
              <a:t>Gateway’s Consumer </a:t>
            </a:r>
            <a:r>
              <a:rPr lang="en-US" sz="900" b="1" dirty="0">
                <a:solidFill>
                  <a:srgbClr val="002060"/>
                </a:solidFill>
                <a:latin typeface="+mj-lt"/>
              </a:rPr>
              <a:t>to manage the token 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Gateway should </a:t>
            </a:r>
            <a:r>
              <a:rPr lang="en-US" sz="9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 pass through layer.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9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Gateway should </a:t>
            </a:r>
            <a:r>
              <a:rPr lang="en-US" sz="9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 perform the Service Orchestration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9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Individual </a:t>
            </a:r>
            <a:r>
              <a:rPr lang="en-US" sz="9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Gateway’s </a:t>
            </a:r>
            <a:r>
              <a:rPr lang="en-US" sz="9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consumer are exposed to Vendor’s </a:t>
            </a:r>
            <a:r>
              <a:rPr lang="en-US" sz="9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auth</a:t>
            </a:r>
            <a:r>
              <a:rPr lang="en-US" sz="9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system</a:t>
            </a:r>
            <a:r>
              <a:rPr lang="en-US" sz="9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3846681" y="2530734"/>
            <a:ext cx="5097294" cy="4105076"/>
          </a:xfrm>
          <a:prstGeom prst="roundRect">
            <a:avLst>
              <a:gd name="adj" fmla="val 1464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b="1" dirty="0">
              <a:solidFill>
                <a:srgbClr val="002060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9" name="Date Placeholder 8"/>
          <p:cNvSpPr txBox="1">
            <a:spLocks/>
          </p:cNvSpPr>
          <p:nvPr/>
        </p:nvSpPr>
        <p:spPr bwMode="auto">
          <a:xfrm>
            <a:off x="269428" y="6686548"/>
            <a:ext cx="21336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0" fontAlgn="auto" latinLnBrk="0" hangingPunct="0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F43B1607-691C-45B5-AF95-DB2C7AF77555}" type="datetime1">
              <a:rPr lang="en-US" sz="800" smtClean="0"/>
              <a:pPr algn="l"/>
              <a:t>5/4/2018</a:t>
            </a:fld>
            <a:endParaRPr lang="en-US" sz="800" dirty="0"/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645972" y="6686548"/>
            <a:ext cx="457200" cy="136525"/>
          </a:xfrm>
          <a:prstGeom prst="rect">
            <a:avLst/>
          </a:prstGeom>
        </p:spPr>
        <p:txBody>
          <a:bodyPr anchor="ctr"/>
          <a:lstStyle/>
          <a:p>
            <a:fld id="{B6F15528-21DE-4FAA-801E-634DDDAF4B2B}" type="slidenum">
              <a:rPr lang="en-US" sz="800" smtClean="0"/>
              <a:pPr/>
              <a:t>10</a:t>
            </a:fld>
            <a:endParaRPr lang="en-US" sz="800" dirty="0"/>
          </a:p>
        </p:txBody>
      </p:sp>
      <p:sp>
        <p:nvSpPr>
          <p:cNvPr id="12" name="Footer Placeholder 10"/>
          <p:cNvSpPr txBox="1">
            <a:spLocks/>
          </p:cNvSpPr>
          <p:nvPr/>
        </p:nvSpPr>
        <p:spPr>
          <a:xfrm>
            <a:off x="3124200" y="6686548"/>
            <a:ext cx="2895600" cy="1365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i="1" dirty="0" smtClean="0"/>
              <a:t>By Rama Menda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46681" y="2530734"/>
            <a:ext cx="5113449" cy="41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 descr="C:\Users\U551178\Desktop\Us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38677" y="2559152"/>
            <a:ext cx="490424" cy="56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1434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03819607"/>
              </p:ext>
            </p:extLst>
          </p:nvPr>
        </p:nvGraphicFramePr>
        <p:xfrm>
          <a:off x="304798" y="920750"/>
          <a:ext cx="8677276" cy="5562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4827"/>
                <a:gridCol w="3314700"/>
                <a:gridCol w="1371600"/>
                <a:gridCol w="348614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#</a:t>
                      </a:r>
                      <a:endParaRPr lang="en-US" sz="1200" b="1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Question</a:t>
                      </a:r>
                      <a:endParaRPr lang="en-US" sz="1200" b="1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By</a:t>
                      </a:r>
                      <a:endParaRPr lang="en-US" sz="1200" b="1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Clarification</a:t>
                      </a:r>
                      <a:endParaRPr lang="en-US" sz="1200" b="1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4" y="38100"/>
            <a:ext cx="8728075" cy="628104"/>
          </a:xfrm>
        </p:spPr>
        <p:txBody>
          <a:bodyPr/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Questions ?</a:t>
            </a:r>
            <a:r>
              <a:rPr lang="en-US" sz="2800" b="1" dirty="0">
                <a:solidFill>
                  <a:srgbClr val="002060"/>
                </a:solidFill>
              </a:rPr>
              <a:t/>
            </a:r>
            <a:br>
              <a:rPr lang="en-US" sz="2800" b="1" dirty="0">
                <a:solidFill>
                  <a:srgbClr val="002060"/>
                </a:solidFill>
              </a:rPr>
            </a:br>
            <a:r>
              <a:rPr lang="en-US" sz="1200" b="1" dirty="0">
                <a:solidFill>
                  <a:srgbClr val="002060"/>
                </a:solidFill>
              </a:rPr>
              <a:t>OAUTH overview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70960" y="2164080"/>
            <a:ext cx="39624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 smtClean="0">
                <a:solidFill>
                  <a:srgbClr val="002060"/>
                </a:solidFill>
              </a:rPr>
              <a:t>?</a:t>
            </a:r>
            <a:endParaRPr lang="en-US" sz="16600" b="1" dirty="0">
              <a:solidFill>
                <a:srgbClr val="002060"/>
              </a:solidFill>
            </a:endParaRPr>
          </a:p>
        </p:txBody>
      </p:sp>
      <p:sp>
        <p:nvSpPr>
          <p:cNvPr id="8" name="Date Placeholder 8"/>
          <p:cNvSpPr txBox="1">
            <a:spLocks/>
          </p:cNvSpPr>
          <p:nvPr/>
        </p:nvSpPr>
        <p:spPr bwMode="auto">
          <a:xfrm>
            <a:off x="269428" y="6686548"/>
            <a:ext cx="21336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0" fontAlgn="auto" latinLnBrk="0" hangingPunct="0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F43B1607-691C-45B5-AF95-DB2C7AF77555}" type="datetime1">
              <a:rPr lang="en-US" sz="800" smtClean="0"/>
              <a:pPr algn="l"/>
              <a:t>5/4/2018</a:t>
            </a:fld>
            <a:endParaRPr lang="en-US" sz="800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645972" y="6686548"/>
            <a:ext cx="457200" cy="136525"/>
          </a:xfrm>
          <a:prstGeom prst="rect">
            <a:avLst/>
          </a:prstGeom>
        </p:spPr>
        <p:txBody>
          <a:bodyPr anchor="ctr"/>
          <a:lstStyle/>
          <a:p>
            <a:fld id="{B6F15528-21DE-4FAA-801E-634DDDAF4B2B}" type="slidenum">
              <a:rPr lang="en-US" sz="800" smtClean="0"/>
              <a:pPr/>
              <a:t>11</a:t>
            </a:fld>
            <a:endParaRPr lang="en-US" sz="800" dirty="0"/>
          </a:p>
        </p:txBody>
      </p:sp>
      <p:sp>
        <p:nvSpPr>
          <p:cNvPr id="10" name="Footer Placeholder 10"/>
          <p:cNvSpPr txBox="1">
            <a:spLocks/>
          </p:cNvSpPr>
          <p:nvPr/>
        </p:nvSpPr>
        <p:spPr>
          <a:xfrm>
            <a:off x="3124200" y="6686548"/>
            <a:ext cx="2895600" cy="1365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i="1" dirty="0" smtClean="0"/>
              <a:t>By Rama Menda</a:t>
            </a:r>
          </a:p>
        </p:txBody>
      </p:sp>
    </p:spTree>
    <p:extLst>
      <p:ext uri="{BB962C8B-B14F-4D97-AF65-F5344CB8AC3E}">
        <p14:creationId xmlns:p14="http://schemas.microsoft.com/office/powerpoint/2010/main" xmlns="" val="234605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36525"/>
          </a:xfrm>
        </p:spPr>
        <p:txBody>
          <a:bodyPr/>
          <a:lstStyle/>
          <a:p>
            <a:fld id="{F43B1607-691C-45B5-AF95-DB2C7AF77555}" type="datetime1">
              <a:rPr lang="en-US" sz="1000" b="1" smtClean="0">
                <a:solidFill>
                  <a:prstClr val="black">
                    <a:tint val="75000"/>
                  </a:prstClr>
                </a:solidFill>
              </a:rPr>
              <a:pPr/>
              <a:t>5/4/2018</a:t>
            </a:fld>
            <a:endParaRPr lang="en-US" sz="1000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58200" y="6629400"/>
            <a:ext cx="457200" cy="136525"/>
          </a:xfrm>
        </p:spPr>
        <p:txBody>
          <a:bodyPr/>
          <a:lstStyle/>
          <a:p>
            <a:fld id="{B6F15528-21DE-4FAA-801E-634DDDAF4B2B}" type="slidenum">
              <a:rPr lang="en-US" sz="1000" b="1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 sz="1000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819400" y="2743200"/>
            <a:ext cx="3143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Georgia" panose="02040502050405020303" pitchFamily="18" charset="0"/>
                <a:ea typeface="ＭＳ Ｐゴシック" charset="0"/>
                <a:cs typeface="MS PGothic"/>
              </a:rPr>
              <a:t>Appendix</a:t>
            </a:r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36525"/>
          </a:xfrm>
        </p:spPr>
        <p:txBody>
          <a:bodyPr/>
          <a:lstStyle/>
          <a:p>
            <a:r>
              <a:rPr lang="en-US" sz="1000" b="1" i="1" dirty="0" smtClean="0">
                <a:solidFill>
                  <a:prstClr val="black">
                    <a:tint val="75000"/>
                  </a:prstClr>
                </a:solidFill>
              </a:rPr>
              <a:t>By Rama Menda</a:t>
            </a:r>
          </a:p>
        </p:txBody>
      </p:sp>
    </p:spTree>
    <p:extLst>
      <p:ext uri="{BB962C8B-B14F-4D97-AF65-F5344CB8AC3E}">
        <p14:creationId xmlns:p14="http://schemas.microsoft.com/office/powerpoint/2010/main" xmlns="" val="45066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4" y="31894"/>
            <a:ext cx="8728075" cy="617826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b="1" dirty="0" smtClean="0">
                <a:solidFill>
                  <a:srgbClr val="002060"/>
                </a:solidFill>
              </a:rPr>
              <a:t>Authentication Server Capabilities</a:t>
            </a:r>
            <a:br>
              <a:rPr lang="en-US" sz="2400" b="1" dirty="0" smtClean="0">
                <a:solidFill>
                  <a:srgbClr val="002060"/>
                </a:solidFill>
              </a:rPr>
            </a:br>
            <a:r>
              <a:rPr lang="en-US" sz="1200" b="1" dirty="0" smtClean="0">
                <a:solidFill>
                  <a:srgbClr val="002060"/>
                </a:solidFill>
              </a:rPr>
              <a:t>OAuth </a:t>
            </a:r>
            <a:r>
              <a:rPr lang="en-US" sz="1200" b="1" dirty="0">
                <a:solidFill>
                  <a:srgbClr val="002060"/>
                </a:solidFill>
              </a:rPr>
              <a:t>2.0 Overview</a:t>
            </a:r>
          </a:p>
        </p:txBody>
      </p:sp>
      <p:sp>
        <p:nvSpPr>
          <p:cNvPr id="30" name="Date Placeholder 8"/>
          <p:cNvSpPr txBox="1">
            <a:spLocks/>
          </p:cNvSpPr>
          <p:nvPr/>
        </p:nvSpPr>
        <p:spPr bwMode="auto">
          <a:xfrm>
            <a:off x="269428" y="6686548"/>
            <a:ext cx="21336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0" fontAlgn="auto" latinLnBrk="0" hangingPunct="0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F43B1607-691C-45B5-AF95-DB2C7AF77555}" type="datetime1">
              <a:rPr lang="en-US" sz="800" smtClean="0"/>
              <a:pPr algn="l"/>
              <a:t>5/4/2018</a:t>
            </a:fld>
            <a:endParaRPr lang="en-US" sz="800" dirty="0"/>
          </a:p>
        </p:txBody>
      </p:sp>
      <p:sp>
        <p:nvSpPr>
          <p:cNvPr id="31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645972" y="6686548"/>
            <a:ext cx="457200" cy="136525"/>
          </a:xfrm>
          <a:prstGeom prst="rect">
            <a:avLst/>
          </a:prstGeom>
        </p:spPr>
        <p:txBody>
          <a:bodyPr anchor="ctr"/>
          <a:lstStyle/>
          <a:p>
            <a:fld id="{B6F15528-21DE-4FAA-801E-634DDDAF4B2B}" type="slidenum">
              <a:rPr lang="en-US" sz="800" smtClean="0"/>
              <a:pPr/>
              <a:t>13</a:t>
            </a:fld>
            <a:endParaRPr lang="en-US" sz="800" dirty="0"/>
          </a:p>
        </p:txBody>
      </p:sp>
      <p:sp>
        <p:nvSpPr>
          <p:cNvPr id="32" name="Footer Placeholder 10"/>
          <p:cNvSpPr txBox="1">
            <a:spLocks/>
          </p:cNvSpPr>
          <p:nvPr/>
        </p:nvSpPr>
        <p:spPr>
          <a:xfrm>
            <a:off x="3124200" y="6686548"/>
            <a:ext cx="2895600" cy="1365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i="1" dirty="0" smtClean="0"/>
              <a:t>By Rama Menda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27444836"/>
              </p:ext>
            </p:extLst>
          </p:nvPr>
        </p:nvGraphicFramePr>
        <p:xfrm>
          <a:off x="349636" y="1141429"/>
          <a:ext cx="8669081" cy="520654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3271"/>
                <a:gridCol w="1763486"/>
                <a:gridCol w="2637064"/>
                <a:gridCol w="2585260"/>
              </a:tblGrid>
              <a:tr h="25365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Georgia" panose="02040502050405020303" pitchFamily="18" charset="0"/>
                        </a:rPr>
                        <a:t>Capability</a:t>
                      </a:r>
                      <a:endParaRPr lang="en-US" sz="1200" b="1" dirty="0">
                        <a:latin typeface="Georgia" panose="02040502050405020303" pitchFamily="18" charset="0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Georgia" panose="02040502050405020303" pitchFamily="18" charset="0"/>
                        </a:rPr>
                        <a:t>Description</a:t>
                      </a:r>
                      <a:endParaRPr lang="en-US" sz="1200" b="1" dirty="0">
                        <a:latin typeface="Georgia" panose="02040502050405020303" pitchFamily="18" charset="0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Georgia" panose="02040502050405020303" pitchFamily="18" charset="0"/>
                        </a:rPr>
                        <a:t>Request parameters</a:t>
                      </a:r>
                      <a:endParaRPr lang="en-US" sz="1200" b="1" dirty="0">
                        <a:latin typeface="Georgia" panose="02040502050405020303" pitchFamily="18" charset="0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Georgia" panose="02040502050405020303" pitchFamily="18" charset="0"/>
                        </a:rPr>
                        <a:t>Response parameters</a:t>
                      </a:r>
                      <a:endParaRPr lang="en-US" sz="1200" b="1" dirty="0">
                        <a:latin typeface="Georgia" panose="02040502050405020303" pitchFamily="18" charset="0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</a:tr>
              <a:tr h="704604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smtClean="0">
                          <a:solidFill>
                            <a:srgbClr val="002060"/>
                          </a:solidFill>
                        </a:rPr>
                        <a:t>authorize  endpoint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solidFill>
                            <a:srgbClr val="002060"/>
                          </a:solidFill>
                        </a:rPr>
                        <a:t>Support </a:t>
                      </a:r>
                      <a:r>
                        <a:rPr lang="en-US" sz="1100" b="1" dirty="0" smtClean="0">
                          <a:solidFill>
                            <a:srgbClr val="002060"/>
                          </a:solidFill>
                        </a:rPr>
                        <a:t>/authorize </a:t>
                      </a:r>
                      <a:r>
                        <a:rPr lang="en-US" sz="1100" dirty="0" smtClean="0">
                          <a:solidFill>
                            <a:srgbClr val="002060"/>
                          </a:solidFill>
                        </a:rPr>
                        <a:t>endpoint to generate Authorization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</a:tr>
              <a:tr h="549591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token endpoint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002060"/>
                          </a:solidFill>
                        </a:rPr>
                        <a:t>Support </a:t>
                      </a:r>
                      <a:r>
                        <a:rPr lang="en-US" sz="1100" b="1" dirty="0" smtClean="0">
                          <a:solidFill>
                            <a:srgbClr val="002060"/>
                          </a:solidFill>
                        </a:rPr>
                        <a:t>/token </a:t>
                      </a:r>
                      <a:r>
                        <a:rPr lang="en-US" sz="1100" dirty="0" smtClean="0">
                          <a:solidFill>
                            <a:srgbClr val="002060"/>
                          </a:solidFill>
                        </a:rPr>
                        <a:t>endpoint to generate Access Token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dirty="0" smtClean="0">
                        <a:solidFill>
                          <a:schemeClr val="dk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dirty="0" smtClean="0">
                        <a:solidFill>
                          <a:schemeClr val="dk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775064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introspection endpoint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l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1100" dirty="0" smtClean="0">
                          <a:solidFill>
                            <a:srgbClr val="002060"/>
                          </a:solidFill>
                        </a:rPr>
                        <a:t>Token Introspection endpoint to validate the token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  <a:tr h="549591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Information</a:t>
                      </a:r>
                      <a:r>
                        <a:rPr lang="en-US" sz="1100" baseline="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 endpoint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002060"/>
                          </a:solidFill>
                        </a:rPr>
                        <a:t>Token Information request endpoint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  <a:tr h="549591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Refresh Tokens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002060"/>
                          </a:solidFill>
                        </a:rPr>
                        <a:t>Refreshing Access Tokens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  <a:tr h="704604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Application</a:t>
                      </a:r>
                    </a:p>
                    <a:p>
                      <a:pPr algn="l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Registration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002060"/>
                          </a:solidFill>
                        </a:rPr>
                        <a:t>Provision to register an application and generate Client ID and Secret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  <a:tr h="549591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Client Secret Management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002060"/>
                          </a:solidFill>
                        </a:rPr>
                        <a:t>Revoking &amp; Resetting Client Secret</a:t>
                      </a:r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  <a:tr h="549591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Applications Management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002060"/>
                          </a:solidFill>
                        </a:rPr>
                        <a:t>Deleting registered applications</a:t>
                      </a:r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9235" y="832756"/>
            <a:ext cx="3703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Capabilities needed for Authorization Server</a:t>
            </a:r>
            <a:endParaRPr lang="en-US" sz="11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rot="19760485">
            <a:off x="4533382" y="2659460"/>
            <a:ext cx="3241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C00000"/>
                </a:solidFill>
              </a:rPr>
              <a:t>TO DO</a:t>
            </a:r>
            <a:endParaRPr lang="en-US" sz="5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617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10820740"/>
              </p:ext>
            </p:extLst>
          </p:nvPr>
        </p:nvGraphicFramePr>
        <p:xfrm>
          <a:off x="304797" y="858404"/>
          <a:ext cx="8669081" cy="5608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5054"/>
                <a:gridCol w="1836585"/>
                <a:gridCol w="6467442"/>
              </a:tblGrid>
              <a:tr h="26585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Georgia" panose="02040502050405020303" pitchFamily="18" charset="0"/>
                        </a:rPr>
                        <a:t>#</a:t>
                      </a:r>
                      <a:endParaRPr lang="en-US" sz="1200" b="1" dirty="0">
                        <a:latin typeface="Georgia" panose="02040502050405020303" pitchFamily="18" charset="0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Georgia" panose="02040502050405020303" pitchFamily="18" charset="0"/>
                        </a:rPr>
                        <a:t>Term</a:t>
                      </a:r>
                      <a:endParaRPr lang="en-US" sz="1200" b="1" dirty="0">
                        <a:latin typeface="Georgia" panose="02040502050405020303" pitchFamily="18" charset="0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Georgia" panose="02040502050405020303" pitchFamily="18" charset="0"/>
                        </a:rPr>
                        <a:t>Description</a:t>
                      </a:r>
                      <a:endParaRPr lang="en-US" sz="1200" b="1" dirty="0">
                        <a:latin typeface="Georgia" panose="02040502050405020303" pitchFamily="18" charset="0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</a:tr>
              <a:tr h="32414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3rd Party Application (Client)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An application making protected resource requests on behalf of the resource owner and with its authorization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6585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authorization server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The server issuing access tokens to the client after successfully authenticating the resource owner and obtaining authorization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6585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resource server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The server hosting the protected resources, capable of accepting and responding to protected resource requests using access tokens.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6585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4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resource owner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An entity capable of granting access to a protected resource. When the resource owner is a person, it is referred to as an end-user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6585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5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Georgia" panose="02040502050405020303" pitchFamily="18" charset="0"/>
                        </a:rPr>
                        <a:t>Client registration</a:t>
                      </a:r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Before initiating the OAuth 2.0 protocol, the client registers with the authorization server to get Client ID and Client Secret by passing Application Name, Callback URL etc.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6585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6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Georgia" panose="02040502050405020303" pitchFamily="18" charset="0"/>
                        </a:rPr>
                        <a:t>Client ID</a:t>
                      </a:r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The authorization server issues the registered client a client identifier -- a unique string representing the registration information provided by the client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6585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7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Confidential Clients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Clients capable of maintaining the confidentiality of their credentials.</a:t>
                      </a:r>
                    </a:p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e.g. Server side web applications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6585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8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Public Clients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Clients incapable of maintaining the confidentiality of their credentials.</a:t>
                      </a:r>
                    </a:p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e.g. Single Page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 Java Script Applications (SPA) , Native mobile applications etc.</a:t>
                      </a:r>
                    </a:p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Note: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A native application is a public client installed and executed on the device.</a:t>
                      </a:r>
                    </a:p>
                  </a:txBody>
                  <a:tcPr anchor="ctr"/>
                </a:tc>
              </a:tr>
              <a:tr h="26585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9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Access Token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Access tokens are credentials used to access protected resources. An access token is a string representing an authorization issued to the client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6585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Refresh Token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Refresh tokens are credentials used to obtain access tokens. Refresh tokens are issued to the client by the authorization server and are used to obtain a new access token when the current access token</a:t>
                      </a:r>
                    </a:p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becomes invalid or expires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6585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11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</a:tr>
              <a:tr h="26585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12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4" y="38100"/>
            <a:ext cx="8728075" cy="628104"/>
          </a:xfrm>
        </p:spPr>
        <p:txBody>
          <a:bodyPr/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Glossary</a:t>
            </a:r>
            <a:r>
              <a:rPr lang="en-US" sz="2800" b="1" dirty="0">
                <a:solidFill>
                  <a:srgbClr val="002060"/>
                </a:solidFill>
              </a:rPr>
              <a:t/>
            </a:r>
            <a:br>
              <a:rPr lang="en-US" sz="2800" b="1" dirty="0">
                <a:solidFill>
                  <a:srgbClr val="002060"/>
                </a:solidFill>
              </a:rPr>
            </a:br>
            <a:r>
              <a:rPr lang="en-US" sz="1200" b="1" dirty="0">
                <a:solidFill>
                  <a:srgbClr val="002060"/>
                </a:solidFill>
              </a:rPr>
              <a:t>OAuth 2.0 Overview</a:t>
            </a:r>
          </a:p>
        </p:txBody>
      </p:sp>
      <p:sp>
        <p:nvSpPr>
          <p:cNvPr id="5" name="Date Placeholder 8"/>
          <p:cNvSpPr txBox="1">
            <a:spLocks/>
          </p:cNvSpPr>
          <p:nvPr/>
        </p:nvSpPr>
        <p:spPr bwMode="auto">
          <a:xfrm>
            <a:off x="269428" y="6686548"/>
            <a:ext cx="21336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0" fontAlgn="auto" latinLnBrk="0" hangingPunct="0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F43B1607-691C-45B5-AF95-DB2C7AF77555}" type="datetime1">
              <a:rPr lang="en-US" sz="800" smtClean="0"/>
              <a:pPr algn="l"/>
              <a:t>5/4/2018</a:t>
            </a:fld>
            <a:endParaRPr lang="en-US" sz="800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645972" y="6686548"/>
            <a:ext cx="457200" cy="136525"/>
          </a:xfrm>
          <a:prstGeom prst="rect">
            <a:avLst/>
          </a:prstGeom>
        </p:spPr>
        <p:txBody>
          <a:bodyPr anchor="ctr"/>
          <a:lstStyle/>
          <a:p>
            <a:fld id="{B6F15528-21DE-4FAA-801E-634DDDAF4B2B}" type="slidenum">
              <a:rPr lang="en-US" sz="800" smtClean="0"/>
              <a:pPr/>
              <a:t>14</a:t>
            </a:fld>
            <a:endParaRPr lang="en-US" sz="800" dirty="0"/>
          </a:p>
        </p:txBody>
      </p:sp>
      <p:sp>
        <p:nvSpPr>
          <p:cNvPr id="8" name="Footer Placeholder 10"/>
          <p:cNvSpPr txBox="1">
            <a:spLocks/>
          </p:cNvSpPr>
          <p:nvPr/>
        </p:nvSpPr>
        <p:spPr>
          <a:xfrm>
            <a:off x="3124200" y="6686548"/>
            <a:ext cx="2895600" cy="1365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i="1" dirty="0" smtClean="0"/>
              <a:t>By Rama Menda</a:t>
            </a:r>
          </a:p>
        </p:txBody>
      </p:sp>
    </p:spTree>
    <p:extLst>
      <p:ext uri="{BB962C8B-B14F-4D97-AF65-F5344CB8AC3E}">
        <p14:creationId xmlns:p14="http://schemas.microsoft.com/office/powerpoint/2010/main" xmlns="" val="118619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54404698"/>
              </p:ext>
            </p:extLst>
          </p:nvPr>
        </p:nvGraphicFramePr>
        <p:xfrm>
          <a:off x="304797" y="920750"/>
          <a:ext cx="8669081" cy="56439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5054"/>
                <a:gridCol w="4245049"/>
                <a:gridCol w="40589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Georgia" panose="02040502050405020303" pitchFamily="18" charset="0"/>
                        </a:rPr>
                        <a:t>#</a:t>
                      </a:r>
                      <a:endParaRPr lang="en-US" sz="1200" b="1" dirty="0">
                        <a:latin typeface="Georgia" panose="02040502050405020303" pitchFamily="18" charset="0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Georgia" panose="02040502050405020303" pitchFamily="18" charset="0"/>
                        </a:rPr>
                        <a:t>Document</a:t>
                      </a:r>
                      <a:endParaRPr lang="en-US" sz="1200" b="1" dirty="0">
                        <a:latin typeface="Georgia" panose="02040502050405020303" pitchFamily="18" charset="0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Georgia" panose="02040502050405020303" pitchFamily="18" charset="0"/>
                        </a:rPr>
                        <a:t>Notes</a:t>
                      </a:r>
                      <a:endParaRPr lang="en-US" sz="1200" b="1" dirty="0">
                        <a:latin typeface="Georgia" panose="02040502050405020303" pitchFamily="18" charset="0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</a:tr>
              <a:tr h="45215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Georgia" panose="02040502050405020303" pitchFamily="18" charset="0"/>
                          <a:hlinkClick r:id="rId2"/>
                        </a:rPr>
                        <a:t>The OAuth 2.0 Authorization Framework (IETF)</a:t>
                      </a:r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Georgia" panose="02040502050405020303" pitchFamily="18" charset="0"/>
                          <a:hlinkClick r:id="rId3"/>
                        </a:rPr>
                        <a:t>Securing an API by using OAuth 2.0 (IBM Knowledge Center)</a:t>
                      </a:r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dirty="0" smtClean="0">
                        <a:solidFill>
                          <a:schemeClr val="dk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  <a:hlinkClick r:id="rId4"/>
                        </a:rPr>
                        <a:t>An Introduction to OAuth 2.0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4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  <a:hlinkClick r:id="rId5"/>
                        </a:rPr>
                        <a:t>OAuth 2.0 Servers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5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  <a:hlinkClick r:id="rId6"/>
                        </a:rPr>
                        <a:t>The OAuth 2.0 Authorization Framework: Bearer Token Usage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dirty="0" smtClean="0">
                        <a:solidFill>
                          <a:schemeClr val="dk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6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  <a:hlinkClick r:id="rId7"/>
                        </a:rPr>
                        <a:t>Introduction to JSON Web Tokens</a:t>
                      </a:r>
                      <a:endParaRPr lang="en-US" sz="1100" kern="1200" dirty="0" smtClean="0">
                        <a:solidFill>
                          <a:schemeClr val="dk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chemeClr val="dk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eorgia" panose="02040502050405020303" pitchFamily="18" charset="0"/>
                          <a:cs typeface="Arial" panose="020B0604020202020204" pitchFamily="34" charset="0"/>
                        </a:rPr>
                        <a:t>7</a:t>
                      </a:r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  <a:hlinkClick r:id="rId8"/>
                        </a:rPr>
                        <a:t>The Anatomy of a JSON Web Token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Georgia" panose="02040502050405020303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4" y="38100"/>
            <a:ext cx="8728075" cy="628104"/>
          </a:xfrm>
        </p:spPr>
        <p:txBody>
          <a:bodyPr/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Reference Documents</a:t>
            </a:r>
            <a:r>
              <a:rPr lang="en-US" sz="2800" b="1" dirty="0">
                <a:solidFill>
                  <a:srgbClr val="002060"/>
                </a:solidFill>
              </a:rPr>
              <a:t/>
            </a:r>
            <a:br>
              <a:rPr lang="en-US" sz="2800" b="1" dirty="0">
                <a:solidFill>
                  <a:srgbClr val="002060"/>
                </a:solidFill>
              </a:rPr>
            </a:br>
            <a:r>
              <a:rPr lang="en-US" sz="1200" b="1" dirty="0">
                <a:solidFill>
                  <a:srgbClr val="002060"/>
                </a:solidFill>
              </a:rPr>
              <a:t>OAuth 2.0 Overview</a:t>
            </a:r>
          </a:p>
        </p:txBody>
      </p:sp>
      <p:sp>
        <p:nvSpPr>
          <p:cNvPr id="5" name="Date Placeholder 8"/>
          <p:cNvSpPr txBox="1">
            <a:spLocks/>
          </p:cNvSpPr>
          <p:nvPr/>
        </p:nvSpPr>
        <p:spPr bwMode="auto">
          <a:xfrm>
            <a:off x="269428" y="6686548"/>
            <a:ext cx="21336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0" fontAlgn="auto" latinLnBrk="0" hangingPunct="0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F43B1607-691C-45B5-AF95-DB2C7AF77555}" type="datetime1">
              <a:rPr lang="en-US" sz="800" smtClean="0"/>
              <a:pPr algn="l"/>
              <a:t>5/4/2018</a:t>
            </a:fld>
            <a:endParaRPr lang="en-US" sz="800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645972" y="6686548"/>
            <a:ext cx="457200" cy="136525"/>
          </a:xfrm>
          <a:prstGeom prst="rect">
            <a:avLst/>
          </a:prstGeom>
        </p:spPr>
        <p:txBody>
          <a:bodyPr anchor="ctr"/>
          <a:lstStyle/>
          <a:p>
            <a:fld id="{B6F15528-21DE-4FAA-801E-634DDDAF4B2B}" type="slidenum">
              <a:rPr lang="en-US" sz="800" smtClean="0"/>
              <a:pPr/>
              <a:t>15</a:t>
            </a:fld>
            <a:endParaRPr lang="en-US" sz="800" dirty="0"/>
          </a:p>
        </p:txBody>
      </p:sp>
      <p:sp>
        <p:nvSpPr>
          <p:cNvPr id="8" name="Footer Placeholder 10"/>
          <p:cNvSpPr txBox="1">
            <a:spLocks/>
          </p:cNvSpPr>
          <p:nvPr/>
        </p:nvSpPr>
        <p:spPr>
          <a:xfrm>
            <a:off x="3124200" y="6686548"/>
            <a:ext cx="2895600" cy="1365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i="1" dirty="0" smtClean="0"/>
              <a:t>By Rama Menda</a:t>
            </a:r>
          </a:p>
        </p:txBody>
      </p:sp>
    </p:spTree>
    <p:extLst>
      <p:ext uri="{BB962C8B-B14F-4D97-AF65-F5344CB8AC3E}">
        <p14:creationId xmlns:p14="http://schemas.microsoft.com/office/powerpoint/2010/main" xmlns="" val="370836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038"/>
            <a:ext cx="8610600" cy="5635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002060"/>
                </a:solidFill>
              </a:rPr>
              <a:t>Topics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7" name="Date Placeholder 8"/>
          <p:cNvSpPr>
            <a:spLocks noGrp="1"/>
          </p:cNvSpPr>
          <p:nvPr>
            <p:ph type="dt" sz="half" idx="10"/>
          </p:nvPr>
        </p:nvSpPr>
        <p:spPr>
          <a:xfrm>
            <a:off x="269428" y="6629400"/>
            <a:ext cx="2133600" cy="136525"/>
          </a:xfrm>
        </p:spPr>
        <p:txBody>
          <a:bodyPr anchor="ctr"/>
          <a:lstStyle/>
          <a:p>
            <a:pPr algn="l"/>
            <a:fld id="{F43B1607-691C-45B5-AF95-DB2C7AF77555}" type="datetime1">
              <a:rPr lang="en-US" sz="800" smtClean="0"/>
              <a:pPr algn="l"/>
              <a:t>5/4/2018</a:t>
            </a:fld>
            <a:endParaRPr lang="en-US" sz="800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645972" y="6629400"/>
            <a:ext cx="457200" cy="136525"/>
          </a:xfrm>
          <a:prstGeom prst="rect">
            <a:avLst/>
          </a:prstGeom>
        </p:spPr>
        <p:txBody>
          <a:bodyPr anchor="ctr"/>
          <a:lstStyle/>
          <a:p>
            <a:fld id="{B6F15528-21DE-4FAA-801E-634DDDAF4B2B}" type="slidenum">
              <a:rPr lang="en-US" sz="800" smtClean="0"/>
              <a:pPr/>
              <a:t>2</a:t>
            </a:fld>
            <a:endParaRPr lang="en-US" sz="800" dirty="0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4294967295"/>
          </p:nvPr>
        </p:nvSpPr>
        <p:spPr>
          <a:xfrm>
            <a:off x="3124200" y="6629400"/>
            <a:ext cx="2895600" cy="136525"/>
          </a:xfrm>
          <a:prstGeom prst="rect">
            <a:avLst/>
          </a:prstGeom>
        </p:spPr>
        <p:txBody>
          <a:bodyPr anchor="ctr"/>
          <a:lstStyle/>
          <a:p>
            <a:r>
              <a:rPr lang="en-US" sz="800" i="1" dirty="0" smtClean="0"/>
              <a:t>By Rama Menda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3436790390"/>
              </p:ext>
            </p:extLst>
          </p:nvPr>
        </p:nvGraphicFramePr>
        <p:xfrm>
          <a:off x="152400" y="685800"/>
          <a:ext cx="8382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12073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 bwMode="auto">
          <a:xfrm>
            <a:off x="383033" y="1314450"/>
            <a:ext cx="4916042" cy="2204543"/>
          </a:xfrm>
          <a:prstGeom prst="roundRect">
            <a:avLst>
              <a:gd name="adj" fmla="val 3499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600"/>
              </a:spcAft>
            </a:pPr>
            <a:r>
              <a:rPr lang="en-US" sz="1000" b="1" dirty="0" smtClean="0">
                <a:solidFill>
                  <a:srgbClr val="002060"/>
                </a:solidFill>
                <a:ea typeface="ＭＳ Ｐゴシック" charset="0"/>
                <a:cs typeface="MS PGothic"/>
              </a:rPr>
              <a:t>Resource </a:t>
            </a:r>
            <a:r>
              <a:rPr lang="en-US" sz="1000" b="1" dirty="0">
                <a:solidFill>
                  <a:srgbClr val="002060"/>
                </a:solidFill>
                <a:ea typeface="ＭＳ Ｐゴシック" charset="0"/>
                <a:cs typeface="MS PGothic"/>
              </a:rPr>
              <a:t>Owner accessing the resource</a:t>
            </a:r>
            <a:endParaRPr lang="en-US" sz="1000" dirty="0">
              <a:solidFill>
                <a:srgbClr val="002060"/>
              </a:solidFill>
              <a:ea typeface="ＭＳ Ｐゴシック" charset="0"/>
              <a:cs typeface="MS PGothic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4" y="22860"/>
            <a:ext cx="8728075" cy="635724"/>
          </a:xfrm>
        </p:spPr>
        <p:txBody>
          <a:bodyPr anchor="ctr"/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Authorization </a:t>
            </a:r>
            <a:r>
              <a:rPr lang="en-US" sz="1400" b="1" dirty="0" smtClean="0">
                <a:solidFill>
                  <a:srgbClr val="002060"/>
                </a:solidFill>
              </a:rPr>
              <a:t>(Before OAuth …)</a:t>
            </a:r>
            <a:endParaRPr lang="en-US" sz="1400" b="1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2691" y="777266"/>
            <a:ext cx="82932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2060"/>
                </a:solidFill>
                <a:ea typeface="ＭＳ Ｐゴシック" charset="0"/>
                <a:cs typeface="MS PGothic"/>
              </a:rPr>
              <a:t>Authorization : </a:t>
            </a:r>
            <a:r>
              <a:rPr lang="en-US" sz="900" dirty="0" smtClean="0">
                <a:solidFill>
                  <a:srgbClr val="00206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The process of granting or denying access to resources.</a:t>
            </a:r>
            <a:endParaRPr lang="en-US" sz="900" dirty="0">
              <a:solidFill>
                <a:srgbClr val="00206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3877977" y="1641022"/>
            <a:ext cx="1329347" cy="1732854"/>
          </a:xfrm>
          <a:prstGeom prst="roundRect">
            <a:avLst>
              <a:gd name="adj" fmla="val 8621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MS PGothic" pitchFamily="34" charset="-128"/>
              </a:rPr>
              <a:t>Server</a:t>
            </a:r>
            <a:endParaRPr lang="en-US" sz="800" b="1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1167740" y="2257331"/>
            <a:ext cx="2686312" cy="25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1572987" y="2029030"/>
            <a:ext cx="2189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rgbClr val="002060"/>
                </a:solidFill>
              </a:rPr>
              <a:t>Resource  access request</a:t>
            </a:r>
          </a:p>
          <a:p>
            <a:pPr marL="228600" indent="-228600">
              <a:buAutoNum type="arabicPeriod"/>
            </a:pPr>
            <a:endParaRPr lang="en-US" sz="800" b="1" dirty="0" smtClean="0">
              <a:solidFill>
                <a:srgbClr val="002060"/>
              </a:solidFill>
            </a:endParaRPr>
          </a:p>
          <a:p>
            <a:r>
              <a:rPr lang="en-US" sz="800" dirty="0">
                <a:solidFill>
                  <a:srgbClr val="002060"/>
                </a:solidFill>
              </a:rPr>
              <a:t>c</a:t>
            </a:r>
            <a:r>
              <a:rPr lang="en-US" sz="800" dirty="0" smtClean="0">
                <a:solidFill>
                  <a:srgbClr val="002060"/>
                </a:solidFill>
              </a:rPr>
              <a:t>ontaining </a:t>
            </a:r>
            <a:r>
              <a:rPr lang="en-US" sz="800" b="1" i="1" dirty="0" smtClean="0">
                <a:solidFill>
                  <a:srgbClr val="002060"/>
                </a:solidFill>
              </a:rPr>
              <a:t>User Credentials</a:t>
            </a:r>
            <a:endParaRPr lang="en-US" sz="800" b="1" i="1" dirty="0">
              <a:solidFill>
                <a:srgbClr val="00206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flipH="1">
            <a:off x="1167741" y="2939370"/>
            <a:ext cx="277937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1572988" y="2738129"/>
            <a:ext cx="1586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002060"/>
                </a:solidFill>
              </a:rPr>
              <a:t>Response</a:t>
            </a:r>
          </a:p>
          <a:p>
            <a:pPr algn="ctr"/>
            <a:endParaRPr lang="en-US" sz="800" b="1" dirty="0">
              <a:solidFill>
                <a:srgbClr val="002060"/>
              </a:solidFill>
            </a:endParaRPr>
          </a:p>
          <a:p>
            <a:pPr algn="ctr"/>
            <a:r>
              <a:rPr lang="en-US" sz="800" dirty="0" smtClean="0">
                <a:solidFill>
                  <a:srgbClr val="002060"/>
                </a:solidFill>
              </a:rPr>
              <a:t> containing resource</a:t>
            </a:r>
            <a:endParaRPr lang="en-US" sz="800" dirty="0">
              <a:solidFill>
                <a:srgbClr val="002060"/>
              </a:solidFill>
            </a:endParaRPr>
          </a:p>
        </p:txBody>
      </p:sp>
      <p:sp>
        <p:nvSpPr>
          <p:cNvPr id="7" name="Rounded Rectangle 6"/>
          <p:cNvSpPr/>
          <p:nvPr/>
        </p:nvSpPr>
        <p:spPr bwMode="auto">
          <a:xfrm rot="16200000">
            <a:off x="4357570" y="1985660"/>
            <a:ext cx="985672" cy="524150"/>
          </a:xfrm>
          <a:prstGeom prst="roundRect">
            <a:avLst>
              <a:gd name="adj" fmla="val 6532"/>
            </a:avLst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MS PGothic" pitchFamily="34" charset="-128"/>
              </a:rPr>
              <a:t>Resources</a:t>
            </a:r>
          </a:p>
        </p:txBody>
      </p:sp>
      <p:sp>
        <p:nvSpPr>
          <p:cNvPr id="39" name="Rounded Rectangle 38"/>
          <p:cNvSpPr/>
          <p:nvPr/>
        </p:nvSpPr>
        <p:spPr bwMode="auto">
          <a:xfrm>
            <a:off x="512177" y="1641022"/>
            <a:ext cx="639235" cy="1732853"/>
          </a:xfrm>
          <a:prstGeom prst="roundRect">
            <a:avLst>
              <a:gd name="adj" fmla="val 6884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MS PGothic" pitchFamily="34" charset="-128"/>
              </a:rPr>
              <a:t>Resource</a:t>
            </a:r>
            <a:r>
              <a:rPr kumimoji="0" lang="en-US" sz="10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ea typeface="MS PGothic" pitchFamily="34" charset="-128"/>
              </a:rPr>
              <a:t> Owner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baseline="0" dirty="0" smtClean="0">
                <a:solidFill>
                  <a:schemeClr val="bg1"/>
                </a:solidFill>
                <a:ea typeface="MS PGothic" pitchFamily="34" charset="-128"/>
              </a:rPr>
              <a:t>(or)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ea typeface="MS PGothic" pitchFamily="34" charset="-128"/>
              </a:rPr>
              <a:t>User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MS PGothic" pitchFamily="34" charset="-128"/>
            </a:endParaRPr>
          </a:p>
        </p:txBody>
      </p:sp>
      <p:sp>
        <p:nvSpPr>
          <p:cNvPr id="40" name="Rounded Rectangle 39"/>
          <p:cNvSpPr/>
          <p:nvPr/>
        </p:nvSpPr>
        <p:spPr bwMode="auto">
          <a:xfrm rot="16200000">
            <a:off x="3750898" y="1985659"/>
            <a:ext cx="985672" cy="524151"/>
          </a:xfrm>
          <a:prstGeom prst="roundRect">
            <a:avLst>
              <a:gd name="adj" fmla="val 6532"/>
            </a:avLst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MS PGothic" pitchFamily="34" charset="-128"/>
              </a:rPr>
              <a:t>Authorization Process</a:t>
            </a:r>
          </a:p>
        </p:txBody>
      </p:sp>
      <p:sp>
        <p:nvSpPr>
          <p:cNvPr id="62" name="Rounded Rectangle 61"/>
          <p:cNvSpPr/>
          <p:nvPr/>
        </p:nvSpPr>
        <p:spPr bwMode="auto">
          <a:xfrm>
            <a:off x="391212" y="4294414"/>
            <a:ext cx="4916042" cy="2203651"/>
          </a:xfrm>
          <a:prstGeom prst="roundRect">
            <a:avLst>
              <a:gd name="adj" fmla="val 3499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600"/>
              </a:spcAft>
            </a:pPr>
            <a:r>
              <a:rPr lang="en-US" sz="1000" b="1" dirty="0">
                <a:solidFill>
                  <a:srgbClr val="002060"/>
                </a:solidFill>
                <a:ea typeface="ＭＳ Ｐゴシック" charset="0"/>
                <a:cs typeface="MS PGothic"/>
              </a:rPr>
              <a:t>3rd Party application accessing the Resource Owner’s resources</a:t>
            </a:r>
          </a:p>
        </p:txBody>
      </p:sp>
      <p:cxnSp>
        <p:nvCxnSpPr>
          <p:cNvPr id="64" name="Straight Arrow Connector 63"/>
          <p:cNvCxnSpPr>
            <a:endCxn id="65" idx="3"/>
          </p:cNvCxnSpPr>
          <p:nvPr/>
        </p:nvCxnSpPr>
        <p:spPr bwMode="auto">
          <a:xfrm>
            <a:off x="2681234" y="5214270"/>
            <a:ext cx="119674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2781131" y="4883410"/>
            <a:ext cx="1096846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002060"/>
                </a:solidFill>
              </a:rPr>
              <a:t>Resource  </a:t>
            </a:r>
          </a:p>
          <a:p>
            <a:pPr algn="ctr">
              <a:spcAft>
                <a:spcPts val="600"/>
              </a:spcAft>
            </a:pPr>
            <a:r>
              <a:rPr lang="en-US" sz="800" b="1" dirty="0" smtClean="0">
                <a:solidFill>
                  <a:srgbClr val="002060"/>
                </a:solidFill>
              </a:rPr>
              <a:t>access request</a:t>
            </a:r>
          </a:p>
          <a:p>
            <a:pPr algn="ctr"/>
            <a:r>
              <a:rPr lang="en-US" sz="800" dirty="0" smtClean="0">
                <a:solidFill>
                  <a:srgbClr val="C00000"/>
                </a:solidFill>
              </a:rPr>
              <a:t>Send u</a:t>
            </a:r>
            <a:r>
              <a:rPr lang="en-US" sz="800" i="1" dirty="0" smtClean="0">
                <a:solidFill>
                  <a:srgbClr val="C00000"/>
                </a:solidFill>
              </a:rPr>
              <a:t>ser Credentials</a:t>
            </a:r>
            <a:endParaRPr lang="en-US" sz="800" i="1" dirty="0">
              <a:solidFill>
                <a:srgbClr val="C00000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 bwMode="auto">
          <a:xfrm flipH="1">
            <a:off x="2722798" y="5918442"/>
            <a:ext cx="129749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2880406" y="5686028"/>
            <a:ext cx="973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002060"/>
                </a:solidFill>
              </a:rPr>
              <a:t>Response</a:t>
            </a:r>
          </a:p>
          <a:p>
            <a:pPr algn="ctr"/>
            <a:endParaRPr lang="en-US" sz="800" b="1" dirty="0">
              <a:solidFill>
                <a:srgbClr val="002060"/>
              </a:solidFill>
            </a:endParaRPr>
          </a:p>
          <a:p>
            <a:pPr algn="ctr"/>
            <a:r>
              <a:rPr lang="en-US" sz="800" dirty="0" smtClean="0">
                <a:solidFill>
                  <a:srgbClr val="002060"/>
                </a:solidFill>
              </a:rPr>
              <a:t> containing </a:t>
            </a:r>
          </a:p>
          <a:p>
            <a:pPr algn="ctr"/>
            <a:r>
              <a:rPr lang="en-US" sz="800" dirty="0" smtClean="0">
                <a:solidFill>
                  <a:srgbClr val="002060"/>
                </a:solidFill>
              </a:rPr>
              <a:t>resource</a:t>
            </a:r>
            <a:endParaRPr lang="en-US" sz="800" dirty="0">
              <a:solidFill>
                <a:srgbClr val="002060"/>
              </a:solidFill>
            </a:endParaRPr>
          </a:p>
        </p:txBody>
      </p:sp>
      <p:sp>
        <p:nvSpPr>
          <p:cNvPr id="73" name="Rounded Rectangle 72"/>
          <p:cNvSpPr/>
          <p:nvPr/>
        </p:nvSpPr>
        <p:spPr bwMode="auto">
          <a:xfrm>
            <a:off x="1991424" y="4635142"/>
            <a:ext cx="716749" cy="1732854"/>
          </a:xfrm>
          <a:prstGeom prst="roundRect">
            <a:avLst>
              <a:gd name="adj" fmla="val 6884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MS PGothic" pitchFamily="34" charset="-128"/>
              </a:rPr>
              <a:t>3</a:t>
            </a:r>
            <a:r>
              <a:rPr kumimoji="0" lang="en-US" sz="1000" b="1" i="0" u="none" strike="noStrike" cap="none" normalizeH="0" baseline="30000" dirty="0" smtClean="0">
                <a:ln>
                  <a:noFill/>
                </a:ln>
                <a:solidFill>
                  <a:schemeClr val="bg1"/>
                </a:solidFill>
                <a:effectLst/>
                <a:ea typeface="MS PGothic" pitchFamily="34" charset="-128"/>
              </a:rPr>
              <a:t>rd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MS PGothic" pitchFamily="34" charset="-128"/>
              </a:rPr>
              <a:t> Party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>
                <a:solidFill>
                  <a:schemeClr val="bg1"/>
                </a:solidFill>
                <a:ea typeface="MS PGothic" pitchFamily="34" charset="-128"/>
              </a:rPr>
              <a:t>Application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MS PGothic" pitchFamily="34" charset="-128"/>
            </a:endParaRPr>
          </a:p>
        </p:txBody>
      </p:sp>
      <p:sp>
        <p:nvSpPr>
          <p:cNvPr id="79" name="Rounded Rectangle 78"/>
          <p:cNvSpPr/>
          <p:nvPr/>
        </p:nvSpPr>
        <p:spPr bwMode="auto">
          <a:xfrm rot="16200000">
            <a:off x="1353562" y="5393901"/>
            <a:ext cx="1563469" cy="213269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bg1"/>
                </a:solidFill>
                <a:latin typeface="Calibri" panose="020F0502020204030204" pitchFamily="34" charset="0"/>
                <a:ea typeface="MS PGothic" pitchFamily="34" charset="-128"/>
              </a:rPr>
              <a:t>Stored User </a:t>
            </a:r>
            <a:r>
              <a:rPr lang="en-US" sz="800" dirty="0" smtClean="0">
                <a:solidFill>
                  <a:schemeClr val="bg1"/>
                </a:solidFill>
                <a:latin typeface="Calibri" panose="020F0502020204030204" pitchFamily="34" charset="0"/>
                <a:ea typeface="MS PGothic" pitchFamily="34" charset="-128"/>
              </a:rPr>
              <a:t>Credential</a:t>
            </a:r>
            <a:endParaRPr lang="en-US" sz="800" dirty="0">
              <a:solidFill>
                <a:schemeClr val="bg1"/>
              </a:solidFill>
              <a:latin typeface="Calibri" panose="020F0502020204030204" pitchFamily="34" charset="0"/>
              <a:ea typeface="MS PGothic" pitchFamily="34" charset="-128"/>
            </a:endParaRPr>
          </a:p>
        </p:txBody>
      </p:sp>
      <p:sp>
        <p:nvSpPr>
          <p:cNvPr id="80" name="Right Arrow 79"/>
          <p:cNvSpPr/>
          <p:nvPr/>
        </p:nvSpPr>
        <p:spPr bwMode="auto">
          <a:xfrm>
            <a:off x="1102179" y="5170678"/>
            <a:ext cx="889245" cy="595711"/>
          </a:xfrm>
          <a:prstGeom prst="rightArrow">
            <a:avLst/>
          </a:prstGeom>
          <a:solidFill>
            <a:srgbClr val="C0000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700" dirty="0" smtClean="0">
                <a:solidFill>
                  <a:schemeClr val="bg1"/>
                </a:solidFill>
                <a:latin typeface="Verdana" pitchFamily="34" charset="0"/>
                <a:ea typeface="MS PGothic" pitchFamily="34" charset="-128"/>
              </a:rPr>
              <a:t>User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MS PGothic" pitchFamily="34" charset="-128"/>
              </a:rPr>
              <a:t>Credentials</a:t>
            </a:r>
          </a:p>
        </p:txBody>
      </p:sp>
      <p:sp>
        <p:nvSpPr>
          <p:cNvPr id="89" name="Date Placeholder 8"/>
          <p:cNvSpPr txBox="1">
            <a:spLocks/>
          </p:cNvSpPr>
          <p:nvPr/>
        </p:nvSpPr>
        <p:spPr bwMode="auto">
          <a:xfrm>
            <a:off x="269428" y="6629400"/>
            <a:ext cx="21336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0" fontAlgn="auto" latinLnBrk="0" hangingPunct="0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F43B1607-691C-45B5-AF95-DB2C7AF77555}" type="datetime1">
              <a:rPr lang="en-US" sz="800" smtClean="0"/>
              <a:pPr algn="l"/>
              <a:t>5/4/2018</a:t>
            </a:fld>
            <a:endParaRPr lang="en-US" sz="800" dirty="0"/>
          </a:p>
        </p:txBody>
      </p:sp>
      <p:sp>
        <p:nvSpPr>
          <p:cNvPr id="90" name="Slide Number Placeholder 9"/>
          <p:cNvSpPr txBox="1">
            <a:spLocks/>
          </p:cNvSpPr>
          <p:nvPr/>
        </p:nvSpPr>
        <p:spPr bwMode="auto">
          <a:xfrm>
            <a:off x="8645972" y="6629400"/>
            <a:ext cx="4572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0" latinLnBrk="0" hangingPunct="0">
              <a:defRPr sz="1000" kern="1200">
                <a:solidFill>
                  <a:srgbClr val="626366"/>
                </a:solidFill>
                <a:latin typeface="+mn-lt"/>
                <a:ea typeface="+mn-ea"/>
                <a:cs typeface="MS PGothic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800" smtClean="0"/>
              <a:pPr/>
              <a:t>3</a:t>
            </a:fld>
            <a:endParaRPr lang="en-US" sz="800" dirty="0"/>
          </a:p>
        </p:txBody>
      </p:sp>
      <p:sp>
        <p:nvSpPr>
          <p:cNvPr id="91" name="Footer Placeholder 10"/>
          <p:cNvSpPr txBox="1">
            <a:spLocks/>
          </p:cNvSpPr>
          <p:nvPr/>
        </p:nvSpPr>
        <p:spPr>
          <a:xfrm>
            <a:off x="3124200" y="6629400"/>
            <a:ext cx="2895600" cy="1365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i="1" smtClean="0"/>
              <a:t>By Rama Menda</a:t>
            </a:r>
            <a:endParaRPr lang="en-US" sz="800" i="1" dirty="0" smtClean="0"/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5921829" y="3518993"/>
            <a:ext cx="3061607" cy="2833954"/>
          </a:xfrm>
          <a:prstGeom prst="wedgeRoundRectCallout">
            <a:avLst>
              <a:gd name="adj1" fmla="val -73099"/>
              <a:gd name="adj2" fmla="val -9540"/>
              <a:gd name="adj3" fmla="val 16667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000" b="1" dirty="0" smtClean="0">
                <a:solidFill>
                  <a:srgbClr val="C00000"/>
                </a:solidFill>
                <a:ea typeface="ＭＳ Ｐゴシック" charset="0"/>
                <a:cs typeface="MS PGothic"/>
              </a:rPr>
              <a:t>Challenges</a:t>
            </a:r>
            <a:endParaRPr lang="en-US" sz="1000" dirty="0">
              <a:solidFill>
                <a:srgbClr val="002060"/>
              </a:solidFill>
            </a:endParaRPr>
          </a:p>
          <a:p>
            <a:pPr marL="171450" indent="-171450">
              <a:buBlip>
                <a:blip r:embed="rId2"/>
              </a:buBlip>
            </a:pPr>
            <a:r>
              <a:rPr lang="en-US" sz="900" dirty="0" smtClean="0">
                <a:solidFill>
                  <a:srgbClr val="002060"/>
                </a:solidFill>
              </a:rPr>
              <a:t>3</a:t>
            </a:r>
            <a:r>
              <a:rPr lang="en-US" sz="900" baseline="30000" dirty="0" smtClean="0">
                <a:solidFill>
                  <a:srgbClr val="002060"/>
                </a:solidFill>
              </a:rPr>
              <a:t>rd</a:t>
            </a:r>
            <a:r>
              <a:rPr lang="en-US" sz="900" dirty="0" smtClean="0">
                <a:solidFill>
                  <a:srgbClr val="002060"/>
                </a:solidFill>
              </a:rPr>
              <a:t> Party Applications </a:t>
            </a:r>
            <a:r>
              <a:rPr lang="en-US" sz="900" dirty="0">
                <a:solidFill>
                  <a:srgbClr val="002060"/>
                </a:solidFill>
              </a:rPr>
              <a:t>are required to store the resource owner’s credentials for future use</a:t>
            </a:r>
          </a:p>
          <a:p>
            <a:pPr marL="171450" indent="-171450">
              <a:buBlip>
                <a:blip r:embed="rId2"/>
              </a:buBlip>
            </a:pPr>
            <a:endParaRPr lang="en-US" sz="900" dirty="0">
              <a:solidFill>
                <a:srgbClr val="002060"/>
              </a:solidFill>
            </a:endParaRPr>
          </a:p>
          <a:p>
            <a:pPr marL="171450" indent="-171450">
              <a:buBlip>
                <a:blip r:embed="rId2"/>
              </a:buBlip>
            </a:pPr>
            <a:r>
              <a:rPr lang="en-US" sz="900" dirty="0">
                <a:solidFill>
                  <a:srgbClr val="002060"/>
                </a:solidFill>
              </a:rPr>
              <a:t>3</a:t>
            </a:r>
            <a:r>
              <a:rPr lang="en-US" sz="900" baseline="30000" dirty="0">
                <a:solidFill>
                  <a:srgbClr val="002060"/>
                </a:solidFill>
              </a:rPr>
              <a:t>rd</a:t>
            </a:r>
            <a:r>
              <a:rPr lang="en-US" sz="900" dirty="0">
                <a:solidFill>
                  <a:srgbClr val="002060"/>
                </a:solidFill>
              </a:rPr>
              <a:t> Party Applications gain overly broad access to the resource owner’s protected resources, leaving resource owners without any ability to restrict duration or access to a limited subset of resources</a:t>
            </a:r>
          </a:p>
          <a:p>
            <a:pPr marL="171450" indent="-171450">
              <a:buBlip>
                <a:blip r:embed="rId2"/>
              </a:buBlip>
            </a:pPr>
            <a:endParaRPr lang="en-US" sz="900" dirty="0">
              <a:solidFill>
                <a:srgbClr val="002060"/>
              </a:solidFill>
            </a:endParaRPr>
          </a:p>
          <a:p>
            <a:pPr marL="171450" indent="-171450">
              <a:buBlip>
                <a:blip r:embed="rId2"/>
              </a:buBlip>
            </a:pPr>
            <a:r>
              <a:rPr lang="en-US" sz="900" dirty="0" smtClean="0">
                <a:solidFill>
                  <a:srgbClr val="002060"/>
                </a:solidFill>
              </a:rPr>
              <a:t>Resource </a:t>
            </a:r>
            <a:r>
              <a:rPr lang="en-US" sz="900" dirty="0">
                <a:solidFill>
                  <a:srgbClr val="002060"/>
                </a:solidFill>
              </a:rPr>
              <a:t>owners cannot revoke access to an individual </a:t>
            </a:r>
            <a:r>
              <a:rPr lang="en-US" sz="900" dirty="0" smtClean="0">
                <a:solidFill>
                  <a:srgbClr val="002060"/>
                </a:solidFill>
              </a:rPr>
              <a:t>3</a:t>
            </a:r>
            <a:r>
              <a:rPr lang="en-US" sz="900" baseline="30000" dirty="0" smtClean="0">
                <a:solidFill>
                  <a:srgbClr val="002060"/>
                </a:solidFill>
              </a:rPr>
              <a:t>rd</a:t>
            </a:r>
            <a:r>
              <a:rPr lang="en-US" sz="900" dirty="0" smtClean="0">
                <a:solidFill>
                  <a:srgbClr val="002060"/>
                </a:solidFill>
              </a:rPr>
              <a:t> party application without </a:t>
            </a:r>
            <a:r>
              <a:rPr lang="en-US" sz="900" dirty="0">
                <a:solidFill>
                  <a:srgbClr val="002060"/>
                </a:solidFill>
              </a:rPr>
              <a:t>revoking access to all </a:t>
            </a:r>
            <a:r>
              <a:rPr lang="en-US" sz="900" dirty="0" smtClean="0">
                <a:solidFill>
                  <a:srgbClr val="002060"/>
                </a:solidFill>
              </a:rPr>
              <a:t>3</a:t>
            </a:r>
            <a:r>
              <a:rPr lang="en-US" sz="900" baseline="30000" dirty="0" smtClean="0">
                <a:solidFill>
                  <a:srgbClr val="002060"/>
                </a:solidFill>
              </a:rPr>
              <a:t>rd</a:t>
            </a:r>
            <a:r>
              <a:rPr lang="en-US" sz="900" dirty="0" smtClean="0">
                <a:solidFill>
                  <a:srgbClr val="002060"/>
                </a:solidFill>
              </a:rPr>
              <a:t> parties</a:t>
            </a:r>
            <a:endParaRPr lang="en-US" sz="900" dirty="0">
              <a:solidFill>
                <a:srgbClr val="002060"/>
              </a:solidFill>
            </a:endParaRPr>
          </a:p>
          <a:p>
            <a:pPr marL="171450" indent="-171450">
              <a:buBlip>
                <a:blip r:embed="rId2"/>
              </a:buBlip>
            </a:pPr>
            <a:endParaRPr lang="en-US" sz="900" dirty="0">
              <a:solidFill>
                <a:srgbClr val="002060"/>
              </a:solidFill>
            </a:endParaRPr>
          </a:p>
          <a:p>
            <a:pPr marL="171450" indent="-171450">
              <a:buBlip>
                <a:blip r:embed="rId2"/>
              </a:buBlip>
            </a:pPr>
            <a:r>
              <a:rPr lang="en-US" sz="900" dirty="0">
                <a:solidFill>
                  <a:srgbClr val="002060"/>
                </a:solidFill>
              </a:rPr>
              <a:t>Compromise of any </a:t>
            </a:r>
            <a:r>
              <a:rPr lang="en-US" sz="900" dirty="0" smtClean="0">
                <a:solidFill>
                  <a:srgbClr val="002060"/>
                </a:solidFill>
              </a:rPr>
              <a:t>3</a:t>
            </a:r>
            <a:r>
              <a:rPr lang="en-US" sz="900" baseline="30000" dirty="0" smtClean="0">
                <a:solidFill>
                  <a:srgbClr val="002060"/>
                </a:solidFill>
              </a:rPr>
              <a:t>rd</a:t>
            </a:r>
            <a:r>
              <a:rPr lang="en-US" sz="900" dirty="0" smtClean="0">
                <a:solidFill>
                  <a:srgbClr val="002060"/>
                </a:solidFill>
              </a:rPr>
              <a:t> party </a:t>
            </a:r>
            <a:r>
              <a:rPr lang="en-US" sz="900" dirty="0">
                <a:solidFill>
                  <a:srgbClr val="002060"/>
                </a:solidFill>
              </a:rPr>
              <a:t>application results in compromise of the end-user’s password</a:t>
            </a:r>
            <a:endParaRPr lang="en-US" sz="900" dirty="0">
              <a:solidFill>
                <a:srgbClr val="626366"/>
              </a:solidFill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13" name="AutoShape 2" descr="Image result for check mark icon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4" descr="Image result for check mark icon"/>
          <p:cNvSpPr>
            <a:spLocks noChangeAspect="1" noChangeArrowheads="1"/>
          </p:cNvSpPr>
          <p:nvPr/>
        </p:nvSpPr>
        <p:spPr bwMode="auto">
          <a:xfrm>
            <a:off x="152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6" descr="Image result for check mark icon"/>
          <p:cNvSpPr>
            <a:spLocks noChangeAspect="1" noChangeArrowheads="1"/>
          </p:cNvSpPr>
          <p:nvPr/>
        </p:nvSpPr>
        <p:spPr bwMode="auto">
          <a:xfrm>
            <a:off x="304800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8" descr="Image result for check mark icon"/>
          <p:cNvSpPr>
            <a:spLocks noChangeAspect="1" noChangeArrowheads="1"/>
          </p:cNvSpPr>
          <p:nvPr/>
        </p:nvSpPr>
        <p:spPr bwMode="auto">
          <a:xfrm>
            <a:off x="45720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3" name="Picture 9" descr="C:\Users\U551178\Desktop\untitled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33346" y="1571028"/>
            <a:ext cx="1455283" cy="145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ounded Rectangle 68"/>
          <p:cNvSpPr/>
          <p:nvPr/>
        </p:nvSpPr>
        <p:spPr bwMode="auto">
          <a:xfrm>
            <a:off x="509965" y="4635142"/>
            <a:ext cx="639235" cy="1717805"/>
          </a:xfrm>
          <a:prstGeom prst="roundRect">
            <a:avLst>
              <a:gd name="adj" fmla="val 6884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MS PGothic" pitchFamily="34" charset="-128"/>
              </a:rPr>
              <a:t>Resource</a:t>
            </a:r>
            <a:r>
              <a:rPr kumimoji="0" lang="en-US" sz="10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ea typeface="MS PGothic" pitchFamily="34" charset="-128"/>
              </a:rPr>
              <a:t> Owner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baseline="0" dirty="0" smtClean="0">
                <a:solidFill>
                  <a:schemeClr val="bg1"/>
                </a:solidFill>
                <a:ea typeface="MS PGothic" pitchFamily="34" charset="-128"/>
              </a:rPr>
              <a:t>(or)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ea typeface="MS PGothic" pitchFamily="34" charset="-128"/>
              </a:rPr>
              <a:t>User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MS PGothic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53723" y="1898140"/>
            <a:ext cx="2551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  <a:ea typeface="ＭＳ Ｐゴシック" charset="0"/>
                <a:cs typeface="MS PGothic"/>
              </a:rPr>
              <a:t>Only Server  maintains</a:t>
            </a:r>
          </a:p>
          <a:p>
            <a:pPr algn="ctr"/>
            <a:r>
              <a:rPr lang="en-US" sz="1000" b="1" dirty="0" smtClean="0">
                <a:solidFill>
                  <a:srgbClr val="002060"/>
                </a:solidFill>
                <a:ea typeface="ＭＳ Ｐゴシック" charset="0"/>
                <a:cs typeface="MS PGothic"/>
              </a:rPr>
              <a:t>User Credentials</a:t>
            </a:r>
            <a:endParaRPr lang="en-US" sz="1000" b="1" dirty="0">
              <a:solidFill>
                <a:srgbClr val="002060"/>
              </a:solidFill>
              <a:ea typeface="ＭＳ Ｐゴシック" charset="0"/>
              <a:cs typeface="MS PGothic"/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3971607" y="2831713"/>
            <a:ext cx="1167607" cy="278277"/>
          </a:xfrm>
          <a:prstGeom prst="roundRect">
            <a:avLst>
              <a:gd name="adj" fmla="val 6532"/>
            </a:avLst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MS PGothic" pitchFamily="34" charset="-128"/>
              </a:rPr>
              <a:t>User Credentials</a:t>
            </a:r>
          </a:p>
        </p:txBody>
      </p:sp>
      <p:sp>
        <p:nvSpPr>
          <p:cNvPr id="36" name="Rounded Rectangle 35"/>
          <p:cNvSpPr/>
          <p:nvPr/>
        </p:nvSpPr>
        <p:spPr bwMode="auto">
          <a:xfrm>
            <a:off x="3884375" y="4635142"/>
            <a:ext cx="1329347" cy="1732854"/>
          </a:xfrm>
          <a:prstGeom prst="roundRect">
            <a:avLst>
              <a:gd name="adj" fmla="val 8621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MS PGothic" pitchFamily="34" charset="-128"/>
              </a:rPr>
              <a:t>Server</a:t>
            </a:r>
            <a:endParaRPr lang="en-US" sz="800" b="1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 rot="16200000">
            <a:off x="4363968" y="4979780"/>
            <a:ext cx="985672" cy="524150"/>
          </a:xfrm>
          <a:prstGeom prst="roundRect">
            <a:avLst>
              <a:gd name="adj" fmla="val 6532"/>
            </a:avLst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MS PGothic" pitchFamily="34" charset="-128"/>
              </a:rPr>
              <a:t>Resources</a:t>
            </a:r>
          </a:p>
        </p:txBody>
      </p:sp>
      <p:sp>
        <p:nvSpPr>
          <p:cNvPr id="38" name="Rounded Rectangle 37"/>
          <p:cNvSpPr/>
          <p:nvPr/>
        </p:nvSpPr>
        <p:spPr bwMode="auto">
          <a:xfrm rot="16200000">
            <a:off x="3757296" y="4979779"/>
            <a:ext cx="985672" cy="524151"/>
          </a:xfrm>
          <a:prstGeom prst="roundRect">
            <a:avLst>
              <a:gd name="adj" fmla="val 6532"/>
            </a:avLst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MS PGothic" pitchFamily="34" charset="-128"/>
              </a:rPr>
              <a:t>Authorization Process</a:t>
            </a:r>
          </a:p>
        </p:txBody>
      </p:sp>
      <p:sp>
        <p:nvSpPr>
          <p:cNvPr id="41" name="Rounded Rectangle 40"/>
          <p:cNvSpPr/>
          <p:nvPr/>
        </p:nvSpPr>
        <p:spPr bwMode="auto">
          <a:xfrm>
            <a:off x="3978005" y="5825833"/>
            <a:ext cx="1167607" cy="278277"/>
          </a:xfrm>
          <a:prstGeom prst="roundRect">
            <a:avLst>
              <a:gd name="adj" fmla="val 6532"/>
            </a:avLst>
          </a:prstGeom>
          <a:solidFill>
            <a:srgbClr val="002060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MS PGothic" pitchFamily="34" charset="-128"/>
              </a:rPr>
              <a:t>User Credentials</a:t>
            </a:r>
          </a:p>
        </p:txBody>
      </p:sp>
    </p:spTree>
    <p:extLst>
      <p:ext uri="{BB962C8B-B14F-4D97-AF65-F5344CB8AC3E}">
        <p14:creationId xmlns:p14="http://schemas.microsoft.com/office/powerpoint/2010/main" xmlns="" val="124853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 bwMode="auto">
          <a:xfrm>
            <a:off x="3852153" y="2577830"/>
            <a:ext cx="5116344" cy="4105075"/>
          </a:xfrm>
          <a:prstGeom prst="roundRect">
            <a:avLst>
              <a:gd name="adj" fmla="val 1464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solidFill>
                  <a:srgbClr val="002060"/>
                </a:solidFill>
                <a:ea typeface="ＭＳ Ｐゴシック" charset="0"/>
                <a:cs typeface="MS PGothic"/>
              </a:rPr>
              <a:t>High-level protocol flow</a:t>
            </a:r>
          </a:p>
        </p:txBody>
      </p:sp>
      <p:sp>
        <p:nvSpPr>
          <p:cNvPr id="35" name="Rounded Rectangle 34"/>
          <p:cNvSpPr/>
          <p:nvPr/>
        </p:nvSpPr>
        <p:spPr bwMode="auto">
          <a:xfrm>
            <a:off x="7252854" y="3694583"/>
            <a:ext cx="1645920" cy="2837506"/>
          </a:xfrm>
          <a:prstGeom prst="roundRect">
            <a:avLst>
              <a:gd name="adj" fmla="val 2616"/>
            </a:avLst>
          </a:prstGeom>
          <a:noFill/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626366"/>
              </a:solidFill>
              <a:effectLst/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4" y="22860"/>
            <a:ext cx="8728075" cy="635724"/>
          </a:xfrm>
        </p:spPr>
        <p:txBody>
          <a:bodyPr anchor="ctr"/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OAuth 2.0 Overview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5739" y="775881"/>
            <a:ext cx="3435532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  <a:ea typeface="ＭＳ Ｐゴシック" charset="0"/>
                <a:cs typeface="MS PGothic"/>
              </a:rPr>
              <a:t>What is OAUTH 2.0 ?</a:t>
            </a:r>
          </a:p>
          <a:p>
            <a:r>
              <a:rPr lang="en-US" sz="900" dirty="0" smtClean="0">
                <a:solidFill>
                  <a:srgbClr val="00206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It is an authorization framework that enables applications to obtain limited access to user’s resources.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00206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By orchestrating an approval interaction between the resource owner and the </a:t>
            </a:r>
            <a:r>
              <a:rPr lang="en-US" sz="900" dirty="0">
                <a:solidFill>
                  <a:srgbClr val="00206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resource(On behalf of a resource </a:t>
            </a:r>
            <a:r>
              <a:rPr lang="en-US" sz="900" dirty="0" smtClean="0">
                <a:solidFill>
                  <a:srgbClr val="00206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owner)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00206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By allowing application to obtain access on its own behalf</a:t>
            </a:r>
            <a:endParaRPr lang="en-US" sz="900" dirty="0">
              <a:solidFill>
                <a:srgbClr val="00206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739" y="5664741"/>
            <a:ext cx="343553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  <a:ea typeface="ＭＳ Ｐゴシック" charset="0"/>
                <a:cs typeface="MS PGothic"/>
              </a:rPr>
              <a:t>Benefits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002060"/>
                </a:solidFill>
                <a:ea typeface="ＭＳ Ｐゴシック" charset="0"/>
                <a:cs typeface="MS PGothic"/>
              </a:rPr>
              <a:t>Resource Owner can grant access to 3</a:t>
            </a:r>
            <a:r>
              <a:rPr lang="en-US" sz="900" baseline="30000" dirty="0" smtClean="0">
                <a:solidFill>
                  <a:srgbClr val="002060"/>
                </a:solidFill>
                <a:ea typeface="ＭＳ Ｐゴシック" charset="0"/>
                <a:cs typeface="MS PGothic"/>
              </a:rPr>
              <a:t>rd</a:t>
            </a:r>
            <a:r>
              <a:rPr lang="en-US" sz="900" dirty="0" smtClean="0">
                <a:solidFill>
                  <a:srgbClr val="002060"/>
                </a:solidFill>
                <a:ea typeface="ＭＳ Ｐゴシック" charset="0"/>
                <a:cs typeface="MS PGothic"/>
              </a:rPr>
              <a:t> party without sharing their credentials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002060"/>
                </a:solidFill>
                <a:ea typeface="ＭＳ Ｐゴシック" charset="0"/>
                <a:cs typeface="MS PGothic"/>
              </a:rPr>
              <a:t>Resource Owner can restrict 3</a:t>
            </a:r>
            <a:r>
              <a:rPr lang="en-US" sz="900" baseline="30000" dirty="0" smtClean="0">
                <a:solidFill>
                  <a:srgbClr val="002060"/>
                </a:solidFill>
                <a:ea typeface="ＭＳ Ｐゴシック" charset="0"/>
                <a:cs typeface="MS PGothic"/>
              </a:rPr>
              <a:t>rd</a:t>
            </a:r>
            <a:r>
              <a:rPr lang="en-US" sz="900" dirty="0" smtClean="0">
                <a:solidFill>
                  <a:srgbClr val="002060"/>
                </a:solidFill>
                <a:ea typeface="ＭＳ Ｐゴシック" charset="0"/>
                <a:cs typeface="MS PGothic"/>
              </a:rPr>
              <a:t> party applications from gaining broad access.</a:t>
            </a:r>
            <a:endParaRPr lang="en-US" sz="1100" dirty="0">
              <a:solidFill>
                <a:srgbClr val="002060"/>
              </a:solidFill>
              <a:latin typeface="+mj-lt"/>
              <a:ea typeface="ＭＳ Ｐゴシック" charset="0"/>
              <a:cs typeface="MS PGothic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2154" y="775881"/>
            <a:ext cx="511634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  <a:ea typeface="ＭＳ Ｐゴシック" charset="0"/>
                <a:cs typeface="MS PGothic"/>
              </a:rPr>
              <a:t>Roles</a:t>
            </a:r>
            <a:endParaRPr lang="en-US" sz="1200" b="1" dirty="0">
              <a:solidFill>
                <a:srgbClr val="002060"/>
              </a:solidFill>
              <a:ea typeface="ＭＳ Ｐゴシック" charset="0"/>
              <a:cs typeface="MS PGothic"/>
            </a:endParaRPr>
          </a:p>
          <a:p>
            <a:pPr>
              <a:spcAft>
                <a:spcPts val="600"/>
              </a:spcAft>
            </a:pPr>
            <a:r>
              <a:rPr lang="en-US" sz="900" b="1" dirty="0" smtClean="0">
                <a:solidFill>
                  <a:srgbClr val="002060"/>
                </a:solidFill>
                <a:ea typeface="ＭＳ Ｐゴシック" charset="0"/>
                <a:cs typeface="MS PGothic"/>
              </a:rPr>
              <a:t>3</a:t>
            </a:r>
            <a:r>
              <a:rPr lang="en-US" sz="900" b="1" baseline="30000" dirty="0" smtClean="0">
                <a:solidFill>
                  <a:srgbClr val="002060"/>
                </a:solidFill>
                <a:ea typeface="ＭＳ Ｐゴシック" charset="0"/>
                <a:cs typeface="MS PGothic"/>
              </a:rPr>
              <a:t>rd</a:t>
            </a:r>
            <a:r>
              <a:rPr lang="en-US" sz="900" b="1" dirty="0" smtClean="0">
                <a:solidFill>
                  <a:srgbClr val="002060"/>
                </a:solidFill>
                <a:ea typeface="ＭＳ Ｐゴシック" charset="0"/>
                <a:cs typeface="MS PGothic"/>
              </a:rPr>
              <a:t> party Application (Client) : </a:t>
            </a:r>
            <a:r>
              <a:rPr lang="en-US" sz="900" dirty="0">
                <a:solidFill>
                  <a:srgbClr val="002060"/>
                </a:solidFill>
                <a:ea typeface="ＭＳ Ｐゴシック" charset="0"/>
                <a:cs typeface="MS PGothic"/>
              </a:rPr>
              <a:t>An application making protected resource requests on behalf of the resource owner and with its </a:t>
            </a:r>
            <a:r>
              <a:rPr lang="en-US" sz="900" dirty="0" smtClean="0">
                <a:solidFill>
                  <a:srgbClr val="002060"/>
                </a:solidFill>
                <a:ea typeface="ＭＳ Ｐゴシック" charset="0"/>
                <a:cs typeface="MS PGothic"/>
              </a:rPr>
              <a:t>authorization</a:t>
            </a:r>
            <a:endParaRPr lang="en-US" sz="900" dirty="0">
              <a:solidFill>
                <a:srgbClr val="002060"/>
              </a:solidFill>
              <a:ea typeface="ＭＳ Ｐゴシック" charset="0"/>
              <a:cs typeface="MS PGothic"/>
            </a:endParaRPr>
          </a:p>
          <a:p>
            <a:pPr>
              <a:spcAft>
                <a:spcPts val="600"/>
              </a:spcAft>
            </a:pPr>
            <a:r>
              <a:rPr lang="en-US" sz="900" b="1" dirty="0" smtClean="0">
                <a:solidFill>
                  <a:srgbClr val="002060"/>
                </a:solidFill>
                <a:ea typeface="ＭＳ Ｐゴシック" charset="0"/>
                <a:cs typeface="MS PGothic"/>
              </a:rPr>
              <a:t>Resource Owner (User) :</a:t>
            </a:r>
            <a:r>
              <a:rPr lang="en-US" sz="900" dirty="0" smtClean="0">
                <a:solidFill>
                  <a:srgbClr val="002060"/>
                </a:solidFill>
                <a:ea typeface="ＭＳ Ｐゴシック" charset="0"/>
                <a:cs typeface="MS PGothic"/>
              </a:rPr>
              <a:t> </a:t>
            </a:r>
            <a:r>
              <a:rPr lang="en-US" sz="900" dirty="0">
                <a:solidFill>
                  <a:srgbClr val="002060"/>
                </a:solidFill>
                <a:ea typeface="ＭＳ Ｐゴシック" charset="0"/>
                <a:cs typeface="MS PGothic"/>
              </a:rPr>
              <a:t>An entity capable of granting access to a protected resource. When the resource owner is a person, it is referred to as an </a:t>
            </a:r>
            <a:r>
              <a:rPr lang="en-US" sz="900" dirty="0" smtClean="0">
                <a:solidFill>
                  <a:srgbClr val="002060"/>
                </a:solidFill>
                <a:ea typeface="ＭＳ Ｐゴシック" charset="0"/>
                <a:cs typeface="MS PGothic"/>
              </a:rPr>
              <a:t>end-user</a:t>
            </a:r>
            <a:endParaRPr lang="en-US" sz="900" dirty="0">
              <a:solidFill>
                <a:srgbClr val="002060"/>
              </a:solidFill>
              <a:ea typeface="ＭＳ Ｐゴシック" charset="0"/>
              <a:cs typeface="MS PGothic"/>
            </a:endParaRPr>
          </a:p>
          <a:p>
            <a:pPr>
              <a:spcAft>
                <a:spcPts val="600"/>
              </a:spcAft>
            </a:pPr>
            <a:r>
              <a:rPr lang="en-US" sz="900" b="1" dirty="0" smtClean="0">
                <a:solidFill>
                  <a:srgbClr val="002060"/>
                </a:solidFill>
                <a:ea typeface="ＭＳ Ｐゴシック" charset="0"/>
                <a:cs typeface="MS PGothic"/>
              </a:rPr>
              <a:t>Resource Server : </a:t>
            </a:r>
            <a:r>
              <a:rPr lang="en-US" sz="900" dirty="0">
                <a:solidFill>
                  <a:srgbClr val="002060"/>
                </a:solidFill>
                <a:ea typeface="ＭＳ Ｐゴシック" charset="0"/>
                <a:cs typeface="MS PGothic"/>
              </a:rPr>
              <a:t>The server hosting the protected resources, capable of accepting and responding to protected resource requests using access tokens</a:t>
            </a:r>
          </a:p>
          <a:p>
            <a:pPr>
              <a:spcAft>
                <a:spcPts val="600"/>
              </a:spcAft>
            </a:pPr>
            <a:r>
              <a:rPr lang="en-US" sz="900" b="1" dirty="0" smtClean="0">
                <a:solidFill>
                  <a:srgbClr val="002060"/>
                </a:solidFill>
                <a:ea typeface="ＭＳ Ｐゴシック" charset="0"/>
                <a:cs typeface="MS PGothic"/>
              </a:rPr>
              <a:t>Authorization Server : </a:t>
            </a:r>
            <a:r>
              <a:rPr lang="en-US" sz="900" dirty="0">
                <a:solidFill>
                  <a:srgbClr val="002060"/>
                </a:solidFill>
                <a:ea typeface="ＭＳ Ｐゴシック" charset="0"/>
                <a:cs typeface="MS PGothic"/>
              </a:rPr>
              <a:t>The server issuing access tokens to the client after successfully authenticating the resource owner and obtaining authorization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4004563" y="3020291"/>
            <a:ext cx="894945" cy="3376652"/>
          </a:xfrm>
          <a:prstGeom prst="roundRect">
            <a:avLst>
              <a:gd name="adj" fmla="val 6884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MS PGothic" pitchFamily="34" charset="-128"/>
              </a:rPr>
              <a:t>3</a:t>
            </a:r>
            <a:r>
              <a:rPr kumimoji="0" lang="en-US" sz="1100" b="1" i="0" u="none" strike="noStrike" cap="none" normalizeH="0" baseline="30000" dirty="0" smtClean="0">
                <a:ln>
                  <a:noFill/>
                </a:ln>
                <a:solidFill>
                  <a:schemeClr val="bg1"/>
                </a:solidFill>
                <a:effectLst/>
                <a:ea typeface="MS PGothic" pitchFamily="34" charset="-128"/>
              </a:rPr>
              <a:t>rd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MS PGothic" pitchFamily="34" charset="-128"/>
              </a:rPr>
              <a:t> Party Application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 smtClean="0">
                <a:solidFill>
                  <a:schemeClr val="bg1"/>
                </a:solidFill>
                <a:ea typeface="MS PGothic" pitchFamily="34" charset="-128"/>
              </a:rPr>
              <a:t>(Client)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MS PGothic" pitchFamily="34" charset="-128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7344379" y="2729372"/>
            <a:ext cx="1456721" cy="705253"/>
          </a:xfrm>
          <a:prstGeom prst="roundRect">
            <a:avLst>
              <a:gd name="adj" fmla="val 8621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MS PGothic" pitchFamily="34" charset="-128"/>
              </a:rPr>
              <a:t>User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{Resource Owner}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7344380" y="3813733"/>
            <a:ext cx="1456720" cy="1735012"/>
          </a:xfrm>
          <a:prstGeom prst="roundRect">
            <a:avLst>
              <a:gd name="adj" fmla="val 4959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schemeClr val="bg1"/>
                </a:solidFill>
                <a:ea typeface="MS PGothic" pitchFamily="34" charset="-128"/>
              </a:rPr>
              <a:t>Authorization Server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626366"/>
              </a:solidFill>
              <a:effectLst/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7344380" y="5770427"/>
            <a:ext cx="1456720" cy="642923"/>
          </a:xfrm>
          <a:prstGeom prst="roundRect">
            <a:avLst>
              <a:gd name="adj" fmla="val 8621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schemeClr val="bg1"/>
                </a:solidFill>
                <a:ea typeface="MS PGothic" pitchFamily="34" charset="-128"/>
              </a:rPr>
              <a:t>Resource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schemeClr val="bg1"/>
                </a:solidFill>
                <a:ea typeface="MS PGothic" pitchFamily="34" charset="-128"/>
              </a:rPr>
              <a:t>Server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bg1"/>
                </a:solidFill>
                <a:ea typeface="MS PGothic" pitchFamily="34" charset="-128"/>
              </a:rPr>
              <a:t>{</a:t>
            </a:r>
            <a:r>
              <a:rPr lang="en-US" sz="800" b="1" dirty="0" smtClean="0">
                <a:solidFill>
                  <a:schemeClr val="bg1"/>
                </a:solidFill>
                <a:ea typeface="MS PGothic" pitchFamily="34" charset="-128"/>
              </a:rPr>
              <a:t>e.g. Services}</a:t>
            </a:r>
            <a:endParaRPr lang="en-US" sz="800" b="1" dirty="0">
              <a:solidFill>
                <a:schemeClr val="bg1"/>
              </a:solidFill>
              <a:ea typeface="MS PGothic" pitchFamily="34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89117" y="3698932"/>
            <a:ext cx="2227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800" b="1" dirty="0" smtClean="0">
                <a:solidFill>
                  <a:srgbClr val="002060"/>
                </a:solidFill>
              </a:rPr>
              <a:t>Authorization Request</a:t>
            </a:r>
          </a:p>
          <a:p>
            <a:r>
              <a:rPr lang="en-US" sz="800" b="1" dirty="0" smtClean="0">
                <a:solidFill>
                  <a:srgbClr val="002060"/>
                </a:solidFill>
              </a:rPr>
              <a:t>      </a:t>
            </a:r>
            <a:r>
              <a:rPr lang="en-US" sz="800" dirty="0" smtClean="0">
                <a:solidFill>
                  <a:srgbClr val="002060"/>
                </a:solidFill>
              </a:rPr>
              <a:t>(or via </a:t>
            </a:r>
            <a:r>
              <a:rPr lang="en-US" sz="800" b="1" i="1" dirty="0" smtClean="0">
                <a:solidFill>
                  <a:srgbClr val="002060"/>
                </a:solidFill>
              </a:rPr>
              <a:t>Authorization Server</a:t>
            </a:r>
            <a:r>
              <a:rPr lang="en-US" sz="800" dirty="0" smtClean="0">
                <a:solidFill>
                  <a:srgbClr val="002060"/>
                </a:solidFill>
              </a:rPr>
              <a:t>)</a:t>
            </a:r>
            <a:endParaRPr lang="en-US" sz="800" dirty="0">
              <a:solidFill>
                <a:srgbClr val="00206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09899" y="4383754"/>
            <a:ext cx="17736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rgbClr val="002060"/>
                </a:solidFill>
              </a:rPr>
              <a:t>2. Authorization Grant</a:t>
            </a:r>
            <a:endParaRPr lang="en-US" sz="800" b="1" dirty="0">
              <a:solidFill>
                <a:srgbClr val="00206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4899508" y="5017077"/>
            <a:ext cx="24448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4899507" y="4798951"/>
            <a:ext cx="18983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 b="1" dirty="0" smtClean="0">
                <a:solidFill>
                  <a:srgbClr val="002060"/>
                </a:solidFill>
              </a:rPr>
              <a:t>3. Access Token Request</a:t>
            </a:r>
          </a:p>
          <a:p>
            <a:pPr>
              <a:spcAft>
                <a:spcPts val="600"/>
              </a:spcAft>
            </a:pPr>
            <a:r>
              <a:rPr lang="en-US" sz="600" dirty="0" smtClean="0">
                <a:solidFill>
                  <a:srgbClr val="002060"/>
                </a:solidFill>
              </a:rPr>
              <a:t>Containing Authorization Grant</a:t>
            </a:r>
            <a:endParaRPr lang="en-US" sz="600" dirty="0">
              <a:solidFill>
                <a:srgbClr val="00206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 bwMode="auto">
          <a:xfrm flipH="1">
            <a:off x="4899508" y="5306748"/>
            <a:ext cx="24448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206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4909897" y="5276153"/>
            <a:ext cx="17736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rgbClr val="002060"/>
                </a:solidFill>
              </a:rPr>
              <a:t>4. Access Token</a:t>
            </a:r>
            <a:endParaRPr lang="en-US" sz="800" b="1" dirty="0">
              <a:solidFill>
                <a:srgbClr val="00206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 bwMode="auto">
          <a:xfrm>
            <a:off x="4899508" y="5967781"/>
            <a:ext cx="24448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4899508" y="5759383"/>
            <a:ext cx="17840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 b="1" dirty="0" smtClean="0">
                <a:solidFill>
                  <a:srgbClr val="002060"/>
                </a:solidFill>
              </a:rPr>
              <a:t>5. Resource Request </a:t>
            </a:r>
          </a:p>
          <a:p>
            <a:pPr>
              <a:spcAft>
                <a:spcPts val="600"/>
              </a:spcAft>
            </a:pPr>
            <a:r>
              <a:rPr lang="en-US" sz="600" dirty="0">
                <a:solidFill>
                  <a:srgbClr val="002060"/>
                </a:solidFill>
              </a:rPr>
              <a:t>c</a:t>
            </a:r>
            <a:r>
              <a:rPr lang="en-US" sz="600" dirty="0" smtClean="0">
                <a:solidFill>
                  <a:srgbClr val="002060"/>
                </a:solidFill>
              </a:rPr>
              <a:t>ontains  Access Token</a:t>
            </a:r>
            <a:endParaRPr lang="en-US" sz="600" dirty="0">
              <a:solidFill>
                <a:srgbClr val="002060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 bwMode="auto">
          <a:xfrm flipH="1">
            <a:off x="4925653" y="6245172"/>
            <a:ext cx="240920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206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5024198" y="6232598"/>
            <a:ext cx="17736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rgbClr val="002060"/>
                </a:solidFill>
              </a:rPr>
              <a:t>6. Resource</a:t>
            </a:r>
            <a:endParaRPr lang="en-US" sz="800" b="1" dirty="0">
              <a:solidFill>
                <a:srgbClr val="00206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5739" y="4202218"/>
            <a:ext cx="343553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  <a:ea typeface="ＭＳ Ｐゴシック" charset="0"/>
                <a:cs typeface="MS PGothic"/>
              </a:rPr>
              <a:t>Authorization Grant types</a:t>
            </a:r>
          </a:p>
          <a:p>
            <a:r>
              <a:rPr lang="en-US" sz="900" dirty="0" smtClean="0">
                <a:solidFill>
                  <a:srgbClr val="002060"/>
                </a:solidFill>
              </a:rPr>
              <a:t>Represents the resource owner’s authorization to a 3</a:t>
            </a:r>
            <a:r>
              <a:rPr lang="en-US" sz="900" baseline="30000" dirty="0" smtClean="0">
                <a:solidFill>
                  <a:srgbClr val="002060"/>
                </a:solidFill>
              </a:rPr>
              <a:t>rd</a:t>
            </a:r>
            <a:r>
              <a:rPr lang="en-US" sz="900" dirty="0" smtClean="0">
                <a:solidFill>
                  <a:srgbClr val="002060"/>
                </a:solidFill>
              </a:rPr>
              <a:t> Party application for accessing the resources</a:t>
            </a:r>
            <a:endParaRPr lang="en-US" sz="900" dirty="0">
              <a:solidFill>
                <a:srgbClr val="00206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002060"/>
                </a:solidFill>
                <a:ea typeface="ＭＳ Ｐゴシック" charset="0"/>
                <a:cs typeface="MS PGothic"/>
              </a:rPr>
              <a:t>Authorization Code </a:t>
            </a:r>
            <a:r>
              <a:rPr lang="en-US" sz="800" i="1" dirty="0">
                <a:solidFill>
                  <a:srgbClr val="002060"/>
                </a:solidFill>
                <a:ea typeface="ＭＳ Ｐゴシック" charset="0"/>
                <a:cs typeface="MS PGothic"/>
              </a:rPr>
              <a:t>(For </a:t>
            </a:r>
            <a:r>
              <a:rPr lang="en-US" sz="800" i="1" dirty="0" smtClean="0">
                <a:solidFill>
                  <a:srgbClr val="002060"/>
                </a:solidFill>
                <a:ea typeface="ＭＳ Ｐゴシック" charset="0"/>
                <a:cs typeface="MS PGothic"/>
              </a:rPr>
              <a:t>Confidential Applications</a:t>
            </a:r>
            <a:r>
              <a:rPr lang="en-US" sz="800" i="1" dirty="0">
                <a:solidFill>
                  <a:srgbClr val="002060"/>
                </a:solidFill>
                <a:ea typeface="ＭＳ Ｐゴシック" charset="0"/>
                <a:cs typeface="MS PGothic"/>
              </a:rPr>
              <a:t>) </a:t>
            </a:r>
            <a:endParaRPr lang="en-US" sz="800" i="1" dirty="0" smtClean="0">
              <a:solidFill>
                <a:srgbClr val="002060"/>
              </a:solidFill>
              <a:ea typeface="ＭＳ Ｐゴシック" charset="0"/>
              <a:cs typeface="MS PGothic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002060"/>
                </a:solidFill>
                <a:ea typeface="ＭＳ Ｐゴシック" charset="0"/>
                <a:cs typeface="MS PGothic"/>
              </a:rPr>
              <a:t>Implicit </a:t>
            </a:r>
            <a:r>
              <a:rPr lang="en-US" sz="800" i="1" dirty="0" smtClean="0">
                <a:solidFill>
                  <a:srgbClr val="002060"/>
                </a:solidFill>
                <a:ea typeface="ＭＳ Ｐゴシック" charset="0"/>
                <a:cs typeface="MS PGothic"/>
              </a:rPr>
              <a:t>(For Public Applications)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002060"/>
                </a:solidFill>
                <a:ea typeface="ＭＳ Ｐゴシック" charset="0"/>
                <a:cs typeface="MS PGothic"/>
              </a:rPr>
              <a:t>Resource Owner Password </a:t>
            </a:r>
          </a:p>
          <a:p>
            <a:r>
              <a:rPr lang="en-US" sz="900" i="1" dirty="0">
                <a:solidFill>
                  <a:srgbClr val="002060"/>
                </a:solidFill>
                <a:ea typeface="ＭＳ Ｐゴシック" charset="0"/>
                <a:cs typeface="MS PGothic"/>
              </a:rPr>
              <a:t> </a:t>
            </a:r>
            <a:r>
              <a:rPr lang="en-US" sz="900" i="1" dirty="0" smtClean="0">
                <a:solidFill>
                  <a:srgbClr val="002060"/>
                </a:solidFill>
                <a:ea typeface="ＭＳ Ｐゴシック" charset="0"/>
                <a:cs typeface="MS PGothic"/>
              </a:rPr>
              <a:t>  </a:t>
            </a:r>
            <a:r>
              <a:rPr lang="en-US" sz="800" i="1" dirty="0" smtClean="0">
                <a:solidFill>
                  <a:srgbClr val="002060"/>
                </a:solidFill>
                <a:ea typeface="ＭＳ Ｐゴシック" charset="0"/>
                <a:cs typeface="MS PGothic"/>
              </a:rPr>
              <a:t>  (Trusted apps by the Resource Owner)</a:t>
            </a:r>
            <a:endParaRPr lang="en-US" sz="900" i="1" dirty="0" smtClean="0">
              <a:solidFill>
                <a:srgbClr val="002060"/>
              </a:solidFill>
              <a:ea typeface="ＭＳ Ｐゴシック" charset="0"/>
              <a:cs typeface="MS PGothic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002060"/>
                </a:solidFill>
                <a:ea typeface="ＭＳ Ｐゴシック" charset="0"/>
                <a:cs typeface="MS PGothic"/>
              </a:rPr>
              <a:t>Client Credentials</a:t>
            </a:r>
          </a:p>
        </p:txBody>
      </p:sp>
      <p:sp>
        <p:nvSpPr>
          <p:cNvPr id="37" name="Date Placeholder 8"/>
          <p:cNvSpPr txBox="1">
            <a:spLocks/>
          </p:cNvSpPr>
          <p:nvPr/>
        </p:nvSpPr>
        <p:spPr bwMode="auto">
          <a:xfrm>
            <a:off x="269428" y="6694712"/>
            <a:ext cx="21336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0" fontAlgn="auto" latinLnBrk="0" hangingPunct="0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F43B1607-691C-45B5-AF95-DB2C7AF77555}" type="datetime1">
              <a:rPr lang="en-US" sz="800" smtClean="0"/>
              <a:pPr algn="l"/>
              <a:t>5/4/2018</a:t>
            </a:fld>
            <a:endParaRPr lang="en-US" sz="800" dirty="0"/>
          </a:p>
        </p:txBody>
      </p:sp>
      <p:sp>
        <p:nvSpPr>
          <p:cNvPr id="39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645972" y="6694712"/>
            <a:ext cx="457200" cy="136525"/>
          </a:xfrm>
          <a:prstGeom prst="rect">
            <a:avLst/>
          </a:prstGeom>
        </p:spPr>
        <p:txBody>
          <a:bodyPr anchor="ctr"/>
          <a:lstStyle/>
          <a:p>
            <a:fld id="{B6F15528-21DE-4FAA-801E-634DDDAF4B2B}" type="slidenum">
              <a:rPr lang="en-US" sz="800" smtClean="0"/>
              <a:pPr/>
              <a:t>4</a:t>
            </a:fld>
            <a:endParaRPr lang="en-US" sz="800" dirty="0"/>
          </a:p>
        </p:txBody>
      </p:sp>
      <p:sp>
        <p:nvSpPr>
          <p:cNvPr id="40" name="Footer Placeholder 10"/>
          <p:cNvSpPr txBox="1">
            <a:spLocks/>
          </p:cNvSpPr>
          <p:nvPr/>
        </p:nvSpPr>
        <p:spPr>
          <a:xfrm>
            <a:off x="3124200" y="6694712"/>
            <a:ext cx="2895600" cy="1365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i="1" smtClean="0"/>
              <a:t>By Rama Menda</a:t>
            </a:r>
            <a:endParaRPr lang="en-US" sz="800" i="1" dirty="0" smtClean="0"/>
          </a:p>
        </p:txBody>
      </p:sp>
      <p:cxnSp>
        <p:nvCxnSpPr>
          <p:cNvPr id="5" name="Elbow Connector 4"/>
          <p:cNvCxnSpPr/>
          <p:nvPr/>
        </p:nvCxnSpPr>
        <p:spPr bwMode="auto">
          <a:xfrm flipV="1">
            <a:off x="4919728" y="3434625"/>
            <a:ext cx="2835722" cy="659394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Elbow Connector 45"/>
          <p:cNvCxnSpPr/>
          <p:nvPr/>
        </p:nvCxnSpPr>
        <p:spPr bwMode="auto">
          <a:xfrm rot="10800000" flipV="1">
            <a:off x="4925655" y="3434624"/>
            <a:ext cx="3427642" cy="978173"/>
          </a:xfrm>
          <a:prstGeom prst="bentConnector3">
            <a:avLst>
              <a:gd name="adj1" fmla="val -2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54" name="Rounded Rectangle 53"/>
          <p:cNvSpPr/>
          <p:nvPr/>
        </p:nvSpPr>
        <p:spPr bwMode="auto">
          <a:xfrm>
            <a:off x="7412603" y="5099835"/>
            <a:ext cx="637277" cy="391577"/>
          </a:xfrm>
          <a:prstGeom prst="roundRect">
            <a:avLst>
              <a:gd name="adj" fmla="val 628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Verdana" pitchFamily="34" charset="0"/>
                <a:ea typeface="MS PGothic" pitchFamily="34" charset="-128"/>
              </a:rPr>
              <a:t>3</a:t>
            </a:r>
            <a:r>
              <a:rPr kumimoji="0" lang="en-US" sz="600" b="0" i="0" u="none" strike="noStrike" cap="none" normalizeH="0" baseline="30000" dirty="0" smtClean="0">
                <a:ln>
                  <a:noFill/>
                </a:ln>
                <a:solidFill>
                  <a:srgbClr val="002060"/>
                </a:solidFill>
                <a:effectLst/>
                <a:latin typeface="Verdana" pitchFamily="34" charset="0"/>
                <a:ea typeface="MS PGothic" pitchFamily="34" charset="-128"/>
              </a:rPr>
              <a:t>rd</a:t>
            </a: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Verdana" pitchFamily="34" charset="0"/>
                <a:ea typeface="MS PGothic" pitchFamily="34" charset="-128"/>
              </a:rPr>
              <a:t> Party Application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" dirty="0" smtClean="0">
                <a:solidFill>
                  <a:srgbClr val="002060"/>
                </a:solidFill>
                <a:latin typeface="Verdana" pitchFamily="34" charset="0"/>
                <a:ea typeface="MS PGothic" pitchFamily="34" charset="-128"/>
              </a:rPr>
              <a:t>Credentials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55" name="Rounded Rectangle 54"/>
          <p:cNvSpPr/>
          <p:nvPr/>
        </p:nvSpPr>
        <p:spPr bwMode="auto">
          <a:xfrm>
            <a:off x="8106023" y="5087269"/>
            <a:ext cx="637277" cy="391577"/>
          </a:xfrm>
          <a:prstGeom prst="roundRect">
            <a:avLst>
              <a:gd name="adj" fmla="val 6280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MS PGothic" pitchFamily="34" charset="-128"/>
              </a:rPr>
              <a:t>Resource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" dirty="0" smtClean="0">
                <a:solidFill>
                  <a:schemeClr val="bg1"/>
                </a:solidFill>
                <a:latin typeface="Verdana" pitchFamily="34" charset="0"/>
                <a:ea typeface="MS PGothic" pitchFamily="34" charset="-128"/>
              </a:rPr>
              <a:t>Owner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ea typeface="MS PGothic" pitchFamily="34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" dirty="0" smtClean="0">
                <a:solidFill>
                  <a:schemeClr val="bg1"/>
                </a:solidFill>
                <a:latin typeface="Verdana" pitchFamily="34" charset="0"/>
                <a:ea typeface="MS PGothic" pitchFamily="34" charset="-128"/>
              </a:rPr>
              <a:t>Credentials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56" name="Rounded Rectangle 55"/>
          <p:cNvSpPr/>
          <p:nvPr/>
        </p:nvSpPr>
        <p:spPr bwMode="auto">
          <a:xfrm>
            <a:off x="4133396" y="5853595"/>
            <a:ext cx="637277" cy="391577"/>
          </a:xfrm>
          <a:prstGeom prst="roundRect">
            <a:avLst>
              <a:gd name="adj" fmla="val 628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Verdana" pitchFamily="34" charset="0"/>
                <a:ea typeface="MS PGothic" pitchFamily="34" charset="-128"/>
              </a:rPr>
              <a:t>3</a:t>
            </a:r>
            <a:r>
              <a:rPr kumimoji="0" lang="en-US" sz="600" b="0" i="0" u="none" strike="noStrike" cap="none" normalizeH="0" baseline="30000" dirty="0" smtClean="0">
                <a:ln>
                  <a:noFill/>
                </a:ln>
                <a:solidFill>
                  <a:srgbClr val="002060"/>
                </a:solidFill>
                <a:effectLst/>
                <a:latin typeface="Verdana" pitchFamily="34" charset="0"/>
                <a:ea typeface="MS PGothic" pitchFamily="34" charset="-128"/>
              </a:rPr>
              <a:t>rd</a:t>
            </a: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Verdana" pitchFamily="34" charset="0"/>
                <a:ea typeface="MS PGothic" pitchFamily="34" charset="-128"/>
              </a:rPr>
              <a:t> Party Application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" dirty="0" smtClean="0">
                <a:solidFill>
                  <a:srgbClr val="002060"/>
                </a:solidFill>
                <a:latin typeface="Verdana" pitchFamily="34" charset="0"/>
                <a:ea typeface="MS PGothic" pitchFamily="34" charset="-128"/>
              </a:rPr>
              <a:t>Credentials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7412603" y="2789020"/>
            <a:ext cx="1330697" cy="231271"/>
          </a:xfrm>
          <a:prstGeom prst="roundRect">
            <a:avLst>
              <a:gd name="adj" fmla="val 6280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MS PGothic" pitchFamily="34" charset="-128"/>
              </a:rPr>
              <a:t>Resource </a:t>
            </a:r>
            <a:r>
              <a:rPr lang="en-US" sz="600" dirty="0" smtClean="0">
                <a:solidFill>
                  <a:schemeClr val="bg1"/>
                </a:solidFill>
                <a:latin typeface="Verdana" pitchFamily="34" charset="0"/>
                <a:ea typeface="MS PGothic" pitchFamily="34" charset="-128"/>
              </a:rPr>
              <a:t>Owner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ea typeface="MS PGothic" pitchFamily="34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" dirty="0" smtClean="0">
                <a:solidFill>
                  <a:schemeClr val="bg1"/>
                </a:solidFill>
                <a:latin typeface="Verdana" pitchFamily="34" charset="0"/>
                <a:ea typeface="MS PGothic" pitchFamily="34" charset="-128"/>
              </a:rPr>
              <a:t>Credentials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05738" y="2199874"/>
            <a:ext cx="34355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2060"/>
                </a:solidFill>
                <a:ea typeface="ＭＳ Ｐゴシック" charset="0"/>
                <a:cs typeface="MS PGothic"/>
              </a:rPr>
              <a:t>3</a:t>
            </a:r>
            <a:r>
              <a:rPr lang="en-US" sz="1100" b="1" baseline="30000" dirty="0" smtClean="0">
                <a:solidFill>
                  <a:srgbClr val="002060"/>
                </a:solidFill>
                <a:ea typeface="ＭＳ Ｐゴシック" charset="0"/>
                <a:cs typeface="MS PGothic"/>
              </a:rPr>
              <a:t>rd</a:t>
            </a:r>
            <a:r>
              <a:rPr lang="en-US" sz="1100" b="1" dirty="0" smtClean="0">
                <a:solidFill>
                  <a:srgbClr val="002060"/>
                </a:solidFill>
                <a:ea typeface="ＭＳ Ｐゴシック" charset="0"/>
                <a:cs typeface="MS PGothic"/>
              </a:rPr>
              <a:t> party application registration</a:t>
            </a:r>
            <a:endParaRPr lang="en-US" sz="1100" dirty="0" smtClean="0">
              <a:solidFill>
                <a:srgbClr val="002060"/>
              </a:solidFill>
            </a:endParaRPr>
          </a:p>
          <a:p>
            <a:r>
              <a:rPr lang="en-US" sz="900" dirty="0" smtClean="0">
                <a:solidFill>
                  <a:srgbClr val="002060"/>
                </a:solidFill>
              </a:rPr>
              <a:t>3</a:t>
            </a:r>
            <a:r>
              <a:rPr lang="en-US" sz="900" baseline="30000" dirty="0" smtClean="0">
                <a:solidFill>
                  <a:srgbClr val="002060"/>
                </a:solidFill>
              </a:rPr>
              <a:t>rd</a:t>
            </a:r>
            <a:r>
              <a:rPr lang="en-US" sz="900" dirty="0" smtClean="0">
                <a:solidFill>
                  <a:srgbClr val="002060"/>
                </a:solidFill>
              </a:rPr>
              <a:t> party applications register with Authorization server</a:t>
            </a:r>
          </a:p>
          <a:p>
            <a:r>
              <a:rPr lang="en-US" sz="900" dirty="0" smtClean="0">
                <a:solidFill>
                  <a:srgbClr val="002060"/>
                </a:solidFill>
              </a:rPr>
              <a:t>to get </a:t>
            </a:r>
            <a:r>
              <a:rPr lang="en-US" sz="900" b="1" i="1" dirty="0" smtClean="0">
                <a:solidFill>
                  <a:srgbClr val="002060"/>
                </a:solidFill>
              </a:rPr>
              <a:t>Client ID</a:t>
            </a:r>
            <a:r>
              <a:rPr lang="en-US" sz="900" dirty="0" smtClean="0">
                <a:solidFill>
                  <a:srgbClr val="002060"/>
                </a:solidFill>
              </a:rPr>
              <a:t> and </a:t>
            </a:r>
            <a:r>
              <a:rPr lang="en-US" sz="900" b="1" i="1" dirty="0" smtClean="0">
                <a:solidFill>
                  <a:srgbClr val="002060"/>
                </a:solidFill>
              </a:rPr>
              <a:t>Client Secret </a:t>
            </a:r>
            <a:r>
              <a:rPr lang="en-US" sz="900" dirty="0">
                <a:solidFill>
                  <a:srgbClr val="002060"/>
                </a:solidFill>
              </a:rPr>
              <a:t>by providing</a:t>
            </a:r>
            <a:endParaRPr lang="en-US" sz="900" b="1" i="1" dirty="0">
              <a:solidFill>
                <a:srgbClr val="00206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002060"/>
                </a:solidFill>
                <a:ea typeface="ＭＳ Ｐゴシック" charset="0"/>
                <a:cs typeface="MS PGothic"/>
              </a:rPr>
              <a:t>Application Name and Description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002060"/>
                </a:solidFill>
                <a:ea typeface="ＭＳ Ｐゴシック" charset="0"/>
                <a:cs typeface="MS PGothic"/>
              </a:rPr>
              <a:t>Application Callback URL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05737" y="3171387"/>
            <a:ext cx="35245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  <a:ea typeface="ＭＳ Ｐゴシック" charset="0"/>
                <a:cs typeface="MS PGothic"/>
              </a:rPr>
              <a:t>3rd party application </a:t>
            </a:r>
            <a:r>
              <a:rPr lang="en-US" sz="1100" b="1" dirty="0" smtClean="0">
                <a:solidFill>
                  <a:srgbClr val="002060"/>
                </a:solidFill>
                <a:ea typeface="ＭＳ Ｐゴシック" charset="0"/>
                <a:cs typeface="MS PGothic"/>
              </a:rPr>
              <a:t>types</a:t>
            </a:r>
          </a:p>
          <a:p>
            <a:r>
              <a:rPr lang="en-US" sz="900" dirty="0">
                <a:solidFill>
                  <a:srgbClr val="002060"/>
                </a:solidFill>
                <a:ea typeface="ＭＳ Ｐゴシック" charset="0"/>
                <a:cs typeface="MS PGothic"/>
              </a:rPr>
              <a:t>Based on how securely </a:t>
            </a:r>
            <a:r>
              <a:rPr lang="en-US" sz="900" dirty="0" smtClean="0">
                <a:solidFill>
                  <a:srgbClr val="002060"/>
                </a:solidFill>
                <a:ea typeface="ＭＳ Ｐゴシック" charset="0"/>
                <a:cs typeface="MS PGothic"/>
              </a:rPr>
              <a:t>maintain their credentials</a:t>
            </a:r>
            <a:endParaRPr lang="en-US" sz="900" dirty="0">
              <a:solidFill>
                <a:srgbClr val="002060"/>
              </a:solidFill>
              <a:ea typeface="ＭＳ Ｐゴシック" charset="0"/>
              <a:cs typeface="MS PGothic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002060"/>
                </a:solidFill>
                <a:ea typeface="ＭＳ Ｐゴシック" charset="0"/>
                <a:cs typeface="MS PGothic"/>
              </a:rPr>
              <a:t>Confidential applications </a:t>
            </a:r>
          </a:p>
          <a:p>
            <a:r>
              <a:rPr lang="en-US" sz="900" dirty="0">
                <a:solidFill>
                  <a:srgbClr val="002060"/>
                </a:solidFill>
                <a:ea typeface="ＭＳ Ｐゴシック" charset="0"/>
                <a:cs typeface="MS PGothic"/>
              </a:rPr>
              <a:t> </a:t>
            </a:r>
            <a:r>
              <a:rPr lang="en-US" sz="900" dirty="0" smtClean="0">
                <a:solidFill>
                  <a:srgbClr val="002060"/>
                </a:solidFill>
                <a:ea typeface="ＭＳ Ｐゴシック" charset="0"/>
                <a:cs typeface="MS PGothic"/>
              </a:rPr>
              <a:t>   (e.g. Server Side web applications)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002060"/>
                </a:solidFill>
                <a:ea typeface="ＭＳ Ｐゴシック" charset="0"/>
                <a:cs typeface="MS PGothic"/>
              </a:rPr>
              <a:t>Public Applications </a:t>
            </a:r>
          </a:p>
          <a:p>
            <a:r>
              <a:rPr lang="en-US" sz="900" dirty="0" smtClean="0">
                <a:solidFill>
                  <a:srgbClr val="002060"/>
                </a:solidFill>
                <a:ea typeface="ＭＳ Ｐゴシック" charset="0"/>
                <a:cs typeface="MS PGothic"/>
              </a:rPr>
              <a:t>    (e.g. Native Mobile apps, Java Script Apps, SPA  etc.)</a:t>
            </a:r>
          </a:p>
        </p:txBody>
      </p:sp>
    </p:spTree>
    <p:extLst>
      <p:ext uri="{BB962C8B-B14F-4D97-AF65-F5344CB8AC3E}">
        <p14:creationId xmlns:p14="http://schemas.microsoft.com/office/powerpoint/2010/main" xmlns="" val="343813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4" y="31894"/>
            <a:ext cx="8728075" cy="617826"/>
          </a:xfrm>
        </p:spPr>
        <p:txBody>
          <a:bodyPr/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Confidential Applications</a:t>
            </a:r>
            <a:br>
              <a:rPr lang="en-US" sz="2400" b="1" dirty="0" smtClean="0">
                <a:solidFill>
                  <a:srgbClr val="002060"/>
                </a:solidFill>
              </a:rPr>
            </a:br>
            <a:r>
              <a:rPr lang="en-US" sz="1200" b="1" dirty="0" smtClean="0">
                <a:solidFill>
                  <a:srgbClr val="002060"/>
                </a:solidFill>
              </a:rPr>
              <a:t>OAuth 2.0 Overview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3852153" y="2577830"/>
            <a:ext cx="5097294" cy="4105076"/>
          </a:xfrm>
          <a:prstGeom prst="roundRect">
            <a:avLst>
              <a:gd name="adj" fmla="val 1464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>
                <a:solidFill>
                  <a:srgbClr val="002060"/>
                </a:solidFill>
                <a:latin typeface="+mj-lt"/>
                <a:ea typeface="ＭＳ Ｐゴシック" charset="0"/>
                <a:cs typeface="MS PGothic"/>
              </a:rPr>
              <a:t>Request flow</a:t>
            </a:r>
            <a:endParaRPr lang="en-US" sz="1000" b="1" dirty="0">
              <a:solidFill>
                <a:srgbClr val="002060"/>
              </a:solidFill>
              <a:latin typeface="+mj-lt"/>
              <a:ea typeface="ＭＳ Ｐゴシック" charset="0"/>
              <a:cs typeface="MS PGothic"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4314218" y="3190625"/>
            <a:ext cx="1" cy="349228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5">
                <a:lumMod val="40000"/>
                <a:lumOff val="6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stCxn id="25" idx="2"/>
          </p:cNvCxnSpPr>
          <p:nvPr/>
        </p:nvCxnSpPr>
        <p:spPr bwMode="auto">
          <a:xfrm>
            <a:off x="5761611" y="3209037"/>
            <a:ext cx="31818" cy="347386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5">
                <a:lumMod val="40000"/>
                <a:lumOff val="6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ounded Rectangle 24"/>
          <p:cNvSpPr/>
          <p:nvPr/>
        </p:nvSpPr>
        <p:spPr bwMode="auto">
          <a:xfrm>
            <a:off x="5242802" y="2913964"/>
            <a:ext cx="1037618" cy="295073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/>
                </a:solidFill>
                <a:ea typeface="MS PGothic" pitchFamily="34" charset="-128"/>
              </a:rPr>
              <a:t>3</a:t>
            </a:r>
            <a:r>
              <a:rPr lang="en-US" sz="800" b="1" baseline="30000" dirty="0" smtClean="0">
                <a:solidFill>
                  <a:schemeClr val="bg1"/>
                </a:solidFill>
                <a:ea typeface="MS PGothic" pitchFamily="34" charset="-128"/>
              </a:rPr>
              <a:t>rd </a:t>
            </a:r>
            <a:r>
              <a:rPr lang="en-US" sz="800" b="1" dirty="0" smtClean="0">
                <a:solidFill>
                  <a:schemeClr val="bg1"/>
                </a:solidFill>
                <a:ea typeface="MS PGothic" pitchFamily="34" charset="-128"/>
              </a:rPr>
              <a:t>Party Application</a:t>
            </a:r>
            <a:endParaRPr lang="en-US" sz="800" b="1" dirty="0">
              <a:solidFill>
                <a:schemeClr val="bg1"/>
              </a:solidFill>
              <a:ea typeface="MS PGothic" pitchFamily="34" charset="-128"/>
            </a:endParaRPr>
          </a:p>
        </p:txBody>
      </p:sp>
      <p:cxnSp>
        <p:nvCxnSpPr>
          <p:cNvPr id="33" name="Straight Connector 32"/>
          <p:cNvCxnSpPr>
            <a:stCxn id="26" idx="2"/>
          </p:cNvCxnSpPr>
          <p:nvPr/>
        </p:nvCxnSpPr>
        <p:spPr bwMode="auto">
          <a:xfrm>
            <a:off x="7247113" y="3190626"/>
            <a:ext cx="9725" cy="34922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5">
                <a:lumMod val="40000"/>
                <a:lumOff val="6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ounded Rectangle 25"/>
          <p:cNvSpPr/>
          <p:nvPr/>
        </p:nvSpPr>
        <p:spPr bwMode="auto">
          <a:xfrm>
            <a:off x="6751002" y="2895553"/>
            <a:ext cx="992221" cy="295073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/>
                </a:solidFill>
                <a:ea typeface="MS PGothic" pitchFamily="34" charset="-128"/>
              </a:rPr>
              <a:t>Authorization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/>
                </a:solidFill>
                <a:ea typeface="MS PGothic" pitchFamily="34" charset="-128"/>
              </a:rPr>
              <a:t>Server</a:t>
            </a:r>
            <a:endParaRPr lang="en-US" sz="800" b="1" dirty="0">
              <a:solidFill>
                <a:schemeClr val="bg1"/>
              </a:solidFill>
              <a:ea typeface="MS PGothic" pitchFamily="34" charset="-128"/>
            </a:endParaRPr>
          </a:p>
        </p:txBody>
      </p:sp>
      <p:cxnSp>
        <p:nvCxnSpPr>
          <p:cNvPr id="38" name="Straight Connector 37"/>
          <p:cNvCxnSpPr>
            <a:stCxn id="27" idx="2"/>
          </p:cNvCxnSpPr>
          <p:nvPr/>
        </p:nvCxnSpPr>
        <p:spPr bwMode="auto">
          <a:xfrm>
            <a:off x="8477663" y="3190626"/>
            <a:ext cx="0" cy="34922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5">
                <a:lumMod val="40000"/>
                <a:lumOff val="6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Rounded Rectangle 26"/>
          <p:cNvSpPr/>
          <p:nvPr/>
        </p:nvSpPr>
        <p:spPr bwMode="auto">
          <a:xfrm>
            <a:off x="8083692" y="2895553"/>
            <a:ext cx="787941" cy="295073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/>
                </a:solidFill>
                <a:ea typeface="MS PGothic" pitchFamily="34" charset="-128"/>
              </a:rPr>
              <a:t>Resource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/>
                </a:solidFill>
                <a:ea typeface="MS PGothic" pitchFamily="34" charset="-128"/>
              </a:rPr>
              <a:t>Server</a:t>
            </a:r>
            <a:endParaRPr lang="en-US" sz="800" b="1" dirty="0">
              <a:solidFill>
                <a:schemeClr val="bg1"/>
              </a:solidFill>
              <a:ea typeface="MS PGothic" pitchFamily="34" charset="-128"/>
            </a:endParaRPr>
          </a:p>
        </p:txBody>
      </p:sp>
      <p:cxnSp>
        <p:nvCxnSpPr>
          <p:cNvPr id="43" name="Straight Arrow Connector 42"/>
          <p:cNvCxnSpPr/>
          <p:nvPr/>
        </p:nvCxnSpPr>
        <p:spPr bwMode="auto">
          <a:xfrm>
            <a:off x="5761611" y="3745021"/>
            <a:ext cx="145509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 flipH="1">
            <a:off x="5792013" y="5680929"/>
            <a:ext cx="147455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 flipH="1">
            <a:off x="4314219" y="4095235"/>
            <a:ext cx="290248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4370150" y="4445449"/>
            <a:ext cx="284655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 flipH="1">
            <a:off x="5792013" y="4815139"/>
            <a:ext cx="147455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62" name="Straight Arrow Connector 61"/>
          <p:cNvCxnSpPr/>
          <p:nvPr/>
        </p:nvCxnSpPr>
        <p:spPr bwMode="auto">
          <a:xfrm>
            <a:off x="5777520" y="6031143"/>
            <a:ext cx="27001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Straight Arrow Connector 63"/>
          <p:cNvCxnSpPr/>
          <p:nvPr/>
        </p:nvCxnSpPr>
        <p:spPr bwMode="auto">
          <a:xfrm flipH="1">
            <a:off x="5777520" y="6381354"/>
            <a:ext cx="270014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/>
          <p:nvPr/>
        </p:nvCxnSpPr>
        <p:spPr bwMode="auto">
          <a:xfrm>
            <a:off x="4314218" y="3386780"/>
            <a:ext cx="144739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 flipH="1">
            <a:off x="4314217" y="6623909"/>
            <a:ext cx="147779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12" name="Straight Arrow Connector 111"/>
          <p:cNvCxnSpPr/>
          <p:nvPr/>
        </p:nvCxnSpPr>
        <p:spPr bwMode="auto">
          <a:xfrm>
            <a:off x="5801741" y="5330715"/>
            <a:ext cx="145509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4" name="TextBox 113"/>
          <p:cNvSpPr txBox="1"/>
          <p:nvPr/>
        </p:nvSpPr>
        <p:spPr>
          <a:xfrm>
            <a:off x="4370150" y="3221404"/>
            <a:ext cx="13914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>
                <a:solidFill>
                  <a:srgbClr val="002060"/>
                </a:solidFill>
              </a:rPr>
              <a:t>1. User’s Resource Request</a:t>
            </a:r>
            <a:endParaRPr lang="en-US" sz="600" b="1" dirty="0">
              <a:solidFill>
                <a:srgbClr val="00206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783700" y="3364076"/>
            <a:ext cx="269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rgbClr val="002060"/>
                </a:solidFill>
              </a:rPr>
              <a:t>2</a:t>
            </a:r>
            <a:r>
              <a:rPr lang="en-US" sz="600" b="1" dirty="0" smtClean="0">
                <a:solidFill>
                  <a:srgbClr val="002060"/>
                </a:solidFill>
              </a:rPr>
              <a:t>. Authorization Code Request </a:t>
            </a:r>
          </a:p>
          <a:p>
            <a:r>
              <a:rPr lang="en-US" sz="600" dirty="0" smtClean="0">
                <a:solidFill>
                  <a:srgbClr val="002060"/>
                </a:solidFill>
              </a:rPr>
              <a:t>{</a:t>
            </a:r>
            <a:r>
              <a:rPr lang="en-US" sz="600" dirty="0" err="1" smtClean="0">
                <a:solidFill>
                  <a:srgbClr val="002060"/>
                </a:solidFill>
              </a:rPr>
              <a:t>client_id</a:t>
            </a:r>
            <a:r>
              <a:rPr lang="en-US" sz="600" dirty="0" smtClean="0">
                <a:solidFill>
                  <a:srgbClr val="002060"/>
                </a:solidFill>
              </a:rPr>
              <a:t>=&lt;Id&gt;,response_type=“</a:t>
            </a:r>
            <a:r>
              <a:rPr lang="en-US" sz="600" dirty="0" smtClean="0">
                <a:solidFill>
                  <a:srgbClr val="C00000"/>
                </a:solidFill>
              </a:rPr>
              <a:t>code</a:t>
            </a:r>
            <a:r>
              <a:rPr lang="en-US" sz="600" dirty="0" smtClean="0">
                <a:solidFill>
                  <a:srgbClr val="002060"/>
                </a:solidFill>
              </a:rPr>
              <a:t>”, </a:t>
            </a:r>
          </a:p>
          <a:p>
            <a:r>
              <a:rPr lang="en-US" sz="600" dirty="0" smtClean="0">
                <a:solidFill>
                  <a:srgbClr val="002060"/>
                </a:solidFill>
              </a:rPr>
              <a:t>scope=“read” , state=&lt;Random Value&gt;}</a:t>
            </a:r>
            <a:endParaRPr lang="en-US" sz="600" dirty="0">
              <a:solidFill>
                <a:srgbClr val="00206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370150" y="3915158"/>
            <a:ext cx="284655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rgbClr val="002060"/>
                </a:solidFill>
              </a:rPr>
              <a:t>3. </a:t>
            </a:r>
            <a:r>
              <a:rPr lang="en-US" sz="600" b="1" dirty="0" smtClean="0">
                <a:solidFill>
                  <a:srgbClr val="002060"/>
                </a:solidFill>
              </a:rPr>
              <a:t>Require User Credential and Request Permission</a:t>
            </a:r>
            <a:endParaRPr lang="en-US" sz="600" b="1" dirty="0">
              <a:solidFill>
                <a:srgbClr val="00206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370150" y="4252390"/>
            <a:ext cx="129134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>
                <a:solidFill>
                  <a:srgbClr val="002060"/>
                </a:solidFill>
              </a:rPr>
              <a:t>4. Allow Access reply</a:t>
            </a:r>
            <a:endParaRPr lang="en-US" sz="600" b="1" dirty="0">
              <a:solidFill>
                <a:srgbClr val="00206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783700" y="4533088"/>
            <a:ext cx="3039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rgbClr val="002060"/>
                </a:solidFill>
              </a:rPr>
              <a:t>5</a:t>
            </a:r>
            <a:r>
              <a:rPr lang="en-US" sz="600" b="1" dirty="0" smtClean="0">
                <a:solidFill>
                  <a:srgbClr val="002060"/>
                </a:solidFill>
              </a:rPr>
              <a:t>. Returns Authorization Code </a:t>
            </a:r>
          </a:p>
          <a:p>
            <a:r>
              <a:rPr lang="en-US" sz="600" dirty="0" smtClean="0">
                <a:solidFill>
                  <a:srgbClr val="002060"/>
                </a:solidFill>
              </a:rPr>
              <a:t>{code=&lt;XYZ&gt; , state=&lt;Random Value&gt;}</a:t>
            </a:r>
            <a:endParaRPr lang="en-US" sz="600" dirty="0">
              <a:solidFill>
                <a:srgbClr val="00206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783700" y="4951489"/>
            <a:ext cx="3156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>
                <a:solidFill>
                  <a:srgbClr val="002060"/>
                </a:solidFill>
              </a:rPr>
              <a:t>6. Request for Access Token</a:t>
            </a:r>
          </a:p>
          <a:p>
            <a:r>
              <a:rPr lang="en-US" sz="600" dirty="0" smtClean="0">
                <a:solidFill>
                  <a:srgbClr val="002060"/>
                </a:solidFill>
              </a:rPr>
              <a:t>{</a:t>
            </a:r>
            <a:r>
              <a:rPr lang="en-US" sz="600" dirty="0" err="1" smtClean="0">
                <a:solidFill>
                  <a:srgbClr val="002060"/>
                </a:solidFill>
              </a:rPr>
              <a:t>client_id</a:t>
            </a:r>
            <a:r>
              <a:rPr lang="en-US" sz="600" dirty="0" smtClean="0">
                <a:solidFill>
                  <a:srgbClr val="002060"/>
                </a:solidFill>
              </a:rPr>
              <a:t>=&lt;Id&gt; , </a:t>
            </a:r>
            <a:r>
              <a:rPr lang="en-US" sz="600" dirty="0" err="1" smtClean="0">
                <a:solidFill>
                  <a:srgbClr val="C00000"/>
                </a:solidFill>
              </a:rPr>
              <a:t>client_secret</a:t>
            </a:r>
            <a:r>
              <a:rPr lang="en-US" sz="600" dirty="0" smtClean="0">
                <a:solidFill>
                  <a:srgbClr val="C00000"/>
                </a:solidFill>
              </a:rPr>
              <a:t>=&lt;</a:t>
            </a:r>
            <a:r>
              <a:rPr lang="en-US" sz="600" dirty="0" err="1" smtClean="0">
                <a:solidFill>
                  <a:srgbClr val="C00000"/>
                </a:solidFill>
              </a:rPr>
              <a:t>acbd</a:t>
            </a:r>
            <a:r>
              <a:rPr lang="en-US" sz="600" dirty="0" smtClean="0">
                <a:solidFill>
                  <a:srgbClr val="C00000"/>
                </a:solidFill>
              </a:rPr>
              <a:t>#&gt;</a:t>
            </a:r>
            <a:r>
              <a:rPr lang="en-US" sz="600" dirty="0" smtClean="0">
                <a:solidFill>
                  <a:srgbClr val="002060"/>
                </a:solidFill>
              </a:rPr>
              <a:t> , </a:t>
            </a:r>
            <a:r>
              <a:rPr lang="en-US" sz="600" dirty="0">
                <a:solidFill>
                  <a:srgbClr val="002060"/>
                </a:solidFill>
              </a:rPr>
              <a:t>code=&lt;XYZ&gt; </a:t>
            </a:r>
            <a:r>
              <a:rPr lang="en-US" sz="600" dirty="0" smtClean="0">
                <a:solidFill>
                  <a:srgbClr val="002060"/>
                </a:solidFill>
              </a:rPr>
              <a:t>,</a:t>
            </a:r>
          </a:p>
          <a:p>
            <a:r>
              <a:rPr lang="en-US" sz="600" dirty="0" smtClean="0">
                <a:solidFill>
                  <a:srgbClr val="002060"/>
                </a:solidFill>
              </a:rPr>
              <a:t>grant_type=“</a:t>
            </a:r>
            <a:r>
              <a:rPr lang="en-US" sz="600" dirty="0" err="1" smtClean="0">
                <a:solidFill>
                  <a:srgbClr val="002060"/>
                </a:solidFill>
              </a:rPr>
              <a:t>authorization_code</a:t>
            </a:r>
            <a:r>
              <a:rPr lang="en-US" sz="600" dirty="0" smtClean="0">
                <a:solidFill>
                  <a:srgbClr val="002060"/>
                </a:solidFill>
              </a:rPr>
              <a:t>“}</a:t>
            </a:r>
            <a:endParaRPr lang="en-US" sz="600" dirty="0">
              <a:solidFill>
                <a:srgbClr val="00206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783700" y="5330715"/>
            <a:ext cx="3156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>
                <a:solidFill>
                  <a:srgbClr val="002060"/>
                </a:solidFill>
              </a:rPr>
              <a:t>7. Access Token Response</a:t>
            </a:r>
          </a:p>
          <a:p>
            <a:r>
              <a:rPr lang="en-US" sz="600" dirty="0" smtClean="0">
                <a:solidFill>
                  <a:srgbClr val="002060"/>
                </a:solidFill>
              </a:rPr>
              <a:t>{access_token=&lt;Token&gt; , token_type=“bearer”</a:t>
            </a:r>
            <a:endParaRPr lang="en-US" sz="600" dirty="0">
              <a:solidFill>
                <a:srgbClr val="002060"/>
              </a:solidFill>
            </a:endParaRPr>
          </a:p>
          <a:p>
            <a:r>
              <a:rPr lang="en-US" sz="600" dirty="0" smtClean="0">
                <a:solidFill>
                  <a:srgbClr val="002060"/>
                </a:solidFill>
              </a:rPr>
              <a:t>expires_in = &lt;1234&gt; , refresh_token=&lt;</a:t>
            </a:r>
            <a:r>
              <a:rPr lang="en-US" sz="600" dirty="0" err="1" smtClean="0">
                <a:solidFill>
                  <a:srgbClr val="002060"/>
                </a:solidFill>
              </a:rPr>
              <a:t>RefreshToken</a:t>
            </a:r>
            <a:r>
              <a:rPr lang="en-US" sz="600" dirty="0" smtClean="0">
                <a:solidFill>
                  <a:srgbClr val="002060"/>
                </a:solidFill>
              </a:rPr>
              <a:t>&gt; }</a:t>
            </a:r>
            <a:endParaRPr lang="en-US" sz="600" dirty="0">
              <a:solidFill>
                <a:srgbClr val="00206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783700" y="5770277"/>
            <a:ext cx="3156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rgbClr val="002060"/>
                </a:solidFill>
              </a:rPr>
              <a:t>8</a:t>
            </a:r>
            <a:r>
              <a:rPr lang="en-US" sz="600" b="1" dirty="0" smtClean="0">
                <a:solidFill>
                  <a:srgbClr val="002060"/>
                </a:solidFill>
              </a:rPr>
              <a:t>. Requesting resource</a:t>
            </a:r>
            <a:r>
              <a:rPr lang="en-US" sz="600" dirty="0" smtClean="0">
                <a:solidFill>
                  <a:srgbClr val="002060"/>
                </a:solidFill>
              </a:rPr>
              <a:t> with Access Token </a:t>
            </a:r>
          </a:p>
          <a:p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600" dirty="0" smtClean="0">
                <a:solidFill>
                  <a:srgbClr val="002060"/>
                </a:solidFill>
              </a:rPr>
              <a:t>{access_token=&lt;Token&gt; }</a:t>
            </a:r>
            <a:endParaRPr lang="en-US" sz="600" dirty="0">
              <a:solidFill>
                <a:srgbClr val="00206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783700" y="6173981"/>
            <a:ext cx="31560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>
                <a:solidFill>
                  <a:srgbClr val="002060"/>
                </a:solidFill>
              </a:rPr>
              <a:t>9. Response ( Resource)</a:t>
            </a:r>
            <a:endParaRPr lang="en-US" sz="600" b="1" dirty="0">
              <a:solidFill>
                <a:srgbClr val="00206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370150" y="6370085"/>
            <a:ext cx="13914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>
                <a:solidFill>
                  <a:srgbClr val="002060"/>
                </a:solidFill>
              </a:rPr>
              <a:t>10. Response ( Resource)</a:t>
            </a:r>
            <a:endParaRPr lang="en-US" sz="600" b="1" dirty="0">
              <a:solidFill>
                <a:srgbClr val="00206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43191" y="836579"/>
            <a:ext cx="346304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50" b="1" dirty="0">
                <a:solidFill>
                  <a:srgbClr val="002060"/>
                </a:solidFill>
              </a:rPr>
              <a:t>What are Confidential Applications ?</a:t>
            </a:r>
          </a:p>
          <a:p>
            <a:r>
              <a:rPr lang="en-US" sz="900" dirty="0" smtClean="0">
                <a:solidFill>
                  <a:srgbClr val="002060"/>
                </a:solidFill>
                <a:ea typeface="ＭＳ Ｐゴシック" charset="0"/>
                <a:cs typeface="MS PGothic"/>
              </a:rPr>
              <a:t>Applications capable </a:t>
            </a:r>
            <a:r>
              <a:rPr lang="en-US" sz="900" dirty="0">
                <a:solidFill>
                  <a:srgbClr val="002060"/>
                </a:solidFill>
                <a:ea typeface="ＭＳ Ｐゴシック" charset="0"/>
                <a:cs typeface="MS PGothic"/>
              </a:rPr>
              <a:t>of maintaining the confidentiality of their credentials (e.g., client implemented on a secure server with restricted access to the client credentials), or capable of secure client  authentication using other means</a:t>
            </a:r>
            <a:r>
              <a:rPr lang="en-US" sz="900" dirty="0" smtClean="0">
                <a:solidFill>
                  <a:srgbClr val="002060"/>
                </a:solidFill>
                <a:ea typeface="ＭＳ Ｐゴシック" charset="0"/>
                <a:cs typeface="MS PGothic"/>
              </a:rPr>
              <a:t>.</a:t>
            </a:r>
          </a:p>
          <a:p>
            <a:endParaRPr lang="en-US" sz="900" dirty="0">
              <a:solidFill>
                <a:srgbClr val="002060"/>
              </a:solidFill>
              <a:ea typeface="ＭＳ Ｐゴシック" charset="0"/>
              <a:cs typeface="MS PGothic"/>
            </a:endParaRPr>
          </a:p>
          <a:p>
            <a:r>
              <a:rPr lang="en-US" sz="900" dirty="0" smtClean="0">
                <a:solidFill>
                  <a:srgbClr val="002060"/>
                </a:solidFill>
                <a:ea typeface="ＭＳ Ｐゴシック" charset="0"/>
                <a:cs typeface="MS PGothic"/>
              </a:rPr>
              <a:t>e.g. Server side web applications</a:t>
            </a:r>
            <a:endParaRPr lang="en-US" sz="900" dirty="0">
              <a:solidFill>
                <a:srgbClr val="002060"/>
              </a:solidFill>
              <a:ea typeface="ＭＳ Ｐゴシック" charset="0"/>
              <a:cs typeface="MS PGothic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852153" y="836579"/>
            <a:ext cx="508756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</a:rPr>
              <a:t>Grant type: Authorization Code </a:t>
            </a:r>
          </a:p>
          <a:p>
            <a:r>
              <a:rPr lang="en-US" sz="900" dirty="0" smtClean="0">
                <a:solidFill>
                  <a:srgbClr val="002060"/>
                </a:solidFill>
              </a:rPr>
              <a:t>i.e. </a:t>
            </a:r>
            <a:r>
              <a:rPr lang="en-US" sz="900" b="1" dirty="0" smtClean="0">
                <a:solidFill>
                  <a:srgbClr val="C00000"/>
                </a:solidFill>
              </a:rPr>
              <a:t>response_type=“code”</a:t>
            </a:r>
            <a:endParaRPr lang="en-US" sz="900" b="1" dirty="0">
              <a:solidFill>
                <a:srgbClr val="C00000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43191" y="2588221"/>
            <a:ext cx="3463047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2060"/>
                </a:solidFill>
              </a:rPr>
              <a:t>Request flow</a:t>
            </a:r>
            <a:endParaRPr lang="en-US" sz="1050" b="1" dirty="0" smtClean="0">
              <a:solidFill>
                <a:srgbClr val="002060"/>
              </a:solidFill>
            </a:endParaRP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n-US" sz="900" dirty="0" smtClean="0">
                <a:solidFill>
                  <a:srgbClr val="002060"/>
                </a:solidFill>
              </a:rPr>
              <a:t>User tries to access Resource through the Application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n-US" sz="900" dirty="0" smtClean="0">
                <a:solidFill>
                  <a:srgbClr val="002060"/>
                </a:solidFill>
              </a:rPr>
              <a:t>Application invokes Authorization Server’s </a:t>
            </a:r>
            <a:r>
              <a:rPr lang="en-US" sz="900" b="1" dirty="0" smtClean="0">
                <a:solidFill>
                  <a:srgbClr val="002060"/>
                </a:solidFill>
              </a:rPr>
              <a:t>authorize </a:t>
            </a:r>
            <a:r>
              <a:rPr lang="en-US" sz="900" dirty="0" smtClean="0">
                <a:solidFill>
                  <a:srgbClr val="002060"/>
                </a:solidFill>
              </a:rPr>
              <a:t>endpoint by passing it’s Client Id and </a:t>
            </a:r>
            <a:r>
              <a:rPr lang="en-US" sz="900" b="1" dirty="0" smtClean="0">
                <a:solidFill>
                  <a:srgbClr val="002060"/>
                </a:solidFill>
              </a:rPr>
              <a:t>response_type=“Code”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n-US" sz="900" dirty="0" smtClean="0">
                <a:solidFill>
                  <a:srgbClr val="002060"/>
                </a:solidFill>
              </a:rPr>
              <a:t>Authorization server redirect the user to Authorization Server’s sign page.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n-US" sz="900" dirty="0" smtClean="0">
                <a:solidFill>
                  <a:srgbClr val="002060"/>
                </a:solidFill>
              </a:rPr>
              <a:t>User(Resource Owner) enters his credentials and select “Allow”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n-US" sz="900" dirty="0" smtClean="0">
                <a:solidFill>
                  <a:srgbClr val="002060"/>
                </a:solidFill>
              </a:rPr>
              <a:t>Authentication server </a:t>
            </a:r>
            <a:r>
              <a:rPr lang="en-US" sz="900" dirty="0">
                <a:solidFill>
                  <a:srgbClr val="002060"/>
                </a:solidFill>
              </a:rPr>
              <a:t>v</a:t>
            </a:r>
            <a:r>
              <a:rPr lang="en-US" sz="900" dirty="0" smtClean="0">
                <a:solidFill>
                  <a:srgbClr val="002060"/>
                </a:solidFill>
              </a:rPr>
              <a:t>alidated </a:t>
            </a:r>
            <a:r>
              <a:rPr lang="en-US" sz="900" dirty="0">
                <a:solidFill>
                  <a:srgbClr val="002060"/>
                </a:solidFill>
              </a:rPr>
              <a:t>the Resource Owner’s </a:t>
            </a:r>
            <a:r>
              <a:rPr lang="en-US" sz="900" dirty="0" smtClean="0">
                <a:solidFill>
                  <a:srgbClr val="002060"/>
                </a:solidFill>
              </a:rPr>
              <a:t>credential and sends the Access Code through Application’s Callback URL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n-US" sz="900" dirty="0" smtClean="0">
                <a:solidFill>
                  <a:srgbClr val="002060"/>
                </a:solidFill>
              </a:rPr>
              <a:t>Application invokes Authorization Servers </a:t>
            </a:r>
            <a:r>
              <a:rPr lang="en-US" sz="900" b="1" dirty="0" smtClean="0">
                <a:solidFill>
                  <a:srgbClr val="002060"/>
                </a:solidFill>
              </a:rPr>
              <a:t>token </a:t>
            </a:r>
            <a:r>
              <a:rPr lang="en-US" sz="900" dirty="0" smtClean="0">
                <a:solidFill>
                  <a:srgbClr val="002060"/>
                </a:solidFill>
              </a:rPr>
              <a:t>endpoint for </a:t>
            </a:r>
            <a:r>
              <a:rPr lang="en-US" sz="900" b="1" dirty="0" smtClean="0">
                <a:solidFill>
                  <a:srgbClr val="002060"/>
                </a:solidFill>
              </a:rPr>
              <a:t>Access Token </a:t>
            </a:r>
            <a:r>
              <a:rPr lang="en-US" sz="900" dirty="0" smtClean="0">
                <a:solidFill>
                  <a:srgbClr val="002060"/>
                </a:solidFill>
              </a:rPr>
              <a:t>by passing its </a:t>
            </a:r>
            <a:r>
              <a:rPr lang="en-US" sz="900" b="1" dirty="0" smtClean="0">
                <a:solidFill>
                  <a:srgbClr val="002060"/>
                </a:solidFill>
              </a:rPr>
              <a:t>Client ID, Secret </a:t>
            </a:r>
            <a:r>
              <a:rPr lang="en-US" sz="900" dirty="0" smtClean="0">
                <a:solidFill>
                  <a:srgbClr val="002060"/>
                </a:solidFill>
              </a:rPr>
              <a:t>and </a:t>
            </a:r>
            <a:r>
              <a:rPr lang="en-US" sz="900" b="1" dirty="0" smtClean="0">
                <a:solidFill>
                  <a:srgbClr val="002060"/>
                </a:solidFill>
              </a:rPr>
              <a:t>Access Code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n-US" sz="900" dirty="0">
                <a:solidFill>
                  <a:srgbClr val="002060"/>
                </a:solidFill>
              </a:rPr>
              <a:t>Authentication Server returns the </a:t>
            </a:r>
            <a:r>
              <a:rPr lang="en-US" sz="900" dirty="0" smtClean="0">
                <a:solidFill>
                  <a:srgbClr val="002060"/>
                </a:solidFill>
              </a:rPr>
              <a:t>generated</a:t>
            </a:r>
          </a:p>
          <a:p>
            <a:pPr>
              <a:spcAft>
                <a:spcPts val="600"/>
              </a:spcAft>
            </a:pPr>
            <a:r>
              <a:rPr lang="en-US" sz="900" dirty="0">
                <a:solidFill>
                  <a:srgbClr val="002060"/>
                </a:solidFill>
              </a:rPr>
              <a:t> </a:t>
            </a:r>
            <a:r>
              <a:rPr lang="en-US" sz="900" dirty="0" smtClean="0">
                <a:solidFill>
                  <a:srgbClr val="002060"/>
                </a:solidFill>
              </a:rPr>
              <a:t>    Access </a:t>
            </a:r>
            <a:r>
              <a:rPr lang="en-US" sz="900" dirty="0">
                <a:solidFill>
                  <a:srgbClr val="002060"/>
                </a:solidFill>
              </a:rPr>
              <a:t>Token , Refresh Token etc</a:t>
            </a:r>
            <a:r>
              <a:rPr lang="en-US" sz="900" dirty="0" smtClean="0">
                <a:solidFill>
                  <a:srgbClr val="002060"/>
                </a:solidFill>
              </a:rPr>
              <a:t>.</a:t>
            </a:r>
            <a:r>
              <a:rPr lang="en-US" sz="900" dirty="0">
                <a:solidFill>
                  <a:srgbClr val="002060"/>
                </a:solidFill>
              </a:rPr>
              <a:t>	</a:t>
            </a:r>
          </a:p>
          <a:p>
            <a:pPr>
              <a:spcAft>
                <a:spcPts val="600"/>
              </a:spcAft>
            </a:pPr>
            <a:r>
              <a:rPr lang="en-US" sz="900" dirty="0" smtClean="0">
                <a:solidFill>
                  <a:srgbClr val="002060"/>
                </a:solidFill>
              </a:rPr>
              <a:t>8</a:t>
            </a:r>
            <a:r>
              <a:rPr lang="en-US" sz="900" dirty="0">
                <a:solidFill>
                  <a:srgbClr val="002060"/>
                </a:solidFill>
              </a:rPr>
              <a:t>.  Application requests Resource with Access Token</a:t>
            </a:r>
          </a:p>
          <a:p>
            <a:pPr>
              <a:spcAft>
                <a:spcPts val="600"/>
              </a:spcAft>
            </a:pPr>
            <a:r>
              <a:rPr lang="en-US" sz="900" dirty="0">
                <a:solidFill>
                  <a:srgbClr val="002060"/>
                </a:solidFill>
              </a:rPr>
              <a:t>9.  Upon successful validation Resource Server </a:t>
            </a:r>
            <a:r>
              <a:rPr lang="en-US" sz="900" dirty="0" smtClean="0">
                <a:solidFill>
                  <a:srgbClr val="002060"/>
                </a:solidFill>
              </a:rPr>
              <a:t>returns the Resource</a:t>
            </a:r>
            <a:endParaRPr lang="en-US" sz="900" dirty="0">
              <a:solidFill>
                <a:srgbClr val="002060"/>
              </a:solidFill>
            </a:endParaRPr>
          </a:p>
        </p:txBody>
      </p:sp>
      <p:sp>
        <p:nvSpPr>
          <p:cNvPr id="37" name="Date Placeholder 8"/>
          <p:cNvSpPr txBox="1">
            <a:spLocks/>
          </p:cNvSpPr>
          <p:nvPr/>
        </p:nvSpPr>
        <p:spPr bwMode="auto">
          <a:xfrm>
            <a:off x="269428" y="6686548"/>
            <a:ext cx="21336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0" fontAlgn="auto" latinLnBrk="0" hangingPunct="0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F43B1607-691C-45B5-AF95-DB2C7AF77555}" type="datetime1">
              <a:rPr lang="en-US" sz="800" smtClean="0"/>
              <a:pPr algn="l"/>
              <a:t>5/4/2018</a:t>
            </a:fld>
            <a:endParaRPr lang="en-US" sz="800" dirty="0"/>
          </a:p>
        </p:txBody>
      </p:sp>
      <p:sp>
        <p:nvSpPr>
          <p:cNvPr id="39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645972" y="6686548"/>
            <a:ext cx="457200" cy="136525"/>
          </a:xfrm>
          <a:prstGeom prst="rect">
            <a:avLst/>
          </a:prstGeom>
        </p:spPr>
        <p:txBody>
          <a:bodyPr anchor="ctr"/>
          <a:lstStyle/>
          <a:p>
            <a:fld id="{B6F15528-21DE-4FAA-801E-634DDDAF4B2B}" type="slidenum">
              <a:rPr lang="en-US" sz="800" smtClean="0"/>
              <a:pPr/>
              <a:t>5</a:t>
            </a:fld>
            <a:endParaRPr lang="en-US" sz="800" dirty="0"/>
          </a:p>
        </p:txBody>
      </p:sp>
      <p:sp>
        <p:nvSpPr>
          <p:cNvPr id="40" name="Footer Placeholder 10"/>
          <p:cNvSpPr txBox="1">
            <a:spLocks/>
          </p:cNvSpPr>
          <p:nvPr/>
        </p:nvSpPr>
        <p:spPr>
          <a:xfrm>
            <a:off x="3124200" y="6686548"/>
            <a:ext cx="2895600" cy="1365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i="1" dirty="0" smtClean="0"/>
              <a:t>By Rama Menda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52153" y="1368841"/>
            <a:ext cx="4637808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 b="1" dirty="0" smtClean="0">
                <a:solidFill>
                  <a:srgbClr val="002060"/>
                </a:solidFill>
              </a:rPr>
              <a:t>Application registration with Authentication Server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>
                <a:solidFill>
                  <a:srgbClr val="002060"/>
                </a:solidFill>
              </a:rPr>
              <a:t>3rd Party Application register with Authorization server by providing it’s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>
                <a:solidFill>
                  <a:srgbClr val="002060"/>
                </a:solidFill>
              </a:rPr>
              <a:t>Application </a:t>
            </a:r>
            <a:r>
              <a:rPr lang="en-US" sz="900" dirty="0">
                <a:solidFill>
                  <a:srgbClr val="002060"/>
                </a:solidFill>
              </a:rPr>
              <a:t>name and description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>
                <a:solidFill>
                  <a:srgbClr val="002060"/>
                </a:solidFill>
              </a:rPr>
              <a:t>Application homepage and Callback </a:t>
            </a:r>
            <a:r>
              <a:rPr lang="en-US" sz="900" dirty="0" smtClean="0">
                <a:solidFill>
                  <a:srgbClr val="002060"/>
                </a:solidFill>
              </a:rPr>
              <a:t>URL</a:t>
            </a:r>
            <a:endParaRPr lang="en-US" dirty="0"/>
          </a:p>
        </p:txBody>
      </p:sp>
      <p:pic>
        <p:nvPicPr>
          <p:cNvPr id="1026" name="Picture 2" descr="C:\Users\U551178\Desktop\Us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15769" y="2844798"/>
            <a:ext cx="396895" cy="396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31129" y="3189036"/>
            <a:ext cx="4490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>
                <a:solidFill>
                  <a:srgbClr val="002060"/>
                </a:solidFill>
              </a:rPr>
              <a:t>User</a:t>
            </a:r>
            <a:endParaRPr lang="en-US" sz="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366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4" y="31894"/>
            <a:ext cx="8728075" cy="617826"/>
          </a:xfrm>
        </p:spPr>
        <p:txBody>
          <a:bodyPr/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Public Applications</a:t>
            </a:r>
            <a:br>
              <a:rPr lang="en-US" sz="2400" b="1" dirty="0" smtClean="0">
                <a:solidFill>
                  <a:srgbClr val="002060"/>
                </a:solidFill>
              </a:rPr>
            </a:br>
            <a:r>
              <a:rPr lang="en-US" sz="1200" b="1" dirty="0" smtClean="0">
                <a:solidFill>
                  <a:srgbClr val="002060"/>
                </a:solidFill>
              </a:rPr>
              <a:t>OAuth 2.0 Overview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3852153" y="2577830"/>
            <a:ext cx="5097294" cy="4105076"/>
          </a:xfrm>
          <a:prstGeom prst="roundRect">
            <a:avLst>
              <a:gd name="adj" fmla="val 1464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>
                <a:solidFill>
                  <a:srgbClr val="002060"/>
                </a:solidFill>
                <a:latin typeface="+mj-lt"/>
                <a:ea typeface="ＭＳ Ｐゴシック" charset="0"/>
                <a:cs typeface="MS PGothic"/>
              </a:rPr>
              <a:t>Request flow</a:t>
            </a:r>
            <a:endParaRPr lang="en-US" sz="1000" b="1" dirty="0">
              <a:solidFill>
                <a:srgbClr val="002060"/>
              </a:solidFill>
              <a:latin typeface="+mj-lt"/>
              <a:ea typeface="ＭＳ Ｐゴシック" charset="0"/>
              <a:cs typeface="MS PGothic"/>
            </a:endParaRPr>
          </a:p>
        </p:txBody>
      </p:sp>
      <p:cxnSp>
        <p:nvCxnSpPr>
          <p:cNvPr id="38" name="Straight Connector 37"/>
          <p:cNvCxnSpPr/>
          <p:nvPr/>
        </p:nvCxnSpPr>
        <p:spPr bwMode="auto">
          <a:xfrm>
            <a:off x="4314218" y="3190625"/>
            <a:ext cx="1" cy="349228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5">
                <a:lumMod val="40000"/>
                <a:lumOff val="6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>
            <a:stCxn id="41" idx="2"/>
          </p:cNvCxnSpPr>
          <p:nvPr/>
        </p:nvCxnSpPr>
        <p:spPr bwMode="auto">
          <a:xfrm>
            <a:off x="5761611" y="3209037"/>
            <a:ext cx="31818" cy="347386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5">
                <a:lumMod val="40000"/>
                <a:lumOff val="6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Rounded Rectangle 40"/>
          <p:cNvSpPr/>
          <p:nvPr/>
        </p:nvSpPr>
        <p:spPr bwMode="auto">
          <a:xfrm>
            <a:off x="5242802" y="2913964"/>
            <a:ext cx="1037618" cy="295073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bg1"/>
                </a:solidFill>
                <a:ea typeface="MS PGothic" pitchFamily="34" charset="-128"/>
              </a:rPr>
              <a:t>3</a:t>
            </a:r>
            <a:r>
              <a:rPr lang="en-US" sz="800" b="1" baseline="30000" dirty="0">
                <a:solidFill>
                  <a:schemeClr val="bg1"/>
                </a:solidFill>
                <a:ea typeface="MS PGothic" pitchFamily="34" charset="-128"/>
              </a:rPr>
              <a:t>rd </a:t>
            </a:r>
            <a:r>
              <a:rPr lang="en-US" sz="800" b="1" dirty="0">
                <a:solidFill>
                  <a:schemeClr val="bg1"/>
                </a:solidFill>
                <a:ea typeface="MS PGothic" pitchFamily="34" charset="-128"/>
              </a:rPr>
              <a:t>Party </a:t>
            </a:r>
            <a:r>
              <a:rPr lang="en-US" sz="800" b="1" dirty="0" smtClean="0">
                <a:solidFill>
                  <a:schemeClr val="bg1"/>
                </a:solidFill>
                <a:ea typeface="MS PGothic" pitchFamily="34" charset="-128"/>
              </a:rPr>
              <a:t>Application</a:t>
            </a:r>
            <a:endParaRPr lang="en-US" sz="800" b="1" dirty="0">
              <a:solidFill>
                <a:schemeClr val="bg1"/>
              </a:solidFill>
              <a:ea typeface="MS PGothic" pitchFamily="34" charset="-128"/>
            </a:endParaRPr>
          </a:p>
        </p:txBody>
      </p:sp>
      <p:cxnSp>
        <p:nvCxnSpPr>
          <p:cNvPr id="42" name="Straight Connector 41"/>
          <p:cNvCxnSpPr>
            <a:stCxn id="43" idx="2"/>
          </p:cNvCxnSpPr>
          <p:nvPr/>
        </p:nvCxnSpPr>
        <p:spPr bwMode="auto">
          <a:xfrm>
            <a:off x="7247113" y="3190626"/>
            <a:ext cx="9725" cy="34922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5">
                <a:lumMod val="40000"/>
                <a:lumOff val="6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Rounded Rectangle 42"/>
          <p:cNvSpPr/>
          <p:nvPr/>
        </p:nvSpPr>
        <p:spPr bwMode="auto">
          <a:xfrm>
            <a:off x="6751002" y="2895553"/>
            <a:ext cx="992221" cy="295073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/>
                </a:solidFill>
                <a:ea typeface="MS PGothic" pitchFamily="34" charset="-128"/>
              </a:rPr>
              <a:t>Authorization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/>
                </a:solidFill>
                <a:ea typeface="MS PGothic" pitchFamily="34" charset="-128"/>
              </a:rPr>
              <a:t>Server</a:t>
            </a:r>
            <a:endParaRPr lang="en-US" sz="800" b="1" dirty="0">
              <a:solidFill>
                <a:schemeClr val="bg1"/>
              </a:solidFill>
              <a:ea typeface="MS PGothic" pitchFamily="34" charset="-128"/>
            </a:endParaRPr>
          </a:p>
        </p:txBody>
      </p:sp>
      <p:cxnSp>
        <p:nvCxnSpPr>
          <p:cNvPr id="44" name="Straight Connector 43"/>
          <p:cNvCxnSpPr>
            <a:stCxn id="45" idx="2"/>
          </p:cNvCxnSpPr>
          <p:nvPr/>
        </p:nvCxnSpPr>
        <p:spPr bwMode="auto">
          <a:xfrm>
            <a:off x="8477663" y="3190626"/>
            <a:ext cx="0" cy="34922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5">
                <a:lumMod val="40000"/>
                <a:lumOff val="6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Rounded Rectangle 44"/>
          <p:cNvSpPr/>
          <p:nvPr/>
        </p:nvSpPr>
        <p:spPr bwMode="auto">
          <a:xfrm>
            <a:off x="8083692" y="2895553"/>
            <a:ext cx="787941" cy="295073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/>
                </a:solidFill>
                <a:ea typeface="MS PGothic" pitchFamily="34" charset="-128"/>
              </a:rPr>
              <a:t>Resource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/>
                </a:solidFill>
                <a:ea typeface="MS PGothic" pitchFamily="34" charset="-128"/>
              </a:rPr>
              <a:t>Server</a:t>
            </a:r>
            <a:endParaRPr lang="en-US" sz="800" b="1" dirty="0">
              <a:solidFill>
                <a:schemeClr val="bg1"/>
              </a:solidFill>
              <a:ea typeface="MS PGothic" pitchFamily="34" charset="-128"/>
            </a:endParaRPr>
          </a:p>
        </p:txBody>
      </p:sp>
      <p:cxnSp>
        <p:nvCxnSpPr>
          <p:cNvPr id="46" name="Straight Arrow Connector 45"/>
          <p:cNvCxnSpPr/>
          <p:nvPr/>
        </p:nvCxnSpPr>
        <p:spPr bwMode="auto">
          <a:xfrm>
            <a:off x="5761611" y="3745021"/>
            <a:ext cx="145509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 flipH="1">
            <a:off x="4314219" y="4095235"/>
            <a:ext cx="290248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4370150" y="4445449"/>
            <a:ext cx="284655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 rot="10800000">
            <a:off x="5765801" y="4809067"/>
            <a:ext cx="1450909" cy="6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5777520" y="5624727"/>
            <a:ext cx="27001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flipH="1">
            <a:off x="5777520" y="5974938"/>
            <a:ext cx="270014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>
            <a:off x="4314218" y="3386780"/>
            <a:ext cx="144739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 flipH="1">
            <a:off x="4314217" y="6160345"/>
            <a:ext cx="147779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4370150" y="3221404"/>
            <a:ext cx="17029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>
                <a:solidFill>
                  <a:srgbClr val="002060"/>
                </a:solidFill>
              </a:rPr>
              <a:t>1. Initiate Access Token Request </a:t>
            </a:r>
            <a:endParaRPr lang="en-US" sz="600" b="1" dirty="0">
              <a:solidFill>
                <a:srgbClr val="00206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783700" y="3364076"/>
            <a:ext cx="269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rgbClr val="002060"/>
                </a:solidFill>
              </a:rPr>
              <a:t>2</a:t>
            </a:r>
            <a:r>
              <a:rPr lang="en-US" sz="600" b="1" dirty="0" smtClean="0">
                <a:solidFill>
                  <a:srgbClr val="002060"/>
                </a:solidFill>
              </a:rPr>
              <a:t>. Implicit Grant Request</a:t>
            </a:r>
          </a:p>
          <a:p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  <a:r>
              <a:rPr lang="en-US" sz="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client_id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=&lt;</a:t>
            </a:r>
            <a:r>
              <a:rPr lang="en-US" sz="600" dirty="0" smtClean="0">
                <a:solidFill>
                  <a:srgbClr val="C00000"/>
                </a:solidFill>
              </a:rPr>
              <a:t>Id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&gt;,response_type=“</a:t>
            </a:r>
            <a:r>
              <a:rPr lang="en-US" sz="600" dirty="0" smtClean="0">
                <a:solidFill>
                  <a:srgbClr val="C00000"/>
                </a:solidFill>
              </a:rPr>
              <a:t>token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”, scope=“read” , </a:t>
            </a:r>
            <a:r>
              <a:rPr lang="en-US" sz="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redirect_uri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=&lt;</a:t>
            </a:r>
            <a:r>
              <a:rPr lang="en-US" sz="600" dirty="0" smtClean="0">
                <a:solidFill>
                  <a:srgbClr val="C00000"/>
                </a:solidFill>
              </a:rPr>
              <a:t>Callback URL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&gt;, state=&lt;Random Value&gt;}</a:t>
            </a:r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370150" y="3915158"/>
            <a:ext cx="284655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rgbClr val="002060"/>
                </a:solidFill>
              </a:rPr>
              <a:t>3. </a:t>
            </a:r>
            <a:r>
              <a:rPr lang="en-US" sz="600" b="1" dirty="0" smtClean="0">
                <a:solidFill>
                  <a:srgbClr val="002060"/>
                </a:solidFill>
              </a:rPr>
              <a:t>Require User Credential and Request Permission</a:t>
            </a:r>
            <a:endParaRPr lang="en-US" sz="600" b="1" dirty="0">
              <a:solidFill>
                <a:srgbClr val="00206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370150" y="4252390"/>
            <a:ext cx="129134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>
                <a:solidFill>
                  <a:srgbClr val="002060"/>
                </a:solidFill>
              </a:rPr>
              <a:t>4. Allow Access</a:t>
            </a:r>
            <a:endParaRPr lang="en-US" sz="600" b="1" dirty="0">
              <a:solidFill>
                <a:srgbClr val="00206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370150" y="4530520"/>
            <a:ext cx="4107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rgbClr val="002060"/>
                </a:solidFill>
              </a:rPr>
              <a:t>5</a:t>
            </a:r>
            <a:r>
              <a:rPr lang="en-US" sz="600" b="1" dirty="0" smtClean="0">
                <a:solidFill>
                  <a:srgbClr val="002060"/>
                </a:solidFill>
              </a:rPr>
              <a:t>. Receives Access Token through callback URL</a:t>
            </a:r>
          </a:p>
          <a:p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{access_token=&lt;</a:t>
            </a:r>
            <a:r>
              <a:rPr lang="en-US" sz="600" dirty="0" smtClean="0">
                <a:solidFill>
                  <a:srgbClr val="C00000"/>
                </a:solidFill>
              </a:rPr>
              <a:t>Token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 ,token_type=“</a:t>
            </a:r>
            <a:r>
              <a:rPr lang="en-US" sz="600" dirty="0" smtClean="0">
                <a:solidFill>
                  <a:srgbClr val="C00000"/>
                </a:solidFill>
              </a:rPr>
              <a:t>token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”,  expires_in=&lt;1234&gt;, state=&lt;Random Value&gt;}</a:t>
            </a:r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783700" y="5440061"/>
            <a:ext cx="31560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>
                <a:solidFill>
                  <a:srgbClr val="002060"/>
                </a:solidFill>
              </a:rPr>
              <a:t>7. </a:t>
            </a:r>
            <a:r>
              <a:rPr lang="en-US" sz="600" b="1" dirty="0" smtClean="0">
                <a:solidFill>
                  <a:srgbClr val="002060"/>
                </a:solidFill>
              </a:rPr>
              <a:t>Requesting resource</a:t>
            </a:r>
            <a:r>
              <a:rPr lang="en-US" sz="600" dirty="0" smtClean="0">
                <a:solidFill>
                  <a:srgbClr val="002060"/>
                </a:solidFill>
              </a:rPr>
              <a:t> with Access Token 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{access_token=&lt;</a:t>
            </a:r>
            <a:r>
              <a:rPr lang="en-US" sz="600" dirty="0" smtClean="0">
                <a:solidFill>
                  <a:srgbClr val="C00000"/>
                </a:solidFill>
              </a:rPr>
              <a:t>Token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 }</a:t>
            </a:r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783700" y="5767565"/>
            <a:ext cx="31560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>
                <a:solidFill>
                  <a:srgbClr val="002060"/>
                </a:solidFill>
              </a:rPr>
              <a:t>8. </a:t>
            </a:r>
            <a:r>
              <a:rPr lang="en-US" sz="600" b="1" dirty="0" smtClean="0">
                <a:solidFill>
                  <a:srgbClr val="002060"/>
                </a:solidFill>
              </a:rPr>
              <a:t>Response ( Resource)</a:t>
            </a:r>
            <a:endParaRPr lang="en-US" sz="600" b="1" dirty="0">
              <a:solidFill>
                <a:srgbClr val="00206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370150" y="5963669"/>
            <a:ext cx="13914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>
                <a:solidFill>
                  <a:srgbClr val="002060"/>
                </a:solidFill>
              </a:rPr>
              <a:t>9. </a:t>
            </a:r>
            <a:r>
              <a:rPr lang="en-US" sz="600" b="1" dirty="0" smtClean="0">
                <a:solidFill>
                  <a:srgbClr val="002060"/>
                </a:solidFill>
              </a:rPr>
              <a:t>Response ( Resource)</a:t>
            </a:r>
            <a:endParaRPr lang="en-US" sz="600" b="1" dirty="0">
              <a:solidFill>
                <a:srgbClr val="002060"/>
              </a:solidFill>
            </a:endParaRPr>
          </a:p>
        </p:txBody>
      </p:sp>
      <p:sp>
        <p:nvSpPr>
          <p:cNvPr id="77" name="Circular Arrow 76"/>
          <p:cNvSpPr/>
          <p:nvPr/>
        </p:nvSpPr>
        <p:spPr bwMode="auto">
          <a:xfrm rot="5400000">
            <a:off x="5629329" y="4781297"/>
            <a:ext cx="316671" cy="684050"/>
          </a:xfrm>
          <a:prstGeom prst="circularArrow">
            <a:avLst>
              <a:gd name="adj1" fmla="val 12500"/>
              <a:gd name="adj2" fmla="val 988755"/>
              <a:gd name="adj3" fmla="val 20457681"/>
              <a:gd name="adj4" fmla="val 10800000"/>
              <a:gd name="adj5" fmla="val 206"/>
            </a:avLst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rgbClr val="626366"/>
              </a:solidFill>
              <a:effectLst/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158735" y="5030989"/>
            <a:ext cx="31560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>
                <a:solidFill>
                  <a:srgbClr val="002060"/>
                </a:solidFill>
              </a:rPr>
              <a:t>6. Retain </a:t>
            </a:r>
            <a:r>
              <a:rPr lang="en-US" sz="600" dirty="0" smtClean="0">
                <a:solidFill>
                  <a:srgbClr val="002060"/>
                </a:solidFill>
              </a:rPr>
              <a:t>Access Token 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{access_token=&lt;</a:t>
            </a:r>
            <a:r>
              <a:rPr lang="en-US" sz="600" dirty="0" smtClean="0">
                <a:solidFill>
                  <a:srgbClr val="C00000"/>
                </a:solidFill>
              </a:rPr>
              <a:t>Token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 }</a:t>
            </a:r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Date Placeholder 8"/>
          <p:cNvSpPr txBox="1">
            <a:spLocks/>
          </p:cNvSpPr>
          <p:nvPr/>
        </p:nvSpPr>
        <p:spPr bwMode="auto">
          <a:xfrm>
            <a:off x="269428" y="6686548"/>
            <a:ext cx="21336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0" fontAlgn="auto" latinLnBrk="0" hangingPunct="0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F43B1607-691C-45B5-AF95-DB2C7AF77555}" type="datetime1">
              <a:rPr lang="en-US" sz="800" smtClean="0"/>
              <a:pPr algn="l"/>
              <a:t>5/4/2018</a:t>
            </a:fld>
            <a:endParaRPr lang="en-US" sz="800" dirty="0"/>
          </a:p>
        </p:txBody>
      </p:sp>
      <p:sp>
        <p:nvSpPr>
          <p:cNvPr id="61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645972" y="6686548"/>
            <a:ext cx="457200" cy="136525"/>
          </a:xfrm>
          <a:prstGeom prst="rect">
            <a:avLst/>
          </a:prstGeom>
        </p:spPr>
        <p:txBody>
          <a:bodyPr anchor="ctr"/>
          <a:lstStyle/>
          <a:p>
            <a:fld id="{B6F15528-21DE-4FAA-801E-634DDDAF4B2B}" type="slidenum">
              <a:rPr lang="en-US" sz="800" smtClean="0"/>
              <a:pPr/>
              <a:t>6</a:t>
            </a:fld>
            <a:endParaRPr lang="en-US" sz="800" dirty="0"/>
          </a:p>
        </p:txBody>
      </p:sp>
      <p:sp>
        <p:nvSpPr>
          <p:cNvPr id="62" name="Footer Placeholder 10"/>
          <p:cNvSpPr txBox="1">
            <a:spLocks/>
          </p:cNvSpPr>
          <p:nvPr/>
        </p:nvSpPr>
        <p:spPr>
          <a:xfrm>
            <a:off x="3124200" y="6686548"/>
            <a:ext cx="2895600" cy="1365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i="1" dirty="0" smtClean="0"/>
              <a:t>By Rama Menda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43191" y="2577830"/>
            <a:ext cx="3463047" cy="274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2060"/>
                </a:solidFill>
              </a:rPr>
              <a:t>Request flow</a:t>
            </a:r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r>
              <a:rPr lang="en-US" sz="900" dirty="0" smtClean="0">
                <a:solidFill>
                  <a:srgbClr val="002060"/>
                </a:solidFill>
              </a:rPr>
              <a:t>User tries to access Resource through the Application</a:t>
            </a:r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r>
              <a:rPr lang="en-US" sz="900" dirty="0" smtClean="0">
                <a:solidFill>
                  <a:srgbClr val="002060"/>
                </a:solidFill>
              </a:rPr>
              <a:t>Application invokes Authorization Server’s </a:t>
            </a:r>
            <a:r>
              <a:rPr lang="en-US" sz="900" b="1" dirty="0" smtClean="0">
                <a:solidFill>
                  <a:srgbClr val="002060"/>
                </a:solidFill>
              </a:rPr>
              <a:t>authorize </a:t>
            </a:r>
            <a:r>
              <a:rPr lang="en-US" sz="900" dirty="0" smtClean="0">
                <a:solidFill>
                  <a:srgbClr val="002060"/>
                </a:solidFill>
              </a:rPr>
              <a:t>endpoint by passing it’s Client Id and </a:t>
            </a:r>
            <a:r>
              <a:rPr lang="en-US" sz="900" b="1" dirty="0" smtClean="0">
                <a:solidFill>
                  <a:srgbClr val="002060"/>
                </a:solidFill>
              </a:rPr>
              <a:t>response_type=“token”</a:t>
            </a:r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r>
              <a:rPr lang="en-US" sz="900" dirty="0" smtClean="0">
                <a:solidFill>
                  <a:srgbClr val="002060"/>
                </a:solidFill>
              </a:rPr>
              <a:t>Authorization server redirect the user to Authorization Server’s sign page.</a:t>
            </a:r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r>
              <a:rPr lang="en-US" sz="900" dirty="0" smtClean="0">
                <a:solidFill>
                  <a:srgbClr val="002060"/>
                </a:solidFill>
              </a:rPr>
              <a:t>User(Resource Owner) enters his credentials and select “Allow”</a:t>
            </a:r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r>
              <a:rPr lang="en-US" sz="900" dirty="0" smtClean="0">
                <a:solidFill>
                  <a:srgbClr val="002060"/>
                </a:solidFill>
              </a:rPr>
              <a:t>Authentication server </a:t>
            </a:r>
            <a:r>
              <a:rPr lang="en-US" sz="900" dirty="0">
                <a:solidFill>
                  <a:srgbClr val="002060"/>
                </a:solidFill>
              </a:rPr>
              <a:t>v</a:t>
            </a:r>
            <a:r>
              <a:rPr lang="en-US" sz="900" dirty="0" smtClean="0">
                <a:solidFill>
                  <a:srgbClr val="002060"/>
                </a:solidFill>
              </a:rPr>
              <a:t>alidated </a:t>
            </a:r>
            <a:r>
              <a:rPr lang="en-US" sz="900" dirty="0">
                <a:solidFill>
                  <a:srgbClr val="002060"/>
                </a:solidFill>
              </a:rPr>
              <a:t>the Resource Owner’s </a:t>
            </a:r>
            <a:r>
              <a:rPr lang="en-US" sz="900" dirty="0" smtClean="0">
                <a:solidFill>
                  <a:srgbClr val="002060"/>
                </a:solidFill>
              </a:rPr>
              <a:t>credential and sends the Access Code through Application’s Callback URL</a:t>
            </a:r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r>
              <a:rPr lang="en-US" sz="900" dirty="0" smtClean="0">
                <a:solidFill>
                  <a:srgbClr val="002060"/>
                </a:solidFill>
              </a:rPr>
              <a:t>Application </a:t>
            </a:r>
            <a:r>
              <a:rPr lang="en-US" sz="900" dirty="0" smtClean="0">
                <a:solidFill>
                  <a:srgbClr val="002060"/>
                </a:solidFill>
              </a:rPr>
              <a:t>retains Access Token</a:t>
            </a:r>
            <a:r>
              <a:rPr lang="en-US" sz="900" dirty="0">
                <a:solidFill>
                  <a:srgbClr val="002060"/>
                </a:solidFill>
              </a:rPr>
              <a:t>	</a:t>
            </a:r>
          </a:p>
          <a:p>
            <a:pPr>
              <a:spcAft>
                <a:spcPts val="300"/>
              </a:spcAft>
            </a:pPr>
            <a:r>
              <a:rPr lang="en-US" sz="900" dirty="0" smtClean="0">
                <a:solidFill>
                  <a:srgbClr val="002060"/>
                </a:solidFill>
              </a:rPr>
              <a:t>7.  </a:t>
            </a:r>
            <a:r>
              <a:rPr lang="en-US" sz="900" dirty="0">
                <a:solidFill>
                  <a:srgbClr val="002060"/>
                </a:solidFill>
              </a:rPr>
              <a:t>Application requests Resource with Access Token</a:t>
            </a:r>
          </a:p>
          <a:p>
            <a:pPr>
              <a:spcAft>
                <a:spcPts val="300"/>
              </a:spcAft>
            </a:pPr>
            <a:r>
              <a:rPr lang="en-US" sz="900" dirty="0" smtClean="0">
                <a:solidFill>
                  <a:srgbClr val="002060"/>
                </a:solidFill>
              </a:rPr>
              <a:t>8.  </a:t>
            </a:r>
            <a:r>
              <a:rPr lang="en-US" sz="900" dirty="0">
                <a:solidFill>
                  <a:srgbClr val="002060"/>
                </a:solidFill>
              </a:rPr>
              <a:t>Upon successful validation Resource Server </a:t>
            </a:r>
            <a:r>
              <a:rPr lang="en-US" sz="900" dirty="0" smtClean="0">
                <a:solidFill>
                  <a:srgbClr val="002060"/>
                </a:solidFill>
              </a:rPr>
              <a:t>returns the Resource</a:t>
            </a:r>
            <a:endParaRPr lang="en-US" sz="900" dirty="0">
              <a:solidFill>
                <a:srgbClr val="00206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43191" y="836579"/>
            <a:ext cx="3463047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 b="1" dirty="0" smtClean="0">
                <a:solidFill>
                  <a:srgbClr val="002060"/>
                </a:solidFill>
              </a:rPr>
              <a:t>What are Public Applications ?</a:t>
            </a:r>
          </a:p>
          <a:p>
            <a:r>
              <a:rPr lang="en-US" sz="900" dirty="0">
                <a:solidFill>
                  <a:srgbClr val="002060"/>
                </a:solidFill>
              </a:rPr>
              <a:t>Clients incapable of maintaining the confidentiality of </a:t>
            </a:r>
            <a:r>
              <a:rPr lang="en-US" sz="900" dirty="0" smtClean="0">
                <a:solidFill>
                  <a:srgbClr val="002060"/>
                </a:solidFill>
              </a:rPr>
              <a:t>their credentials </a:t>
            </a:r>
            <a:r>
              <a:rPr lang="en-US" sz="900" dirty="0">
                <a:solidFill>
                  <a:srgbClr val="002060"/>
                </a:solidFill>
              </a:rPr>
              <a:t>(e.g., clients executing on the device used by </a:t>
            </a:r>
            <a:r>
              <a:rPr lang="en-US" sz="900" dirty="0" smtClean="0">
                <a:solidFill>
                  <a:srgbClr val="002060"/>
                </a:solidFill>
              </a:rPr>
              <a:t>the resource </a:t>
            </a:r>
            <a:r>
              <a:rPr lang="en-US" sz="900" dirty="0">
                <a:solidFill>
                  <a:srgbClr val="002060"/>
                </a:solidFill>
              </a:rPr>
              <a:t>owner, such as an installed native application or a </a:t>
            </a:r>
            <a:r>
              <a:rPr lang="en-US" sz="900" dirty="0" smtClean="0">
                <a:solidFill>
                  <a:srgbClr val="002060"/>
                </a:solidFill>
              </a:rPr>
              <a:t>web browser-based </a:t>
            </a:r>
            <a:r>
              <a:rPr lang="en-US" sz="900" dirty="0">
                <a:solidFill>
                  <a:srgbClr val="002060"/>
                </a:solidFill>
              </a:rPr>
              <a:t>application), and incapable of secure </a:t>
            </a:r>
            <a:r>
              <a:rPr lang="en-US" sz="900" dirty="0" smtClean="0">
                <a:solidFill>
                  <a:srgbClr val="002060"/>
                </a:solidFill>
              </a:rPr>
              <a:t>client authentication </a:t>
            </a:r>
            <a:r>
              <a:rPr lang="en-US" sz="900" dirty="0">
                <a:solidFill>
                  <a:srgbClr val="002060"/>
                </a:solidFill>
              </a:rPr>
              <a:t>via any other means</a:t>
            </a:r>
            <a:r>
              <a:rPr lang="en-US" sz="900" dirty="0" smtClean="0">
                <a:solidFill>
                  <a:srgbClr val="002060"/>
                </a:solidFill>
              </a:rPr>
              <a:t>.</a:t>
            </a:r>
          </a:p>
          <a:p>
            <a:endParaRPr lang="en-US" sz="900" dirty="0">
              <a:solidFill>
                <a:srgbClr val="002060"/>
              </a:solidFill>
              <a:ea typeface="ＭＳ Ｐゴシック" charset="0"/>
              <a:cs typeface="MS PGothic"/>
            </a:endParaRPr>
          </a:p>
          <a:p>
            <a:r>
              <a:rPr lang="en-US" sz="900" dirty="0" smtClean="0">
                <a:solidFill>
                  <a:srgbClr val="002060"/>
                </a:solidFill>
                <a:ea typeface="ＭＳ Ｐゴシック" charset="0"/>
                <a:cs typeface="MS PGothic"/>
              </a:rPr>
              <a:t>e.g. Single Page Java </a:t>
            </a:r>
            <a:r>
              <a:rPr lang="en-US" sz="900" dirty="0">
                <a:solidFill>
                  <a:srgbClr val="002060"/>
                </a:solidFill>
                <a:ea typeface="ＭＳ Ｐゴシック" charset="0"/>
                <a:cs typeface="MS PGothic"/>
              </a:rPr>
              <a:t>s</a:t>
            </a:r>
            <a:r>
              <a:rPr lang="en-US" sz="900" dirty="0" smtClean="0">
                <a:solidFill>
                  <a:srgbClr val="002060"/>
                </a:solidFill>
                <a:ea typeface="ＭＳ Ｐゴシック" charset="0"/>
                <a:cs typeface="MS PGothic"/>
              </a:rPr>
              <a:t>cript Applications (SPA)</a:t>
            </a:r>
          </a:p>
          <a:p>
            <a:r>
              <a:rPr lang="en-US" sz="900" dirty="0">
                <a:solidFill>
                  <a:srgbClr val="002060"/>
                </a:solidFill>
                <a:ea typeface="ＭＳ Ｐゴシック" charset="0"/>
                <a:cs typeface="MS PGothic"/>
              </a:rPr>
              <a:t> </a:t>
            </a:r>
            <a:r>
              <a:rPr lang="en-US" sz="900" dirty="0" smtClean="0">
                <a:solidFill>
                  <a:srgbClr val="002060"/>
                </a:solidFill>
                <a:ea typeface="ＭＳ Ｐゴシック" charset="0"/>
                <a:cs typeface="MS PGothic"/>
              </a:rPr>
              <a:t>      Native mobile applications</a:t>
            </a:r>
            <a:endParaRPr lang="en-US" sz="900" dirty="0">
              <a:solidFill>
                <a:srgbClr val="002060"/>
              </a:solidFill>
              <a:ea typeface="ＭＳ Ｐゴシック" charset="0"/>
              <a:cs typeface="MS PGothic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52153" y="836579"/>
            <a:ext cx="5087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2060"/>
                </a:solidFill>
              </a:rPr>
              <a:t>Grant type: Implicit </a:t>
            </a:r>
          </a:p>
          <a:p>
            <a:r>
              <a:rPr lang="en-US" sz="900" dirty="0" smtClean="0">
                <a:solidFill>
                  <a:srgbClr val="002060"/>
                </a:solidFill>
              </a:rPr>
              <a:t>i.e. </a:t>
            </a:r>
            <a:r>
              <a:rPr lang="en-US" sz="900" b="1" dirty="0" smtClean="0">
                <a:solidFill>
                  <a:srgbClr val="C00000"/>
                </a:solidFill>
              </a:rPr>
              <a:t>response_type=“token”</a:t>
            </a:r>
            <a:endParaRPr lang="en-US" sz="900" b="1" dirty="0">
              <a:solidFill>
                <a:srgbClr val="C0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852153" y="1368841"/>
            <a:ext cx="4637808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 b="1" dirty="0" smtClean="0">
                <a:solidFill>
                  <a:srgbClr val="002060"/>
                </a:solidFill>
              </a:rPr>
              <a:t>Application registration with Authentication Server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>
                <a:solidFill>
                  <a:srgbClr val="002060"/>
                </a:solidFill>
              </a:rPr>
              <a:t>3rd </a:t>
            </a:r>
            <a:r>
              <a:rPr lang="en-US" sz="900" dirty="0">
                <a:solidFill>
                  <a:srgbClr val="002060"/>
                </a:solidFill>
              </a:rPr>
              <a:t>Party Application register with Authorization server by providing it’s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>
                <a:solidFill>
                  <a:srgbClr val="002060"/>
                </a:solidFill>
              </a:rPr>
              <a:t>Application name and description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>
                <a:solidFill>
                  <a:srgbClr val="002060"/>
                </a:solidFill>
              </a:rPr>
              <a:t>Application homepage and Callback </a:t>
            </a:r>
            <a:r>
              <a:rPr lang="en-US" sz="900" dirty="0" smtClean="0">
                <a:solidFill>
                  <a:srgbClr val="002060"/>
                </a:solidFill>
              </a:rPr>
              <a:t>URL</a:t>
            </a:r>
            <a:endParaRPr lang="en-US" dirty="0"/>
          </a:p>
        </p:txBody>
      </p:sp>
      <p:pic>
        <p:nvPicPr>
          <p:cNvPr id="47" name="Picture 2" descr="C:\Users\U551178\Desktop\Us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15769" y="2844798"/>
            <a:ext cx="396895" cy="396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/>
          <p:cNvSpPr txBox="1"/>
          <p:nvPr/>
        </p:nvSpPr>
        <p:spPr>
          <a:xfrm>
            <a:off x="4131129" y="3189036"/>
            <a:ext cx="4490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>
                <a:solidFill>
                  <a:srgbClr val="002060"/>
                </a:solidFill>
              </a:rPr>
              <a:t>User</a:t>
            </a:r>
            <a:endParaRPr lang="en-US" sz="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423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4" y="31894"/>
            <a:ext cx="8728075" cy="617826"/>
          </a:xfrm>
        </p:spPr>
        <p:txBody>
          <a:bodyPr/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Trusted Applications </a:t>
            </a:r>
            <a:r>
              <a:rPr lang="en-US" sz="1200" b="1" dirty="0" smtClean="0">
                <a:solidFill>
                  <a:srgbClr val="002060"/>
                </a:solidFill>
              </a:rPr>
              <a:t>(By Resource Owner)</a:t>
            </a:r>
            <a:r>
              <a:rPr lang="en-US" sz="2400" b="1" dirty="0" smtClean="0">
                <a:solidFill>
                  <a:srgbClr val="002060"/>
                </a:solidFill>
              </a:rPr>
              <a:t/>
            </a:r>
            <a:br>
              <a:rPr lang="en-US" sz="2400" b="1" dirty="0" smtClean="0">
                <a:solidFill>
                  <a:srgbClr val="002060"/>
                </a:solidFill>
              </a:rPr>
            </a:br>
            <a:r>
              <a:rPr lang="en-US" sz="1200" b="1" dirty="0" smtClean="0">
                <a:solidFill>
                  <a:srgbClr val="002060"/>
                </a:solidFill>
              </a:rPr>
              <a:t>OAuth </a:t>
            </a:r>
            <a:r>
              <a:rPr lang="en-US" sz="1200" b="1" dirty="0">
                <a:solidFill>
                  <a:srgbClr val="002060"/>
                </a:solidFill>
              </a:rPr>
              <a:t>2.0 Overview</a:t>
            </a:r>
          </a:p>
        </p:txBody>
      </p:sp>
      <p:sp>
        <p:nvSpPr>
          <p:cNvPr id="37" name="Rounded Rectangle 36"/>
          <p:cNvSpPr/>
          <p:nvPr/>
        </p:nvSpPr>
        <p:spPr bwMode="auto">
          <a:xfrm>
            <a:off x="3852153" y="2577830"/>
            <a:ext cx="5097294" cy="4105076"/>
          </a:xfrm>
          <a:prstGeom prst="roundRect">
            <a:avLst>
              <a:gd name="adj" fmla="val 1464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>
                <a:solidFill>
                  <a:srgbClr val="002060"/>
                </a:solidFill>
                <a:latin typeface="+mj-lt"/>
                <a:ea typeface="ＭＳ Ｐゴシック" charset="0"/>
                <a:cs typeface="MS PGothic"/>
              </a:rPr>
              <a:t>Request flow</a:t>
            </a:r>
            <a:endParaRPr lang="en-US" sz="1000" b="1" dirty="0">
              <a:solidFill>
                <a:srgbClr val="002060"/>
              </a:solidFill>
              <a:latin typeface="+mj-lt"/>
              <a:ea typeface="ＭＳ Ｐゴシック" charset="0"/>
              <a:cs typeface="MS PGothic"/>
            </a:endParaRPr>
          </a:p>
        </p:txBody>
      </p:sp>
      <p:cxnSp>
        <p:nvCxnSpPr>
          <p:cNvPr id="38" name="Straight Connector 37"/>
          <p:cNvCxnSpPr/>
          <p:nvPr/>
        </p:nvCxnSpPr>
        <p:spPr bwMode="auto">
          <a:xfrm>
            <a:off x="4314218" y="3190625"/>
            <a:ext cx="1" cy="349228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5">
                <a:lumMod val="40000"/>
                <a:lumOff val="6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>
            <a:stCxn id="41" idx="2"/>
          </p:cNvCxnSpPr>
          <p:nvPr/>
        </p:nvCxnSpPr>
        <p:spPr bwMode="auto">
          <a:xfrm>
            <a:off x="5761611" y="3209037"/>
            <a:ext cx="31818" cy="347386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5">
                <a:lumMod val="40000"/>
                <a:lumOff val="6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Rounded Rectangle 40"/>
          <p:cNvSpPr/>
          <p:nvPr/>
        </p:nvSpPr>
        <p:spPr bwMode="auto">
          <a:xfrm>
            <a:off x="5242802" y="2913964"/>
            <a:ext cx="1037618" cy="295073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bg1"/>
                </a:solidFill>
                <a:ea typeface="MS PGothic" pitchFamily="34" charset="-128"/>
              </a:rPr>
              <a:t>3</a:t>
            </a:r>
            <a:r>
              <a:rPr lang="en-US" sz="800" b="1" baseline="30000" dirty="0">
                <a:solidFill>
                  <a:schemeClr val="bg1"/>
                </a:solidFill>
                <a:ea typeface="MS PGothic" pitchFamily="34" charset="-128"/>
              </a:rPr>
              <a:t>rd </a:t>
            </a:r>
            <a:r>
              <a:rPr lang="en-US" sz="800" b="1" dirty="0">
                <a:solidFill>
                  <a:schemeClr val="bg1"/>
                </a:solidFill>
                <a:ea typeface="MS PGothic" pitchFamily="34" charset="-128"/>
              </a:rPr>
              <a:t>Party </a:t>
            </a:r>
            <a:r>
              <a:rPr lang="en-US" sz="800" b="1" dirty="0" smtClean="0">
                <a:solidFill>
                  <a:schemeClr val="bg1"/>
                </a:solidFill>
                <a:ea typeface="MS PGothic" pitchFamily="34" charset="-128"/>
              </a:rPr>
              <a:t>Application</a:t>
            </a:r>
            <a:endParaRPr lang="en-US" sz="800" b="1" dirty="0">
              <a:solidFill>
                <a:schemeClr val="bg1"/>
              </a:solidFill>
              <a:ea typeface="MS PGothic" pitchFamily="34" charset="-128"/>
            </a:endParaRPr>
          </a:p>
        </p:txBody>
      </p:sp>
      <p:cxnSp>
        <p:nvCxnSpPr>
          <p:cNvPr id="42" name="Straight Connector 41"/>
          <p:cNvCxnSpPr>
            <a:stCxn id="43" idx="2"/>
          </p:cNvCxnSpPr>
          <p:nvPr/>
        </p:nvCxnSpPr>
        <p:spPr bwMode="auto">
          <a:xfrm>
            <a:off x="7247113" y="3190626"/>
            <a:ext cx="9725" cy="34922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5">
                <a:lumMod val="40000"/>
                <a:lumOff val="6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Rounded Rectangle 42"/>
          <p:cNvSpPr/>
          <p:nvPr/>
        </p:nvSpPr>
        <p:spPr bwMode="auto">
          <a:xfrm>
            <a:off x="6751002" y="2895553"/>
            <a:ext cx="992221" cy="295073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/>
                </a:solidFill>
                <a:ea typeface="MS PGothic" pitchFamily="34" charset="-128"/>
              </a:rPr>
              <a:t>Authorization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/>
                </a:solidFill>
                <a:ea typeface="MS PGothic" pitchFamily="34" charset="-128"/>
              </a:rPr>
              <a:t>Server</a:t>
            </a:r>
            <a:endParaRPr lang="en-US" sz="800" b="1" dirty="0">
              <a:solidFill>
                <a:schemeClr val="bg1"/>
              </a:solidFill>
              <a:ea typeface="MS PGothic" pitchFamily="34" charset="-128"/>
            </a:endParaRPr>
          </a:p>
        </p:txBody>
      </p:sp>
      <p:cxnSp>
        <p:nvCxnSpPr>
          <p:cNvPr id="44" name="Straight Connector 43"/>
          <p:cNvCxnSpPr>
            <a:stCxn id="45" idx="2"/>
          </p:cNvCxnSpPr>
          <p:nvPr/>
        </p:nvCxnSpPr>
        <p:spPr bwMode="auto">
          <a:xfrm>
            <a:off x="8477663" y="3190626"/>
            <a:ext cx="0" cy="34922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5">
                <a:lumMod val="40000"/>
                <a:lumOff val="6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Rounded Rectangle 44"/>
          <p:cNvSpPr/>
          <p:nvPr/>
        </p:nvSpPr>
        <p:spPr bwMode="auto">
          <a:xfrm>
            <a:off x="8083692" y="2895553"/>
            <a:ext cx="787941" cy="295073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/>
                </a:solidFill>
                <a:ea typeface="MS PGothic" pitchFamily="34" charset="-128"/>
              </a:rPr>
              <a:t>Resource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/>
                </a:solidFill>
                <a:ea typeface="MS PGothic" pitchFamily="34" charset="-128"/>
              </a:rPr>
              <a:t>Server</a:t>
            </a:r>
            <a:endParaRPr lang="en-US" sz="800" b="1" dirty="0">
              <a:solidFill>
                <a:schemeClr val="bg1"/>
              </a:solidFill>
              <a:ea typeface="MS PGothic" pitchFamily="34" charset="-128"/>
            </a:endParaRPr>
          </a:p>
        </p:txBody>
      </p:sp>
      <p:cxnSp>
        <p:nvCxnSpPr>
          <p:cNvPr id="46" name="Straight Arrow Connector 45"/>
          <p:cNvCxnSpPr/>
          <p:nvPr/>
        </p:nvCxnSpPr>
        <p:spPr bwMode="auto">
          <a:xfrm>
            <a:off x="5766374" y="4397552"/>
            <a:ext cx="145509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 flipH="1">
            <a:off x="5783701" y="5214366"/>
            <a:ext cx="14634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5777520" y="5764443"/>
            <a:ext cx="27001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flipH="1">
            <a:off x="5777520" y="6167994"/>
            <a:ext cx="270014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>
            <a:off x="4314218" y="3782109"/>
            <a:ext cx="144739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 flipH="1">
            <a:off x="4314217" y="6406741"/>
            <a:ext cx="147779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4314217" y="3470798"/>
            <a:ext cx="4557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600" b="1" dirty="0" smtClean="0">
                <a:solidFill>
                  <a:srgbClr val="002060"/>
                </a:solidFill>
              </a:rPr>
              <a:t>Initiate Resource Request</a:t>
            </a:r>
          </a:p>
          <a:p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{username=&lt;</a:t>
            </a:r>
            <a:r>
              <a:rPr lang="en-US" sz="600" dirty="0" smtClean="0">
                <a:solidFill>
                  <a:srgbClr val="C00000"/>
                </a:solidFill>
              </a:rPr>
              <a:t>Resource Owner </a:t>
            </a:r>
            <a:r>
              <a:rPr lang="en-US" sz="600" dirty="0" err="1" smtClean="0">
                <a:solidFill>
                  <a:srgbClr val="C00000"/>
                </a:solidFill>
              </a:rPr>
              <a:t>UserName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&gt;,password=&lt;</a:t>
            </a:r>
            <a:r>
              <a:rPr lang="en-US" sz="600" dirty="0" smtClean="0">
                <a:solidFill>
                  <a:srgbClr val="C00000"/>
                </a:solidFill>
              </a:rPr>
              <a:t>Resource Owner Password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 }</a:t>
            </a:r>
            <a:endParaRPr lang="en-US" sz="600" b="1" dirty="0">
              <a:solidFill>
                <a:srgbClr val="00206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802752" y="3921347"/>
            <a:ext cx="2693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rgbClr val="002060"/>
                </a:solidFill>
              </a:rPr>
              <a:t>2</a:t>
            </a:r>
            <a:r>
              <a:rPr lang="en-US" sz="600" b="1" dirty="0" smtClean="0">
                <a:solidFill>
                  <a:srgbClr val="002060"/>
                </a:solidFill>
              </a:rPr>
              <a:t>. Request Access Token</a:t>
            </a:r>
          </a:p>
          <a:p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{grant_type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=“</a:t>
            </a:r>
            <a:r>
              <a:rPr lang="en-US" sz="600" dirty="0" smtClean="0">
                <a:solidFill>
                  <a:srgbClr val="C00000"/>
                </a:solidFill>
              </a:rPr>
              <a:t>password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” , </a:t>
            </a:r>
            <a:r>
              <a:rPr lang="en-US" sz="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client_id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=&lt;</a:t>
            </a:r>
            <a:r>
              <a:rPr lang="en-US" sz="600" dirty="0" smtClean="0">
                <a:solidFill>
                  <a:srgbClr val="C00000"/>
                </a:solidFill>
              </a:rPr>
              <a:t>Id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&gt;, </a:t>
            </a:r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scope=“read” </a:t>
            </a:r>
            <a:endParaRPr lang="en-US" sz="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username=&lt;</a:t>
            </a:r>
            <a:r>
              <a:rPr lang="en-US" sz="600" dirty="0" err="1" smtClean="0">
                <a:solidFill>
                  <a:srgbClr val="C00000"/>
                </a:solidFill>
              </a:rPr>
              <a:t>ResourceOwnerUserName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&gt;,</a:t>
            </a:r>
          </a:p>
          <a:p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password</a:t>
            </a:r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=&lt;</a:t>
            </a:r>
            <a:r>
              <a:rPr lang="en-US" sz="600" dirty="0">
                <a:solidFill>
                  <a:srgbClr val="C00000"/>
                </a:solidFill>
              </a:rPr>
              <a:t>Resource Owner Password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 }</a:t>
            </a:r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819146" y="4753446"/>
            <a:ext cx="2650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rgbClr val="002060"/>
                </a:solidFill>
              </a:rPr>
              <a:t>3. </a:t>
            </a:r>
            <a:r>
              <a:rPr lang="en-US" sz="600" b="1" dirty="0" smtClean="0">
                <a:solidFill>
                  <a:srgbClr val="002060"/>
                </a:solidFill>
              </a:rPr>
              <a:t>Response</a:t>
            </a:r>
          </a:p>
          <a:p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  <a:r>
              <a:rPr lang="en-US" sz="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access_token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=“</a:t>
            </a:r>
            <a:r>
              <a:rPr lang="en-US" sz="600" dirty="0" smtClean="0">
                <a:solidFill>
                  <a:srgbClr val="C00000"/>
                </a:solidFill>
              </a:rPr>
              <a:t>Token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” </a:t>
            </a:r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en-US" sz="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token_type</a:t>
            </a:r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=“token”,  </a:t>
            </a:r>
            <a:r>
              <a:rPr lang="en-US" sz="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expires_in</a:t>
            </a:r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=&lt;1234&gt;, </a:t>
            </a:r>
            <a:r>
              <a:rPr lang="en-US" sz="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sz="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efresh_token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=&lt;</a:t>
            </a:r>
            <a:r>
              <a:rPr lang="en-US" sz="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Refresh</a:t>
            </a:r>
            <a:r>
              <a:rPr lang="en-US" sz="600" dirty="0" err="1" smtClean="0">
                <a:solidFill>
                  <a:srgbClr val="C00000"/>
                </a:solidFill>
              </a:rPr>
              <a:t>Token</a:t>
            </a:r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 </a:t>
            </a:r>
            <a:endParaRPr lang="en-US" sz="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=state</a:t>
            </a:r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=&lt;Random Value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&gt;}</a:t>
            </a:r>
            <a:endParaRPr lang="en-US" sz="600" b="1" dirty="0">
              <a:solidFill>
                <a:srgbClr val="00206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814180" y="5457857"/>
            <a:ext cx="2655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>
                <a:solidFill>
                  <a:srgbClr val="002060"/>
                </a:solidFill>
              </a:rPr>
              <a:t>4. Requesting resource</a:t>
            </a:r>
            <a:r>
              <a:rPr lang="en-US" sz="600" dirty="0" smtClean="0">
                <a:solidFill>
                  <a:srgbClr val="002060"/>
                </a:solidFill>
              </a:rPr>
              <a:t> with Access Token 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{access_token=&lt;</a:t>
            </a:r>
            <a:r>
              <a:rPr lang="en-US" sz="600" dirty="0" smtClean="0">
                <a:solidFill>
                  <a:srgbClr val="C00000"/>
                </a:solidFill>
              </a:rPr>
              <a:t>Token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 }</a:t>
            </a:r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806560" y="5960621"/>
            <a:ext cx="173724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rgbClr val="002060"/>
                </a:solidFill>
              </a:rPr>
              <a:t>5</a:t>
            </a:r>
            <a:r>
              <a:rPr lang="en-US" sz="600" b="1" dirty="0" smtClean="0">
                <a:solidFill>
                  <a:srgbClr val="002060"/>
                </a:solidFill>
              </a:rPr>
              <a:t>. Response ( Resource)</a:t>
            </a:r>
            <a:endParaRPr lang="en-US" sz="600" b="1" dirty="0">
              <a:solidFill>
                <a:srgbClr val="00206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370150" y="6210065"/>
            <a:ext cx="13914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rgbClr val="002060"/>
                </a:solidFill>
              </a:rPr>
              <a:t>6</a:t>
            </a:r>
            <a:r>
              <a:rPr lang="en-US" sz="600" b="1" dirty="0" smtClean="0">
                <a:solidFill>
                  <a:srgbClr val="002060"/>
                </a:solidFill>
              </a:rPr>
              <a:t>. Response ( Resource)</a:t>
            </a:r>
            <a:endParaRPr lang="en-US" sz="600" b="1" dirty="0">
              <a:solidFill>
                <a:srgbClr val="002060"/>
              </a:solidFill>
            </a:endParaRPr>
          </a:p>
        </p:txBody>
      </p:sp>
      <p:sp>
        <p:nvSpPr>
          <p:cNvPr id="30" name="Date Placeholder 8"/>
          <p:cNvSpPr txBox="1">
            <a:spLocks/>
          </p:cNvSpPr>
          <p:nvPr/>
        </p:nvSpPr>
        <p:spPr bwMode="auto">
          <a:xfrm>
            <a:off x="269428" y="6686548"/>
            <a:ext cx="21336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0" fontAlgn="auto" latinLnBrk="0" hangingPunct="0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F43B1607-691C-45B5-AF95-DB2C7AF77555}" type="datetime1">
              <a:rPr lang="en-US" sz="800" smtClean="0"/>
              <a:pPr algn="l"/>
              <a:t>5/4/2018</a:t>
            </a:fld>
            <a:endParaRPr lang="en-US" sz="800" dirty="0"/>
          </a:p>
        </p:txBody>
      </p:sp>
      <p:sp>
        <p:nvSpPr>
          <p:cNvPr id="31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645972" y="6686548"/>
            <a:ext cx="457200" cy="136525"/>
          </a:xfrm>
          <a:prstGeom prst="rect">
            <a:avLst/>
          </a:prstGeom>
        </p:spPr>
        <p:txBody>
          <a:bodyPr anchor="ctr"/>
          <a:lstStyle/>
          <a:p>
            <a:fld id="{B6F15528-21DE-4FAA-801E-634DDDAF4B2B}" type="slidenum">
              <a:rPr lang="en-US" sz="800" smtClean="0"/>
              <a:pPr/>
              <a:t>7</a:t>
            </a:fld>
            <a:endParaRPr lang="en-US" sz="800" dirty="0"/>
          </a:p>
        </p:txBody>
      </p:sp>
      <p:sp>
        <p:nvSpPr>
          <p:cNvPr id="32" name="Footer Placeholder 10"/>
          <p:cNvSpPr txBox="1">
            <a:spLocks/>
          </p:cNvSpPr>
          <p:nvPr/>
        </p:nvSpPr>
        <p:spPr>
          <a:xfrm>
            <a:off x="3124200" y="6686548"/>
            <a:ext cx="2895600" cy="1365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i="1" dirty="0" smtClean="0"/>
              <a:t>By Rama Menda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43191" y="2983079"/>
            <a:ext cx="3463047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 b="1" dirty="0" smtClean="0">
                <a:solidFill>
                  <a:srgbClr val="002060"/>
                </a:solidFill>
              </a:rPr>
              <a:t>Request flow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n-US" sz="900" dirty="0">
                <a:solidFill>
                  <a:srgbClr val="002060"/>
                </a:solidFill>
              </a:rPr>
              <a:t>The resource owner provides the </a:t>
            </a:r>
            <a:r>
              <a:rPr lang="en-US" sz="900" dirty="0" smtClean="0">
                <a:solidFill>
                  <a:srgbClr val="002060"/>
                </a:solidFill>
              </a:rPr>
              <a:t>3</a:t>
            </a:r>
            <a:r>
              <a:rPr lang="en-US" sz="900" baseline="30000" dirty="0" smtClean="0">
                <a:solidFill>
                  <a:srgbClr val="002060"/>
                </a:solidFill>
              </a:rPr>
              <a:t>rd</a:t>
            </a:r>
            <a:r>
              <a:rPr lang="en-US" sz="900" dirty="0" smtClean="0">
                <a:solidFill>
                  <a:srgbClr val="002060"/>
                </a:solidFill>
              </a:rPr>
              <a:t> Party Application(Client) with </a:t>
            </a:r>
            <a:r>
              <a:rPr lang="en-US" sz="900" dirty="0">
                <a:solidFill>
                  <a:srgbClr val="002060"/>
                </a:solidFill>
              </a:rPr>
              <a:t>its username and password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n-US" sz="900" dirty="0">
                <a:solidFill>
                  <a:srgbClr val="002060"/>
                </a:solidFill>
              </a:rPr>
              <a:t>The </a:t>
            </a:r>
            <a:r>
              <a:rPr lang="en-US" sz="900" dirty="0" smtClean="0">
                <a:solidFill>
                  <a:srgbClr val="002060"/>
                </a:solidFill>
              </a:rPr>
              <a:t>Client requests </a:t>
            </a:r>
            <a:r>
              <a:rPr lang="en-US" sz="900" dirty="0">
                <a:solidFill>
                  <a:srgbClr val="002060"/>
                </a:solidFill>
              </a:rPr>
              <a:t>an access token from the authorization server’s token endpoint by including the credentials received from the resource owner, </a:t>
            </a:r>
            <a:r>
              <a:rPr lang="en-US" sz="900" b="1" dirty="0">
                <a:solidFill>
                  <a:srgbClr val="002060"/>
                </a:solidFill>
              </a:rPr>
              <a:t>Client ID </a:t>
            </a:r>
            <a:r>
              <a:rPr lang="en-US" sz="900" dirty="0" smtClean="0">
                <a:solidFill>
                  <a:srgbClr val="002060"/>
                </a:solidFill>
              </a:rPr>
              <a:t>, </a:t>
            </a:r>
            <a:r>
              <a:rPr lang="en-US" sz="900" b="1" dirty="0" smtClean="0">
                <a:solidFill>
                  <a:srgbClr val="002060"/>
                </a:solidFill>
              </a:rPr>
              <a:t>response_type=“password”</a:t>
            </a:r>
            <a:r>
              <a:rPr lang="en-US" sz="900" dirty="0" smtClean="0">
                <a:solidFill>
                  <a:srgbClr val="002060"/>
                </a:solidFill>
              </a:rPr>
              <a:t> etc.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n-US" sz="900" dirty="0" smtClean="0">
                <a:solidFill>
                  <a:srgbClr val="002060"/>
                </a:solidFill>
              </a:rPr>
              <a:t>The </a:t>
            </a:r>
            <a:r>
              <a:rPr lang="en-US" sz="900" dirty="0">
                <a:solidFill>
                  <a:srgbClr val="002060"/>
                </a:solidFill>
              </a:rPr>
              <a:t>authorization server authenticates the client and </a:t>
            </a:r>
            <a:r>
              <a:rPr lang="en-US" sz="900" dirty="0" smtClean="0">
                <a:solidFill>
                  <a:srgbClr val="002060"/>
                </a:solidFill>
              </a:rPr>
              <a:t>validates the </a:t>
            </a:r>
            <a:r>
              <a:rPr lang="en-US" sz="900" dirty="0">
                <a:solidFill>
                  <a:srgbClr val="002060"/>
                </a:solidFill>
              </a:rPr>
              <a:t>resource owner credentials, and if valid, issues an </a:t>
            </a:r>
            <a:r>
              <a:rPr lang="en-US" sz="900" dirty="0" smtClean="0">
                <a:solidFill>
                  <a:srgbClr val="002060"/>
                </a:solidFill>
              </a:rPr>
              <a:t>access token</a:t>
            </a:r>
          </a:p>
          <a:p>
            <a:pPr>
              <a:spcAft>
                <a:spcPts val="600"/>
              </a:spcAft>
            </a:pPr>
            <a:r>
              <a:rPr lang="en-US" sz="900" dirty="0" smtClean="0">
                <a:solidFill>
                  <a:srgbClr val="002060"/>
                </a:solidFill>
              </a:rPr>
              <a:t>4.  </a:t>
            </a:r>
            <a:r>
              <a:rPr lang="en-US" sz="900" dirty="0">
                <a:solidFill>
                  <a:srgbClr val="002060"/>
                </a:solidFill>
              </a:rPr>
              <a:t>Application requests Resource with Access Token</a:t>
            </a:r>
          </a:p>
          <a:p>
            <a:pPr>
              <a:spcAft>
                <a:spcPts val="600"/>
              </a:spcAft>
            </a:pPr>
            <a:r>
              <a:rPr lang="en-US" sz="900" dirty="0" smtClean="0">
                <a:solidFill>
                  <a:srgbClr val="002060"/>
                </a:solidFill>
              </a:rPr>
              <a:t>5.  </a:t>
            </a:r>
            <a:r>
              <a:rPr lang="en-US" sz="900" dirty="0">
                <a:solidFill>
                  <a:srgbClr val="002060"/>
                </a:solidFill>
              </a:rPr>
              <a:t>Upon successful validation Resource Server </a:t>
            </a:r>
            <a:r>
              <a:rPr lang="en-US" sz="900" dirty="0" smtClean="0">
                <a:solidFill>
                  <a:srgbClr val="002060"/>
                </a:solidFill>
              </a:rPr>
              <a:t>returns the Resource</a:t>
            </a:r>
            <a:endParaRPr lang="en-US" sz="900" dirty="0">
              <a:solidFill>
                <a:srgbClr val="00206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3191" y="836579"/>
            <a:ext cx="360896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50" b="1" dirty="0" smtClean="0">
                <a:solidFill>
                  <a:srgbClr val="002060"/>
                </a:solidFill>
              </a:rPr>
              <a:t>What are Trusted Applications ?</a:t>
            </a:r>
          </a:p>
          <a:p>
            <a:r>
              <a:rPr lang="en-US" sz="9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en-US" sz="9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 </a:t>
            </a:r>
            <a:r>
              <a:rPr lang="en-US" sz="9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resource owner has a </a:t>
            </a:r>
            <a:r>
              <a:rPr lang="en-US" sz="9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trusted </a:t>
            </a:r>
            <a:r>
              <a:rPr lang="en-US" sz="9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relationship with the client, such as the device operating system or a highly privileged application. </a:t>
            </a:r>
          </a:p>
          <a:p>
            <a:r>
              <a:rPr lang="en-US" sz="9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grant type is suitable for clients capable of obtaining the resource owner’s credentials (username and password, typically using an interactive form). </a:t>
            </a:r>
          </a:p>
          <a:p>
            <a:endParaRPr lang="en-US" sz="9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9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is also used to migrate existing clients using direct authentication schemes such as HTTP Basic or Digest authentication to OAuth by converting the stored credentials to an access token.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851273" y="836579"/>
            <a:ext cx="5087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2060"/>
                </a:solidFill>
              </a:rPr>
              <a:t>Grant type: Resource Owner Password</a:t>
            </a:r>
          </a:p>
          <a:p>
            <a:r>
              <a:rPr lang="en-US" sz="900" dirty="0" err="1" smtClean="0">
                <a:solidFill>
                  <a:srgbClr val="002060"/>
                </a:solidFill>
              </a:rPr>
              <a:t>i.e</a:t>
            </a:r>
            <a:r>
              <a:rPr lang="en-US" sz="900" dirty="0" smtClean="0">
                <a:solidFill>
                  <a:srgbClr val="002060"/>
                </a:solidFill>
              </a:rPr>
              <a:t> </a:t>
            </a:r>
            <a:r>
              <a:rPr lang="en-US" sz="900" b="1" dirty="0" smtClean="0">
                <a:solidFill>
                  <a:srgbClr val="C00000"/>
                </a:solidFill>
              </a:rPr>
              <a:t>response_type=“password”</a:t>
            </a:r>
            <a:endParaRPr lang="en-US" sz="900" dirty="0">
              <a:solidFill>
                <a:srgbClr val="00206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852153" y="1393333"/>
            <a:ext cx="4637808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 b="1" dirty="0" smtClean="0">
                <a:solidFill>
                  <a:srgbClr val="002060"/>
                </a:solidFill>
              </a:rPr>
              <a:t>Application registration with Authentication Server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>
                <a:solidFill>
                  <a:srgbClr val="002060"/>
                </a:solidFill>
              </a:rPr>
              <a:t>3rd </a:t>
            </a:r>
            <a:r>
              <a:rPr lang="en-US" sz="900" dirty="0">
                <a:solidFill>
                  <a:srgbClr val="002060"/>
                </a:solidFill>
              </a:rPr>
              <a:t>Party Application register with Authorization server by providing it’s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>
                <a:solidFill>
                  <a:srgbClr val="002060"/>
                </a:solidFill>
              </a:rPr>
              <a:t>Application name and description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>
                <a:solidFill>
                  <a:srgbClr val="002060"/>
                </a:solidFill>
              </a:rPr>
              <a:t>Application homepage and Callback </a:t>
            </a:r>
            <a:r>
              <a:rPr lang="en-US" sz="900" dirty="0" smtClean="0">
                <a:solidFill>
                  <a:srgbClr val="002060"/>
                </a:solidFill>
              </a:rPr>
              <a:t>URL</a:t>
            </a:r>
            <a:endParaRPr lang="en-US" dirty="0"/>
          </a:p>
        </p:txBody>
      </p:sp>
      <p:pic>
        <p:nvPicPr>
          <p:cNvPr id="36" name="Picture 2" descr="C:\Users\U551178\Desktop\Us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15769" y="2844798"/>
            <a:ext cx="396895" cy="396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4131129" y="3189036"/>
            <a:ext cx="4490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>
                <a:solidFill>
                  <a:srgbClr val="002060"/>
                </a:solidFill>
              </a:rPr>
              <a:t>User</a:t>
            </a:r>
            <a:endParaRPr lang="en-US" sz="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077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4" y="31894"/>
            <a:ext cx="8728075" cy="617826"/>
          </a:xfrm>
        </p:spPr>
        <p:txBody>
          <a:bodyPr/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Applications using their own credentials</a:t>
            </a:r>
            <a:br>
              <a:rPr lang="en-US" sz="2400" b="1" dirty="0" smtClean="0">
                <a:solidFill>
                  <a:srgbClr val="002060"/>
                </a:solidFill>
              </a:rPr>
            </a:br>
            <a:r>
              <a:rPr lang="en-US" sz="1200" b="1" dirty="0" smtClean="0">
                <a:solidFill>
                  <a:srgbClr val="002060"/>
                </a:solidFill>
              </a:rPr>
              <a:t>OAuth </a:t>
            </a:r>
            <a:r>
              <a:rPr lang="en-US" sz="1200" b="1" dirty="0">
                <a:solidFill>
                  <a:srgbClr val="002060"/>
                </a:solidFill>
              </a:rPr>
              <a:t>2.0 Overview</a:t>
            </a:r>
          </a:p>
        </p:txBody>
      </p:sp>
      <p:sp>
        <p:nvSpPr>
          <p:cNvPr id="37" name="Rounded Rectangle 36"/>
          <p:cNvSpPr/>
          <p:nvPr/>
        </p:nvSpPr>
        <p:spPr bwMode="auto">
          <a:xfrm>
            <a:off x="3852153" y="2577830"/>
            <a:ext cx="5097294" cy="4105076"/>
          </a:xfrm>
          <a:prstGeom prst="roundRect">
            <a:avLst>
              <a:gd name="adj" fmla="val 1464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>
                <a:solidFill>
                  <a:srgbClr val="002060"/>
                </a:solidFill>
                <a:latin typeface="+mj-lt"/>
                <a:ea typeface="ＭＳ Ｐゴシック" charset="0"/>
                <a:cs typeface="MS PGothic"/>
              </a:rPr>
              <a:t>Request flow</a:t>
            </a:r>
            <a:endParaRPr lang="en-US" sz="1000" b="1" dirty="0">
              <a:solidFill>
                <a:srgbClr val="002060"/>
              </a:solidFill>
              <a:latin typeface="+mj-lt"/>
              <a:ea typeface="ＭＳ Ｐゴシック" charset="0"/>
              <a:cs typeface="MS PGothic"/>
            </a:endParaRPr>
          </a:p>
        </p:txBody>
      </p:sp>
      <p:cxnSp>
        <p:nvCxnSpPr>
          <p:cNvPr id="38" name="Straight Connector 37"/>
          <p:cNvCxnSpPr/>
          <p:nvPr/>
        </p:nvCxnSpPr>
        <p:spPr bwMode="auto">
          <a:xfrm>
            <a:off x="4314218" y="3190625"/>
            <a:ext cx="1" cy="349228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5">
                <a:lumMod val="40000"/>
                <a:lumOff val="6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>
            <a:stCxn id="41" idx="2"/>
          </p:cNvCxnSpPr>
          <p:nvPr/>
        </p:nvCxnSpPr>
        <p:spPr bwMode="auto">
          <a:xfrm>
            <a:off x="5761611" y="3209037"/>
            <a:ext cx="31818" cy="347386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5">
                <a:lumMod val="40000"/>
                <a:lumOff val="6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Rounded Rectangle 40"/>
          <p:cNvSpPr/>
          <p:nvPr/>
        </p:nvSpPr>
        <p:spPr bwMode="auto">
          <a:xfrm>
            <a:off x="5242802" y="2913964"/>
            <a:ext cx="1037618" cy="295073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bg1"/>
                </a:solidFill>
                <a:ea typeface="MS PGothic" pitchFamily="34" charset="-128"/>
              </a:rPr>
              <a:t>3</a:t>
            </a:r>
            <a:r>
              <a:rPr lang="en-US" sz="800" b="1" baseline="30000" dirty="0">
                <a:solidFill>
                  <a:schemeClr val="bg1"/>
                </a:solidFill>
                <a:ea typeface="MS PGothic" pitchFamily="34" charset="-128"/>
              </a:rPr>
              <a:t>rd </a:t>
            </a:r>
            <a:r>
              <a:rPr lang="en-US" sz="800" b="1" dirty="0">
                <a:solidFill>
                  <a:schemeClr val="bg1"/>
                </a:solidFill>
                <a:ea typeface="MS PGothic" pitchFamily="34" charset="-128"/>
              </a:rPr>
              <a:t>Party </a:t>
            </a:r>
            <a:r>
              <a:rPr lang="en-US" sz="800" b="1" dirty="0" smtClean="0">
                <a:solidFill>
                  <a:schemeClr val="bg1"/>
                </a:solidFill>
                <a:ea typeface="MS PGothic" pitchFamily="34" charset="-128"/>
              </a:rPr>
              <a:t>Application</a:t>
            </a:r>
            <a:endParaRPr lang="en-US" sz="800" b="1" dirty="0">
              <a:solidFill>
                <a:schemeClr val="bg1"/>
              </a:solidFill>
              <a:ea typeface="MS PGothic" pitchFamily="34" charset="-128"/>
            </a:endParaRPr>
          </a:p>
        </p:txBody>
      </p:sp>
      <p:cxnSp>
        <p:nvCxnSpPr>
          <p:cNvPr id="42" name="Straight Connector 41"/>
          <p:cNvCxnSpPr>
            <a:stCxn id="43" idx="2"/>
          </p:cNvCxnSpPr>
          <p:nvPr/>
        </p:nvCxnSpPr>
        <p:spPr bwMode="auto">
          <a:xfrm>
            <a:off x="7247113" y="3190626"/>
            <a:ext cx="9725" cy="34922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5">
                <a:lumMod val="40000"/>
                <a:lumOff val="6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Rounded Rectangle 42"/>
          <p:cNvSpPr/>
          <p:nvPr/>
        </p:nvSpPr>
        <p:spPr bwMode="auto">
          <a:xfrm>
            <a:off x="6751002" y="2895553"/>
            <a:ext cx="992221" cy="295073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/>
                </a:solidFill>
                <a:ea typeface="MS PGothic" pitchFamily="34" charset="-128"/>
              </a:rPr>
              <a:t>Authorization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/>
                </a:solidFill>
                <a:ea typeface="MS PGothic" pitchFamily="34" charset="-128"/>
              </a:rPr>
              <a:t>Server</a:t>
            </a:r>
            <a:endParaRPr lang="en-US" sz="800" b="1" dirty="0">
              <a:solidFill>
                <a:schemeClr val="bg1"/>
              </a:solidFill>
              <a:ea typeface="MS PGothic" pitchFamily="34" charset="-128"/>
            </a:endParaRPr>
          </a:p>
        </p:txBody>
      </p:sp>
      <p:cxnSp>
        <p:nvCxnSpPr>
          <p:cNvPr id="44" name="Straight Connector 43"/>
          <p:cNvCxnSpPr>
            <a:stCxn id="45" idx="2"/>
          </p:cNvCxnSpPr>
          <p:nvPr/>
        </p:nvCxnSpPr>
        <p:spPr bwMode="auto">
          <a:xfrm>
            <a:off x="8477663" y="3190626"/>
            <a:ext cx="0" cy="34922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5">
                <a:lumMod val="40000"/>
                <a:lumOff val="6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Rounded Rectangle 44"/>
          <p:cNvSpPr/>
          <p:nvPr/>
        </p:nvSpPr>
        <p:spPr bwMode="auto">
          <a:xfrm>
            <a:off x="8083692" y="2895553"/>
            <a:ext cx="787941" cy="295073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/>
                </a:solidFill>
                <a:ea typeface="MS PGothic" pitchFamily="34" charset="-128"/>
              </a:rPr>
              <a:t>Resource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/>
                </a:solidFill>
                <a:ea typeface="MS PGothic" pitchFamily="34" charset="-128"/>
              </a:rPr>
              <a:t>Server</a:t>
            </a:r>
            <a:endParaRPr lang="en-US" sz="800" b="1" dirty="0">
              <a:solidFill>
                <a:schemeClr val="bg1"/>
              </a:solidFill>
              <a:ea typeface="MS PGothic" pitchFamily="34" charset="-128"/>
            </a:endParaRPr>
          </a:p>
        </p:txBody>
      </p:sp>
      <p:cxnSp>
        <p:nvCxnSpPr>
          <p:cNvPr id="46" name="Straight Arrow Connector 45"/>
          <p:cNvCxnSpPr/>
          <p:nvPr/>
        </p:nvCxnSpPr>
        <p:spPr bwMode="auto">
          <a:xfrm>
            <a:off x="5766374" y="3894632"/>
            <a:ext cx="145509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 flipH="1">
            <a:off x="5783701" y="4444746"/>
            <a:ext cx="14634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5777520" y="5154843"/>
            <a:ext cx="27001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flipH="1">
            <a:off x="5777520" y="5558394"/>
            <a:ext cx="270014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5802753" y="3494627"/>
            <a:ext cx="260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rgbClr val="002060"/>
                </a:solidFill>
              </a:rPr>
              <a:t>1</a:t>
            </a:r>
            <a:r>
              <a:rPr lang="en-US" sz="600" b="1" dirty="0" smtClean="0">
                <a:solidFill>
                  <a:srgbClr val="002060"/>
                </a:solidFill>
              </a:rPr>
              <a:t>. Request Access Token</a:t>
            </a:r>
          </a:p>
          <a:p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{grant_type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=“</a:t>
            </a:r>
            <a:r>
              <a:rPr lang="en-US" sz="600" dirty="0" smtClean="0">
                <a:solidFill>
                  <a:srgbClr val="C00000"/>
                </a:solidFill>
              </a:rPr>
              <a:t>client_credentials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” , </a:t>
            </a:r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scope=“read” 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</a:p>
          <a:p>
            <a:r>
              <a:rPr lang="en-US" sz="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client_id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=&lt;</a:t>
            </a:r>
            <a:r>
              <a:rPr lang="en-US" sz="600" dirty="0" smtClean="0">
                <a:solidFill>
                  <a:srgbClr val="C00000"/>
                </a:solidFill>
              </a:rPr>
              <a:t>Id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&gt;, </a:t>
            </a:r>
            <a:r>
              <a:rPr lang="en-US" sz="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client_secret</a:t>
            </a:r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=&lt;</a:t>
            </a:r>
            <a:r>
              <a:rPr lang="en-US" sz="600" dirty="0" err="1" smtClean="0">
                <a:solidFill>
                  <a:srgbClr val="C00000"/>
                </a:solidFill>
              </a:rPr>
              <a:t>acbd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 }</a:t>
            </a:r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788666" y="4060026"/>
            <a:ext cx="284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002060"/>
                </a:solidFill>
              </a:rPr>
              <a:t>2</a:t>
            </a:r>
            <a:r>
              <a:rPr lang="en-US" sz="600" dirty="0" smtClean="0">
                <a:solidFill>
                  <a:srgbClr val="002060"/>
                </a:solidFill>
              </a:rPr>
              <a:t>. </a:t>
            </a:r>
            <a:r>
              <a:rPr lang="en-US" sz="600" b="1" dirty="0" smtClean="0">
                <a:solidFill>
                  <a:srgbClr val="002060"/>
                </a:solidFill>
              </a:rPr>
              <a:t>Response</a:t>
            </a:r>
          </a:p>
          <a:p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  <a:r>
              <a:rPr lang="en-US" sz="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access_token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=“</a:t>
            </a:r>
            <a:r>
              <a:rPr lang="en-US" sz="600" dirty="0" smtClean="0">
                <a:solidFill>
                  <a:srgbClr val="C00000"/>
                </a:solidFill>
              </a:rPr>
              <a:t>token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” </a:t>
            </a:r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en-US" sz="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token_type</a:t>
            </a:r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=“token”,  </a:t>
            </a:r>
            <a:r>
              <a:rPr lang="en-US" sz="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expires_in</a:t>
            </a:r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=&lt;1234&gt;, </a:t>
            </a:r>
            <a:r>
              <a:rPr lang="en-US" sz="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sz="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efresh_token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=&lt;</a:t>
            </a:r>
            <a:r>
              <a:rPr lang="en-US" sz="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Refresh</a:t>
            </a:r>
            <a:r>
              <a:rPr lang="en-US" sz="600" dirty="0" err="1" smtClean="0">
                <a:solidFill>
                  <a:srgbClr val="C00000"/>
                </a:solidFill>
              </a:rPr>
              <a:t>Token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&gt;,}</a:t>
            </a:r>
            <a:endParaRPr lang="en-US" sz="600" b="1" dirty="0">
              <a:solidFill>
                <a:srgbClr val="00206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783700" y="4855877"/>
            <a:ext cx="3156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>
                <a:solidFill>
                  <a:srgbClr val="002060"/>
                </a:solidFill>
              </a:rPr>
              <a:t>3. Requesting resource</a:t>
            </a:r>
            <a:r>
              <a:rPr lang="en-US" sz="600" dirty="0" smtClean="0">
                <a:solidFill>
                  <a:srgbClr val="002060"/>
                </a:solidFill>
              </a:rPr>
              <a:t> with Access Token 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{access_token=&lt;</a:t>
            </a:r>
            <a:r>
              <a:rPr lang="en-US" sz="600" dirty="0" smtClean="0">
                <a:solidFill>
                  <a:srgbClr val="C00000"/>
                </a:solidFill>
              </a:rPr>
              <a:t>Token</a:t>
            </a:r>
            <a:r>
              <a:rPr 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 }</a:t>
            </a:r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783700" y="5351021"/>
            <a:ext cx="31560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>
                <a:solidFill>
                  <a:srgbClr val="002060"/>
                </a:solidFill>
              </a:rPr>
              <a:t>4. Response ( Resource)</a:t>
            </a:r>
            <a:endParaRPr lang="en-US" sz="600" b="1" dirty="0">
              <a:solidFill>
                <a:srgbClr val="002060"/>
              </a:solidFill>
            </a:endParaRPr>
          </a:p>
        </p:txBody>
      </p:sp>
      <p:sp>
        <p:nvSpPr>
          <p:cNvPr id="26" name="Date Placeholder 8"/>
          <p:cNvSpPr txBox="1">
            <a:spLocks/>
          </p:cNvSpPr>
          <p:nvPr/>
        </p:nvSpPr>
        <p:spPr bwMode="auto">
          <a:xfrm>
            <a:off x="269428" y="6686548"/>
            <a:ext cx="21336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0" fontAlgn="auto" latinLnBrk="0" hangingPunct="0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F43B1607-691C-45B5-AF95-DB2C7AF77555}" type="datetime1">
              <a:rPr lang="en-US" sz="800" smtClean="0"/>
              <a:pPr algn="l"/>
              <a:t>5/4/2018</a:t>
            </a:fld>
            <a:endParaRPr lang="en-US" sz="800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645972" y="6686548"/>
            <a:ext cx="457200" cy="136525"/>
          </a:xfrm>
          <a:prstGeom prst="rect">
            <a:avLst/>
          </a:prstGeom>
        </p:spPr>
        <p:txBody>
          <a:bodyPr anchor="ctr"/>
          <a:lstStyle/>
          <a:p>
            <a:fld id="{B6F15528-21DE-4FAA-801E-634DDDAF4B2B}" type="slidenum">
              <a:rPr lang="en-US" sz="800" smtClean="0"/>
              <a:pPr/>
              <a:t>8</a:t>
            </a:fld>
            <a:endParaRPr lang="en-US" sz="800" dirty="0"/>
          </a:p>
        </p:txBody>
      </p:sp>
      <p:sp>
        <p:nvSpPr>
          <p:cNvPr id="28" name="Footer Placeholder 10"/>
          <p:cNvSpPr txBox="1">
            <a:spLocks/>
          </p:cNvSpPr>
          <p:nvPr/>
        </p:nvSpPr>
        <p:spPr>
          <a:xfrm>
            <a:off x="3124200" y="6686548"/>
            <a:ext cx="2895600" cy="1365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i="1" dirty="0" smtClean="0"/>
              <a:t>By Rama Menda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3191" y="836579"/>
            <a:ext cx="36089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</a:rPr>
              <a:t>Applications using their own </a:t>
            </a:r>
            <a:r>
              <a:rPr lang="en-US" sz="1000" b="1" dirty="0" smtClean="0">
                <a:solidFill>
                  <a:srgbClr val="002060"/>
                </a:solidFill>
              </a:rPr>
              <a:t>credentials</a:t>
            </a:r>
            <a:endParaRPr lang="en-US" sz="1000" b="1" dirty="0">
              <a:solidFill>
                <a:srgbClr val="002060"/>
              </a:solidFill>
            </a:endParaRPr>
          </a:p>
          <a:p>
            <a:r>
              <a:rPr lang="en-US" sz="900" dirty="0" smtClean="0">
                <a:solidFill>
                  <a:srgbClr val="002060"/>
                </a:solidFill>
              </a:rPr>
              <a:t>The </a:t>
            </a:r>
            <a:r>
              <a:rPr lang="en-US" sz="900" dirty="0">
                <a:solidFill>
                  <a:srgbClr val="002060"/>
                </a:solidFill>
              </a:rPr>
              <a:t>client can request an access token using only its client</a:t>
            </a:r>
          </a:p>
          <a:p>
            <a:r>
              <a:rPr lang="en-US" sz="900" dirty="0">
                <a:solidFill>
                  <a:srgbClr val="002060"/>
                </a:solidFill>
              </a:rPr>
              <a:t>credentials (or other supported means of authentication) when </a:t>
            </a:r>
            <a:r>
              <a:rPr lang="en-US" sz="900" dirty="0" smtClean="0">
                <a:solidFill>
                  <a:srgbClr val="002060"/>
                </a:solidFill>
              </a:rPr>
              <a:t>the client </a:t>
            </a:r>
            <a:r>
              <a:rPr lang="en-US" sz="900" dirty="0">
                <a:solidFill>
                  <a:srgbClr val="002060"/>
                </a:solidFill>
              </a:rPr>
              <a:t>is requesting access to the protected resources under </a:t>
            </a:r>
            <a:r>
              <a:rPr lang="en-US" sz="900" dirty="0" smtClean="0">
                <a:solidFill>
                  <a:srgbClr val="002060"/>
                </a:solidFill>
              </a:rPr>
              <a:t>its control</a:t>
            </a:r>
            <a:endParaRPr lang="en-US" sz="900" dirty="0">
              <a:solidFill>
                <a:srgbClr val="00206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51273" y="836579"/>
            <a:ext cx="508756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</a:rPr>
              <a:t>Grant type: Client Credentials</a:t>
            </a:r>
          </a:p>
          <a:p>
            <a:r>
              <a:rPr lang="en-US" sz="900" dirty="0" err="1" smtClean="0">
                <a:solidFill>
                  <a:srgbClr val="002060"/>
                </a:solidFill>
              </a:rPr>
              <a:t>i.e</a:t>
            </a:r>
            <a:r>
              <a:rPr lang="en-US" sz="900" dirty="0" smtClean="0">
                <a:solidFill>
                  <a:srgbClr val="002060"/>
                </a:solidFill>
              </a:rPr>
              <a:t> </a:t>
            </a:r>
            <a:r>
              <a:rPr lang="en-US" sz="900" b="1" dirty="0" smtClean="0">
                <a:solidFill>
                  <a:srgbClr val="C00000"/>
                </a:solidFill>
              </a:rPr>
              <a:t>response_type=“client_credentials”</a:t>
            </a:r>
            <a:endParaRPr lang="en-US" sz="900" b="1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52153" y="1320601"/>
            <a:ext cx="4637808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900" b="1" dirty="0" smtClean="0">
                <a:solidFill>
                  <a:srgbClr val="002060"/>
                </a:solidFill>
              </a:rPr>
              <a:t>Application registration with Authentication Server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>
                <a:solidFill>
                  <a:srgbClr val="002060"/>
                </a:solidFill>
              </a:rPr>
              <a:t>3rd </a:t>
            </a:r>
            <a:r>
              <a:rPr lang="en-US" sz="900" dirty="0">
                <a:solidFill>
                  <a:srgbClr val="002060"/>
                </a:solidFill>
              </a:rPr>
              <a:t>Party Application register with Authorization server by providing it’s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>
                <a:solidFill>
                  <a:srgbClr val="002060"/>
                </a:solidFill>
              </a:rPr>
              <a:t>Application name and description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>
                <a:solidFill>
                  <a:srgbClr val="002060"/>
                </a:solidFill>
              </a:rPr>
              <a:t>Application homepage and Callback </a:t>
            </a:r>
            <a:r>
              <a:rPr lang="en-US" sz="900" dirty="0" smtClean="0">
                <a:solidFill>
                  <a:srgbClr val="002060"/>
                </a:solidFill>
              </a:rPr>
              <a:t>URL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43191" y="2588221"/>
            <a:ext cx="346304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b="1" dirty="0" smtClean="0">
                <a:solidFill>
                  <a:srgbClr val="002060"/>
                </a:solidFill>
              </a:rPr>
              <a:t>Request flow</a:t>
            </a:r>
            <a:endParaRPr lang="en-US" sz="900" b="1" dirty="0" smtClean="0">
              <a:solidFill>
                <a:srgbClr val="002060"/>
              </a:solidFill>
            </a:endParaRP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n-US" sz="900" dirty="0">
                <a:solidFill>
                  <a:srgbClr val="002060"/>
                </a:solidFill>
              </a:rPr>
              <a:t>The client authenticates with the authorization server </a:t>
            </a:r>
            <a:r>
              <a:rPr lang="en-US" sz="900" dirty="0" smtClean="0">
                <a:solidFill>
                  <a:srgbClr val="002060"/>
                </a:solidFill>
              </a:rPr>
              <a:t>and requests </a:t>
            </a:r>
            <a:r>
              <a:rPr lang="en-US" sz="900" dirty="0">
                <a:solidFill>
                  <a:srgbClr val="002060"/>
                </a:solidFill>
              </a:rPr>
              <a:t>an access token from the token </a:t>
            </a:r>
            <a:r>
              <a:rPr lang="en-US" sz="900" dirty="0" smtClean="0">
                <a:solidFill>
                  <a:srgbClr val="002060"/>
                </a:solidFill>
              </a:rPr>
              <a:t>endpoint.</a:t>
            </a:r>
            <a:endParaRPr lang="en-US" sz="900" dirty="0">
              <a:solidFill>
                <a:srgbClr val="002060"/>
              </a:solidFill>
            </a:endParaRP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n-US" sz="900" dirty="0">
                <a:solidFill>
                  <a:srgbClr val="002060"/>
                </a:solidFill>
              </a:rPr>
              <a:t>The authorization server authenticates the client, and if valid</a:t>
            </a:r>
            <a:r>
              <a:rPr lang="en-US" sz="900" dirty="0" smtClean="0">
                <a:solidFill>
                  <a:srgbClr val="002060"/>
                </a:solidFill>
              </a:rPr>
              <a:t>, issues </a:t>
            </a:r>
            <a:r>
              <a:rPr lang="en-US" sz="900" dirty="0">
                <a:solidFill>
                  <a:srgbClr val="002060"/>
                </a:solidFill>
              </a:rPr>
              <a:t>an access token</a:t>
            </a:r>
            <a:r>
              <a:rPr lang="en-US" sz="900" dirty="0" smtClean="0">
                <a:solidFill>
                  <a:srgbClr val="002060"/>
                </a:solidFill>
              </a:rPr>
              <a:t>.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n-US" sz="900" dirty="0" smtClean="0">
                <a:solidFill>
                  <a:srgbClr val="002060"/>
                </a:solidFill>
              </a:rPr>
              <a:t>Application </a:t>
            </a:r>
            <a:r>
              <a:rPr lang="en-US" sz="900" dirty="0">
                <a:solidFill>
                  <a:srgbClr val="002060"/>
                </a:solidFill>
              </a:rPr>
              <a:t>requests Resource with Access </a:t>
            </a:r>
            <a:r>
              <a:rPr lang="en-US" sz="900" dirty="0" smtClean="0">
                <a:solidFill>
                  <a:srgbClr val="002060"/>
                </a:solidFill>
              </a:rPr>
              <a:t>Token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n-US" sz="900" dirty="0" smtClean="0">
                <a:solidFill>
                  <a:srgbClr val="002060"/>
                </a:solidFill>
              </a:rPr>
              <a:t>Upon </a:t>
            </a:r>
            <a:r>
              <a:rPr lang="en-US" sz="900" dirty="0">
                <a:solidFill>
                  <a:srgbClr val="002060"/>
                </a:solidFill>
              </a:rPr>
              <a:t>successful validation Resource Server </a:t>
            </a:r>
            <a:r>
              <a:rPr lang="en-US" sz="900" dirty="0" smtClean="0">
                <a:solidFill>
                  <a:srgbClr val="002060"/>
                </a:solidFill>
              </a:rPr>
              <a:t>returns the Resource</a:t>
            </a:r>
            <a:endParaRPr lang="en-US" sz="900" dirty="0">
              <a:solidFill>
                <a:srgbClr val="002060"/>
              </a:solidFill>
            </a:endParaRPr>
          </a:p>
        </p:txBody>
      </p:sp>
      <p:pic>
        <p:nvPicPr>
          <p:cNvPr id="33" name="Picture 2" descr="C:\Users\U551178\Desktop\Us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15769" y="2844798"/>
            <a:ext cx="396895" cy="396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4131129" y="3189036"/>
            <a:ext cx="4490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>
                <a:solidFill>
                  <a:srgbClr val="002060"/>
                </a:solidFill>
              </a:rPr>
              <a:t>User</a:t>
            </a:r>
            <a:endParaRPr lang="en-US" sz="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155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 bwMode="auto">
          <a:xfrm>
            <a:off x="430530" y="2637072"/>
            <a:ext cx="8465820" cy="2179320"/>
          </a:xfrm>
          <a:prstGeom prst="roundRect">
            <a:avLst>
              <a:gd name="adj" fmla="val 3948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2060"/>
                </a:solidFill>
                <a:latin typeface="Verdana" pitchFamily="34" charset="0"/>
                <a:ea typeface="MS PGothic" pitchFamily="34" charset="-128"/>
              </a:rPr>
              <a:t>JSON Web Token</a:t>
            </a:r>
            <a:endParaRPr lang="en-US" sz="1000" b="1" dirty="0">
              <a:solidFill>
                <a:srgbClr val="002060"/>
              </a:solidFill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701040" y="3010452"/>
            <a:ext cx="1760220" cy="1661160"/>
          </a:xfrm>
          <a:prstGeom prst="roundRect">
            <a:avLst>
              <a:gd name="adj" fmla="val 3948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chemeClr val="bg1"/>
                </a:solidFill>
                <a:latin typeface="Verdana" pitchFamily="34" charset="0"/>
                <a:ea typeface="MS PGothic" pitchFamily="34" charset="-128"/>
              </a:rPr>
              <a:t>Base64UrlEncode</a:t>
            </a:r>
            <a:endParaRPr lang="en-US" sz="1000" b="1" dirty="0">
              <a:solidFill>
                <a:schemeClr val="bg1"/>
              </a:solidFill>
              <a:latin typeface="Verdana" pitchFamily="34" charset="0"/>
              <a:ea typeface="MS PGothic" pitchFamily="34" charset="-128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chemeClr val="bg1"/>
                </a:solidFill>
                <a:latin typeface="Verdana" pitchFamily="34" charset="0"/>
                <a:ea typeface="MS PGothic" pitchFamily="34" charset="-128"/>
              </a:rPr>
              <a:t>Header</a:t>
            </a:r>
            <a:endParaRPr lang="en-US" sz="1000" b="1" dirty="0">
              <a:solidFill>
                <a:schemeClr val="bg1"/>
              </a:solidFill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4" y="30480"/>
            <a:ext cx="8728075" cy="628104"/>
          </a:xfrm>
        </p:spPr>
        <p:txBody>
          <a:bodyPr/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Anatomy of JSON Web Token (JWT)</a:t>
            </a:r>
            <a:br>
              <a:rPr lang="en-US" sz="2800" b="1" dirty="0" smtClean="0">
                <a:solidFill>
                  <a:srgbClr val="002060"/>
                </a:solidFill>
              </a:rPr>
            </a:br>
            <a:r>
              <a:rPr lang="en-US" sz="1200" b="1" dirty="0">
                <a:solidFill>
                  <a:srgbClr val="002060"/>
                </a:solidFill>
              </a:rPr>
              <a:t>OAuth 2.0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2420" y="1021080"/>
            <a:ext cx="4085545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2060"/>
                </a:solidFill>
              </a:rPr>
              <a:t>What is </a:t>
            </a:r>
            <a:r>
              <a:rPr lang="en-US" sz="1050" b="1" dirty="0" smtClean="0">
                <a:solidFill>
                  <a:srgbClr val="002060"/>
                </a:solidFill>
              </a:rPr>
              <a:t>JSON Web Token (JWT) ?</a:t>
            </a:r>
          </a:p>
          <a:p>
            <a:r>
              <a:rPr lang="en-US" sz="9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is a </a:t>
            </a:r>
            <a:r>
              <a:rPr lang="en-US" sz="9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compact, URL-safe means of </a:t>
            </a:r>
            <a:r>
              <a:rPr lang="en-US" sz="9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representing claims </a:t>
            </a:r>
            <a:r>
              <a:rPr lang="en-US" sz="9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be transferred between two parties by encoding them as JSON objects which can be digitally signed or </a:t>
            </a:r>
            <a:r>
              <a:rPr lang="en-US" sz="9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encrypted.</a:t>
            </a:r>
            <a:endParaRPr lang="en-US" sz="9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19600" y="1021080"/>
            <a:ext cx="3170397" cy="607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050" b="1" dirty="0" smtClean="0">
                <a:solidFill>
                  <a:srgbClr val="002060"/>
                </a:solidFill>
              </a:rPr>
              <a:t>Uses of  JWT?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Authentication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Authorization</a:t>
            </a:r>
            <a:endParaRPr lang="en-US" sz="9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2420" y="1924879"/>
            <a:ext cx="849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50" b="1" dirty="0" smtClean="0">
                <a:solidFill>
                  <a:srgbClr val="002060"/>
                </a:solidFill>
              </a:rPr>
              <a:t>Anatomy of JWT 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Consists of </a:t>
            </a:r>
            <a:r>
              <a:rPr lang="en-US" sz="9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Header</a:t>
            </a:r>
            <a:r>
              <a:rPr lang="en-US" sz="9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, </a:t>
            </a:r>
            <a:r>
              <a:rPr lang="en-US" sz="9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Payload</a:t>
            </a:r>
            <a:r>
              <a:rPr lang="en-US" sz="9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the </a:t>
            </a:r>
            <a:r>
              <a:rPr lang="en-US" sz="900" b="1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Signature. </a:t>
            </a:r>
            <a:endParaRPr lang="en-US" sz="9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900" i="1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Base64UrlEncode(</a:t>
            </a:r>
            <a:r>
              <a:rPr lang="en-US" sz="900" b="1" i="1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Header</a:t>
            </a:r>
            <a:r>
              <a:rPr lang="en-US" sz="900" i="1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en-US" sz="900" b="1" i="1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en-US" sz="900" i="1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Base64UrlEncode(</a:t>
            </a:r>
            <a:r>
              <a:rPr lang="en-US" sz="900" b="1" i="1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Payload</a:t>
            </a:r>
            <a:r>
              <a:rPr lang="en-US" sz="900" i="1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en-US" sz="900" b="1" i="1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.Signature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859198" y="3566797"/>
            <a:ext cx="1449662" cy="809847"/>
          </a:xfrm>
          <a:prstGeom prst="roundRect">
            <a:avLst>
              <a:gd name="adj" fmla="val 4435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MS PGothic" pitchFamily="34" charset="-128"/>
              </a:rPr>
              <a:t>Header</a:t>
            </a:r>
          </a:p>
          <a:p>
            <a:pPr marL="171450" marR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8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MS PGothic" pitchFamily="34" charset="-128"/>
              </a:rPr>
              <a:t>Token type</a:t>
            </a:r>
          </a:p>
          <a:p>
            <a:pPr marL="171450" marR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800" dirty="0" smtClean="0">
                <a:solidFill>
                  <a:schemeClr val="bg1"/>
                </a:solidFill>
                <a:latin typeface="Verdana" pitchFamily="34" charset="0"/>
                <a:ea typeface="MS PGothic" pitchFamily="34" charset="-128"/>
              </a:rPr>
              <a:t>Hashing Algorithm</a:t>
            </a:r>
            <a:endParaRPr kumimoji="0" lang="en-US" sz="8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009899" y="3010452"/>
            <a:ext cx="2743201" cy="1661160"/>
          </a:xfrm>
          <a:prstGeom prst="roundRect">
            <a:avLst>
              <a:gd name="adj" fmla="val 3948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chemeClr val="bg1"/>
                </a:solidFill>
                <a:latin typeface="Verdana" pitchFamily="34" charset="0"/>
                <a:ea typeface="MS PGothic" pitchFamily="34" charset="-128"/>
              </a:rPr>
              <a:t>Base64UrlEncode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chemeClr val="bg1"/>
                </a:solidFill>
                <a:latin typeface="Verdana" pitchFamily="34" charset="0"/>
                <a:ea typeface="MS PGothic" pitchFamily="34" charset="-128"/>
              </a:rPr>
              <a:t>Payload</a:t>
            </a:r>
            <a:endParaRPr lang="en-US" sz="1000" b="1" dirty="0">
              <a:solidFill>
                <a:schemeClr val="bg1"/>
              </a:solidFill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3177583" y="3566797"/>
            <a:ext cx="2391822" cy="809847"/>
          </a:xfrm>
          <a:prstGeom prst="roundRect">
            <a:avLst>
              <a:gd name="adj" fmla="val 5376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MS PGothic" pitchFamily="34" charset="-128"/>
              </a:rPr>
              <a:t>Payload</a:t>
            </a:r>
          </a:p>
          <a:p>
            <a:pPr marL="171450" marR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8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MS PGothic" pitchFamily="34" charset="-128"/>
              </a:rPr>
              <a:t>Reserved Claims (iss</a:t>
            </a:r>
            <a:r>
              <a:rPr lang="en-US" sz="800" dirty="0" smtClean="0">
                <a:solidFill>
                  <a:schemeClr val="bg1"/>
                </a:solidFill>
                <a:ea typeface="MS PGothic" pitchFamily="34" charset="-128"/>
              </a:rPr>
              <a:t>/</a:t>
            </a:r>
            <a:r>
              <a:rPr lang="en-US" sz="800" dirty="0" err="1" smtClean="0">
                <a:solidFill>
                  <a:schemeClr val="bg1"/>
                </a:solidFill>
                <a:ea typeface="MS PGothic" pitchFamily="34" charset="-128"/>
              </a:rPr>
              <a:t>exp</a:t>
            </a:r>
            <a:r>
              <a:rPr lang="en-US" sz="800" dirty="0" smtClean="0">
                <a:solidFill>
                  <a:schemeClr val="bg1"/>
                </a:solidFill>
                <a:ea typeface="MS PGothic" pitchFamily="34" charset="-128"/>
              </a:rPr>
              <a:t>/sub/</a:t>
            </a:r>
            <a:r>
              <a:rPr lang="en-US" sz="800" dirty="0" err="1" smtClean="0">
                <a:solidFill>
                  <a:schemeClr val="bg1"/>
                </a:solidFill>
                <a:ea typeface="MS PGothic" pitchFamily="34" charset="-128"/>
              </a:rPr>
              <a:t>aud</a:t>
            </a:r>
            <a:r>
              <a:rPr lang="en-US" sz="800" dirty="0" smtClean="0">
                <a:solidFill>
                  <a:schemeClr val="bg1"/>
                </a:solidFill>
                <a:ea typeface="MS PGothic" pitchFamily="34" charset="-128"/>
              </a:rPr>
              <a:t> </a:t>
            </a:r>
            <a:r>
              <a:rPr lang="en-US" sz="800" dirty="0" err="1" smtClean="0">
                <a:solidFill>
                  <a:schemeClr val="bg1"/>
                </a:solidFill>
                <a:ea typeface="MS PGothic" pitchFamily="34" charset="-128"/>
              </a:rPr>
              <a:t>etc</a:t>
            </a:r>
            <a:r>
              <a:rPr lang="en-US" sz="800" dirty="0" smtClean="0">
                <a:solidFill>
                  <a:schemeClr val="bg1"/>
                </a:solidFill>
                <a:ea typeface="MS PGothic" pitchFamily="34" charset="-128"/>
              </a:rPr>
              <a:t>)</a:t>
            </a:r>
            <a:endParaRPr kumimoji="0" lang="en-US" sz="8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MS PGothic" pitchFamily="34" charset="-128"/>
            </a:endParaRPr>
          </a:p>
          <a:p>
            <a:pPr marL="171450" marR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800" dirty="0" smtClean="0">
                <a:solidFill>
                  <a:schemeClr val="bg1"/>
                </a:solidFill>
                <a:ea typeface="MS PGothic" pitchFamily="34" charset="-128"/>
              </a:rPr>
              <a:t>Public Claims</a:t>
            </a:r>
          </a:p>
          <a:p>
            <a:pPr marL="171450" marR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8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MS PGothic" pitchFamily="34" charset="-128"/>
              </a:rPr>
              <a:t>Private Claims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6313408" y="3010452"/>
            <a:ext cx="2365772" cy="1661160"/>
          </a:xfrm>
          <a:prstGeom prst="roundRect">
            <a:avLst>
              <a:gd name="adj" fmla="val 3948"/>
            </a:avLst>
          </a:prstGeom>
          <a:solidFill>
            <a:srgbClr val="00206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chemeClr val="bg1"/>
                </a:solidFill>
                <a:latin typeface="Verdana" pitchFamily="34" charset="0"/>
                <a:ea typeface="MS PGothic" pitchFamily="34" charset="-128"/>
              </a:rPr>
              <a:t>Signature</a:t>
            </a:r>
            <a:endParaRPr lang="en-US" sz="1000" b="1" dirty="0">
              <a:solidFill>
                <a:schemeClr val="bg1"/>
              </a:solidFill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6468686" y="3295139"/>
            <a:ext cx="2073333" cy="469693"/>
          </a:xfrm>
          <a:prstGeom prst="roundRect">
            <a:avLst>
              <a:gd name="adj" fmla="val 5376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/>
              <a:t>HMACSHA256 (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/>
              <a:t>base64UrlEncode(</a:t>
            </a:r>
            <a:r>
              <a:rPr lang="en-US" sz="800" b="1" dirty="0" smtClean="0"/>
              <a:t>Header</a:t>
            </a:r>
            <a:r>
              <a:rPr lang="en-US" sz="800" dirty="0"/>
              <a:t>) + "." </a:t>
            </a:r>
            <a:r>
              <a:rPr lang="en-US" sz="800" dirty="0" smtClean="0"/>
              <a:t>+ base64UrlEncode(</a:t>
            </a:r>
            <a:r>
              <a:rPr lang="en-US" sz="800" b="1" dirty="0" smtClean="0"/>
              <a:t>Payload</a:t>
            </a:r>
            <a:r>
              <a:rPr lang="en-US" sz="800" dirty="0"/>
              <a:t>), </a:t>
            </a:r>
            <a:r>
              <a:rPr lang="en-US" sz="800" dirty="0" smtClean="0"/>
              <a:t>secret)</a:t>
            </a:r>
            <a:endParaRPr kumimoji="0" lang="en-US" sz="8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MS PGothic" pitchFamily="34" charset="-128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6468686" y="3958917"/>
            <a:ext cx="2073333" cy="613635"/>
          </a:xfrm>
          <a:prstGeom prst="roundRect">
            <a:avLst>
              <a:gd name="adj" fmla="val 5376"/>
            </a:avLst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/>
              <a:t>RSASHA256(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/>
              <a:t>base64UrlEncode(</a:t>
            </a:r>
            <a:r>
              <a:rPr lang="en-US" sz="800" b="1" dirty="0" smtClean="0"/>
              <a:t>Header</a:t>
            </a:r>
            <a:r>
              <a:rPr lang="en-US" sz="800" dirty="0"/>
              <a:t>) + "." </a:t>
            </a:r>
            <a:r>
              <a:rPr lang="en-US" sz="800" dirty="0" smtClean="0"/>
              <a:t>+ base64UrlEncode(</a:t>
            </a:r>
            <a:r>
              <a:rPr lang="en-US" sz="800" b="1" dirty="0" smtClean="0"/>
              <a:t>Payload</a:t>
            </a:r>
            <a:r>
              <a:rPr lang="en-US" sz="800" dirty="0"/>
              <a:t>), </a:t>
            </a:r>
            <a:endParaRPr lang="en-US" sz="800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/>
              <a:t>RSA Public Key , RSA Private Key)</a:t>
            </a:r>
            <a:endParaRPr kumimoji="0" lang="en-US" sz="8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MS PGothic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84720" y="3758360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bg1"/>
                </a:solidFill>
              </a:rPr>
              <a:t>OR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82640" y="3272353"/>
            <a:ext cx="309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Georgia" panose="02040502050405020303" pitchFamily="18" charset="0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67940" y="3272353"/>
            <a:ext cx="309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Georgia" panose="02040502050405020303" pitchFamily="18" charset="0"/>
              </a:rPr>
              <a:t>.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0530" y="4991652"/>
            <a:ext cx="86144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002060"/>
                </a:solidFill>
                <a:latin typeface="Georgia" panose="02040502050405020303" pitchFamily="18" charset="0"/>
              </a:rPr>
              <a:t>Example : </a:t>
            </a:r>
            <a:r>
              <a:rPr lang="en-US" sz="900" dirty="0" smtClean="0">
                <a:solidFill>
                  <a:srgbClr val="00B0F0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eyJhbGciOiJIUzI1NiIsInR5cCI6IkpXVCJ9</a:t>
            </a:r>
            <a:r>
              <a:rPr lang="en-US" sz="900" dirty="0" smtClean="0">
                <a:solidFill>
                  <a:srgbClr val="C00000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en-US" sz="900" dirty="0" smtClean="0">
                <a:solidFill>
                  <a:srgbClr val="00B050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eyJzdWIiOiIxMjM0NTY3ODkwIiwibmFtZSI6IkpvaG4gRG9lIiwiYWRtaW4iOnRydWV9</a:t>
            </a:r>
            <a:r>
              <a:rPr lang="en-US" sz="900" dirty="0" smtClean="0">
                <a:solidFill>
                  <a:srgbClr val="C00000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en-US" sz="900" dirty="0" smtClean="0">
                <a:solidFill>
                  <a:srgbClr val="0070C0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TJVA95OrM7E2cBab30RMHrHDcEfxjoYZgeFONFh7HgQ </a:t>
            </a:r>
            <a:endParaRPr lang="en-US" sz="900" dirty="0">
              <a:solidFill>
                <a:srgbClr val="0070C0"/>
              </a:solidFill>
              <a:latin typeface="Georgia" panose="02040502050405020303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556260" y="5514871"/>
            <a:ext cx="2499360" cy="831461"/>
          </a:xfrm>
          <a:prstGeom prst="roundRect">
            <a:avLst>
              <a:gd name="adj" fmla="val 6586"/>
            </a:avLst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rgbClr val="002060"/>
                </a:solidFill>
                <a:latin typeface="Georgia" panose="02040502050405020303" pitchFamily="18" charset="0"/>
                <a:ea typeface="MS PGothic" pitchFamily="34" charset="-128"/>
              </a:rPr>
              <a:t>Header : Algorithm &amp; Token Type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00B0F0"/>
                </a:solidFill>
                <a:ea typeface="MS PGothic" pitchFamily="34" charset="-128"/>
              </a:rPr>
              <a:t>{</a:t>
            </a:r>
            <a:endParaRPr lang="en-US" sz="900" dirty="0">
              <a:solidFill>
                <a:srgbClr val="00B0F0"/>
              </a:solidFill>
              <a:ea typeface="MS PGothic" pitchFamily="34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B0F0"/>
                </a:solidFill>
                <a:ea typeface="MS PGothic" pitchFamily="34" charset="-128"/>
              </a:rPr>
              <a:t>  "</a:t>
            </a:r>
            <a:r>
              <a:rPr lang="en-US" sz="900" dirty="0" err="1">
                <a:solidFill>
                  <a:srgbClr val="00B0F0"/>
                </a:solidFill>
                <a:ea typeface="MS PGothic" pitchFamily="34" charset="-128"/>
              </a:rPr>
              <a:t>alg</a:t>
            </a:r>
            <a:r>
              <a:rPr lang="en-US" sz="900" dirty="0">
                <a:solidFill>
                  <a:srgbClr val="00B0F0"/>
                </a:solidFill>
                <a:ea typeface="MS PGothic" pitchFamily="34" charset="-128"/>
              </a:rPr>
              <a:t>": "HS256",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B0F0"/>
                </a:solidFill>
                <a:ea typeface="MS PGothic" pitchFamily="34" charset="-128"/>
              </a:rPr>
              <a:t>  "</a:t>
            </a:r>
            <a:r>
              <a:rPr lang="en-US" sz="900" dirty="0" err="1">
                <a:solidFill>
                  <a:srgbClr val="00B0F0"/>
                </a:solidFill>
                <a:ea typeface="MS PGothic" pitchFamily="34" charset="-128"/>
              </a:rPr>
              <a:t>typ</a:t>
            </a:r>
            <a:r>
              <a:rPr lang="en-US" sz="900" dirty="0">
                <a:solidFill>
                  <a:srgbClr val="00B0F0"/>
                </a:solidFill>
                <a:ea typeface="MS PGothic" pitchFamily="34" charset="-128"/>
              </a:rPr>
              <a:t>": "JWT"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B0F0"/>
                </a:solidFill>
                <a:ea typeface="MS PGothic" pitchFamily="34" charset="-128"/>
              </a:rPr>
              <a:t>}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ea typeface="MS PGothic" pitchFamily="34" charset="-128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3413760" y="5514870"/>
            <a:ext cx="1968410" cy="831461"/>
          </a:xfrm>
          <a:prstGeom prst="roundRect">
            <a:avLst>
              <a:gd name="adj" fmla="val 6586"/>
            </a:avLst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rgbClr val="002060"/>
                </a:solidFill>
                <a:latin typeface="+mj-lt"/>
                <a:ea typeface="MS PGothic" pitchFamily="34" charset="-128"/>
              </a:rPr>
              <a:t>Payload : Claims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B050"/>
                </a:solidFill>
                <a:ea typeface="MS PGothic" pitchFamily="34" charset="-128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B050"/>
                </a:solidFill>
                <a:ea typeface="MS PGothic" pitchFamily="34" charset="-128"/>
              </a:rPr>
              <a:t>  "sub": "1234567890",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B050"/>
                </a:solidFill>
                <a:ea typeface="MS PGothic" pitchFamily="34" charset="-128"/>
              </a:rPr>
              <a:t>  "name": "John Doe",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B050"/>
                </a:solidFill>
                <a:ea typeface="MS PGothic" pitchFamily="34" charset="-128"/>
              </a:rPr>
              <a:t>  "admin": true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B050"/>
                </a:solidFill>
                <a:ea typeface="MS PGothic" pitchFamily="34" charset="-128"/>
              </a:rPr>
              <a:t>}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ea typeface="MS PGothic" pitchFamily="34" charset="-128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5753101" y="5514869"/>
            <a:ext cx="2415540" cy="831461"/>
          </a:xfrm>
          <a:prstGeom prst="roundRect">
            <a:avLst>
              <a:gd name="adj" fmla="val 6586"/>
            </a:avLst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rgbClr val="002060"/>
                </a:solidFill>
                <a:latin typeface="+mj-lt"/>
                <a:ea typeface="MS PGothic" pitchFamily="34" charset="-128"/>
              </a:rPr>
              <a:t>Signature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900" dirty="0" smtClean="0">
              <a:solidFill>
                <a:srgbClr val="002060"/>
              </a:solidFill>
              <a:latin typeface="+mj-lt"/>
              <a:ea typeface="MS PGothic" pitchFamily="34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70C0"/>
                </a:solidFill>
              </a:rPr>
              <a:t>HMACSHA256( </a:t>
            </a:r>
            <a:endParaRPr lang="en-US" sz="900" dirty="0" smtClean="0">
              <a:solidFill>
                <a:srgbClr val="0070C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0070C0"/>
                </a:solidFill>
              </a:rPr>
              <a:t>base64UrlEncode(header</a:t>
            </a:r>
            <a:r>
              <a:rPr lang="en-US" sz="900" dirty="0">
                <a:solidFill>
                  <a:srgbClr val="0070C0"/>
                </a:solidFill>
              </a:rPr>
              <a:t>) + "." + base64UrlEncode(payload), </a:t>
            </a:r>
            <a:r>
              <a:rPr lang="en-US" sz="900" dirty="0" smtClean="0">
                <a:solidFill>
                  <a:srgbClr val="0070C0"/>
                </a:solidFill>
              </a:rPr>
              <a:t>secret)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ea typeface="MS PGothic" pitchFamily="34" charset="-12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81200" y="5471686"/>
            <a:ext cx="309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Georgia" panose="02040502050405020303" pitchFamily="18" charset="0"/>
              </a:rPr>
              <a:t>.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05030" y="5471686"/>
            <a:ext cx="309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Georgia" panose="02040502050405020303" pitchFamily="18" charset="0"/>
              </a:rPr>
              <a:t>.</a:t>
            </a:r>
            <a:endParaRPr 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27" name="Date Placeholder 8"/>
          <p:cNvSpPr txBox="1">
            <a:spLocks/>
          </p:cNvSpPr>
          <p:nvPr/>
        </p:nvSpPr>
        <p:spPr bwMode="auto">
          <a:xfrm>
            <a:off x="269428" y="6686548"/>
            <a:ext cx="21336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0" fontAlgn="auto" latinLnBrk="0" hangingPunct="0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F43B1607-691C-45B5-AF95-DB2C7AF77555}" type="datetime1">
              <a:rPr lang="en-US" sz="800" smtClean="0"/>
              <a:pPr algn="l"/>
              <a:t>5/4/2018</a:t>
            </a:fld>
            <a:endParaRPr lang="en-US" sz="800" dirty="0"/>
          </a:p>
        </p:txBody>
      </p:sp>
      <p:sp>
        <p:nvSpPr>
          <p:cNvPr id="28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645972" y="6686548"/>
            <a:ext cx="457200" cy="136525"/>
          </a:xfrm>
          <a:prstGeom prst="rect">
            <a:avLst/>
          </a:prstGeom>
        </p:spPr>
        <p:txBody>
          <a:bodyPr anchor="ctr"/>
          <a:lstStyle/>
          <a:p>
            <a:fld id="{B6F15528-21DE-4FAA-801E-634DDDAF4B2B}" type="slidenum">
              <a:rPr lang="en-US" sz="800" smtClean="0"/>
              <a:pPr/>
              <a:t>9</a:t>
            </a:fld>
            <a:endParaRPr lang="en-US" sz="800" dirty="0"/>
          </a:p>
        </p:txBody>
      </p:sp>
      <p:sp>
        <p:nvSpPr>
          <p:cNvPr id="29" name="Footer Placeholder 10"/>
          <p:cNvSpPr txBox="1">
            <a:spLocks/>
          </p:cNvSpPr>
          <p:nvPr/>
        </p:nvSpPr>
        <p:spPr>
          <a:xfrm>
            <a:off x="3124200" y="6686548"/>
            <a:ext cx="2895600" cy="1365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i="1" dirty="0" smtClean="0"/>
              <a:t>By Rama Menda</a:t>
            </a:r>
          </a:p>
        </p:txBody>
      </p:sp>
    </p:spTree>
    <p:extLst>
      <p:ext uri="{BB962C8B-B14F-4D97-AF65-F5344CB8AC3E}">
        <p14:creationId xmlns:p14="http://schemas.microsoft.com/office/powerpoint/2010/main" xmlns="" val="364121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F Theme">
  <a:themeElements>
    <a:clrScheme name="Custom 3">
      <a:dk1>
        <a:sysClr val="windowText" lastClr="000000"/>
      </a:dk1>
      <a:lt1>
        <a:sysClr val="window" lastClr="FFFFFF"/>
      </a:lt1>
      <a:dk2>
        <a:srgbClr val="BB0826"/>
      </a:dk2>
      <a:lt2>
        <a:srgbClr val="EEECE1"/>
      </a:lt2>
      <a:accent1>
        <a:srgbClr val="8AA3B3"/>
      </a:accent1>
      <a:accent2>
        <a:srgbClr val="F28B13"/>
      </a:accent2>
      <a:accent3>
        <a:srgbClr val="739600"/>
      </a:accent3>
      <a:accent4>
        <a:srgbClr val="631D76"/>
      </a:accent4>
      <a:accent5>
        <a:srgbClr val="688FCF"/>
      </a:accent5>
      <a:accent6>
        <a:srgbClr val="C4A560"/>
      </a:accent6>
      <a:hlink>
        <a:srgbClr val="0000FF"/>
      </a:hlink>
      <a:folHlink>
        <a:srgbClr val="800080"/>
      </a:folHlink>
    </a:clrScheme>
    <a:fontScheme name="WFB_Template">
      <a:majorFont>
        <a:latin typeface="Georgia"/>
        <a:ea typeface="MS PGothic"/>
        <a:cs typeface=""/>
      </a:majorFont>
      <a:minorFont>
        <a:latin typeface="Verdana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626366"/>
            </a:solidFill>
            <a:effectLst/>
            <a:latin typeface="Verdana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626366"/>
            </a:solidFill>
            <a:effectLst/>
            <a:latin typeface="Verdana" pitchFamily="34" charset="0"/>
            <a:ea typeface="MS PGothic" pitchFamily="34" charset="-128"/>
          </a:defRPr>
        </a:defPPr>
      </a:lstStyle>
    </a:lnDef>
  </a:objectDefaults>
  <a:extraClrSchemeLst>
    <a:extraClrScheme>
      <a:clrScheme name="WFB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FB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FB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FB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FB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FB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FB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FB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FB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FB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FB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FB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FB_Template 13">
        <a:dk1>
          <a:srgbClr val="5A5D62"/>
        </a:dk1>
        <a:lt1>
          <a:srgbClr val="FFFFFF"/>
        </a:lt1>
        <a:dk2>
          <a:srgbClr val="D4002F"/>
        </a:dk2>
        <a:lt2>
          <a:srgbClr val="8E9091"/>
        </a:lt2>
        <a:accent1>
          <a:srgbClr val="688FCF"/>
        </a:accent1>
        <a:accent2>
          <a:srgbClr val="F25316"/>
        </a:accent2>
        <a:accent3>
          <a:srgbClr val="FFFFFF"/>
        </a:accent3>
        <a:accent4>
          <a:srgbClr val="4C4E53"/>
        </a:accent4>
        <a:accent5>
          <a:srgbClr val="B9C6E4"/>
        </a:accent5>
        <a:accent6>
          <a:srgbClr val="DB4A13"/>
        </a:accent6>
        <a:hlink>
          <a:srgbClr val="739600"/>
        </a:hlink>
        <a:folHlink>
          <a:srgbClr val="70461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FB_Template 14">
        <a:dk1>
          <a:srgbClr val="5A5D62"/>
        </a:dk1>
        <a:lt1>
          <a:srgbClr val="FFFFFF"/>
        </a:lt1>
        <a:dk2>
          <a:srgbClr val="D4002F"/>
        </a:dk2>
        <a:lt2>
          <a:srgbClr val="8E9091"/>
        </a:lt2>
        <a:accent1>
          <a:srgbClr val="688FCF"/>
        </a:accent1>
        <a:accent2>
          <a:srgbClr val="F25316"/>
        </a:accent2>
        <a:accent3>
          <a:srgbClr val="FFFFFF"/>
        </a:accent3>
        <a:accent4>
          <a:srgbClr val="4C4E53"/>
        </a:accent4>
        <a:accent5>
          <a:srgbClr val="B9C6E4"/>
        </a:accent5>
        <a:accent6>
          <a:srgbClr val="DB4A13"/>
        </a:accent6>
        <a:hlink>
          <a:srgbClr val="739600"/>
        </a:hlink>
        <a:folHlink>
          <a:srgbClr val="F28B1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FB_Template 15">
        <a:dk1>
          <a:srgbClr val="5A5D62"/>
        </a:dk1>
        <a:lt1>
          <a:srgbClr val="FFFFFF"/>
        </a:lt1>
        <a:dk2>
          <a:srgbClr val="D4002F"/>
        </a:dk2>
        <a:lt2>
          <a:srgbClr val="8E9091"/>
        </a:lt2>
        <a:accent1>
          <a:srgbClr val="688FCF"/>
        </a:accent1>
        <a:accent2>
          <a:srgbClr val="F25316"/>
        </a:accent2>
        <a:accent3>
          <a:srgbClr val="FFFFFF"/>
        </a:accent3>
        <a:accent4>
          <a:srgbClr val="4C4E53"/>
        </a:accent4>
        <a:accent5>
          <a:srgbClr val="B9C6E4"/>
        </a:accent5>
        <a:accent6>
          <a:srgbClr val="DB4A13"/>
        </a:accent6>
        <a:hlink>
          <a:srgbClr val="739600"/>
        </a:hlink>
        <a:folHlink>
          <a:srgbClr val="A9907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FB_Template 16">
        <a:dk1>
          <a:srgbClr val="5A5D62"/>
        </a:dk1>
        <a:lt1>
          <a:srgbClr val="FFFFFF"/>
        </a:lt1>
        <a:dk2>
          <a:srgbClr val="D4002F"/>
        </a:dk2>
        <a:lt2>
          <a:srgbClr val="8E9091"/>
        </a:lt2>
        <a:accent1>
          <a:srgbClr val="688FCF"/>
        </a:accent1>
        <a:accent2>
          <a:srgbClr val="F25316"/>
        </a:accent2>
        <a:accent3>
          <a:srgbClr val="FFFFFF"/>
        </a:accent3>
        <a:accent4>
          <a:srgbClr val="4C4E53"/>
        </a:accent4>
        <a:accent5>
          <a:srgbClr val="B9C6E4"/>
        </a:accent5>
        <a:accent6>
          <a:srgbClr val="DB4A13"/>
        </a:accent6>
        <a:hlink>
          <a:srgbClr val="739600"/>
        </a:hlink>
        <a:folHlink>
          <a:srgbClr val="8D6B4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2013 WBR Roadmap.pptx" id="{93231C04-83F5-4DBD-AC8C-BD93AF3512D5}" vid="{07AF39BA-641D-4A53-989F-074B63AF9B87}"/>
    </a:ext>
  </a:extLst>
</a:theme>
</file>

<file path=ppt/theme/theme2.xml><?xml version="1.0" encoding="utf-8"?>
<a:theme xmlns:a="http://schemas.openxmlformats.org/drawingml/2006/main" name="Brand 2.0 template widescreen 3_26_15">
  <a:themeElements>
    <a:clrScheme name="Brand 2.0 colors">
      <a:dk1>
        <a:srgbClr val="000000"/>
      </a:dk1>
      <a:lt1>
        <a:srgbClr val="FFFFFF"/>
      </a:lt1>
      <a:dk2>
        <a:srgbClr val="ED8800"/>
      </a:dk2>
      <a:lt2>
        <a:srgbClr val="BB0826"/>
      </a:lt2>
      <a:accent1>
        <a:srgbClr val="ED8800"/>
      </a:accent1>
      <a:accent2>
        <a:srgbClr val="702F8A"/>
      </a:accent2>
      <a:accent3>
        <a:srgbClr val="0095C8"/>
      </a:accent3>
      <a:accent4>
        <a:srgbClr val="46A033"/>
      </a:accent4>
      <a:accent5>
        <a:srgbClr val="AE2573"/>
      </a:accent5>
      <a:accent6>
        <a:srgbClr val="7A6855"/>
      </a:accent6>
      <a:hlink>
        <a:srgbClr val="44464A"/>
      </a:hlink>
      <a:folHlink>
        <a:srgbClr val="D9D9D6"/>
      </a:folHlink>
    </a:clrScheme>
    <a:fontScheme name="Brand 2.0 fonts">
      <a:majorFont>
        <a:latin typeface="Georgi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none" lIns="91440" tIns="45720" rIns="91440" bIns="45720" rtlCol="0">
        <a:normAutofit/>
      </a:bodyPr>
      <a:lstStyle>
        <a:defPPr marL="342900" indent="-342900" algn="l" defTabSz="914400" rtl="0" eaLnBrk="1" latinLnBrk="0" hangingPunct="1">
          <a:spcBef>
            <a:spcPts val="800"/>
          </a:spcBef>
          <a:buFont typeface="Wingdings" pitchFamily="2" charset="2"/>
          <a:buChar char="§"/>
          <a:defRPr sz="1400" kern="1200" dirty="0" err="1" smtClean="0">
            <a:solidFill>
              <a:schemeClr val="tx1"/>
            </a:solidFill>
            <a:latin typeface="Verdana" pitchFamily="34" charset="0"/>
            <a:ea typeface="+mn-ea"/>
            <a:cs typeface="+mn-cs"/>
          </a:defRPr>
        </a:defPPr>
      </a:lstStyle>
    </a:txDef>
  </a:objectDefaults>
  <a:extraClrSchemeLst/>
  <a:custClrLst>
    <a:custClr name="Dark Orange">
      <a:srgbClr val="CE4C00"/>
    </a:custClr>
    <a:custClr name="Dark Plum">
      <a:srgbClr val="4D3B65"/>
    </a:custClr>
    <a:custClr name="Dark Teal">
      <a:srgbClr val="00698C"/>
    </a:custClr>
    <a:custClr name="Dark Green">
      <a:srgbClr val="007337"/>
    </a:custClr>
    <a:custClr name="Dark Magenta">
      <a:srgbClr val="821861"/>
    </a:custClr>
    <a:custClr name="Dark Ebony">
      <a:srgbClr val="574537"/>
    </a:custClr>
    <a:custClr name="WF Yellow">
      <a:srgbClr val="FCC60A"/>
    </a:custClr>
    <a:custClr name="WF Gray">
      <a:srgbClr val="8F8F8F"/>
    </a:custClr>
    <a:custClr name="Aqua Blue">
      <a:srgbClr val="44464A"/>
    </a:custClr>
    <a:custClr name="Khaki">
      <a:srgbClr val="BFC0BE"/>
    </a:custClr>
    <a:custClr name="Stone">
      <a:srgbClr val="D7D3C7"/>
    </a:custClr>
    <a:custClr name="Breeze">
      <a:srgbClr val="DADBBF"/>
    </a:custClr>
  </a:custClr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48E82CE48E047B04BBAC9E1E5D28D" ma:contentTypeVersion="0" ma:contentTypeDescription="Create a new document." ma:contentTypeScope="" ma:versionID="bb95dc9db20c777bfb5fff7471d7738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65C4ECC7-D6AA-4564-9DB9-B6C34B00883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F8B91C6-7013-4CB7-8658-882572B5B9E9}">
  <ds:schemaRefs>
    <ds:schemaRef ds:uri="http://purl.org/dc/elements/1.1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F2E7ECB-8814-445E-A53E-609BAFCF62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WIM Architecture Template</Template>
  <TotalTime>0</TotalTime>
  <Words>2544</Words>
  <Application>Microsoft Office PowerPoint</Application>
  <PresentationFormat>On-screen Show (4:3)</PresentationFormat>
  <Paragraphs>475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WF Theme</vt:lpstr>
      <vt:lpstr>Brand 2.0 template widescreen 3_26_15</vt:lpstr>
      <vt:lpstr>Office Theme</vt:lpstr>
      <vt:lpstr>Slide 1</vt:lpstr>
      <vt:lpstr>Topics</vt:lpstr>
      <vt:lpstr>Authorization (Before OAuth …)</vt:lpstr>
      <vt:lpstr>OAuth 2.0 Overview</vt:lpstr>
      <vt:lpstr>Confidential Applications OAuth 2.0 Overview</vt:lpstr>
      <vt:lpstr>Public Applications OAuth 2.0 Overview</vt:lpstr>
      <vt:lpstr>Trusted Applications (By Resource Owner) OAuth 2.0 Overview</vt:lpstr>
      <vt:lpstr>Applications using their own credentials OAuth 2.0 Overview</vt:lpstr>
      <vt:lpstr>Anatomy of JSON Web Token (JWT) OAuth 2.0 Overview</vt:lpstr>
      <vt:lpstr>Use Case : Accessing Vendor Services  OAuth 2.0 Overview</vt:lpstr>
      <vt:lpstr>Questions ? OAUTH overview</vt:lpstr>
      <vt:lpstr>Slide 12</vt:lpstr>
      <vt:lpstr>Authentication Server Capabilities OAuth 2.0 Overview</vt:lpstr>
      <vt:lpstr>Glossary OAuth 2.0 Overview</vt:lpstr>
      <vt:lpstr>Reference Documents OAuth 2.0 Overview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2017-04-24T14:28:40Z</dcterms:created>
  <dcterms:modified xsi:type="dcterms:W3CDTF">2018-05-04T22:06:19Z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0x0101007F048E82CE48E047B04BBAC9E1E5D28D</vt:lpwstr>
  </property>
  <property fmtid="{D5CDD505-2E9C-101B-9397-08002B2CF9AE}" pid="3" name="Project Name">
    <vt:lpwstr>1</vt:lpwstr>
  </property>
</Properties>
</file>