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4"/>
    <p:sldMasterId id="2147483748" r:id="rId5"/>
    <p:sldMasterId id="2147483758" r:id="rId6"/>
  </p:sldMasterIdLst>
  <p:notesMasterIdLst>
    <p:notesMasterId r:id="rId21"/>
  </p:notesMasterIdLst>
  <p:handoutMasterIdLst>
    <p:handoutMasterId r:id="rId22"/>
  </p:handoutMasterIdLst>
  <p:sldIdLst>
    <p:sldId id="480" r:id="rId7"/>
    <p:sldId id="453" r:id="rId8"/>
    <p:sldId id="468" r:id="rId9"/>
    <p:sldId id="456" r:id="rId10"/>
    <p:sldId id="474" r:id="rId11"/>
    <p:sldId id="478" r:id="rId12"/>
    <p:sldId id="479" r:id="rId13"/>
    <p:sldId id="466" r:id="rId14"/>
    <p:sldId id="473" r:id="rId15"/>
    <p:sldId id="471" r:id="rId16"/>
    <p:sldId id="462" r:id="rId17"/>
    <p:sldId id="481" r:id="rId18"/>
    <p:sldId id="482" r:id="rId19"/>
    <p:sldId id="467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0CC94-6CC1-AD48-BC3C-C8DAFA8767B2}">
          <p14:sldIdLst>
            <p14:sldId id="480"/>
            <p14:sldId id="453"/>
            <p14:sldId id="468"/>
            <p14:sldId id="456"/>
            <p14:sldId id="474"/>
            <p14:sldId id="478"/>
            <p14:sldId id="479"/>
            <p14:sldId id="466"/>
            <p14:sldId id="473"/>
            <p14:sldId id="471"/>
            <p14:sldId id="462"/>
            <p14:sldId id="481"/>
            <p14:sldId id="482"/>
            <p14:sldId id="4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9FF"/>
    <a:srgbClr val="BD2521"/>
    <a:srgbClr val="801916"/>
    <a:srgbClr val="792109"/>
    <a:srgbClr val="591907"/>
    <a:srgbClr val="7F7F7F"/>
    <a:srgbClr val="FFFF66"/>
    <a:srgbClr val="FFFF90"/>
    <a:srgbClr val="FFFFAF"/>
    <a:srgbClr val="FF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8113" autoAdjust="0"/>
  </p:normalViewPr>
  <p:slideViewPr>
    <p:cSldViewPr snapToGrid="0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0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A45D945-D721-4A7A-82A8-D399D8071AD2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B070D94E-BF60-49BF-A858-2CEC09143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B8F710A-6901-46BF-B565-F228817623B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58" tIns="46130" rIns="92258" bIns="46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1"/>
          </a:xfrm>
          <a:prstGeom prst="rect">
            <a:avLst/>
          </a:prstGeom>
        </p:spPr>
        <p:txBody>
          <a:bodyPr vert="horz" lIns="92258" tIns="46130" rIns="92258" bIns="4613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092D6539-BCBE-47D3-9080-55590C12B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WF_Corp_Sig_rgb_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4463" y="5257800"/>
            <a:ext cx="35242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527050" y="3418618"/>
            <a:ext cx="6887542" cy="11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75" y="415097"/>
            <a:ext cx="708025" cy="708025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917" y="1360519"/>
            <a:ext cx="7621058" cy="1933575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069" y="3624263"/>
            <a:ext cx="7602906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029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551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4128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0659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7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2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5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5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6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8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92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4406941"/>
            <a:ext cx="7772703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906713"/>
            <a:ext cx="777270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9608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811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707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322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7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187325"/>
            <a:ext cx="8255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71600"/>
            <a:ext cx="8255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25" y="6657975"/>
            <a:ext cx="815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626366"/>
                </a:solidFill>
                <a:cs typeface="MS PGothic" charset="0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MS PGothic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628650" indent="-2254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  <a:cs typeface="ヒラギノ角ゴ Pro W3"/>
        </a:defRPr>
      </a:lvl2pPr>
      <a:lvl3pPr marL="981075" indent="-2333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266825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rgbClr val="000000"/>
          </a:solidFill>
          <a:latin typeface="+mn-lt"/>
          <a:ea typeface="+mn-ea"/>
          <a:cs typeface="ヒラギノ角ゴ Pro W3"/>
        </a:defRPr>
      </a:lvl4pPr>
      <a:lvl5pPr marL="15541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0113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6pPr>
      <a:lvl7pPr marL="24685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7pPr>
      <a:lvl8pPr marL="29257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8pPr>
      <a:lvl9pPr marL="33829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57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OAUTH 2.0 Overview</a:t>
            </a:r>
            <a: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sz="1400" b="1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b</a:t>
            </a:r>
            <a:r>
              <a:rPr altLang="en-US" sz="1400" b="1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y Rama Menda</a:t>
            </a:r>
          </a:p>
        </p:txBody>
      </p:sp>
    </p:spTree>
    <p:extLst>
      <p:ext uri="{BB962C8B-B14F-4D97-AF65-F5344CB8AC3E}">
        <p14:creationId xmlns:p14="http://schemas.microsoft.com/office/powerpoint/2010/main" val="126425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30530" y="2857500"/>
            <a:ext cx="8465820" cy="2179320"/>
          </a:xfrm>
          <a:prstGeom prst="roundRect">
            <a:avLst>
              <a:gd name="adj" fmla="val 39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JSON Web Token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1040" y="3230880"/>
            <a:ext cx="1760220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Header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Anatomy of JSON Web Token (JWT)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" y="1021080"/>
            <a:ext cx="408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+mj-lt"/>
              </a:rPr>
              <a:t>What is 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JSON Web Token (JWT) ?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It is a </a:t>
            </a:r>
            <a:r>
              <a:rPr lang="en-US" sz="1000" dirty="0">
                <a:solidFill>
                  <a:srgbClr val="002060"/>
                </a:solidFill>
              </a:rPr>
              <a:t>compact, URL-safe means of </a:t>
            </a:r>
            <a:r>
              <a:rPr lang="en-US" sz="1000" dirty="0" smtClean="0">
                <a:solidFill>
                  <a:srgbClr val="002060"/>
                </a:solidFill>
              </a:rPr>
              <a:t>representing claims </a:t>
            </a:r>
            <a:r>
              <a:rPr lang="en-US" sz="1000" dirty="0">
                <a:solidFill>
                  <a:srgbClr val="002060"/>
                </a:solidFill>
              </a:rPr>
              <a:t>to be transferred between two parties by encoding them as JSON objects which can be digitally signed or </a:t>
            </a:r>
            <a:r>
              <a:rPr lang="en-US" sz="1000" dirty="0" smtClean="0">
                <a:solidFill>
                  <a:srgbClr val="002060"/>
                </a:solidFill>
              </a:rPr>
              <a:t>encrypted.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021080"/>
            <a:ext cx="3170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JWT?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+mj-lt"/>
              </a:rPr>
              <a:t>Authentication</a:t>
            </a:r>
          </a:p>
          <a:p>
            <a:endParaRPr lang="en-US" sz="1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" y="2284095"/>
            <a:ext cx="8496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Anatomy of JWT </a:t>
            </a:r>
          </a:p>
          <a:p>
            <a:r>
              <a:rPr lang="en-US" sz="1000" dirty="0">
                <a:solidFill>
                  <a:srgbClr val="002060"/>
                </a:solidFill>
              </a:rPr>
              <a:t>Consists of </a:t>
            </a:r>
            <a:r>
              <a:rPr lang="en-US" sz="1000" b="1" dirty="0">
                <a:solidFill>
                  <a:srgbClr val="002060"/>
                </a:solidFill>
              </a:rPr>
              <a:t>Header</a:t>
            </a:r>
            <a:r>
              <a:rPr lang="en-US" sz="1000" dirty="0">
                <a:solidFill>
                  <a:srgbClr val="002060"/>
                </a:solidFill>
              </a:rPr>
              <a:t> , </a:t>
            </a:r>
            <a:r>
              <a:rPr lang="en-US" sz="1000" b="1" dirty="0">
                <a:solidFill>
                  <a:srgbClr val="002060"/>
                </a:solidFill>
              </a:rPr>
              <a:t>Payload</a:t>
            </a:r>
            <a:r>
              <a:rPr lang="en-US" sz="1000" dirty="0">
                <a:solidFill>
                  <a:srgbClr val="002060"/>
                </a:solidFill>
              </a:rPr>
              <a:t> and the </a:t>
            </a:r>
            <a:r>
              <a:rPr lang="en-US" sz="1000" b="1" dirty="0" smtClean="0">
                <a:solidFill>
                  <a:srgbClr val="002060"/>
                </a:solidFill>
              </a:rPr>
              <a:t>Signature. </a:t>
            </a:r>
            <a:endParaRPr lang="en-US" sz="1000" b="1" dirty="0">
              <a:solidFill>
                <a:srgbClr val="002060"/>
              </a:solidFill>
            </a:endParaRPr>
          </a:p>
          <a:p>
            <a:r>
              <a:rPr lang="en-US" sz="1000" i="1" dirty="0" smtClean="0">
                <a:solidFill>
                  <a:srgbClr val="002060"/>
                </a:solidFill>
              </a:rPr>
              <a:t>Base64UrlEncode(</a:t>
            </a:r>
            <a:r>
              <a:rPr lang="en-US" sz="1000" b="1" i="1" dirty="0" smtClean="0">
                <a:solidFill>
                  <a:srgbClr val="002060"/>
                </a:solidFill>
              </a:rPr>
              <a:t>Header</a:t>
            </a:r>
            <a:r>
              <a:rPr lang="en-US" sz="1000" i="1" dirty="0" smtClean="0">
                <a:solidFill>
                  <a:srgbClr val="002060"/>
                </a:solidFill>
              </a:rPr>
              <a:t>)</a:t>
            </a:r>
            <a:r>
              <a:rPr lang="en-US" sz="1000" b="1" i="1" dirty="0" smtClean="0">
                <a:solidFill>
                  <a:srgbClr val="002060"/>
                </a:solidFill>
              </a:rPr>
              <a:t>.</a:t>
            </a:r>
            <a:r>
              <a:rPr lang="en-US" sz="1000" i="1" dirty="0" smtClean="0">
                <a:solidFill>
                  <a:srgbClr val="002060"/>
                </a:solidFill>
              </a:rPr>
              <a:t>Base64UrlEncode(</a:t>
            </a:r>
            <a:r>
              <a:rPr lang="en-US" sz="1000" b="1" i="1" dirty="0" smtClean="0">
                <a:solidFill>
                  <a:srgbClr val="002060"/>
                </a:solidFill>
              </a:rPr>
              <a:t>Payload</a:t>
            </a:r>
            <a:r>
              <a:rPr lang="en-US" sz="1000" i="1" dirty="0" smtClean="0">
                <a:solidFill>
                  <a:srgbClr val="002060"/>
                </a:solidFill>
              </a:rPr>
              <a:t>)</a:t>
            </a:r>
            <a:r>
              <a:rPr lang="en-US" sz="1000" b="1" i="1" dirty="0" smtClean="0">
                <a:solidFill>
                  <a:srgbClr val="002060"/>
                </a:solidFill>
              </a:rPr>
              <a:t>.Signature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9198" y="3787225"/>
            <a:ext cx="1449662" cy="809847"/>
          </a:xfrm>
          <a:prstGeom prst="roundRect">
            <a:avLst>
              <a:gd name="adj" fmla="val 4435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Header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Token type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Hashing Algorithm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09899" y="3230880"/>
            <a:ext cx="2743201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Payload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77583" y="3787225"/>
            <a:ext cx="2391822" cy="809847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Payload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Reserved Claims (iss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exp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/sub/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aud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etc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Public Claims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Private Claims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313408" y="3230880"/>
            <a:ext cx="2365772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Signature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468686" y="3515567"/>
            <a:ext cx="2073333" cy="469693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HMACSHA256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r>
              <a:rPr lang="en-US" sz="800" dirty="0" smtClean="0"/>
              <a:t>secret)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468686" y="4179345"/>
            <a:ext cx="2073333" cy="613635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RSASHA256(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endParaRPr lang="en-US" sz="8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 Public Key , RSA Private Key)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720" y="397878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2640" y="3492781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7940" y="3492781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530" y="5212080"/>
            <a:ext cx="8614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Example : </a:t>
            </a:r>
            <a:r>
              <a:rPr lang="en-US" sz="900" dirty="0" smtClean="0">
                <a:solidFill>
                  <a:srgbClr val="00B0F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eyJhbGciOiJIUzI1NiIsInR5cCI6IkpXVCJ9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B05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eyJzdWIiOiIxMjM0NTY3ODkwIiwibmFtZSI6IkpvaG4gRG9lIiwiYWRtaW4iOnRydWV9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70C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TJVA95OrM7E2cBab30RMHrHDcEfxjoYZgeFONFh7HgQ </a:t>
            </a:r>
            <a:endParaRPr lang="en-US" sz="900" dirty="0">
              <a:solidFill>
                <a:srgbClr val="0070C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56260" y="5735299"/>
            <a:ext cx="249936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  <a:ea typeface="MS PGothic" pitchFamily="34" charset="-128"/>
              </a:rPr>
              <a:t>Header : Algorithm &amp; Token 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B0F0"/>
                </a:solidFill>
                <a:ea typeface="MS PGothic" pitchFamily="34" charset="-128"/>
              </a:rPr>
              <a:t>{</a:t>
            </a:r>
            <a:endParaRPr lang="en-US" sz="900" dirty="0">
              <a:solidFill>
                <a:srgbClr val="00B0F0"/>
              </a:solidFill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alg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"HS256",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typ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"JWT"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MS PGothic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413760" y="5735298"/>
            <a:ext cx="196841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Payload : Claims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"sub": "1234567890",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"name": "John Doe",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"admin":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ea typeface="MS PGothic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753101" y="5735297"/>
            <a:ext cx="241554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Signature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2060"/>
              </a:solidFill>
              <a:latin typeface="+mj-lt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70C0"/>
                </a:solidFill>
              </a:rPr>
              <a:t>HMACSHA256( </a:t>
            </a:r>
            <a:endParaRPr lang="en-US" sz="900" dirty="0" smtClean="0">
              <a:solidFill>
                <a:srgbClr val="0070C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70C0"/>
                </a:solidFill>
              </a:rPr>
              <a:t>base64UrlEncode(header</a:t>
            </a:r>
            <a:r>
              <a:rPr lang="en-US" sz="900" dirty="0">
                <a:solidFill>
                  <a:srgbClr val="0070C0"/>
                </a:solidFill>
              </a:rPr>
              <a:t>) + "." + base64UrlEncode(payload), </a:t>
            </a:r>
            <a:r>
              <a:rPr lang="en-US" sz="900" dirty="0" smtClean="0">
                <a:solidFill>
                  <a:srgbClr val="0070C0"/>
                </a:solidFill>
              </a:rPr>
              <a:t>secret)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MS PGothi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1200" y="569211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5030" y="569211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19607"/>
              </p:ext>
            </p:extLst>
          </p:nvPr>
        </p:nvGraphicFramePr>
        <p:xfrm>
          <a:off x="304798" y="920750"/>
          <a:ext cx="8677276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Questions ?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0960" y="2164080"/>
            <a:ext cx="3962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002060"/>
                </a:solidFill>
              </a:rPr>
              <a:t>?</a:t>
            </a:r>
            <a:endParaRPr lang="en-US" sz="1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>
                <a:solidFill>
                  <a:prstClr val="black">
                    <a:tint val="75000"/>
                  </a:prstClr>
                </a:solidFill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4506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110343"/>
            <a:ext cx="8982075" cy="56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1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2896"/>
              </p:ext>
            </p:extLst>
          </p:nvPr>
        </p:nvGraphicFramePr>
        <p:xfrm>
          <a:off x="304797" y="920750"/>
          <a:ext cx="8669081" cy="564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2351773"/>
                <a:gridCol w="5952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Link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https://www.ibm.com/support/knowledgecenter/en/SSFS6T/com.ibm.apic.toolkit.doc/tutorial_apionprem_security_OAuth.html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https://jwt.io/introduction/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https://scotch.io/tutorials/the-anatomy-of-a-json-web-token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https://www.digitalocean.com/community/tutorials/an-introduction-to-oauth-2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43344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Agenda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ubtitle 3"/>
          <p:cNvSpPr txBox="1">
            <a:spLocks/>
          </p:cNvSpPr>
          <p:nvPr/>
        </p:nvSpPr>
        <p:spPr bwMode="auto">
          <a:xfrm>
            <a:off x="461251" y="1444942"/>
            <a:ext cx="7602906" cy="294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1pPr>
            <a:lvl2pPr marL="628650" indent="-2254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2pPr>
            <a:lvl3pPr marL="981075" indent="-2333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266825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4pPr>
            <a:lvl5pPr marL="15541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0113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4685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9257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3829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Overview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Grant Types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Typical Flows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JSON Web Token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Questions ?</a:t>
            </a:r>
            <a:endParaRPr lang="en-US" sz="1200" b="1" kern="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59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852153" y="2577830"/>
            <a:ext cx="5116344" cy="4105075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High-level Protocol Flow</a:t>
            </a:r>
            <a:endParaRPr lang="en-US" sz="12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200900" y="4632696"/>
            <a:ext cx="1600200" cy="1868220"/>
          </a:xfrm>
          <a:prstGeom prst="roundRect">
            <a:avLst>
              <a:gd name="adj" fmla="val 261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Overview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" y="824865"/>
            <a:ext cx="256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What is OAUTH ?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" y="5392353"/>
            <a:ext cx="279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Benefits ?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1106" y="824865"/>
            <a:ext cx="279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How ?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004563" y="3343275"/>
            <a:ext cx="894945" cy="3053668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(Client)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276288" y="3498306"/>
            <a:ext cx="1444593" cy="70525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{Resource Owner}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44380" y="4711233"/>
            <a:ext cx="1315867" cy="64292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Authorization Server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44380" y="5770427"/>
            <a:ext cx="1315867" cy="64292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{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e.g. Services}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899508" y="3675833"/>
            <a:ext cx="23767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99508" y="3447316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1. Authorization Request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4899508" y="4046743"/>
            <a:ext cx="237678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899508" y="3813732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2. Authorization Grant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899508" y="4861212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899508" y="4632695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3. Authorization Grant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4899508" y="5234011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99508" y="5018567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4. Access Token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899508" y="5926217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99508" y="5707428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5. Access Token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925653" y="6297127"/>
            <a:ext cx="24092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899508" y="6073844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6. Resource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740" y="3945414"/>
            <a:ext cx="2809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Grant Types: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It is a method </a:t>
            </a:r>
            <a:r>
              <a:rPr lang="en-US" sz="900" dirty="0">
                <a:solidFill>
                  <a:srgbClr val="002060"/>
                </a:solidFill>
              </a:rPr>
              <a:t>used by the application to request </a:t>
            </a:r>
            <a:r>
              <a:rPr lang="en-US" sz="900" dirty="0" smtClean="0">
                <a:solidFill>
                  <a:srgbClr val="002060"/>
                </a:solidFill>
              </a:rPr>
              <a:t>authorization</a:t>
            </a:r>
            <a:endParaRPr lang="en-US" sz="900" b="1" dirty="0" smtClean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Code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Implicit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Password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Client Credentials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" y="2577830"/>
            <a:ext cx="280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Where to use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Authenticating and Authorizing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System to System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2007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Authorization Code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3701" y="6619063"/>
            <a:ext cx="815975" cy="261938"/>
          </a:xfrm>
        </p:spPr>
        <p:txBody>
          <a:bodyPr/>
          <a:lstStyle/>
          <a:p>
            <a:fld id="{E0F1291B-B6DA-4F26-BB25-6CDACE341E2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9" name="Straight Connector 28"/>
          <p:cNvCxnSpPr>
            <a:stCxn id="24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30" name="Straight Connector 29"/>
          <p:cNvCxnSpPr>
            <a:stCxn id="25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3" name="Straight Connector 32"/>
          <p:cNvCxnSpPr>
            <a:stCxn id="26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8" name="Straight Connector 37"/>
          <p:cNvCxnSpPr>
            <a:stCxn id="27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5792013" y="568092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792013" y="481513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4314217" y="656676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5801741" y="5330715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370150" y="3221404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User’s Resource Request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Authorization Code Request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=&lt;Id&gt;,</a:t>
            </a:r>
            <a:r>
              <a:rPr lang="en-US" sz="600" dirty="0" err="1" smtClean="0">
                <a:solidFill>
                  <a:srgbClr val="002060"/>
                </a:solidFill>
              </a:rPr>
              <a:t>response_type</a:t>
            </a:r>
            <a:r>
              <a:rPr lang="en-US" sz="600" dirty="0" smtClean="0">
                <a:solidFill>
                  <a:srgbClr val="002060"/>
                </a:solidFill>
              </a:rPr>
              <a:t>=“code”,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scope=“read”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 reply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3700" y="4533088"/>
            <a:ext cx="303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Returns Authorization Code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{code=&lt;XYZ&gt;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83700" y="4951489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Request for Access Token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 , </a:t>
            </a:r>
            <a:r>
              <a:rPr lang="en-US" sz="600" dirty="0" err="1" smtClean="0">
                <a:solidFill>
                  <a:srgbClr val="002060"/>
                </a:solidFill>
              </a:rPr>
              <a:t>client_secret</a:t>
            </a:r>
            <a:r>
              <a:rPr lang="en-US" sz="600" dirty="0" smtClean="0">
                <a:solidFill>
                  <a:srgbClr val="002060"/>
                </a:solidFill>
              </a:rPr>
              <a:t>=&lt;</a:t>
            </a:r>
            <a:r>
              <a:rPr lang="en-US" sz="600" dirty="0" err="1" smtClean="0">
                <a:solidFill>
                  <a:srgbClr val="002060"/>
                </a:solidFill>
              </a:rPr>
              <a:t>acbd</a:t>
            </a:r>
            <a:r>
              <a:rPr lang="en-US" sz="600" dirty="0" smtClean="0">
                <a:solidFill>
                  <a:srgbClr val="002060"/>
                </a:solidFill>
              </a:rPr>
              <a:t>#&gt; , </a:t>
            </a:r>
            <a:r>
              <a:rPr lang="en-US" sz="600" dirty="0">
                <a:solidFill>
                  <a:srgbClr val="002060"/>
                </a:solidFill>
              </a:rPr>
              <a:t>code=&lt;XYZ&gt; </a:t>
            </a:r>
            <a:r>
              <a:rPr lang="en-US" sz="6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sz="600" dirty="0" err="1" smtClean="0">
                <a:solidFill>
                  <a:srgbClr val="002060"/>
                </a:solidFill>
              </a:rPr>
              <a:t>grant_type</a:t>
            </a:r>
            <a:r>
              <a:rPr lang="en-US" sz="600" dirty="0" smtClean="0">
                <a:solidFill>
                  <a:srgbClr val="002060"/>
                </a:solidFill>
              </a:rPr>
              <a:t>=“</a:t>
            </a:r>
            <a:r>
              <a:rPr lang="en-US" sz="600" dirty="0" err="1" smtClean="0">
                <a:solidFill>
                  <a:srgbClr val="002060"/>
                </a:solidFill>
              </a:rPr>
              <a:t>authorization_code</a:t>
            </a:r>
            <a:r>
              <a:rPr lang="en-US" sz="600" dirty="0" smtClean="0">
                <a:solidFill>
                  <a:srgbClr val="002060"/>
                </a:solidFill>
              </a:rPr>
              <a:t>“}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83700" y="5330715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Access Token Response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{access_token=&lt;Token&gt; , token_type=“bearer”</a:t>
            </a:r>
            <a:endParaRPr lang="en-US" sz="600" dirty="0">
              <a:solidFill>
                <a:srgbClr val="002060"/>
              </a:solidFill>
            </a:endParaRPr>
          </a:p>
          <a:p>
            <a:r>
              <a:rPr lang="en-US" sz="600" dirty="0" smtClean="0">
                <a:solidFill>
                  <a:srgbClr val="002060"/>
                </a:solidFill>
              </a:rPr>
              <a:t>expires_in = &lt;1234&gt; , refresh_token=&lt;</a:t>
            </a:r>
            <a:r>
              <a:rPr lang="en-US" sz="600" dirty="0" err="1" smtClean="0">
                <a:solidFill>
                  <a:srgbClr val="002060"/>
                </a:solidFill>
              </a:rPr>
              <a:t>RefreshToken</a:t>
            </a:r>
            <a:r>
              <a:rPr lang="en-US" sz="600" dirty="0" smtClean="0">
                <a:solidFill>
                  <a:srgbClr val="002060"/>
                </a:solidFill>
              </a:rPr>
              <a:t>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83700" y="57702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rgbClr val="002060"/>
                </a:solidFill>
              </a:rPr>
              <a:t>{access_token=&lt;Token&gt;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3191" y="904672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52153" y="836579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</a:p>
        </p:txBody>
      </p:sp>
    </p:spTree>
    <p:extLst>
      <p:ext uri="{BB962C8B-B14F-4D97-AF65-F5344CB8AC3E}">
        <p14:creationId xmlns:p14="http://schemas.microsoft.com/office/powerpoint/2010/main" val="4660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Implicit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370151" y="4815139"/>
            <a:ext cx="28465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56676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70150" y="3221404"/>
            <a:ext cx="1702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Initiate Access Token Request 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Implicit Grant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scope=“read”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redirect_uri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Callback URL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70150" y="4530520"/>
            <a:ext cx="410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Receives Access Token through callback URL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,token_type=“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 expires_in=&lt;1234&gt;,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5846477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4314218" y="569564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370150" y="540096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Circular Arrow 76"/>
          <p:cNvSpPr/>
          <p:nvPr/>
        </p:nvSpPr>
        <p:spPr bwMode="auto">
          <a:xfrm rot="5400000">
            <a:off x="4173005" y="4781297"/>
            <a:ext cx="316671" cy="684050"/>
          </a:xfrm>
          <a:prstGeom prst="circularArrow">
            <a:avLst>
              <a:gd name="adj1" fmla="val 12500"/>
              <a:gd name="adj2" fmla="val 988755"/>
              <a:gd name="adj3" fmla="val 20457681"/>
              <a:gd name="adj4" fmla="val 10800000"/>
              <a:gd name="adj5" fmla="val 206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02411" y="5030989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Retain </a:t>
            </a:r>
            <a:r>
              <a:rPr lang="en-US" sz="600" dirty="0" smtClean="0">
                <a:solidFill>
                  <a:srgbClr val="002060"/>
                </a:solidFill>
              </a:rPr>
              <a:t>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191" y="904672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2153" y="836579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</a:t>
            </a:r>
            <a:r>
              <a:rPr lang="en-US" sz="2400" b="1" dirty="0">
                <a:solidFill>
                  <a:srgbClr val="002060"/>
                </a:solidFill>
              </a:rPr>
              <a:t>Resource Owner Password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439755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521436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7644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1679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782109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40674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14218" y="3470798"/>
            <a:ext cx="4124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600" b="1" dirty="0" smtClean="0">
                <a:solidFill>
                  <a:srgbClr val="002060"/>
                </a:solidFill>
              </a:rPr>
              <a:t>Initiate Resource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{username=&lt;</a:t>
            </a:r>
            <a:r>
              <a:rPr lang="en-US" sz="600" dirty="0" err="1" smtClean="0">
                <a:solidFill>
                  <a:srgbClr val="C00000"/>
                </a:solidFill>
              </a:rPr>
              <a:t>ResourceOwnerUserName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&gt;,password=&lt;</a:t>
            </a:r>
            <a:r>
              <a:rPr lang="en-US" sz="600" dirty="0" smtClean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2752" y="3921347"/>
            <a:ext cx="269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=“password”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username=&lt;</a:t>
            </a:r>
            <a:r>
              <a:rPr lang="en-US" sz="600" dirty="0" err="1" smtClean="0">
                <a:solidFill>
                  <a:srgbClr val="C00000"/>
                </a:solidFill>
              </a:rPr>
              <a:t>ResourceOwnerUserName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9146" y="4753446"/>
            <a:ext cx="265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=state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=&lt;Random Value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14180" y="5457857"/>
            <a:ext cx="2655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6560" y="5960621"/>
            <a:ext cx="173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21006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6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191" y="904672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2153" y="836579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7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</a:t>
            </a:r>
            <a:r>
              <a:rPr lang="en-US" sz="2400" b="1" dirty="0">
                <a:solidFill>
                  <a:srgbClr val="002060"/>
                </a:solidFill>
              </a:rPr>
              <a:t>Client Credentials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389463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444474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1548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55583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802753" y="3494627"/>
            <a:ext cx="2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1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client_credentials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client_secret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err="1" smtClean="0">
                <a:solidFill>
                  <a:srgbClr val="C00000"/>
                </a:solidFill>
              </a:rPr>
              <a:t>acbd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88666" y="4060026"/>
            <a:ext cx="28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</a:rPr>
              <a:t>2</a:t>
            </a:r>
            <a:r>
              <a:rPr lang="en-US" sz="600" dirty="0" smtClean="0">
                <a:solidFill>
                  <a:srgbClr val="002060"/>
                </a:solidFill>
              </a:rPr>
              <a:t>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48558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3.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535102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191" y="904672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2153" y="836579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54102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Typical </a:t>
            </a:r>
            <a:r>
              <a:rPr lang="en-US" sz="2400" b="1" dirty="0" smtClean="0">
                <a:solidFill>
                  <a:srgbClr val="002060"/>
                </a:solidFill>
              </a:rPr>
              <a:t>flows </a:t>
            </a:r>
            <a:r>
              <a:rPr lang="en-US" sz="2400" b="1" dirty="0">
                <a:solidFill>
                  <a:srgbClr val="002060"/>
                </a:solidFill>
              </a:rPr>
              <a:t>– Authentication </a:t>
            </a:r>
            <a:r>
              <a:rPr lang="en-US" sz="2400" b="1" dirty="0" smtClean="0">
                <a:solidFill>
                  <a:srgbClr val="002060"/>
                </a:solidFill>
              </a:rPr>
              <a:t>a System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Overview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191" y="904672"/>
            <a:ext cx="870078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System-Level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Authentication ?</a:t>
            </a:r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provider authorizes calling application (Gateway) to access resources (Vendor’s services).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can be done by the following ways</a:t>
            </a:r>
          </a:p>
          <a:p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between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 and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Vendor’s API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Gateway’s Client ID and Client Secret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Gateway is responsible for securely managing “Client Secret”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Both (Mutual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+ Client ID and Client Secret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)</a:t>
            </a: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91" y="3177904"/>
            <a:ext cx="34429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Who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should manage </a:t>
            </a:r>
            <a:r>
              <a:rPr lang="en-US" sz="1100" b="1" dirty="0">
                <a:solidFill>
                  <a:srgbClr val="002060"/>
                </a:solidFill>
                <a:latin typeface="+mj-lt"/>
              </a:rPr>
              <a:t>the token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?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Depends on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role</a:t>
            </a: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If Gateway to manage the token (Service Orchestrator)</a:t>
            </a:r>
            <a:endParaRPr lang="en-US" sz="900" dirty="0" smtClean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abstracts 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can perform the Service Orchestration if needed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Seem-less to the consumer if token expires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If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Gateway’s Consumer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to manage the token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pass through layer.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perform the Service Orchestration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are exposed to Vendor’s </a:t>
            </a:r>
            <a:r>
              <a:rPr lang="en-US" sz="9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62837" y="2559653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37" y="2559653"/>
            <a:ext cx="5102233" cy="423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54102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Typical </a:t>
            </a:r>
            <a:r>
              <a:rPr lang="en-US" sz="2400" b="1" dirty="0" smtClean="0">
                <a:solidFill>
                  <a:srgbClr val="002060"/>
                </a:solidFill>
              </a:rPr>
              <a:t>flows – Authentication an end user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pic>
        <p:nvPicPr>
          <p:cNvPr id="21" name="Picture 2" descr="C:\Users\U551178\Desktop\Acto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" y="1880319"/>
            <a:ext cx="972767" cy="8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 Theme">
  <a:themeElements>
    <a:clrScheme name="Custom 3">
      <a:dk1>
        <a:sysClr val="windowText" lastClr="000000"/>
      </a:dk1>
      <a:lt1>
        <a:sysClr val="window" lastClr="FFFFFF"/>
      </a:lt1>
      <a:dk2>
        <a:srgbClr val="BB0826"/>
      </a:dk2>
      <a:lt2>
        <a:srgbClr val="EEECE1"/>
      </a:lt2>
      <a:accent1>
        <a:srgbClr val="8AA3B3"/>
      </a:accent1>
      <a:accent2>
        <a:srgbClr val="F28B13"/>
      </a:accent2>
      <a:accent3>
        <a:srgbClr val="739600"/>
      </a:accent3>
      <a:accent4>
        <a:srgbClr val="631D76"/>
      </a:accent4>
      <a:accent5>
        <a:srgbClr val="688FCF"/>
      </a:accent5>
      <a:accent6>
        <a:srgbClr val="C4A560"/>
      </a:accent6>
      <a:hlink>
        <a:srgbClr val="0000FF"/>
      </a:hlink>
      <a:folHlink>
        <a:srgbClr val="800080"/>
      </a:folHlink>
    </a:clrScheme>
    <a:fontScheme name="WFB_Template">
      <a:majorFont>
        <a:latin typeface="Georgia"/>
        <a:ea typeface="MS PGothic"/>
        <a:cs typeface=""/>
      </a:majorFont>
      <a:minorFont>
        <a:latin typeface="Verdana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lnDef>
  </a:objectDefaults>
  <a:extraClrSchemeLst>
    <a:extraClrScheme>
      <a:clrScheme name="WFB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3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7046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4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F28B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5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A99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6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8D6B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2013 WBR Roadmap.pptx" id="{93231C04-83F5-4DBD-AC8C-BD93AF3512D5}" vid="{07AF39BA-641D-4A53-989F-074B63AF9B87}"/>
    </a:ext>
  </a:extLst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48E82CE48E047B04BBAC9E1E5D28D" ma:contentTypeVersion="0" ma:contentTypeDescription="Create a new document." ma:contentTypeScope="" ma:versionID="bb95dc9db20c777bfb5fff7471d773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5C4ECC7-D6AA-4564-9DB9-B6C34B0088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B91C6-7013-4CB7-8658-882572B5B9E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2E7ECB-8814-445E-A53E-609BAFCF6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WIM Architecture Template</Template>
  <TotalTime>0</TotalTime>
  <Words>1040</Words>
  <Application>Microsoft Office PowerPoint</Application>
  <PresentationFormat>On-screen Show (4:3)</PresentationFormat>
  <Paragraphs>248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WF Theme</vt:lpstr>
      <vt:lpstr>Brand 2.0 template widescreen 3_26_15</vt:lpstr>
      <vt:lpstr>Office Theme</vt:lpstr>
      <vt:lpstr>PowerPoint Presentation</vt:lpstr>
      <vt:lpstr>Agenda OAUTH Overview</vt:lpstr>
      <vt:lpstr>Overview OAUTH Overview</vt:lpstr>
      <vt:lpstr>Grant Type – Authorization Code OAUTH Overview</vt:lpstr>
      <vt:lpstr>Grant Type – Implicit OAUTH Overview</vt:lpstr>
      <vt:lpstr>Grant Type – Resource Owner Password OAUTH Overview</vt:lpstr>
      <vt:lpstr>Grant Type – Client Credentials OAUTH Overview</vt:lpstr>
      <vt:lpstr>Typical flows – Authentication a System OAUTH Overview </vt:lpstr>
      <vt:lpstr>Typical flows – Authentication an end user OAUTH Overview </vt:lpstr>
      <vt:lpstr>Anatomy of JSON Web Token (JWT) OAUTH overview</vt:lpstr>
      <vt:lpstr>Questions ? OAUTH overview</vt:lpstr>
      <vt:lpstr>PowerPoint Presentation</vt:lpstr>
      <vt:lpstr>PowerPoint Presentation</vt:lpstr>
      <vt:lpstr>Reference Documents OAUTH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2017-04-24T14:28:40Z</dcterms:created>
  <dcterms:modified xsi:type="dcterms:W3CDTF">2018-02-10T13:23:16Z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0x0101007F048E82CE48E047B04BBAC9E1E5D28D</vt:lpwstr>
  </property>
  <property fmtid="{D5CDD505-2E9C-101B-9397-08002B2CF9AE}" pid="3" name="Project Name">
    <vt:lpwstr>1</vt:lpwstr>
  </property>
</Properties>
</file>