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3" r:id="rId4"/>
    <p:sldMasterId id="2147483748" r:id="rId5"/>
    <p:sldMasterId id="2147483758" r:id="rId6"/>
  </p:sldMasterIdLst>
  <p:notesMasterIdLst>
    <p:notesMasterId r:id="rId22"/>
  </p:notesMasterIdLst>
  <p:handoutMasterIdLst>
    <p:handoutMasterId r:id="rId23"/>
  </p:handoutMasterIdLst>
  <p:sldIdLst>
    <p:sldId id="480" r:id="rId7"/>
    <p:sldId id="485" r:id="rId8"/>
    <p:sldId id="484" r:id="rId9"/>
    <p:sldId id="491" r:id="rId10"/>
    <p:sldId id="489" r:id="rId11"/>
    <p:sldId id="474" r:id="rId12"/>
    <p:sldId id="478" r:id="rId13"/>
    <p:sldId id="479" r:id="rId14"/>
    <p:sldId id="471" r:id="rId15"/>
    <p:sldId id="466" r:id="rId16"/>
    <p:sldId id="462" r:id="rId17"/>
    <p:sldId id="481" r:id="rId18"/>
    <p:sldId id="490" r:id="rId19"/>
    <p:sldId id="467" r:id="rId20"/>
    <p:sldId id="488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E0CC94-6CC1-AD48-BC3C-C8DAFA8767B2}">
          <p14:sldIdLst>
            <p14:sldId id="480"/>
            <p14:sldId id="485"/>
            <p14:sldId id="484"/>
            <p14:sldId id="491"/>
            <p14:sldId id="489"/>
            <p14:sldId id="474"/>
            <p14:sldId id="478"/>
            <p14:sldId id="479"/>
            <p14:sldId id="471"/>
            <p14:sldId id="466"/>
            <p14:sldId id="462"/>
            <p14:sldId id="481"/>
            <p14:sldId id="490"/>
            <p14:sldId id="467"/>
            <p14:sldId id="4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00682F"/>
    <a:srgbClr val="81C9FF"/>
    <a:srgbClr val="BD2521"/>
    <a:srgbClr val="801916"/>
    <a:srgbClr val="792109"/>
    <a:srgbClr val="591907"/>
    <a:srgbClr val="7F7F7F"/>
    <a:srgbClr val="FFFF66"/>
    <a:srgbClr val="FFF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8113" autoAdjust="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0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92DB-0CBE-4E6C-AB3F-62040A55E4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BD71A-4DD5-430E-9493-83FEC72B55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Authorization Overview</a:t>
          </a:r>
          <a:endParaRPr lang="en-US" sz="2000" b="0" dirty="0">
            <a:solidFill>
              <a:schemeClr val="bg1"/>
            </a:solidFill>
          </a:endParaRPr>
        </a:p>
      </dgm:t>
    </dgm:pt>
    <dgm:pt modelId="{A3E5EDAB-52BE-45BC-939D-6A9B5EE42DA5}" type="parTrans" cxnId="{7B8F5B3F-6650-4901-B20D-DEF4750A4E7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F51BE2-5346-43CC-B317-BCFE97745903}" type="sibTrans" cxnId="{7B8F5B3F-6650-4901-B20D-DEF4750A4E75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74E44B0-48DF-47FD-97B3-0923E966FE7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OAuth 2.0 Overview</a:t>
          </a:r>
          <a:endParaRPr lang="en-US" sz="2000" b="0" dirty="0">
            <a:solidFill>
              <a:schemeClr val="bg1"/>
            </a:solidFill>
          </a:endParaRPr>
        </a:p>
      </dgm:t>
    </dgm:pt>
    <dgm:pt modelId="{E7725367-E7B7-4E70-ADC3-4219310EFE8C}" type="par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2E8B39-4414-4E79-8D8E-98CA8E4AF751}" type="sib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25A0EB4-2CD1-43B2-842A-E4D32B64067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Grant Types</a:t>
          </a:r>
          <a:endParaRPr lang="en-US" sz="2000" b="0" dirty="0">
            <a:solidFill>
              <a:schemeClr val="bg1"/>
            </a:solidFill>
          </a:endParaRPr>
        </a:p>
      </dgm:t>
    </dgm:pt>
    <dgm:pt modelId="{AAE9C59E-35B4-4BBC-A2F2-179D275AED83}" type="par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8F65BC7-CD40-4CD2-B7E4-0D23EDC55F4F}" type="sib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BD7FAE0-BF50-4DD8-B50B-70B6296B340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Example Use case</a:t>
          </a:r>
          <a:endParaRPr lang="en-US" sz="2000" b="0" dirty="0">
            <a:solidFill>
              <a:schemeClr val="bg1"/>
            </a:solidFill>
          </a:endParaRPr>
        </a:p>
      </dgm:t>
    </dgm:pt>
    <dgm:pt modelId="{DB46C0AC-75C9-4F13-AD63-B993DCB77C2F}" type="par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8AF55E2-B0A0-44B2-B897-4370C16F852B}" type="sib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F5D8929-8ADD-4CFB-B5B8-011A5CF029D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Questions ?</a:t>
          </a:r>
          <a:endParaRPr lang="en-US" sz="2000" b="0" dirty="0">
            <a:solidFill>
              <a:schemeClr val="bg1"/>
            </a:solidFill>
          </a:endParaRPr>
        </a:p>
      </dgm:t>
    </dgm:pt>
    <dgm:pt modelId="{949CEDB8-6F42-4F8A-8EF3-6FB288EF7C37}" type="par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C4F7E70-A73B-4FB6-B1F0-ED6B1B6FBFAE}" type="sib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C715C24-6913-4CB7-91A2-67801B7BB90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JSON Web Tokens</a:t>
          </a:r>
          <a:endParaRPr lang="en-US" sz="2000" b="0" dirty="0">
            <a:solidFill>
              <a:schemeClr val="bg1"/>
            </a:solidFill>
          </a:endParaRPr>
        </a:p>
      </dgm:t>
    </dgm:pt>
    <dgm:pt modelId="{A7F715AB-3EEC-400F-B161-C3E7C4F57CC2}" type="par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47B0996-C580-4354-A032-74E4AF826186}" type="sib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0EBDC46-B1FB-4232-ADDB-A6545E917E70}" type="pres">
      <dgm:prSet presAssocID="{C98292DB-0CBE-4E6C-AB3F-62040A55E4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7FF7019-721C-4942-9161-4B41A5152A43}" type="pres">
      <dgm:prSet presAssocID="{C98292DB-0CBE-4E6C-AB3F-62040A55E41C}" presName="Name1" presStyleCnt="0"/>
      <dgm:spPr/>
    </dgm:pt>
    <dgm:pt modelId="{9A632AA4-1E42-4074-AA0D-26B90A96A47F}" type="pres">
      <dgm:prSet presAssocID="{C98292DB-0CBE-4E6C-AB3F-62040A55E41C}" presName="cycle" presStyleCnt="0"/>
      <dgm:spPr/>
    </dgm:pt>
    <dgm:pt modelId="{04A1E829-D8C9-4823-B56F-83D0C990743E}" type="pres">
      <dgm:prSet presAssocID="{C98292DB-0CBE-4E6C-AB3F-62040A55E41C}" presName="srcNode" presStyleLbl="node1" presStyleIdx="0" presStyleCnt="6"/>
      <dgm:spPr/>
    </dgm:pt>
    <dgm:pt modelId="{C2AE3436-0951-4B60-A8B8-AE3BD664ACD3}" type="pres">
      <dgm:prSet presAssocID="{C98292DB-0CBE-4E6C-AB3F-62040A55E41C}" presName="conn" presStyleLbl="parChTrans1D2" presStyleIdx="0" presStyleCnt="1"/>
      <dgm:spPr/>
      <dgm:t>
        <a:bodyPr/>
        <a:lstStyle/>
        <a:p>
          <a:endParaRPr lang="en-US"/>
        </a:p>
      </dgm:t>
    </dgm:pt>
    <dgm:pt modelId="{14348C66-B83A-4B9E-A511-8CEC325289C2}" type="pres">
      <dgm:prSet presAssocID="{C98292DB-0CBE-4E6C-AB3F-62040A55E41C}" presName="extraNode" presStyleLbl="node1" presStyleIdx="0" presStyleCnt="6"/>
      <dgm:spPr/>
    </dgm:pt>
    <dgm:pt modelId="{9D003C2A-BA55-46E7-9350-0B92F07237C6}" type="pres">
      <dgm:prSet presAssocID="{C98292DB-0CBE-4E6C-AB3F-62040A55E41C}" presName="dstNode" presStyleLbl="node1" presStyleIdx="0" presStyleCnt="6"/>
      <dgm:spPr/>
    </dgm:pt>
    <dgm:pt modelId="{31A75FEF-0C9C-4746-BC7A-458E3CD6364D}" type="pres">
      <dgm:prSet presAssocID="{791BD71A-4DD5-430E-9493-83FEC72B5563}" presName="text_1" presStyleLbl="node1" presStyleIdx="0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51284-E9D7-48DA-9709-8C1F6DC52C2C}" type="pres">
      <dgm:prSet presAssocID="{791BD71A-4DD5-430E-9493-83FEC72B5563}" presName="accent_1" presStyleCnt="0"/>
      <dgm:spPr/>
    </dgm:pt>
    <dgm:pt modelId="{89478779-017D-47E1-B731-40A823290D57}" type="pres">
      <dgm:prSet presAssocID="{791BD71A-4DD5-430E-9493-83FEC72B5563}" presName="accentRepeatNode" presStyleLbl="solidFgAcc1" presStyleIdx="0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5357D5D-AA78-422E-BD22-B9CF70BC59D0}" type="pres">
      <dgm:prSet presAssocID="{474E44B0-48DF-47FD-97B3-0923E966FE73}" presName="text_2" presStyleLbl="node1" presStyleIdx="1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BD37E-C614-4D66-B498-205618A2A641}" type="pres">
      <dgm:prSet presAssocID="{474E44B0-48DF-47FD-97B3-0923E966FE73}" presName="accent_2" presStyleCnt="0"/>
      <dgm:spPr/>
    </dgm:pt>
    <dgm:pt modelId="{063CBAA2-DB6C-4E05-853A-B37F0918D510}" type="pres">
      <dgm:prSet presAssocID="{474E44B0-48DF-47FD-97B3-0923E966FE73}" presName="accentRepeatNode" presStyleLbl="solidFgAcc1" presStyleIdx="1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A08A3FF-E697-46B9-BDEA-998C4306E29F}" type="pres">
      <dgm:prSet presAssocID="{F25A0EB4-2CD1-43B2-842A-E4D32B64067B}" presName="text_3" presStyleLbl="node1" presStyleIdx="2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0A446-EE32-41AE-99E2-975A5194891B}" type="pres">
      <dgm:prSet presAssocID="{F25A0EB4-2CD1-43B2-842A-E4D32B64067B}" presName="accent_3" presStyleCnt="0"/>
      <dgm:spPr/>
    </dgm:pt>
    <dgm:pt modelId="{0D7B75B1-1D03-40C3-BA42-9F98EAB353CA}" type="pres">
      <dgm:prSet presAssocID="{F25A0EB4-2CD1-43B2-842A-E4D32B64067B}" presName="accentRepeatNode" presStyleLbl="solidFgAcc1" presStyleIdx="2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81AAA7E-9789-4B99-865E-D1DFA02F0665}" type="pres">
      <dgm:prSet presAssocID="{5C715C24-6913-4CB7-91A2-67801B7BB90A}" presName="text_4" presStyleLbl="node1" presStyleIdx="3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DED8-F5DA-4A46-A6FA-BC68F8904268}" type="pres">
      <dgm:prSet presAssocID="{5C715C24-6913-4CB7-91A2-67801B7BB90A}" presName="accent_4" presStyleCnt="0"/>
      <dgm:spPr/>
    </dgm:pt>
    <dgm:pt modelId="{EA81834E-40E6-466A-9894-E16F8652A29B}" type="pres">
      <dgm:prSet presAssocID="{5C715C24-6913-4CB7-91A2-67801B7BB90A}" presName="accentRepeatNode" presStyleLbl="solidFgAcc1" presStyleIdx="3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21F000-06F5-4A7B-A720-4B06F6EB8258}" type="pres">
      <dgm:prSet presAssocID="{5BD7FAE0-BF50-4DD8-B50B-70B6296B340D}" presName="text_5" presStyleLbl="node1" presStyleIdx="4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73C7-D66F-480D-A74C-D28E17A48476}" type="pres">
      <dgm:prSet presAssocID="{5BD7FAE0-BF50-4DD8-B50B-70B6296B340D}" presName="accent_5" presStyleCnt="0"/>
      <dgm:spPr/>
    </dgm:pt>
    <dgm:pt modelId="{3A87F690-BCBB-4356-972E-EA4289DE8B37}" type="pres">
      <dgm:prSet presAssocID="{5BD7FAE0-BF50-4DD8-B50B-70B6296B340D}" presName="accentRepeatNode" presStyleLbl="solidFgAcc1" presStyleIdx="4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FACCE1-5421-4E3A-A184-3F2B4934639D}" type="pres">
      <dgm:prSet presAssocID="{EF5D8929-8ADD-4CFB-B5B8-011A5CF029DC}" presName="text_6" presStyleLbl="node1" presStyleIdx="5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FB6D8-55C6-48F2-9959-720915AA5843}" type="pres">
      <dgm:prSet presAssocID="{EF5D8929-8ADD-4CFB-B5B8-011A5CF029DC}" presName="accent_6" presStyleCnt="0"/>
      <dgm:spPr/>
    </dgm:pt>
    <dgm:pt modelId="{3DF6AE6A-751E-42E4-A518-B10AAF8551D8}" type="pres">
      <dgm:prSet presAssocID="{EF5D8929-8ADD-4CFB-B5B8-011A5CF029DC}" presName="accentRepeatNode" presStyleLbl="solidFgAcc1" presStyleIdx="5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8125CF89-3C55-44B9-90C4-9194A0853047}" type="presOf" srcId="{474E44B0-48DF-47FD-97B3-0923E966FE73}" destId="{35357D5D-AA78-422E-BD22-B9CF70BC59D0}" srcOrd="0" destOrd="0" presId="urn:microsoft.com/office/officeart/2008/layout/VerticalCurvedList"/>
    <dgm:cxn modelId="{108D6419-1F41-4032-903C-13C9698146D7}" srcId="{C98292DB-0CBE-4E6C-AB3F-62040A55E41C}" destId="{5BD7FAE0-BF50-4DD8-B50B-70B6296B340D}" srcOrd="4" destOrd="0" parTransId="{DB46C0AC-75C9-4F13-AD63-B993DCB77C2F}" sibTransId="{D8AF55E2-B0A0-44B2-B897-4370C16F852B}"/>
    <dgm:cxn modelId="{16D543EE-1BDB-421F-B29F-89C6EDA3DEDB}" type="presOf" srcId="{791BD71A-4DD5-430E-9493-83FEC72B5563}" destId="{31A75FEF-0C9C-4746-BC7A-458E3CD6364D}" srcOrd="0" destOrd="0" presId="urn:microsoft.com/office/officeart/2008/layout/VerticalCurvedList"/>
    <dgm:cxn modelId="{E31544F3-83E4-4BCE-8AE3-A866C9C80C72}" type="presOf" srcId="{5BD7FAE0-BF50-4DD8-B50B-70B6296B340D}" destId="{A821F000-06F5-4A7B-A720-4B06F6EB8258}" srcOrd="0" destOrd="0" presId="urn:microsoft.com/office/officeart/2008/layout/VerticalCurvedList"/>
    <dgm:cxn modelId="{50CACCA5-CAB5-402A-BA09-1501F5DB5328}" srcId="{C98292DB-0CBE-4E6C-AB3F-62040A55E41C}" destId="{F25A0EB4-2CD1-43B2-842A-E4D32B64067B}" srcOrd="2" destOrd="0" parTransId="{AAE9C59E-35B4-4BBC-A2F2-179D275AED83}" sibTransId="{38F65BC7-CD40-4CD2-B7E4-0D23EDC55F4F}"/>
    <dgm:cxn modelId="{17F3305D-C5A0-4255-B768-F334028AC9E7}" srcId="{C98292DB-0CBE-4E6C-AB3F-62040A55E41C}" destId="{474E44B0-48DF-47FD-97B3-0923E966FE73}" srcOrd="1" destOrd="0" parTransId="{E7725367-E7B7-4E70-ADC3-4219310EFE8C}" sibTransId="{312E8B39-4414-4E79-8D8E-98CA8E4AF751}"/>
    <dgm:cxn modelId="{7E31ED5F-2663-4E82-B9E5-75EF55AB4B67}" srcId="{C98292DB-0CBE-4E6C-AB3F-62040A55E41C}" destId="{EF5D8929-8ADD-4CFB-B5B8-011A5CF029DC}" srcOrd="5" destOrd="0" parTransId="{949CEDB8-6F42-4F8A-8EF3-6FB288EF7C37}" sibTransId="{CC4F7E70-A73B-4FB6-B1F0-ED6B1B6FBFAE}"/>
    <dgm:cxn modelId="{5CCC3802-D6A5-442F-80F5-2A9C840CE502}" type="presOf" srcId="{C98292DB-0CBE-4E6C-AB3F-62040A55E41C}" destId="{C0EBDC46-B1FB-4232-ADDB-A6545E917E70}" srcOrd="0" destOrd="0" presId="urn:microsoft.com/office/officeart/2008/layout/VerticalCurvedList"/>
    <dgm:cxn modelId="{0D6D48DF-1157-4E8F-88F6-762696475E38}" srcId="{C98292DB-0CBE-4E6C-AB3F-62040A55E41C}" destId="{5C715C24-6913-4CB7-91A2-67801B7BB90A}" srcOrd="3" destOrd="0" parTransId="{A7F715AB-3EEC-400F-B161-C3E7C4F57CC2}" sibTransId="{347B0996-C580-4354-A032-74E4AF826186}"/>
    <dgm:cxn modelId="{C5643490-F9BE-4292-88B7-3B6B15336364}" type="presOf" srcId="{F25A0EB4-2CD1-43B2-842A-E4D32B64067B}" destId="{CA08A3FF-E697-46B9-BDEA-998C4306E29F}" srcOrd="0" destOrd="0" presId="urn:microsoft.com/office/officeart/2008/layout/VerticalCurvedList"/>
    <dgm:cxn modelId="{7B8F5B3F-6650-4901-B20D-DEF4750A4E75}" srcId="{C98292DB-0CBE-4E6C-AB3F-62040A55E41C}" destId="{791BD71A-4DD5-430E-9493-83FEC72B5563}" srcOrd="0" destOrd="0" parTransId="{A3E5EDAB-52BE-45BC-939D-6A9B5EE42DA5}" sibTransId="{C5F51BE2-5346-43CC-B317-BCFE97745903}"/>
    <dgm:cxn modelId="{28619936-39B6-4052-983E-999E19158725}" type="presOf" srcId="{EF5D8929-8ADD-4CFB-B5B8-011A5CF029DC}" destId="{04FACCE1-5421-4E3A-A184-3F2B4934639D}" srcOrd="0" destOrd="0" presId="urn:microsoft.com/office/officeart/2008/layout/VerticalCurvedList"/>
    <dgm:cxn modelId="{C5F91FF8-00CA-418A-91A4-37FC51449145}" type="presOf" srcId="{5C715C24-6913-4CB7-91A2-67801B7BB90A}" destId="{181AAA7E-9789-4B99-865E-D1DFA02F0665}" srcOrd="0" destOrd="0" presId="urn:microsoft.com/office/officeart/2008/layout/VerticalCurvedList"/>
    <dgm:cxn modelId="{214ABBFF-A523-446C-88C4-80043536FD2C}" type="presOf" srcId="{C5F51BE2-5346-43CC-B317-BCFE97745903}" destId="{C2AE3436-0951-4B60-A8B8-AE3BD664ACD3}" srcOrd="0" destOrd="0" presId="urn:microsoft.com/office/officeart/2008/layout/VerticalCurvedList"/>
    <dgm:cxn modelId="{81C8E38A-A2CA-44D2-A713-7320A5F50CF8}" type="presParOf" srcId="{C0EBDC46-B1FB-4232-ADDB-A6545E917E70}" destId="{F7FF7019-721C-4942-9161-4B41A5152A43}" srcOrd="0" destOrd="0" presId="urn:microsoft.com/office/officeart/2008/layout/VerticalCurvedList"/>
    <dgm:cxn modelId="{5BA50F00-1EED-47A3-9D9E-D0F165EE89D7}" type="presParOf" srcId="{F7FF7019-721C-4942-9161-4B41A5152A43}" destId="{9A632AA4-1E42-4074-AA0D-26B90A96A47F}" srcOrd="0" destOrd="0" presId="urn:microsoft.com/office/officeart/2008/layout/VerticalCurvedList"/>
    <dgm:cxn modelId="{99DBECFA-55F3-4A9A-8DFD-376CBE00AFC9}" type="presParOf" srcId="{9A632AA4-1E42-4074-AA0D-26B90A96A47F}" destId="{04A1E829-D8C9-4823-B56F-83D0C990743E}" srcOrd="0" destOrd="0" presId="urn:microsoft.com/office/officeart/2008/layout/VerticalCurvedList"/>
    <dgm:cxn modelId="{1C8762AB-D292-48A2-9DF9-04E0B9E1C027}" type="presParOf" srcId="{9A632AA4-1E42-4074-AA0D-26B90A96A47F}" destId="{C2AE3436-0951-4B60-A8B8-AE3BD664ACD3}" srcOrd="1" destOrd="0" presId="urn:microsoft.com/office/officeart/2008/layout/VerticalCurvedList"/>
    <dgm:cxn modelId="{DBA108A2-7BE0-4C08-AB34-AF93A85E02F7}" type="presParOf" srcId="{9A632AA4-1E42-4074-AA0D-26B90A96A47F}" destId="{14348C66-B83A-4B9E-A511-8CEC325289C2}" srcOrd="2" destOrd="0" presId="urn:microsoft.com/office/officeart/2008/layout/VerticalCurvedList"/>
    <dgm:cxn modelId="{1E1732DB-05FD-418B-AD81-3AAC2525D3E7}" type="presParOf" srcId="{9A632AA4-1E42-4074-AA0D-26B90A96A47F}" destId="{9D003C2A-BA55-46E7-9350-0B92F07237C6}" srcOrd="3" destOrd="0" presId="urn:microsoft.com/office/officeart/2008/layout/VerticalCurvedList"/>
    <dgm:cxn modelId="{66E425D2-E65A-484E-8916-301F40B442CB}" type="presParOf" srcId="{F7FF7019-721C-4942-9161-4B41A5152A43}" destId="{31A75FEF-0C9C-4746-BC7A-458E3CD6364D}" srcOrd="1" destOrd="0" presId="urn:microsoft.com/office/officeart/2008/layout/VerticalCurvedList"/>
    <dgm:cxn modelId="{BD0AC5B7-938F-4BC9-AF9F-B56115F7B115}" type="presParOf" srcId="{F7FF7019-721C-4942-9161-4B41A5152A43}" destId="{BD551284-E9D7-48DA-9709-8C1F6DC52C2C}" srcOrd="2" destOrd="0" presId="urn:microsoft.com/office/officeart/2008/layout/VerticalCurvedList"/>
    <dgm:cxn modelId="{A2D2424C-A57D-48F9-BD4E-3CDBD5DDAA21}" type="presParOf" srcId="{BD551284-E9D7-48DA-9709-8C1F6DC52C2C}" destId="{89478779-017D-47E1-B731-40A823290D57}" srcOrd="0" destOrd="0" presId="urn:microsoft.com/office/officeart/2008/layout/VerticalCurvedList"/>
    <dgm:cxn modelId="{560C31AE-8DC7-42CB-AAFF-2A2D893659C1}" type="presParOf" srcId="{F7FF7019-721C-4942-9161-4B41A5152A43}" destId="{35357D5D-AA78-422E-BD22-B9CF70BC59D0}" srcOrd="3" destOrd="0" presId="urn:microsoft.com/office/officeart/2008/layout/VerticalCurvedList"/>
    <dgm:cxn modelId="{3A2FAECF-8203-4C27-8367-CF1E07E37355}" type="presParOf" srcId="{F7FF7019-721C-4942-9161-4B41A5152A43}" destId="{2F7BD37E-C614-4D66-B498-205618A2A641}" srcOrd="4" destOrd="0" presId="urn:microsoft.com/office/officeart/2008/layout/VerticalCurvedList"/>
    <dgm:cxn modelId="{4ADC08B0-72A2-49CC-8FE1-0CFAB17FDF53}" type="presParOf" srcId="{2F7BD37E-C614-4D66-B498-205618A2A641}" destId="{063CBAA2-DB6C-4E05-853A-B37F0918D510}" srcOrd="0" destOrd="0" presId="urn:microsoft.com/office/officeart/2008/layout/VerticalCurvedList"/>
    <dgm:cxn modelId="{CFFA4BC9-B014-4166-AF45-62BFD1D74021}" type="presParOf" srcId="{F7FF7019-721C-4942-9161-4B41A5152A43}" destId="{CA08A3FF-E697-46B9-BDEA-998C4306E29F}" srcOrd="5" destOrd="0" presId="urn:microsoft.com/office/officeart/2008/layout/VerticalCurvedList"/>
    <dgm:cxn modelId="{1334D0D9-3300-42E0-92C7-8CBBC2E9A0F7}" type="presParOf" srcId="{F7FF7019-721C-4942-9161-4B41A5152A43}" destId="{0500A446-EE32-41AE-99E2-975A5194891B}" srcOrd="6" destOrd="0" presId="urn:microsoft.com/office/officeart/2008/layout/VerticalCurvedList"/>
    <dgm:cxn modelId="{088148CF-095F-40B1-AC42-B8AF0B09E1B7}" type="presParOf" srcId="{0500A446-EE32-41AE-99E2-975A5194891B}" destId="{0D7B75B1-1D03-40C3-BA42-9F98EAB353CA}" srcOrd="0" destOrd="0" presId="urn:microsoft.com/office/officeart/2008/layout/VerticalCurvedList"/>
    <dgm:cxn modelId="{8B853AB6-796C-43B0-BDB2-99C2A81A2742}" type="presParOf" srcId="{F7FF7019-721C-4942-9161-4B41A5152A43}" destId="{181AAA7E-9789-4B99-865E-D1DFA02F0665}" srcOrd="7" destOrd="0" presId="urn:microsoft.com/office/officeart/2008/layout/VerticalCurvedList"/>
    <dgm:cxn modelId="{96255BEC-8CFE-4C37-B5E0-F3010EAB9246}" type="presParOf" srcId="{F7FF7019-721C-4942-9161-4B41A5152A43}" destId="{D39FDED8-F5DA-4A46-A6FA-BC68F8904268}" srcOrd="8" destOrd="0" presId="urn:microsoft.com/office/officeart/2008/layout/VerticalCurvedList"/>
    <dgm:cxn modelId="{0F86AB6D-C2E0-48A3-9415-7C24A4BF97F3}" type="presParOf" srcId="{D39FDED8-F5DA-4A46-A6FA-BC68F8904268}" destId="{EA81834E-40E6-466A-9894-E16F8652A29B}" srcOrd="0" destOrd="0" presId="urn:microsoft.com/office/officeart/2008/layout/VerticalCurvedList"/>
    <dgm:cxn modelId="{6791CB63-D263-4C55-8949-7B5B3EE6A6DC}" type="presParOf" srcId="{F7FF7019-721C-4942-9161-4B41A5152A43}" destId="{A821F000-06F5-4A7B-A720-4B06F6EB8258}" srcOrd="9" destOrd="0" presId="urn:microsoft.com/office/officeart/2008/layout/VerticalCurvedList"/>
    <dgm:cxn modelId="{842A690A-A463-4152-9203-6233ABE1DB8B}" type="presParOf" srcId="{F7FF7019-721C-4942-9161-4B41A5152A43}" destId="{15BB73C7-D66F-480D-A74C-D28E17A48476}" srcOrd="10" destOrd="0" presId="urn:microsoft.com/office/officeart/2008/layout/VerticalCurvedList"/>
    <dgm:cxn modelId="{FB1AED88-AF1D-4DE0-A443-269DA84E426A}" type="presParOf" srcId="{15BB73C7-D66F-480D-A74C-D28E17A48476}" destId="{3A87F690-BCBB-4356-972E-EA4289DE8B37}" srcOrd="0" destOrd="0" presId="urn:microsoft.com/office/officeart/2008/layout/VerticalCurvedList"/>
    <dgm:cxn modelId="{DF8275AE-9A92-455C-ADCF-F9CE65A12266}" type="presParOf" srcId="{F7FF7019-721C-4942-9161-4B41A5152A43}" destId="{04FACCE1-5421-4E3A-A184-3F2B4934639D}" srcOrd="11" destOrd="0" presId="urn:microsoft.com/office/officeart/2008/layout/VerticalCurvedList"/>
    <dgm:cxn modelId="{144B0CA0-B433-404A-9D5F-801D2329344D}" type="presParOf" srcId="{F7FF7019-721C-4942-9161-4B41A5152A43}" destId="{6E4FB6D8-55C6-48F2-9959-720915AA5843}" srcOrd="12" destOrd="0" presId="urn:microsoft.com/office/officeart/2008/layout/VerticalCurvedList"/>
    <dgm:cxn modelId="{ED9B9B12-CCE4-4D20-BDD9-4B3521000598}" type="presParOf" srcId="{6E4FB6D8-55C6-48F2-9959-720915AA5843}" destId="{3DF6AE6A-751E-42E4-A518-B10AAF8551D8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3436-0951-4B60-A8B8-AE3BD664ACD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75FEF-0C9C-4746-BC7A-458E3CD6364D}">
      <dsp:nvSpPr>
        <dsp:cNvPr id="0" name=""/>
        <dsp:cNvSpPr/>
      </dsp:nvSpPr>
      <dsp:spPr>
        <a:xfrm>
          <a:off x="439715" y="349117"/>
          <a:ext cx="7864632" cy="457199"/>
        </a:xfrm>
        <a:prstGeom prst="rect">
          <a:avLst/>
        </a:prstGeom>
        <a:solidFill>
          <a:srgbClr val="0070C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Authorization Overview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439715" y="349117"/>
        <a:ext cx="7864632" cy="457199"/>
      </dsp:txXfrm>
    </dsp:sp>
    <dsp:sp modelId="{89478779-017D-47E1-B731-40A823290D57}">
      <dsp:nvSpPr>
        <dsp:cNvPr id="0" name=""/>
        <dsp:cNvSpPr/>
      </dsp:nvSpPr>
      <dsp:spPr>
        <a:xfrm>
          <a:off x="119677" y="257679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57D5D-AA78-422E-BD22-B9CF70BC59D0}">
      <dsp:nvSpPr>
        <dsp:cNvPr id="0" name=""/>
        <dsp:cNvSpPr/>
      </dsp:nvSpPr>
      <dsp:spPr>
        <a:xfrm>
          <a:off x="914837" y="1215420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OAuth 2.0 Overview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914837" y="1215420"/>
        <a:ext cx="7389510" cy="457199"/>
      </dsp:txXfrm>
    </dsp:sp>
    <dsp:sp modelId="{063CBAA2-DB6C-4E05-853A-B37F0918D510}">
      <dsp:nvSpPr>
        <dsp:cNvPr id="0" name=""/>
        <dsp:cNvSpPr/>
      </dsp:nvSpPr>
      <dsp:spPr>
        <a:xfrm>
          <a:off x="594799" y="1123982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8A3FF-E697-46B9-BDEA-998C4306E29F}">
      <dsp:nvSpPr>
        <dsp:cNvPr id="0" name=""/>
        <dsp:cNvSpPr/>
      </dsp:nvSpPr>
      <dsp:spPr>
        <a:xfrm>
          <a:off x="1132099" y="2081723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Grant Types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1132099" y="2081723"/>
        <a:ext cx="7172248" cy="457199"/>
      </dsp:txXfrm>
    </dsp:sp>
    <dsp:sp modelId="{0D7B75B1-1D03-40C3-BA42-9F98EAB353CA}">
      <dsp:nvSpPr>
        <dsp:cNvPr id="0" name=""/>
        <dsp:cNvSpPr/>
      </dsp:nvSpPr>
      <dsp:spPr>
        <a:xfrm>
          <a:off x="812061" y="1990284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AA7E-9789-4B99-865E-D1DFA02F0665}">
      <dsp:nvSpPr>
        <dsp:cNvPr id="0" name=""/>
        <dsp:cNvSpPr/>
      </dsp:nvSpPr>
      <dsp:spPr>
        <a:xfrm>
          <a:off x="1132099" y="2947476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JSON Web Tokens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1132099" y="2947476"/>
        <a:ext cx="7172248" cy="457199"/>
      </dsp:txXfrm>
    </dsp:sp>
    <dsp:sp modelId="{EA81834E-40E6-466A-9894-E16F8652A29B}">
      <dsp:nvSpPr>
        <dsp:cNvPr id="0" name=""/>
        <dsp:cNvSpPr/>
      </dsp:nvSpPr>
      <dsp:spPr>
        <a:xfrm>
          <a:off x="812061" y="2856038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1F000-06F5-4A7B-A720-4B06F6EB8258}">
      <dsp:nvSpPr>
        <dsp:cNvPr id="0" name=""/>
        <dsp:cNvSpPr/>
      </dsp:nvSpPr>
      <dsp:spPr>
        <a:xfrm>
          <a:off x="914837" y="3813779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Example Use case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914837" y="3813779"/>
        <a:ext cx="7389510" cy="457199"/>
      </dsp:txXfrm>
    </dsp:sp>
    <dsp:sp modelId="{3A87F690-BCBB-4356-972E-EA4289DE8B37}">
      <dsp:nvSpPr>
        <dsp:cNvPr id="0" name=""/>
        <dsp:cNvSpPr/>
      </dsp:nvSpPr>
      <dsp:spPr>
        <a:xfrm>
          <a:off x="594799" y="3722341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CCE1-5421-4E3A-A184-3F2B4934639D}">
      <dsp:nvSpPr>
        <dsp:cNvPr id="0" name=""/>
        <dsp:cNvSpPr/>
      </dsp:nvSpPr>
      <dsp:spPr>
        <a:xfrm>
          <a:off x="439715" y="4680082"/>
          <a:ext cx="7864632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Questions ?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439715" y="4680082"/>
        <a:ext cx="7864632" cy="457199"/>
      </dsp:txXfrm>
    </dsp:sp>
    <dsp:sp modelId="{3DF6AE6A-751E-42E4-A518-B10AAF8551D8}">
      <dsp:nvSpPr>
        <dsp:cNvPr id="0" name=""/>
        <dsp:cNvSpPr/>
      </dsp:nvSpPr>
      <dsp:spPr>
        <a:xfrm>
          <a:off x="119677" y="4588643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A45D945-D721-4A7A-82A8-D399D8071AD2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B070D94E-BF60-49BF-A858-2CEC091432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B8F710A-6901-46BF-B565-F228817623B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58" tIns="46130" rIns="92258" bIns="461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1"/>
          </a:xfrm>
          <a:prstGeom prst="rect">
            <a:avLst/>
          </a:prstGeom>
        </p:spPr>
        <p:txBody>
          <a:bodyPr vert="horz" lIns="92258" tIns="46130" rIns="92258" bIns="4613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092D6539-BCBE-47D3-9080-55590C12B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WF_Corp_Sig_rgb_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4463" y="5257800"/>
            <a:ext cx="35242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527050" y="3418618"/>
            <a:ext cx="6887542" cy="119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75" y="415097"/>
            <a:ext cx="708025" cy="708025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917" y="1360519"/>
            <a:ext cx="7621058" cy="1933575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069" y="3624263"/>
            <a:ext cx="7602906" cy="1752600"/>
          </a:xfrm>
        </p:spPr>
        <p:txBody>
          <a:bodyPr tIns="0"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0293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551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4128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06598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7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2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1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5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35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67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8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92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0" y="4406941"/>
            <a:ext cx="7772703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90" y="2906713"/>
            <a:ext cx="777270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96086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811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707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322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7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187325"/>
            <a:ext cx="8255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371600"/>
            <a:ext cx="8255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1525" y="6657975"/>
            <a:ext cx="8159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626366"/>
                </a:solidFill>
                <a:cs typeface="MS PGothic" charset="0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MS PGothic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9pPr>
    </p:titleStyle>
    <p:bodyStyle>
      <a:lvl1pPr marL="2857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000000"/>
          </a:solidFill>
          <a:latin typeface="+mn-lt"/>
          <a:ea typeface="+mn-ea"/>
          <a:cs typeface="ヒラギノ角ゴ Pro W3"/>
        </a:defRPr>
      </a:lvl1pPr>
      <a:lvl2pPr marL="628650" indent="-22542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  <a:cs typeface="ヒラギノ角ゴ Pro W3"/>
        </a:defRPr>
      </a:lvl2pPr>
      <a:lvl3pPr marL="981075" indent="-2333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266825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rgbClr val="000000"/>
          </a:solidFill>
          <a:latin typeface="+mn-lt"/>
          <a:ea typeface="+mn-ea"/>
          <a:cs typeface="ヒラギノ角ゴ Pro W3"/>
        </a:defRPr>
      </a:lvl4pPr>
      <a:lvl5pPr marL="15541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4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0113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6pPr>
      <a:lvl7pPr marL="24685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7pPr>
      <a:lvl8pPr marL="29257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8pPr>
      <a:lvl9pPr marL="33829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57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cotch.io/tutorials/the-anatomy-of-a-json-web-token" TargetMode="External"/><Relationship Id="rId3" Type="http://schemas.openxmlformats.org/officeDocument/2006/relationships/hyperlink" Target="https://www.ibm.com/support/knowledgecenter/en/SSFS6T/com.ibm.apic.toolkit.doc/tutorial_apionprem_security_OAuth.html" TargetMode="External"/><Relationship Id="rId7" Type="http://schemas.openxmlformats.org/officeDocument/2006/relationships/hyperlink" Target="https://jwt.io/introduction/" TargetMode="External"/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6750" TargetMode="External"/><Relationship Id="rId5" Type="http://schemas.openxmlformats.org/officeDocument/2006/relationships/hyperlink" Target="https://www.oauth.com/oauth2-servers/background/" TargetMode="External"/><Relationship Id="rId4" Type="http://schemas.openxmlformats.org/officeDocument/2006/relationships/hyperlink" Target="https://www.digitalocean.com/community/tutorials/an-introduction-to-oauth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OAuth 2.0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Overview</a:t>
            </a:r>
            <a:r>
              <a:rPr altLang="en-US" sz="2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altLang="en-US" sz="2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sz="1400" b="1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b</a:t>
            </a:r>
            <a:r>
              <a:rPr altLang="en-US" sz="1400" b="1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y Rama Menda</a:t>
            </a:r>
          </a:p>
        </p:txBody>
      </p:sp>
    </p:spTree>
    <p:extLst>
      <p:ext uri="{BB962C8B-B14F-4D97-AF65-F5344CB8AC3E}">
        <p14:creationId xmlns:p14="http://schemas.microsoft.com/office/powerpoint/2010/main" val="126425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79"/>
            <a:ext cx="8728075" cy="671649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Use Case : Accessing Vendor Services 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2.0 Overview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3191" y="823032"/>
            <a:ext cx="87007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System-Level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Authentication ?</a:t>
            </a:r>
            <a:endParaRPr lang="en-US" sz="11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Vendor’s </a:t>
            </a:r>
            <a:r>
              <a:rPr lang="en-US" sz="9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provider authorizes the calling application(Gateway) to access resources (Vendor’s services).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can be done by the following ways</a:t>
            </a:r>
          </a:p>
          <a:p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Using Mutual </a:t>
            </a:r>
            <a:r>
              <a:rPr lang="en-US" sz="900" b="1" dirty="0" err="1">
                <a:solidFill>
                  <a:srgbClr val="002060"/>
                </a:solidFill>
                <a:latin typeface="+mj-lt"/>
              </a:rPr>
              <a:t>Auth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 between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 and 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Vendor’s API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Client ID and Secret through the one time registration with 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1" dirty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Using Gateway’s Client ID and Client Secret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Client ID and Secret through the one time registration with Vendor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Gateway is responsible for securely managing “Client Secret”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Both (Mutual </a:t>
            </a:r>
            <a:r>
              <a:rPr lang="en-US" sz="900" b="1" dirty="0" err="1">
                <a:solidFill>
                  <a:srgbClr val="002060"/>
                </a:solidFill>
                <a:latin typeface="+mj-lt"/>
              </a:rPr>
              <a:t>Auth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 + Client ID and Client Secret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)</a:t>
            </a: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91" y="3177904"/>
            <a:ext cx="344298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Who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should manage </a:t>
            </a:r>
            <a:r>
              <a:rPr lang="en-US" sz="1100" b="1" dirty="0">
                <a:solidFill>
                  <a:srgbClr val="002060"/>
                </a:solidFill>
                <a:latin typeface="+mj-lt"/>
              </a:rPr>
              <a:t>the token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?</a:t>
            </a: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Depends on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Gateway’s role</a:t>
            </a:r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100" b="1" dirty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 to manage the token (Service Orchestrator)</a:t>
            </a:r>
            <a:endParaRPr lang="en-US" sz="900" dirty="0" smtClean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abstracts vendor’s </a:t>
            </a:r>
            <a:r>
              <a:rPr lang="en-US" sz="9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can perform the Service Orchestration if needed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Seem-less to the consumer if token expires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Gateway’s Consumer 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to manage the token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should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pass through layer.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should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perform the Service Orchestration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Gateway’s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are exposed to Vendor’s </a:t>
            </a:r>
            <a:r>
              <a:rPr lang="en-US" sz="9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46681" y="2530734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10</a:t>
            </a:fld>
            <a:endParaRPr lang="en-US" sz="800" dirty="0"/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81" y="2530734"/>
            <a:ext cx="5113449" cy="41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U551178\Desktop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77" y="2559152"/>
            <a:ext cx="490424" cy="5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19607"/>
              </p:ext>
            </p:extLst>
          </p:nvPr>
        </p:nvGraphicFramePr>
        <p:xfrm>
          <a:off x="304798" y="920750"/>
          <a:ext cx="8677276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Questions ?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0960" y="2164080"/>
            <a:ext cx="3962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rgbClr val="002060"/>
                </a:solidFill>
              </a:rPr>
              <a:t>?</a:t>
            </a:r>
            <a:endParaRPr lang="en-US" sz="16600" b="1" dirty="0">
              <a:solidFill>
                <a:srgbClr val="002060"/>
              </a:solidFill>
            </a:endParaRPr>
          </a:p>
        </p:txBody>
      </p:sp>
      <p:sp>
        <p:nvSpPr>
          <p:cNvPr id="8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11</a:t>
            </a:fld>
            <a:endParaRPr lang="en-US" sz="800" dirty="0"/>
          </a:p>
        </p:txBody>
      </p:sp>
      <p:sp>
        <p:nvSpPr>
          <p:cNvPr id="10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2346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>
                <a:solidFill>
                  <a:prstClr val="black">
                    <a:tint val="75000"/>
                  </a:prstClr>
                </a:solidFill>
              </a:rPr>
              <a:pPr/>
              <a:t>3/23/2018</a:t>
            </a:fld>
            <a:endParaRPr lang="en-US" sz="1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sz="1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>
                <a:solidFill>
                  <a:prstClr val="black">
                    <a:tint val="75000"/>
                  </a:prstClr>
                </a:solidFill>
              </a:rPr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4506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002060"/>
                </a:solidFill>
              </a:rPr>
              <a:t>Authentication Server Capabilities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2.0 Overview</a:t>
            </a:r>
          </a:p>
        </p:txBody>
      </p:sp>
      <p:sp>
        <p:nvSpPr>
          <p:cNvPr id="30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3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13</a:t>
            </a:fld>
            <a:endParaRPr lang="en-US" sz="800" dirty="0"/>
          </a:p>
        </p:txBody>
      </p:sp>
      <p:sp>
        <p:nvSpPr>
          <p:cNvPr id="32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44836"/>
              </p:ext>
            </p:extLst>
          </p:nvPr>
        </p:nvGraphicFramePr>
        <p:xfrm>
          <a:off x="349636" y="1141429"/>
          <a:ext cx="8669081" cy="5206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3271"/>
                <a:gridCol w="1763486"/>
                <a:gridCol w="2637064"/>
                <a:gridCol w="2585260"/>
              </a:tblGrid>
              <a:tr h="25365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Capability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Description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Request parameters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Response parameters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70460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authorize  endpoint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Support </a:t>
                      </a: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/authorize 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endpoint to generate Authorization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token endpoint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Support </a:t>
                      </a: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/token 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endpoint to generate Access Token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506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introspection endpoint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Token Introspection endpoint to validate the 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Information</a:t>
                      </a:r>
                      <a:r>
                        <a:rPr lang="en-US" sz="1100" baseline="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endpoint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Token Information request endpoint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Refresh Tokens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Refreshing Access Tokens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70460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Application</a:t>
                      </a:r>
                    </a:p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Registration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Provision to register an application and generate Client ID and Secret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Client Secret Management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Revoking &amp; Resetting Client Secret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Applications Management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Deleting registered applications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235" y="832756"/>
            <a:ext cx="3703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Capabilities needed for Authorization Server</a:t>
            </a:r>
            <a:endParaRPr lang="en-US" sz="11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9760485">
            <a:off x="4533382" y="2659460"/>
            <a:ext cx="3241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TO DO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20740"/>
              </p:ext>
            </p:extLst>
          </p:nvPr>
        </p:nvGraphicFramePr>
        <p:xfrm>
          <a:off x="304797" y="858404"/>
          <a:ext cx="8669081" cy="560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1836585"/>
                <a:gridCol w="6467442"/>
              </a:tblGrid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Term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Description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241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3rd Party Application (Client)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 application making protected resource requests on behalf of the resource owner and with its authorization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authorization server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server issuing access tokens to the client after successfully authenticating the resource owner and obtaining authorization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resource server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server hosting the protected resources, capable of accepting and responding to protected resource requests using access tokens.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resource owner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 entity capable of granting access to a protected resource. When the resource owner is a person, it is referred to as an end-user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Client registration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Before initiating the OAuth 2.0 protocol, the client registers with the authorization server to get Client ID and Client Secret by passing Application Name, Callback URL etc.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Client ID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authorization server issues the registered client a client identifier -- a unique string representing the registration information provided by the client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Confidential Clients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Clients capable of maintaining the confidentiality of their credentials.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e.g. Server side web applications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Public Clients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Clients incapable of maintaining the confidentiality of their credentials.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e.g. Single Page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Java Script Applications (SPA) , Native mobile applications etc.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Note: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 native application is a public client installed and executed on the device.</a:t>
                      </a: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Access 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Access tokens are credentials used to access protected resources. An access token is a string representing an authorization issued to the client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Refresh Token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Refresh tokens are credentials used to obtain access tokens. Refresh tokens are issued to the client by the authorization server and are used to obtain a new access token when the current access token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becomes invalid or expires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Glossary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2.0 Overview</a:t>
            </a:r>
          </a:p>
        </p:txBody>
      </p:sp>
      <p:sp>
        <p:nvSpPr>
          <p:cNvPr id="5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14</a:t>
            </a:fld>
            <a:endParaRPr lang="en-US" sz="800" dirty="0"/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11861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04698"/>
              </p:ext>
            </p:extLst>
          </p:nvPr>
        </p:nvGraphicFramePr>
        <p:xfrm>
          <a:off x="304797" y="920750"/>
          <a:ext cx="8669081" cy="564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4245049"/>
                <a:gridCol w="4058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Document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Notes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  <a:hlinkClick r:id="rId2"/>
                        </a:rPr>
                        <a:t>The OAuth 2.0 Authorization Framework (IETF)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  <a:hlinkClick r:id="rId3"/>
                        </a:rPr>
                        <a:t>Securing an API by using OAuth 2.0 (IBM Knowledge Center)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4"/>
                        </a:rPr>
                        <a:t>An Introduction to OAuth 2.0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5"/>
                        </a:rPr>
                        <a:t>OAuth 2.0 Servers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6"/>
                        </a:rPr>
                        <a:t>The OAuth 2.0 Authorization Framework: Bearer Token Usage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7"/>
                        </a:rPr>
                        <a:t>Introduction to JSON Web Tokens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8"/>
                        </a:rPr>
                        <a:t>The Anatomy of a JSON Web Token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2.0 Overview</a:t>
            </a:r>
          </a:p>
        </p:txBody>
      </p:sp>
      <p:sp>
        <p:nvSpPr>
          <p:cNvPr id="5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15</a:t>
            </a:fld>
            <a:endParaRPr lang="en-US" sz="800" dirty="0"/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37083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Topics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269428" y="6629400"/>
            <a:ext cx="2133600" cy="136525"/>
          </a:xfrm>
        </p:spPr>
        <p:txBody>
          <a:bodyPr anchor="ctr"/>
          <a:lstStyle/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29400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3124200" y="6629400"/>
            <a:ext cx="2895600" cy="136525"/>
          </a:xfrm>
          <a:prstGeom prst="rect">
            <a:avLst/>
          </a:prstGeom>
        </p:spPr>
        <p:txBody>
          <a:bodyPr anchor="ctr"/>
          <a:lstStyle/>
          <a:p>
            <a:r>
              <a:rPr lang="en-US" sz="800" i="1" dirty="0" smtClean="0"/>
              <a:t>By Rama Menda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36790390"/>
              </p:ext>
            </p:extLst>
          </p:nvPr>
        </p:nvGraphicFramePr>
        <p:xfrm>
          <a:off x="152400" y="685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7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83033" y="1314450"/>
            <a:ext cx="4916042" cy="2204543"/>
          </a:xfrm>
          <a:prstGeom prst="roundRect">
            <a:avLst>
              <a:gd name="adj" fmla="val 3499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</a:t>
            </a:r>
            <a:r>
              <a:rPr lang="en-US" sz="10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Owner accessing the resource</a:t>
            </a:r>
            <a:endParaRPr lang="en-US" sz="1000" dirty="0">
              <a:solidFill>
                <a:srgbClr val="002060"/>
              </a:solidFill>
              <a:ea typeface="ＭＳ Ｐゴシック" charset="0"/>
              <a:cs typeface="MS P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22860"/>
            <a:ext cx="8728075" cy="635724"/>
          </a:xfrm>
        </p:spPr>
        <p:txBody>
          <a:bodyPr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Authorization </a:t>
            </a:r>
            <a:r>
              <a:rPr lang="en-US" sz="1400" b="1" dirty="0" smtClean="0">
                <a:solidFill>
                  <a:srgbClr val="002060"/>
                </a:solidFill>
              </a:rPr>
              <a:t>(Before OAuth …)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691" y="777266"/>
            <a:ext cx="8293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: </a:t>
            </a:r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process of granting or denying access to resources.</a:t>
            </a:r>
            <a:endParaRPr lang="en-US" sz="900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77977" y="1641022"/>
            <a:ext cx="1329347" cy="1732854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Server</a:t>
            </a:r>
            <a:endParaRPr lang="en-US" sz="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167740" y="2257331"/>
            <a:ext cx="2686312" cy="2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72987" y="2029030"/>
            <a:ext cx="218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Resource  access request</a:t>
            </a:r>
          </a:p>
          <a:p>
            <a:pPr marL="228600" indent="-228600">
              <a:buAutoNum type="arabicPeriod"/>
            </a:pPr>
            <a:endParaRPr lang="en-US" sz="800" b="1" dirty="0" smtClean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c</a:t>
            </a:r>
            <a:r>
              <a:rPr lang="en-US" sz="800" dirty="0" smtClean="0">
                <a:solidFill>
                  <a:srgbClr val="002060"/>
                </a:solidFill>
              </a:rPr>
              <a:t>ontaining </a:t>
            </a:r>
            <a:r>
              <a:rPr lang="en-US" sz="800" b="1" i="1" dirty="0" smtClean="0">
                <a:solidFill>
                  <a:srgbClr val="002060"/>
                </a:solidFill>
              </a:rPr>
              <a:t>User Credentials</a:t>
            </a:r>
            <a:endParaRPr lang="en-US" sz="800" b="1" i="1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1167741" y="2939370"/>
            <a:ext cx="27793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572988" y="2738129"/>
            <a:ext cx="158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Response</a:t>
            </a:r>
          </a:p>
          <a:p>
            <a:pPr algn="ctr"/>
            <a:endParaRPr lang="en-US" sz="800" b="1" dirty="0">
              <a:solidFill>
                <a:srgbClr val="002060"/>
              </a:solidFill>
            </a:endParaRPr>
          </a:p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 containing resource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 rot="16200000">
            <a:off x="4357570" y="1985660"/>
            <a:ext cx="985672" cy="524150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Resources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12177" y="1641022"/>
            <a:ext cx="639235" cy="1732853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Resource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 Owner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aseline="0" dirty="0" smtClean="0">
                <a:solidFill>
                  <a:schemeClr val="bg1"/>
                </a:solidFill>
                <a:ea typeface="MS PGothic" pitchFamily="34" charset="-128"/>
              </a:rPr>
              <a:t>(or)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User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 rot="16200000">
            <a:off x="3750898" y="1985659"/>
            <a:ext cx="985672" cy="524151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Authorization Process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391212" y="4294414"/>
            <a:ext cx="4916042" cy="2203651"/>
          </a:xfrm>
          <a:prstGeom prst="roundRect">
            <a:avLst>
              <a:gd name="adj" fmla="val 3499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sz="10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3rd Party application accessing the Resource Owner’s resources</a:t>
            </a:r>
          </a:p>
        </p:txBody>
      </p:sp>
      <p:cxnSp>
        <p:nvCxnSpPr>
          <p:cNvPr id="64" name="Straight Arrow Connector 63"/>
          <p:cNvCxnSpPr>
            <a:endCxn id="65" idx="3"/>
          </p:cNvCxnSpPr>
          <p:nvPr/>
        </p:nvCxnSpPr>
        <p:spPr bwMode="auto">
          <a:xfrm>
            <a:off x="2681234" y="5214270"/>
            <a:ext cx="1196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2781131" y="4883410"/>
            <a:ext cx="109684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Resource  </a:t>
            </a:r>
          </a:p>
          <a:p>
            <a:pPr algn="ctr">
              <a:spcAft>
                <a:spcPts val="600"/>
              </a:spcAft>
            </a:pPr>
            <a:r>
              <a:rPr lang="en-US" sz="800" b="1" dirty="0" smtClean="0">
                <a:solidFill>
                  <a:srgbClr val="002060"/>
                </a:solidFill>
              </a:rPr>
              <a:t>access request</a:t>
            </a:r>
          </a:p>
          <a:p>
            <a:pPr algn="ctr"/>
            <a:r>
              <a:rPr lang="en-US" sz="800" dirty="0" smtClean="0">
                <a:solidFill>
                  <a:srgbClr val="C00000"/>
                </a:solidFill>
              </a:rPr>
              <a:t>Send u</a:t>
            </a:r>
            <a:r>
              <a:rPr lang="en-US" sz="800" i="1" dirty="0" smtClean="0">
                <a:solidFill>
                  <a:srgbClr val="C00000"/>
                </a:solidFill>
              </a:rPr>
              <a:t>ser Credentials</a:t>
            </a:r>
            <a:endParaRPr lang="en-US" sz="800" i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2722798" y="5918442"/>
            <a:ext cx="12974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2880406" y="5686028"/>
            <a:ext cx="97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Response</a:t>
            </a:r>
          </a:p>
          <a:p>
            <a:pPr algn="ctr"/>
            <a:endParaRPr lang="en-US" sz="800" b="1" dirty="0">
              <a:solidFill>
                <a:srgbClr val="002060"/>
              </a:solidFill>
            </a:endParaRPr>
          </a:p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 containing </a:t>
            </a:r>
          </a:p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resource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991424" y="4635142"/>
            <a:ext cx="716749" cy="1732854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3</a:t>
            </a:r>
            <a:r>
              <a:rPr kumimoji="0" lang="en-US" sz="1000" b="1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 Party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16200000">
            <a:off x="1353562" y="5393901"/>
            <a:ext cx="1563469" cy="21326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</a:rPr>
              <a:t>Stored User </a:t>
            </a:r>
            <a:r>
              <a:rPr lang="en-US" sz="800" dirty="0" smtClean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</a:rPr>
              <a:t>Credential</a:t>
            </a:r>
            <a:endParaRPr lang="en-US" sz="800" dirty="0">
              <a:solidFill>
                <a:schemeClr val="bg1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1102179" y="5170678"/>
            <a:ext cx="889245" cy="595711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Credentials</a:t>
            </a:r>
          </a:p>
        </p:txBody>
      </p:sp>
      <p:sp>
        <p:nvSpPr>
          <p:cNvPr id="89" name="Date Placeholder 8"/>
          <p:cNvSpPr txBox="1">
            <a:spLocks/>
          </p:cNvSpPr>
          <p:nvPr/>
        </p:nvSpPr>
        <p:spPr bwMode="auto">
          <a:xfrm>
            <a:off x="269428" y="6629400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90" name="Slide Number Placeholder 9"/>
          <p:cNvSpPr txBox="1">
            <a:spLocks/>
          </p:cNvSpPr>
          <p:nvPr/>
        </p:nvSpPr>
        <p:spPr bwMode="auto">
          <a:xfrm>
            <a:off x="8645972" y="6629400"/>
            <a:ext cx="457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defRPr sz="1000" kern="1200">
                <a:solidFill>
                  <a:srgbClr val="626366"/>
                </a:solidFill>
                <a:latin typeface="+mn-lt"/>
                <a:ea typeface="+mn-ea"/>
                <a:cs typeface="MS PGothic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800" smtClean="0"/>
              <a:pPr/>
              <a:t>3</a:t>
            </a:fld>
            <a:endParaRPr lang="en-US" sz="800" dirty="0"/>
          </a:p>
        </p:txBody>
      </p:sp>
      <p:sp>
        <p:nvSpPr>
          <p:cNvPr id="91" name="Footer Placeholder 10"/>
          <p:cNvSpPr txBox="1">
            <a:spLocks/>
          </p:cNvSpPr>
          <p:nvPr/>
        </p:nvSpPr>
        <p:spPr>
          <a:xfrm>
            <a:off x="3124200" y="6629400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i="1" smtClean="0"/>
              <a:t>By Rama Menda</a:t>
            </a:r>
            <a:endParaRPr lang="en-US" sz="800" i="1" dirty="0" smtClean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921829" y="3518993"/>
            <a:ext cx="3061607" cy="2833954"/>
          </a:xfrm>
          <a:prstGeom prst="wedgeRoundRectCallout">
            <a:avLst>
              <a:gd name="adj1" fmla="val -73099"/>
              <a:gd name="adj2" fmla="val -9540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ea typeface="ＭＳ Ｐゴシック" charset="0"/>
                <a:cs typeface="MS PGothic"/>
              </a:rPr>
              <a:t>Challenges</a:t>
            </a:r>
            <a:endParaRPr lang="en-US" sz="10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Applications </a:t>
            </a:r>
            <a:r>
              <a:rPr lang="en-US" sz="900" dirty="0">
                <a:solidFill>
                  <a:srgbClr val="002060"/>
                </a:solidFill>
              </a:rPr>
              <a:t>are required to store the resource owner’s credentials for future use</a:t>
            </a:r>
          </a:p>
          <a:p>
            <a:pPr marL="171450" indent="-171450">
              <a:buBlip>
                <a:blip r:embed="rId2"/>
              </a:buBlip>
            </a:pP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900" dirty="0">
                <a:solidFill>
                  <a:srgbClr val="002060"/>
                </a:solidFill>
              </a:rPr>
              <a:t>3</a:t>
            </a:r>
            <a:r>
              <a:rPr lang="en-US" sz="900" baseline="30000" dirty="0">
                <a:solidFill>
                  <a:srgbClr val="002060"/>
                </a:solidFill>
              </a:rPr>
              <a:t>rd</a:t>
            </a:r>
            <a:r>
              <a:rPr lang="en-US" sz="900" dirty="0">
                <a:solidFill>
                  <a:srgbClr val="002060"/>
                </a:solidFill>
              </a:rPr>
              <a:t> Party Applications gain overly broad access to the resource owner’s protected resources, leaving resource owners without any ability to restrict duration or access to a limited subset of resources</a:t>
            </a:r>
          </a:p>
          <a:p>
            <a:pPr marL="171450" indent="-171450">
              <a:buBlip>
                <a:blip r:embed="rId2"/>
              </a:buBlip>
            </a:pP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900" dirty="0" smtClean="0">
                <a:solidFill>
                  <a:srgbClr val="002060"/>
                </a:solidFill>
              </a:rPr>
              <a:t>Resource </a:t>
            </a:r>
            <a:r>
              <a:rPr lang="en-US" sz="900" dirty="0">
                <a:solidFill>
                  <a:srgbClr val="002060"/>
                </a:solidFill>
              </a:rPr>
              <a:t>owners cannot revoke access to an individual </a:t>
            </a: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 without </a:t>
            </a:r>
            <a:r>
              <a:rPr lang="en-US" sz="900" dirty="0">
                <a:solidFill>
                  <a:srgbClr val="002060"/>
                </a:solidFill>
              </a:rPr>
              <a:t>revoking access to all </a:t>
            </a: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parties</a:t>
            </a: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900" dirty="0">
                <a:solidFill>
                  <a:srgbClr val="002060"/>
                </a:solidFill>
              </a:rPr>
              <a:t>Compromise of any </a:t>
            </a: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</a:t>
            </a:r>
            <a:r>
              <a:rPr lang="en-US" sz="900" dirty="0">
                <a:solidFill>
                  <a:srgbClr val="002060"/>
                </a:solidFill>
              </a:rPr>
              <a:t>application results in compromise of the end-user’s password</a:t>
            </a:r>
            <a:endParaRPr lang="en-US" sz="900" dirty="0"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3" name="AutoShape 2" descr="Image result for check mark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Image result for check mark icon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ge result for check mark icon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8" descr="Image result for check mark icon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C:\Users\U551178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46" y="1571028"/>
            <a:ext cx="1455283" cy="145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 bwMode="auto">
          <a:xfrm>
            <a:off x="509965" y="4635142"/>
            <a:ext cx="639235" cy="1717805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Resource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 Owner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aseline="0" dirty="0" smtClean="0">
                <a:solidFill>
                  <a:schemeClr val="bg1"/>
                </a:solidFill>
                <a:ea typeface="MS PGothic" pitchFamily="34" charset="-128"/>
              </a:rPr>
              <a:t>(or)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User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3723" y="1898140"/>
            <a:ext cx="255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Only Server  maintains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User Credentials</a:t>
            </a:r>
            <a:endParaRPr lang="en-US" sz="1000" b="1" dirty="0">
              <a:solidFill>
                <a:srgbClr val="002060"/>
              </a:solidFill>
              <a:ea typeface="ＭＳ Ｐゴシック" charset="0"/>
              <a:cs typeface="MS PGothic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971607" y="2831713"/>
            <a:ext cx="1167607" cy="278277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User Credentials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3884375" y="4635142"/>
            <a:ext cx="1329347" cy="1732854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Server</a:t>
            </a:r>
            <a:endParaRPr lang="en-US" sz="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 rot="16200000">
            <a:off x="4363968" y="4979780"/>
            <a:ext cx="985672" cy="524150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Resources</a:t>
            </a:r>
          </a:p>
        </p:txBody>
      </p:sp>
      <p:sp>
        <p:nvSpPr>
          <p:cNvPr id="38" name="Rounded Rectangle 37"/>
          <p:cNvSpPr/>
          <p:nvPr/>
        </p:nvSpPr>
        <p:spPr bwMode="auto">
          <a:xfrm rot="16200000">
            <a:off x="3757296" y="4979779"/>
            <a:ext cx="985672" cy="524151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Authorization Process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3978005" y="5825833"/>
            <a:ext cx="1167607" cy="278277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12485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852153" y="2577830"/>
            <a:ext cx="5116344" cy="4105075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High-level protocol flow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252854" y="3694583"/>
            <a:ext cx="1645920" cy="2837506"/>
          </a:xfrm>
          <a:prstGeom prst="roundRect">
            <a:avLst>
              <a:gd name="adj" fmla="val 261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22860"/>
            <a:ext cx="8728075" cy="635724"/>
          </a:xfrm>
        </p:spPr>
        <p:txBody>
          <a:bodyPr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OAuth 2.0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39" y="775881"/>
            <a:ext cx="343553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What is OAUTH 2.0 ?</a:t>
            </a:r>
          </a:p>
          <a:p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It is an authorization framework that enables applications to obtain limited access to user’s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By orchestrating an approval interaction between the resource owner and the </a:t>
            </a:r>
            <a:r>
              <a:rPr lang="en-US" sz="900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resource(On behalf of a resource </a:t>
            </a:r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owner)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By allowing application to obtain access on its own behalf</a:t>
            </a:r>
            <a:endParaRPr lang="en-US" sz="900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39" y="5664741"/>
            <a:ext cx="34355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Benefits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can grant access to 3</a:t>
            </a:r>
            <a:r>
              <a:rPr lang="en-US" sz="900" baseline="300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rd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party without sharing their credentials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can restrict 3</a:t>
            </a:r>
            <a:r>
              <a:rPr lang="en-US" sz="900" baseline="300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rd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party applications from gaining broad access.</a:t>
            </a:r>
            <a:endParaRPr lang="en-US" sz="110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2154" y="775881"/>
            <a:ext cx="51163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Roles</a:t>
            </a:r>
            <a:endParaRPr lang="en-US" sz="1200" b="1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3</a:t>
            </a:r>
            <a:r>
              <a:rPr lang="en-US" sz="900" b="1" baseline="300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rd</a:t>
            </a: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party Application (Client) :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An application making protected resource requests on behalf of the resource owner and with its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(User) :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An entity capable of granting access to a protected resource. When the resource owner is a person, it is referred to as an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end-user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Server :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The server hosting the protected resources, capable of accepting and responding to protected resource requests using access tokens</a:t>
            </a: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Server :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The server issuing access tokens to the client after successfully authenticating the resource owner and obtaining authorization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004563" y="3020291"/>
            <a:ext cx="894945" cy="3376652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3</a:t>
            </a:r>
            <a:r>
              <a:rPr kumimoji="0" lang="en-US" sz="1100" b="1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 Party 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(Client)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344379" y="2729372"/>
            <a:ext cx="1456721" cy="70525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{Resource Owner}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44380" y="3813733"/>
            <a:ext cx="1456720" cy="1735012"/>
          </a:xfrm>
          <a:prstGeom prst="roundRect">
            <a:avLst>
              <a:gd name="adj" fmla="val 4959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Authorization Server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44380" y="5770427"/>
            <a:ext cx="1456720" cy="64292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{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e.g. Services}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117" y="3698932"/>
            <a:ext cx="222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b="1" dirty="0" smtClean="0">
                <a:solidFill>
                  <a:srgbClr val="002060"/>
                </a:solidFill>
              </a:rPr>
              <a:t>Authorization Request</a:t>
            </a:r>
          </a:p>
          <a:p>
            <a:r>
              <a:rPr lang="en-US" sz="800" b="1" dirty="0" smtClean="0">
                <a:solidFill>
                  <a:srgbClr val="002060"/>
                </a:solidFill>
              </a:rPr>
              <a:t>      </a:t>
            </a:r>
            <a:r>
              <a:rPr lang="en-US" sz="800" dirty="0" smtClean="0">
                <a:solidFill>
                  <a:srgbClr val="002060"/>
                </a:solidFill>
              </a:rPr>
              <a:t>(or via </a:t>
            </a:r>
            <a:r>
              <a:rPr lang="en-US" sz="800" b="1" i="1" dirty="0" smtClean="0">
                <a:solidFill>
                  <a:srgbClr val="002060"/>
                </a:solidFill>
              </a:rPr>
              <a:t>Authorization Server</a:t>
            </a:r>
            <a:r>
              <a:rPr lang="en-US" sz="800" dirty="0" smtClean="0">
                <a:solidFill>
                  <a:srgbClr val="002060"/>
                </a:solidFill>
              </a:rPr>
              <a:t>)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9899" y="4383754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2. Authorization Grant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899508" y="5017077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899507" y="4798951"/>
            <a:ext cx="1898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b="1" dirty="0" smtClean="0">
                <a:solidFill>
                  <a:srgbClr val="002060"/>
                </a:solidFill>
              </a:rPr>
              <a:t>3. Access Token Request</a:t>
            </a:r>
          </a:p>
          <a:p>
            <a:pPr>
              <a:spcAft>
                <a:spcPts val="600"/>
              </a:spcAft>
            </a:pPr>
            <a:r>
              <a:rPr lang="en-US" sz="600" dirty="0" smtClean="0">
                <a:solidFill>
                  <a:srgbClr val="002060"/>
                </a:solidFill>
              </a:rPr>
              <a:t>Containing Authorization Grant</a:t>
            </a:r>
            <a:endParaRPr lang="en-US" sz="6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4899508" y="5306748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909897" y="5276153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4. Access Token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899508" y="5967781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99508" y="5759383"/>
            <a:ext cx="1784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b="1" dirty="0" smtClean="0">
                <a:solidFill>
                  <a:srgbClr val="002060"/>
                </a:solidFill>
              </a:rPr>
              <a:t>5. Resource Request </a:t>
            </a:r>
          </a:p>
          <a:p>
            <a:pPr>
              <a:spcAft>
                <a:spcPts val="600"/>
              </a:spcAft>
            </a:pPr>
            <a:r>
              <a:rPr lang="en-US" sz="600" dirty="0">
                <a:solidFill>
                  <a:srgbClr val="002060"/>
                </a:solidFill>
              </a:rPr>
              <a:t>c</a:t>
            </a:r>
            <a:r>
              <a:rPr lang="en-US" sz="600" dirty="0" smtClean="0">
                <a:solidFill>
                  <a:srgbClr val="002060"/>
                </a:solidFill>
              </a:rPr>
              <a:t>ontains  Access Token</a:t>
            </a:r>
            <a:endParaRPr lang="en-US" sz="600" dirty="0">
              <a:solidFill>
                <a:srgbClr val="00206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925653" y="6245172"/>
            <a:ext cx="24092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024198" y="6232598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6. Resource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739" y="4202218"/>
            <a:ext cx="34355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Grant types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Represents the resource owner’s authorization to a 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 for accessing the resources</a:t>
            </a: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Code </a:t>
            </a:r>
            <a:r>
              <a:rPr lang="en-US" sz="800" i="1" dirty="0">
                <a:solidFill>
                  <a:srgbClr val="002060"/>
                </a:solidFill>
                <a:ea typeface="ＭＳ Ｐゴシック" charset="0"/>
                <a:cs typeface="MS PGothic"/>
              </a:rPr>
              <a:t>(For </a:t>
            </a:r>
            <a:r>
              <a:rPr lang="en-US" sz="800" i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Confidential Applications</a:t>
            </a:r>
            <a:r>
              <a:rPr lang="en-US" sz="800" i="1" dirty="0">
                <a:solidFill>
                  <a:srgbClr val="002060"/>
                </a:solidFill>
                <a:ea typeface="ＭＳ Ｐゴシック" charset="0"/>
                <a:cs typeface="MS PGothic"/>
              </a:rPr>
              <a:t>) </a:t>
            </a:r>
            <a:endParaRPr lang="en-US" sz="800" i="1" dirty="0" smtClean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Implicit </a:t>
            </a:r>
            <a:r>
              <a:rPr lang="en-US" sz="800" i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(For Public Applications)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Password </a:t>
            </a:r>
          </a:p>
          <a:p>
            <a:r>
              <a:rPr lang="en-US" sz="900" i="1" dirty="0">
                <a:solidFill>
                  <a:srgbClr val="002060"/>
                </a:solidFill>
                <a:ea typeface="ＭＳ Ｐゴシック" charset="0"/>
                <a:cs typeface="MS PGothic"/>
              </a:rPr>
              <a:t> </a:t>
            </a:r>
            <a:r>
              <a:rPr lang="en-US" sz="900" i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</a:t>
            </a:r>
            <a:r>
              <a:rPr lang="en-US" sz="800" i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(Trusted apps by the Resource Owner)</a:t>
            </a:r>
            <a:endParaRPr lang="en-US" sz="900" i="1" dirty="0" smtClean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Client Credentials</a:t>
            </a:r>
          </a:p>
        </p:txBody>
      </p:sp>
      <p:sp>
        <p:nvSpPr>
          <p:cNvPr id="37" name="Date Placeholder 8"/>
          <p:cNvSpPr txBox="1">
            <a:spLocks/>
          </p:cNvSpPr>
          <p:nvPr/>
        </p:nvSpPr>
        <p:spPr bwMode="auto">
          <a:xfrm>
            <a:off x="269428" y="6694712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39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94712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4</a:t>
            </a:fld>
            <a:endParaRPr lang="en-US" sz="800" dirty="0"/>
          </a:p>
        </p:txBody>
      </p:sp>
      <p:sp>
        <p:nvSpPr>
          <p:cNvPr id="40" name="Footer Placeholder 10"/>
          <p:cNvSpPr txBox="1">
            <a:spLocks/>
          </p:cNvSpPr>
          <p:nvPr/>
        </p:nvSpPr>
        <p:spPr>
          <a:xfrm>
            <a:off x="3124200" y="6694712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i="1" smtClean="0"/>
              <a:t>By Rama Menda</a:t>
            </a:r>
            <a:endParaRPr lang="en-US" sz="800" i="1" dirty="0" smtClean="0"/>
          </a:p>
        </p:txBody>
      </p:sp>
      <p:cxnSp>
        <p:nvCxnSpPr>
          <p:cNvPr id="5" name="Elbow Connector 4"/>
          <p:cNvCxnSpPr/>
          <p:nvPr/>
        </p:nvCxnSpPr>
        <p:spPr bwMode="auto">
          <a:xfrm flipV="1">
            <a:off x="4919728" y="3434625"/>
            <a:ext cx="2835722" cy="6593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Elbow Connector 45"/>
          <p:cNvCxnSpPr/>
          <p:nvPr/>
        </p:nvCxnSpPr>
        <p:spPr bwMode="auto">
          <a:xfrm rot="10800000" flipV="1">
            <a:off x="4925655" y="3434624"/>
            <a:ext cx="3427642" cy="978173"/>
          </a:xfrm>
          <a:prstGeom prst="bentConnector3">
            <a:avLst>
              <a:gd name="adj1" fmla="val -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4" name="Rounded Rectangle 53"/>
          <p:cNvSpPr/>
          <p:nvPr/>
        </p:nvSpPr>
        <p:spPr bwMode="auto">
          <a:xfrm>
            <a:off x="7412603" y="5099835"/>
            <a:ext cx="637277" cy="391577"/>
          </a:xfrm>
          <a:prstGeom prst="roundRect">
            <a:avLst>
              <a:gd name="adj" fmla="val 628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3</a:t>
            </a:r>
            <a:r>
              <a:rPr kumimoji="0" lang="en-US" sz="600" b="0" i="0" u="none" strike="noStrike" cap="none" normalizeH="0" baseline="3000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rd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 Party 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2060"/>
                </a:solidFill>
                <a:latin typeface="Verdana" pitchFamily="34" charset="0"/>
                <a:ea typeface="MS PGothic" pitchFamily="34" charset="-128"/>
              </a:rPr>
              <a:t>Credentials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8106023" y="5087269"/>
            <a:ext cx="637277" cy="391577"/>
          </a:xfrm>
          <a:prstGeom prst="roundRect">
            <a:avLst>
              <a:gd name="adj" fmla="val 6280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Resource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Owner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Credentials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4133396" y="5853595"/>
            <a:ext cx="637277" cy="391577"/>
          </a:xfrm>
          <a:prstGeom prst="roundRect">
            <a:avLst>
              <a:gd name="adj" fmla="val 628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3</a:t>
            </a:r>
            <a:r>
              <a:rPr kumimoji="0" lang="en-US" sz="600" b="0" i="0" u="none" strike="noStrike" cap="none" normalizeH="0" baseline="3000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rd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 Party 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2060"/>
                </a:solidFill>
                <a:latin typeface="Verdana" pitchFamily="34" charset="0"/>
                <a:ea typeface="MS PGothic" pitchFamily="34" charset="-128"/>
              </a:rPr>
              <a:t>Credentials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412603" y="2789020"/>
            <a:ext cx="1330697" cy="231271"/>
          </a:xfrm>
          <a:prstGeom prst="roundRect">
            <a:avLst>
              <a:gd name="adj" fmla="val 6280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Resource </a:t>
            </a:r>
            <a:r>
              <a:rPr lang="en-US" sz="6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Owner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Credentials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738" y="2199874"/>
            <a:ext cx="3435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3</a:t>
            </a:r>
            <a:r>
              <a:rPr lang="en-US" sz="1100" b="1" baseline="300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rd</a:t>
            </a:r>
            <a:r>
              <a:rPr lang="en-US" sz="11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party application registration</a:t>
            </a:r>
            <a:endParaRPr lang="en-US" sz="1100" dirty="0" smtClean="0">
              <a:solidFill>
                <a:srgbClr val="002060"/>
              </a:solidFill>
            </a:endParaRPr>
          </a:p>
          <a:p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applications register with Authorization server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to get </a:t>
            </a:r>
            <a:r>
              <a:rPr lang="en-US" sz="900" b="1" i="1" dirty="0" smtClean="0">
                <a:solidFill>
                  <a:srgbClr val="002060"/>
                </a:solidFill>
              </a:rPr>
              <a:t>Client ID</a:t>
            </a:r>
            <a:r>
              <a:rPr lang="en-US" sz="900" dirty="0" smtClean="0">
                <a:solidFill>
                  <a:srgbClr val="002060"/>
                </a:solidFill>
              </a:rPr>
              <a:t> and </a:t>
            </a:r>
            <a:r>
              <a:rPr lang="en-US" sz="900" b="1" i="1" dirty="0" smtClean="0">
                <a:solidFill>
                  <a:srgbClr val="002060"/>
                </a:solidFill>
              </a:rPr>
              <a:t>Client Secret </a:t>
            </a:r>
            <a:r>
              <a:rPr lang="en-US" sz="900" dirty="0">
                <a:solidFill>
                  <a:srgbClr val="002060"/>
                </a:solidFill>
              </a:rPr>
              <a:t>by providing</a:t>
            </a:r>
            <a:endParaRPr lang="en-US" sz="900" b="1" i="1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Application Name and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Application Callback URL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737" y="3171387"/>
            <a:ext cx="352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3rd party application </a:t>
            </a:r>
            <a:r>
              <a:rPr lang="en-US" sz="11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types</a:t>
            </a:r>
          </a:p>
          <a:p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Based on how securely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maintain their credentials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Confidential applications </a:t>
            </a:r>
          </a:p>
          <a:p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 (e.g. Server Side web applications)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Public Applications </a:t>
            </a:r>
          </a:p>
          <a:p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  (e.g. Native Mobile apps, Java Script Apps, SPA  etc.)</a:t>
            </a:r>
          </a:p>
        </p:txBody>
      </p:sp>
    </p:spTree>
    <p:extLst>
      <p:ext uri="{BB962C8B-B14F-4D97-AF65-F5344CB8AC3E}">
        <p14:creationId xmlns:p14="http://schemas.microsoft.com/office/powerpoint/2010/main" val="34381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Confidential Applications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2.0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5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3</a:t>
            </a:r>
            <a:r>
              <a:rPr lang="en-US" sz="800" b="1" baseline="30000" dirty="0" smtClean="0">
                <a:solidFill>
                  <a:schemeClr val="bg1"/>
                </a:solidFill>
                <a:ea typeface="MS PGothic" pitchFamily="34" charset="-128"/>
              </a:rPr>
              <a:t>rd 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Party 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33" name="Straight Connector 32"/>
          <p:cNvCxnSpPr>
            <a:stCxn id="26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38" name="Straight Connector 37"/>
          <p:cNvCxnSpPr>
            <a:stCxn id="27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5761611" y="3745021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5792013" y="5680929"/>
            <a:ext cx="1474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4314219" y="4095235"/>
            <a:ext cx="29024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370150" y="4445449"/>
            <a:ext cx="2846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5792013" y="4815139"/>
            <a:ext cx="1474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777520" y="60311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5777520" y="638135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4314218" y="338678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4314217" y="6623909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5801741" y="5330715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4370150" y="3221404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1. User’s Resource Request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83700" y="3364076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Authorization Code Request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</a:t>
            </a:r>
            <a:r>
              <a:rPr lang="en-US" sz="600" dirty="0" err="1" smtClean="0">
                <a:solidFill>
                  <a:srgbClr val="002060"/>
                </a:solidFill>
              </a:rPr>
              <a:t>client_id</a:t>
            </a:r>
            <a:r>
              <a:rPr lang="en-US" sz="600" dirty="0" smtClean="0">
                <a:solidFill>
                  <a:srgbClr val="002060"/>
                </a:solidFill>
              </a:rPr>
              <a:t>=&lt;Id&gt;,response_type=“</a:t>
            </a:r>
            <a:r>
              <a:rPr lang="en-US" sz="600" dirty="0" smtClean="0">
                <a:solidFill>
                  <a:srgbClr val="C00000"/>
                </a:solidFill>
              </a:rPr>
              <a:t>code</a:t>
            </a:r>
            <a:r>
              <a:rPr lang="en-US" sz="600" dirty="0" smtClean="0">
                <a:solidFill>
                  <a:srgbClr val="002060"/>
                </a:solidFill>
              </a:rPr>
              <a:t>”,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scope=“read” , state=&lt;Random Value&gt;}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70150" y="3915158"/>
            <a:ext cx="28465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Require User Credential and Request Permission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70150" y="4252390"/>
            <a:ext cx="1291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Allow Access reply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3700" y="4533088"/>
            <a:ext cx="3039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Returns Authorization Code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{code=&lt;XYZ&gt; , state=&lt;Random Value&gt;}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83700" y="4951489"/>
            <a:ext cx="31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6. Request for Access Token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</a:t>
            </a:r>
            <a:r>
              <a:rPr lang="en-US" sz="600" dirty="0" err="1" smtClean="0">
                <a:solidFill>
                  <a:srgbClr val="002060"/>
                </a:solidFill>
              </a:rPr>
              <a:t>client_id</a:t>
            </a:r>
            <a:r>
              <a:rPr lang="en-US" sz="600" dirty="0" smtClean="0">
                <a:solidFill>
                  <a:srgbClr val="002060"/>
                </a:solidFill>
              </a:rPr>
              <a:t>=&lt;Id&gt; , </a:t>
            </a:r>
            <a:r>
              <a:rPr lang="en-US" sz="600" dirty="0" err="1" smtClean="0">
                <a:solidFill>
                  <a:srgbClr val="C00000"/>
                </a:solidFill>
              </a:rPr>
              <a:t>client_secret</a:t>
            </a:r>
            <a:r>
              <a:rPr lang="en-US" sz="600" dirty="0" smtClean="0">
                <a:solidFill>
                  <a:srgbClr val="C00000"/>
                </a:solidFill>
              </a:rPr>
              <a:t>=&lt;</a:t>
            </a:r>
            <a:r>
              <a:rPr lang="en-US" sz="600" dirty="0" err="1" smtClean="0">
                <a:solidFill>
                  <a:srgbClr val="C00000"/>
                </a:solidFill>
              </a:rPr>
              <a:t>acbd</a:t>
            </a:r>
            <a:r>
              <a:rPr lang="en-US" sz="600" dirty="0" smtClean="0">
                <a:solidFill>
                  <a:srgbClr val="C00000"/>
                </a:solidFill>
              </a:rPr>
              <a:t>#&gt;</a:t>
            </a:r>
            <a:r>
              <a:rPr lang="en-US" sz="600" dirty="0" smtClean="0">
                <a:solidFill>
                  <a:srgbClr val="002060"/>
                </a:solidFill>
              </a:rPr>
              <a:t> , </a:t>
            </a:r>
            <a:r>
              <a:rPr lang="en-US" sz="600" dirty="0">
                <a:solidFill>
                  <a:srgbClr val="002060"/>
                </a:solidFill>
              </a:rPr>
              <a:t>code=&lt;XYZ&gt; </a:t>
            </a:r>
            <a:r>
              <a:rPr lang="en-US" sz="600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grant_type=“</a:t>
            </a:r>
            <a:r>
              <a:rPr lang="en-US" sz="600" dirty="0" err="1" smtClean="0">
                <a:solidFill>
                  <a:srgbClr val="002060"/>
                </a:solidFill>
              </a:rPr>
              <a:t>authorization_code</a:t>
            </a:r>
            <a:r>
              <a:rPr lang="en-US" sz="600" dirty="0" smtClean="0">
                <a:solidFill>
                  <a:srgbClr val="002060"/>
                </a:solidFill>
              </a:rPr>
              <a:t>“}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83700" y="5330715"/>
            <a:ext cx="31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7. Access Token Response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{access_token=&lt;Token&gt; , token_type=“bearer”</a:t>
            </a:r>
            <a:endParaRPr lang="en-US" sz="600" dirty="0">
              <a:solidFill>
                <a:srgbClr val="002060"/>
              </a:solidFill>
            </a:endParaRPr>
          </a:p>
          <a:p>
            <a:r>
              <a:rPr lang="en-US" sz="600" dirty="0" smtClean="0">
                <a:solidFill>
                  <a:srgbClr val="002060"/>
                </a:solidFill>
              </a:rPr>
              <a:t>expires_in = &lt;1234&gt; , refresh_token=&lt;</a:t>
            </a:r>
            <a:r>
              <a:rPr lang="en-US" sz="600" dirty="0" err="1" smtClean="0">
                <a:solidFill>
                  <a:srgbClr val="002060"/>
                </a:solidFill>
              </a:rPr>
              <a:t>RefreshToken</a:t>
            </a:r>
            <a:r>
              <a:rPr lang="en-US" sz="600" dirty="0" smtClean="0">
                <a:solidFill>
                  <a:srgbClr val="002060"/>
                </a:solidFill>
              </a:rPr>
              <a:t>&gt; 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83700" y="577027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8</a:t>
            </a:r>
            <a:r>
              <a:rPr lang="en-US" sz="600" b="1" dirty="0" smtClean="0">
                <a:solidFill>
                  <a:srgbClr val="002060"/>
                </a:solidFill>
              </a:rPr>
              <a:t>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rgbClr val="002060"/>
                </a:solidFill>
              </a:rPr>
              <a:t>{access_token=&lt;Token&gt; 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83700" y="617398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9.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70150" y="637008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10.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43191" y="836579"/>
            <a:ext cx="34630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>
                <a:solidFill>
                  <a:srgbClr val="002060"/>
                </a:solidFill>
              </a:rPr>
              <a:t>What are Confidential Applications ?</a:t>
            </a:r>
          </a:p>
          <a:p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Applications capable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of maintaining the confidentiality of their credentials (e.g., client implemented on a secure server with restricted access to the client credentials), or capable of secure client  authentication using other means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.</a:t>
            </a:r>
          </a:p>
          <a:p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e.g. Server side web applications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852153" y="836579"/>
            <a:ext cx="5087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Grant type: Authorization Code 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i.e. </a:t>
            </a:r>
            <a:r>
              <a:rPr lang="en-US" sz="900" b="1" dirty="0" smtClean="0">
                <a:solidFill>
                  <a:srgbClr val="C00000"/>
                </a:solidFill>
              </a:rPr>
              <a:t>response_type=“code”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3191" y="2588221"/>
            <a:ext cx="346304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Request flow</a:t>
            </a:r>
            <a:endParaRPr lang="en-US" sz="1050" b="1" dirty="0" smtClean="0">
              <a:solidFill>
                <a:srgbClr val="002060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User tries to access Resource through the Application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invokes Authorization Server’s </a:t>
            </a:r>
            <a:r>
              <a:rPr lang="en-US" sz="900" b="1" dirty="0" smtClean="0">
                <a:solidFill>
                  <a:srgbClr val="002060"/>
                </a:solidFill>
              </a:rPr>
              <a:t>authorize </a:t>
            </a:r>
            <a:r>
              <a:rPr lang="en-US" sz="900" dirty="0" smtClean="0">
                <a:solidFill>
                  <a:srgbClr val="002060"/>
                </a:solidFill>
              </a:rPr>
              <a:t>endpoint by passing it’s Client Id and </a:t>
            </a:r>
            <a:r>
              <a:rPr lang="en-US" sz="900" b="1" dirty="0" smtClean="0">
                <a:solidFill>
                  <a:srgbClr val="002060"/>
                </a:solidFill>
              </a:rPr>
              <a:t>response_type=“Code”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Authorization server redirect the user to Authorization Server’s sign page.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User(Resource Owner) enters his credentials and select “Allow”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Authentication server </a:t>
            </a:r>
            <a:r>
              <a:rPr lang="en-US" sz="900" dirty="0">
                <a:solidFill>
                  <a:srgbClr val="002060"/>
                </a:solidFill>
              </a:rPr>
              <a:t>v</a:t>
            </a:r>
            <a:r>
              <a:rPr lang="en-US" sz="900" dirty="0" smtClean="0">
                <a:solidFill>
                  <a:srgbClr val="002060"/>
                </a:solidFill>
              </a:rPr>
              <a:t>alidated </a:t>
            </a:r>
            <a:r>
              <a:rPr lang="en-US" sz="900" dirty="0">
                <a:solidFill>
                  <a:srgbClr val="002060"/>
                </a:solidFill>
              </a:rPr>
              <a:t>the Resource Owner’s </a:t>
            </a:r>
            <a:r>
              <a:rPr lang="en-US" sz="900" dirty="0" smtClean="0">
                <a:solidFill>
                  <a:srgbClr val="002060"/>
                </a:solidFill>
              </a:rPr>
              <a:t>credential and sends the Access Code through Application’s Callback URL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invokes Authorization Servers </a:t>
            </a:r>
            <a:r>
              <a:rPr lang="en-US" sz="900" b="1" dirty="0" smtClean="0">
                <a:solidFill>
                  <a:srgbClr val="002060"/>
                </a:solidFill>
              </a:rPr>
              <a:t>token </a:t>
            </a:r>
            <a:r>
              <a:rPr lang="en-US" sz="900" dirty="0" smtClean="0">
                <a:solidFill>
                  <a:srgbClr val="002060"/>
                </a:solidFill>
              </a:rPr>
              <a:t>endpoint for </a:t>
            </a:r>
            <a:r>
              <a:rPr lang="en-US" sz="900" b="1" dirty="0" smtClean="0">
                <a:solidFill>
                  <a:srgbClr val="002060"/>
                </a:solidFill>
              </a:rPr>
              <a:t>Access Token </a:t>
            </a:r>
            <a:r>
              <a:rPr lang="en-US" sz="900" dirty="0" smtClean="0">
                <a:solidFill>
                  <a:srgbClr val="002060"/>
                </a:solidFill>
              </a:rPr>
              <a:t>by passing its </a:t>
            </a:r>
            <a:r>
              <a:rPr lang="en-US" sz="900" b="1" dirty="0" smtClean="0">
                <a:solidFill>
                  <a:srgbClr val="002060"/>
                </a:solidFill>
              </a:rPr>
              <a:t>Client ID, Secret </a:t>
            </a:r>
            <a:r>
              <a:rPr lang="en-US" sz="900" dirty="0" smtClean="0">
                <a:solidFill>
                  <a:srgbClr val="002060"/>
                </a:solidFill>
              </a:rPr>
              <a:t>and </a:t>
            </a:r>
            <a:r>
              <a:rPr lang="en-US" sz="900" b="1" dirty="0" smtClean="0">
                <a:solidFill>
                  <a:srgbClr val="002060"/>
                </a:solidFill>
              </a:rPr>
              <a:t>Access Code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Authentication Server returns the </a:t>
            </a:r>
            <a:r>
              <a:rPr lang="en-US" sz="900" dirty="0" smtClean="0">
                <a:solidFill>
                  <a:srgbClr val="002060"/>
                </a:solidFill>
              </a:rPr>
              <a:t>generated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smtClean="0">
                <a:solidFill>
                  <a:srgbClr val="002060"/>
                </a:solidFill>
              </a:rPr>
              <a:t>    Access </a:t>
            </a:r>
            <a:r>
              <a:rPr lang="en-US" sz="900" dirty="0">
                <a:solidFill>
                  <a:srgbClr val="002060"/>
                </a:solidFill>
              </a:rPr>
              <a:t>Token , Refresh Token etc</a:t>
            </a:r>
            <a:r>
              <a:rPr lang="en-US" sz="900" dirty="0" smtClean="0">
                <a:solidFill>
                  <a:srgbClr val="002060"/>
                </a:solidFill>
              </a:rPr>
              <a:t>.</a:t>
            </a:r>
            <a:r>
              <a:rPr lang="en-US" sz="900" dirty="0">
                <a:solidFill>
                  <a:srgbClr val="002060"/>
                </a:solidFill>
              </a:rPr>
              <a:t>	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8</a:t>
            </a:r>
            <a:r>
              <a:rPr lang="en-US" sz="900" dirty="0">
                <a:solidFill>
                  <a:srgbClr val="002060"/>
                </a:solidFill>
              </a:rPr>
              <a:t>.  Application requests Resource with Access Token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solidFill>
                  <a:srgbClr val="002060"/>
                </a:solidFill>
              </a:rPr>
              <a:t>9.  Upon successful validation Resource Server </a:t>
            </a:r>
            <a:r>
              <a:rPr lang="en-US" sz="900" dirty="0" smtClean="0">
                <a:solidFill>
                  <a:srgbClr val="002060"/>
                </a:solidFill>
              </a:rPr>
              <a:t>returns the Resource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7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39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5</a:t>
            </a:fld>
            <a:endParaRPr lang="en-US" sz="800" dirty="0"/>
          </a:p>
        </p:txBody>
      </p:sp>
      <p:sp>
        <p:nvSpPr>
          <p:cNvPr id="40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2153" y="1368841"/>
            <a:ext cx="463780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Application registration with Authentication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3rd Party Application register with Authorization server by providing it’s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</a:t>
            </a:r>
            <a:r>
              <a:rPr lang="en-US" sz="900" dirty="0">
                <a:solidFill>
                  <a:srgbClr val="002060"/>
                </a:solidFill>
              </a:rPr>
              <a:t>name and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homepage and Callback </a:t>
            </a:r>
            <a:r>
              <a:rPr lang="en-US" sz="900" dirty="0" smtClean="0">
                <a:solidFill>
                  <a:srgbClr val="002060"/>
                </a:solidFill>
              </a:rPr>
              <a:t>URL</a:t>
            </a:r>
            <a:endParaRPr lang="en-US" dirty="0"/>
          </a:p>
        </p:txBody>
      </p:sp>
      <p:pic>
        <p:nvPicPr>
          <p:cNvPr id="1026" name="Picture 2" descr="C:\Users\U551178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69" y="2844798"/>
            <a:ext cx="396895" cy="3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1129" y="3189036"/>
            <a:ext cx="44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User</a:t>
            </a:r>
            <a:endParaRPr 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Public Applications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2.0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3</a:t>
            </a:r>
            <a:r>
              <a:rPr lang="en-US" sz="800" b="1" baseline="30000" dirty="0">
                <a:solidFill>
                  <a:schemeClr val="bg1"/>
                </a:solidFill>
                <a:ea typeface="MS PGothic" pitchFamily="34" charset="-128"/>
              </a:rPr>
              <a:t>rd </a:t>
            </a: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Party 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1611" y="3745021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4314219" y="4095235"/>
            <a:ext cx="29024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370150" y="4445449"/>
            <a:ext cx="2846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4370151" y="4815139"/>
            <a:ext cx="28465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60311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638135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14218" y="338678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314217" y="656676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370150" y="3221404"/>
            <a:ext cx="1702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1. Initiate Access Token Request 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83700" y="3364076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Implicit Grant Request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&gt;,response_type=“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scope=“read” , 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redirect_uri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Callback URL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state=&lt;Random Value&gt;}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0150" y="3915158"/>
            <a:ext cx="28465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Require User Credential and Request Permission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0150" y="4252390"/>
            <a:ext cx="1291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Allow Access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70150" y="4530520"/>
            <a:ext cx="410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Receives Access Token through callback URL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,token_type=“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 expires_in=&lt;1234&gt;, state=&lt;Random Value&gt;}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83700" y="5846477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8</a:t>
            </a:r>
            <a:r>
              <a:rPr lang="en-US" sz="600" b="1" dirty="0" smtClean="0">
                <a:solidFill>
                  <a:srgbClr val="002060"/>
                </a:solidFill>
              </a:rPr>
              <a:t>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3700" y="617398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9.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0150" y="637008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10.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4314218" y="569564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370150" y="540096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7.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Circular Arrow 76"/>
          <p:cNvSpPr/>
          <p:nvPr/>
        </p:nvSpPr>
        <p:spPr bwMode="auto">
          <a:xfrm rot="5400000">
            <a:off x="4173005" y="4781297"/>
            <a:ext cx="316671" cy="684050"/>
          </a:xfrm>
          <a:prstGeom prst="circularArrow">
            <a:avLst>
              <a:gd name="adj1" fmla="val 12500"/>
              <a:gd name="adj2" fmla="val 988755"/>
              <a:gd name="adj3" fmla="val 20457681"/>
              <a:gd name="adj4" fmla="val 10800000"/>
              <a:gd name="adj5" fmla="val 206"/>
            </a:avLst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02411" y="5030989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6. Retain </a:t>
            </a:r>
            <a:r>
              <a:rPr lang="en-US" sz="600" dirty="0" smtClean="0">
                <a:solidFill>
                  <a:srgbClr val="002060"/>
                </a:solidFill>
              </a:rPr>
              <a:t>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6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6</a:t>
            </a:fld>
            <a:endParaRPr lang="en-US" sz="800" dirty="0"/>
          </a:p>
        </p:txBody>
      </p:sp>
      <p:sp>
        <p:nvSpPr>
          <p:cNvPr id="62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191" y="2577830"/>
            <a:ext cx="3463047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Request flow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User tries to access Resource through the Application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invokes Authorization Server’s </a:t>
            </a:r>
            <a:r>
              <a:rPr lang="en-US" sz="900" b="1" dirty="0" smtClean="0">
                <a:solidFill>
                  <a:srgbClr val="002060"/>
                </a:solidFill>
              </a:rPr>
              <a:t>authorize </a:t>
            </a:r>
            <a:r>
              <a:rPr lang="en-US" sz="900" dirty="0" smtClean="0">
                <a:solidFill>
                  <a:srgbClr val="002060"/>
                </a:solidFill>
              </a:rPr>
              <a:t>endpoint by passing it’s Client Id and </a:t>
            </a:r>
            <a:r>
              <a:rPr lang="en-US" sz="900" b="1" dirty="0" smtClean="0">
                <a:solidFill>
                  <a:srgbClr val="002060"/>
                </a:solidFill>
              </a:rPr>
              <a:t>response_type=“token”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Authorization server redirect the user to Authorization Server’s sign page.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User(Resource Owner) enters his credentials and select “Allow”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Authentication server </a:t>
            </a:r>
            <a:r>
              <a:rPr lang="en-US" sz="900" dirty="0">
                <a:solidFill>
                  <a:srgbClr val="002060"/>
                </a:solidFill>
              </a:rPr>
              <a:t>v</a:t>
            </a:r>
            <a:r>
              <a:rPr lang="en-US" sz="900" dirty="0" smtClean="0">
                <a:solidFill>
                  <a:srgbClr val="002060"/>
                </a:solidFill>
              </a:rPr>
              <a:t>alidated </a:t>
            </a:r>
            <a:r>
              <a:rPr lang="en-US" sz="900" dirty="0">
                <a:solidFill>
                  <a:srgbClr val="002060"/>
                </a:solidFill>
              </a:rPr>
              <a:t>the Resource Owner’s </a:t>
            </a:r>
            <a:r>
              <a:rPr lang="en-US" sz="900" dirty="0" smtClean="0">
                <a:solidFill>
                  <a:srgbClr val="002060"/>
                </a:solidFill>
              </a:rPr>
              <a:t>credential and sends the Access Code through Application’s Callback URL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invokes Authorization Servers </a:t>
            </a:r>
            <a:r>
              <a:rPr lang="en-US" sz="900" b="1" dirty="0" smtClean="0">
                <a:solidFill>
                  <a:srgbClr val="002060"/>
                </a:solidFill>
              </a:rPr>
              <a:t>token </a:t>
            </a:r>
            <a:r>
              <a:rPr lang="en-US" sz="900" dirty="0" smtClean="0">
                <a:solidFill>
                  <a:srgbClr val="002060"/>
                </a:solidFill>
              </a:rPr>
              <a:t>endpoint for </a:t>
            </a:r>
            <a:r>
              <a:rPr lang="en-US" sz="900" b="1" dirty="0" smtClean="0">
                <a:solidFill>
                  <a:srgbClr val="002060"/>
                </a:solidFill>
              </a:rPr>
              <a:t>Access Token </a:t>
            </a:r>
            <a:r>
              <a:rPr lang="en-US" sz="900" dirty="0" smtClean="0">
                <a:solidFill>
                  <a:srgbClr val="002060"/>
                </a:solidFill>
              </a:rPr>
              <a:t>by passing its </a:t>
            </a:r>
            <a:r>
              <a:rPr lang="en-US" sz="900" b="1" dirty="0" smtClean="0">
                <a:solidFill>
                  <a:srgbClr val="002060"/>
                </a:solidFill>
              </a:rPr>
              <a:t>Client ID </a:t>
            </a:r>
            <a:r>
              <a:rPr lang="en-US" sz="900" dirty="0" smtClean="0">
                <a:solidFill>
                  <a:srgbClr val="002060"/>
                </a:solidFill>
              </a:rPr>
              <a:t>and </a:t>
            </a:r>
            <a:r>
              <a:rPr lang="en-US" sz="900" b="1" dirty="0" smtClean="0">
                <a:solidFill>
                  <a:srgbClr val="002060"/>
                </a:solidFill>
              </a:rPr>
              <a:t>Access Code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Authentication Server returns the </a:t>
            </a:r>
            <a:r>
              <a:rPr lang="en-US" sz="900" dirty="0" smtClean="0">
                <a:solidFill>
                  <a:srgbClr val="002060"/>
                </a:solidFill>
              </a:rPr>
              <a:t>generated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smtClean="0">
                <a:solidFill>
                  <a:srgbClr val="002060"/>
                </a:solidFill>
              </a:rPr>
              <a:t>    Access </a:t>
            </a:r>
            <a:r>
              <a:rPr lang="en-US" sz="900" dirty="0">
                <a:solidFill>
                  <a:srgbClr val="002060"/>
                </a:solidFill>
              </a:rPr>
              <a:t>Token , Refresh Token etc</a:t>
            </a:r>
            <a:r>
              <a:rPr lang="en-US" sz="900" dirty="0" smtClean="0">
                <a:solidFill>
                  <a:srgbClr val="002060"/>
                </a:solidFill>
              </a:rPr>
              <a:t>.</a:t>
            </a:r>
            <a:r>
              <a:rPr lang="en-US" sz="900" dirty="0">
                <a:solidFill>
                  <a:srgbClr val="002060"/>
                </a:solidFill>
              </a:rPr>
              <a:t>	</a:t>
            </a:r>
          </a:p>
          <a:p>
            <a:pPr>
              <a:spcAft>
                <a:spcPts val="3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8</a:t>
            </a:r>
            <a:r>
              <a:rPr lang="en-US" sz="900" dirty="0">
                <a:solidFill>
                  <a:srgbClr val="002060"/>
                </a:solidFill>
              </a:rPr>
              <a:t>.  Application requests Resource with Access Token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rgbClr val="002060"/>
                </a:solidFill>
              </a:rPr>
              <a:t>9.  Upon successful validation Resource Server </a:t>
            </a:r>
            <a:r>
              <a:rPr lang="en-US" sz="900" dirty="0" smtClean="0">
                <a:solidFill>
                  <a:srgbClr val="002060"/>
                </a:solidFill>
              </a:rPr>
              <a:t>returns the Resource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3191" y="836579"/>
            <a:ext cx="346304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What are Public Applications ?</a:t>
            </a:r>
          </a:p>
          <a:p>
            <a:r>
              <a:rPr lang="en-US" sz="900" dirty="0">
                <a:solidFill>
                  <a:srgbClr val="002060"/>
                </a:solidFill>
              </a:rPr>
              <a:t>Clients incapable of maintaining the confidentiality of </a:t>
            </a:r>
            <a:r>
              <a:rPr lang="en-US" sz="900" dirty="0" smtClean="0">
                <a:solidFill>
                  <a:srgbClr val="002060"/>
                </a:solidFill>
              </a:rPr>
              <a:t>their credentials </a:t>
            </a:r>
            <a:r>
              <a:rPr lang="en-US" sz="900" dirty="0">
                <a:solidFill>
                  <a:srgbClr val="002060"/>
                </a:solidFill>
              </a:rPr>
              <a:t>(e.g., clients executing on the device used by </a:t>
            </a:r>
            <a:r>
              <a:rPr lang="en-US" sz="900" dirty="0" smtClean="0">
                <a:solidFill>
                  <a:srgbClr val="002060"/>
                </a:solidFill>
              </a:rPr>
              <a:t>the resource </a:t>
            </a:r>
            <a:r>
              <a:rPr lang="en-US" sz="900" dirty="0">
                <a:solidFill>
                  <a:srgbClr val="002060"/>
                </a:solidFill>
              </a:rPr>
              <a:t>owner, such as an installed native application or a </a:t>
            </a:r>
            <a:r>
              <a:rPr lang="en-US" sz="900" dirty="0" smtClean="0">
                <a:solidFill>
                  <a:srgbClr val="002060"/>
                </a:solidFill>
              </a:rPr>
              <a:t>web browser-based </a:t>
            </a:r>
            <a:r>
              <a:rPr lang="en-US" sz="900" dirty="0">
                <a:solidFill>
                  <a:srgbClr val="002060"/>
                </a:solidFill>
              </a:rPr>
              <a:t>application), and incapable of secure </a:t>
            </a:r>
            <a:r>
              <a:rPr lang="en-US" sz="900" dirty="0" smtClean="0">
                <a:solidFill>
                  <a:srgbClr val="002060"/>
                </a:solidFill>
              </a:rPr>
              <a:t>client authentication </a:t>
            </a:r>
            <a:r>
              <a:rPr lang="en-US" sz="900" dirty="0">
                <a:solidFill>
                  <a:srgbClr val="002060"/>
                </a:solidFill>
              </a:rPr>
              <a:t>via any other means</a:t>
            </a:r>
            <a:r>
              <a:rPr lang="en-US" sz="900" dirty="0" smtClean="0">
                <a:solidFill>
                  <a:srgbClr val="002060"/>
                </a:solidFill>
              </a:rPr>
              <a:t>.</a:t>
            </a:r>
          </a:p>
          <a:p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e.g. Single Page Java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s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cript Applications (SPA)</a:t>
            </a:r>
          </a:p>
          <a:p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    Native mobile applications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2153" y="836579"/>
            <a:ext cx="50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Grant type: Implicit 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i.e. </a:t>
            </a:r>
            <a:r>
              <a:rPr lang="en-US" sz="900" b="1" dirty="0" smtClean="0">
                <a:solidFill>
                  <a:srgbClr val="C00000"/>
                </a:solidFill>
              </a:rPr>
              <a:t>response_type=“token”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52153" y="1368841"/>
            <a:ext cx="463780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Application registration with Authentication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3rd </a:t>
            </a:r>
            <a:r>
              <a:rPr lang="en-US" sz="900" dirty="0">
                <a:solidFill>
                  <a:srgbClr val="002060"/>
                </a:solidFill>
              </a:rPr>
              <a:t>Party Application register with Authorization server by providing it’s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name and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homepage and Callback </a:t>
            </a:r>
            <a:r>
              <a:rPr lang="en-US" sz="900" dirty="0" smtClean="0">
                <a:solidFill>
                  <a:srgbClr val="002060"/>
                </a:solidFill>
              </a:rPr>
              <a:t>URL</a:t>
            </a:r>
            <a:endParaRPr lang="en-US" dirty="0"/>
          </a:p>
        </p:txBody>
      </p:sp>
      <p:pic>
        <p:nvPicPr>
          <p:cNvPr id="47" name="Picture 2" descr="C:\Users\U551178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69" y="2844798"/>
            <a:ext cx="396895" cy="3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131129" y="3189036"/>
            <a:ext cx="44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User</a:t>
            </a:r>
            <a:endParaRPr 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Trusted Applications </a:t>
            </a:r>
            <a:r>
              <a:rPr lang="en-US" sz="1200" b="1" dirty="0" smtClean="0">
                <a:solidFill>
                  <a:srgbClr val="002060"/>
                </a:solidFill>
              </a:rPr>
              <a:t>(By Resource Owner)</a:t>
            </a:r>
            <a:r>
              <a:rPr lang="en-US" sz="2400" b="1" dirty="0" smtClean="0">
                <a:solidFill>
                  <a:srgbClr val="002060"/>
                </a:solidFill>
              </a:rPr>
              <a:t/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2.0 Overview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3</a:t>
            </a:r>
            <a:r>
              <a:rPr lang="en-US" sz="800" b="1" baseline="30000" dirty="0">
                <a:solidFill>
                  <a:schemeClr val="bg1"/>
                </a:solidFill>
                <a:ea typeface="MS PGothic" pitchFamily="34" charset="-128"/>
              </a:rPr>
              <a:t>rd </a:t>
            </a: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Party 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6374" y="4397552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783701" y="5214366"/>
            <a:ext cx="14634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7644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616799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14218" y="3782109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314217" y="640674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314217" y="3470798"/>
            <a:ext cx="455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600" b="1" dirty="0" smtClean="0">
                <a:solidFill>
                  <a:srgbClr val="002060"/>
                </a:solidFill>
              </a:rPr>
              <a:t>Initiate Resource Request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{username=&lt;</a:t>
            </a:r>
            <a:r>
              <a:rPr lang="en-US" sz="600" dirty="0" smtClean="0">
                <a:solidFill>
                  <a:srgbClr val="C00000"/>
                </a:solidFill>
              </a:rPr>
              <a:t>Resource Owner </a:t>
            </a:r>
            <a:r>
              <a:rPr lang="en-US" sz="600" dirty="0" err="1" smtClean="0">
                <a:solidFill>
                  <a:srgbClr val="C00000"/>
                </a:solidFill>
              </a:rPr>
              <a:t>UserName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&gt;,password=&lt;</a:t>
            </a:r>
            <a:r>
              <a:rPr lang="en-US" sz="600" dirty="0" smtClean="0">
                <a:solidFill>
                  <a:srgbClr val="C00000"/>
                </a:solidFill>
              </a:rPr>
              <a:t>Resource Owner 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2752" y="3921347"/>
            <a:ext cx="269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Request Access Token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{grant_type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, 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scope=“read” </a:t>
            </a:r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username=&lt;</a:t>
            </a:r>
            <a:r>
              <a:rPr lang="en-US" sz="600" dirty="0" err="1" smtClean="0">
                <a:solidFill>
                  <a:srgbClr val="C00000"/>
                </a:solidFill>
              </a:rPr>
              <a:t>ResourceOwnerUserName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>
                <a:solidFill>
                  <a:srgbClr val="C00000"/>
                </a:solidFill>
              </a:rPr>
              <a:t>Resource Owner 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19146" y="4753446"/>
            <a:ext cx="265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token_type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=“token”, 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expires_in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=&lt;1234&gt;,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efresh_token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=&lt;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600" dirty="0" err="1" smtClean="0">
                <a:solidFill>
                  <a:srgbClr val="C00000"/>
                </a:solidFill>
              </a:rPr>
              <a:t>Token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=state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=&lt;Random Value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14180" y="5457857"/>
            <a:ext cx="2655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6560" y="5960621"/>
            <a:ext cx="173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0150" y="621006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6</a:t>
            </a:r>
            <a:r>
              <a:rPr lang="en-US" sz="600" b="1" dirty="0" smtClean="0">
                <a:solidFill>
                  <a:srgbClr val="002060"/>
                </a:solidFill>
              </a:rPr>
              <a:t>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30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3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7</a:t>
            </a:fld>
            <a:endParaRPr lang="en-US" sz="800" dirty="0"/>
          </a:p>
        </p:txBody>
      </p:sp>
      <p:sp>
        <p:nvSpPr>
          <p:cNvPr id="32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191" y="2983079"/>
            <a:ext cx="346304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Request flow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The resource owner provides the </a:t>
            </a: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Application(Client) with </a:t>
            </a:r>
            <a:r>
              <a:rPr lang="en-US" sz="900" dirty="0">
                <a:solidFill>
                  <a:srgbClr val="002060"/>
                </a:solidFill>
              </a:rPr>
              <a:t>its username and password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The </a:t>
            </a:r>
            <a:r>
              <a:rPr lang="en-US" sz="900" dirty="0" smtClean="0">
                <a:solidFill>
                  <a:srgbClr val="002060"/>
                </a:solidFill>
              </a:rPr>
              <a:t>Client requests </a:t>
            </a:r>
            <a:r>
              <a:rPr lang="en-US" sz="900" dirty="0">
                <a:solidFill>
                  <a:srgbClr val="002060"/>
                </a:solidFill>
              </a:rPr>
              <a:t>an access token from the authorization server’s token endpoint by including the credentials received from the resource owner, </a:t>
            </a:r>
            <a:r>
              <a:rPr lang="en-US" sz="900" b="1" dirty="0">
                <a:solidFill>
                  <a:srgbClr val="002060"/>
                </a:solidFill>
              </a:rPr>
              <a:t>Client ID </a:t>
            </a:r>
            <a:r>
              <a:rPr lang="en-US" sz="900" dirty="0" smtClean="0">
                <a:solidFill>
                  <a:srgbClr val="002060"/>
                </a:solidFill>
              </a:rPr>
              <a:t>, </a:t>
            </a:r>
            <a:r>
              <a:rPr lang="en-US" sz="900" b="1" dirty="0" smtClean="0">
                <a:solidFill>
                  <a:srgbClr val="002060"/>
                </a:solidFill>
              </a:rPr>
              <a:t>response_type=“password”</a:t>
            </a:r>
            <a:r>
              <a:rPr lang="en-US" sz="900" dirty="0" smtClean="0">
                <a:solidFill>
                  <a:srgbClr val="002060"/>
                </a:solidFill>
              </a:rPr>
              <a:t> etc.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The </a:t>
            </a:r>
            <a:r>
              <a:rPr lang="en-US" sz="900" dirty="0">
                <a:solidFill>
                  <a:srgbClr val="002060"/>
                </a:solidFill>
              </a:rPr>
              <a:t>authorization server authenticates the client and </a:t>
            </a:r>
            <a:r>
              <a:rPr lang="en-US" sz="900" dirty="0" smtClean="0">
                <a:solidFill>
                  <a:srgbClr val="002060"/>
                </a:solidFill>
              </a:rPr>
              <a:t>validates the </a:t>
            </a:r>
            <a:r>
              <a:rPr lang="en-US" sz="900" dirty="0">
                <a:solidFill>
                  <a:srgbClr val="002060"/>
                </a:solidFill>
              </a:rPr>
              <a:t>resource owner credentials, and if valid, issues an </a:t>
            </a:r>
            <a:r>
              <a:rPr lang="en-US" sz="900" dirty="0" smtClean="0">
                <a:solidFill>
                  <a:srgbClr val="002060"/>
                </a:solidFill>
              </a:rPr>
              <a:t>access token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4.  </a:t>
            </a:r>
            <a:r>
              <a:rPr lang="en-US" sz="900" dirty="0">
                <a:solidFill>
                  <a:srgbClr val="002060"/>
                </a:solidFill>
              </a:rPr>
              <a:t>Application requests Resource with Access Token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5.  </a:t>
            </a:r>
            <a:r>
              <a:rPr lang="en-US" sz="900" dirty="0">
                <a:solidFill>
                  <a:srgbClr val="002060"/>
                </a:solidFill>
              </a:rPr>
              <a:t>Upon successful validation Resource Server </a:t>
            </a:r>
            <a:r>
              <a:rPr lang="en-US" sz="900" dirty="0" smtClean="0">
                <a:solidFill>
                  <a:srgbClr val="002060"/>
                </a:solidFill>
              </a:rPr>
              <a:t>returns the Resource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191" y="836579"/>
            <a:ext cx="36089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002060"/>
                </a:solidFill>
              </a:rPr>
              <a:t>What are Trusted Applications ?</a:t>
            </a: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 owner has a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trusted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 with the client, such as the device operating system or a highly privileged application. </a:t>
            </a: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grant type is suitable for clients capable of obtaining the resource owner’s credentials (username and password, typically using an interactive form). </a:t>
            </a:r>
          </a:p>
          <a:p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also used to migrate existing clients using direct authentication schemes such as HTTP Basic or Digest authentication to OAuth by converting the stored credentials to an access token.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1273" y="836579"/>
            <a:ext cx="50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Grant type: Resource Owner Password</a:t>
            </a:r>
          </a:p>
          <a:p>
            <a:r>
              <a:rPr lang="en-US" sz="900" dirty="0" err="1" smtClean="0">
                <a:solidFill>
                  <a:srgbClr val="002060"/>
                </a:solidFill>
              </a:rPr>
              <a:t>i.e</a:t>
            </a:r>
            <a:r>
              <a:rPr lang="en-US" sz="900" dirty="0" smtClean="0">
                <a:solidFill>
                  <a:srgbClr val="002060"/>
                </a:solidFill>
              </a:rPr>
              <a:t> </a:t>
            </a:r>
            <a:r>
              <a:rPr lang="en-US" sz="900" b="1" dirty="0" smtClean="0">
                <a:solidFill>
                  <a:srgbClr val="C00000"/>
                </a:solidFill>
              </a:rPr>
              <a:t>response_type=“password”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2153" y="1393333"/>
            <a:ext cx="463780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Application registration with Authentication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3rd </a:t>
            </a:r>
            <a:r>
              <a:rPr lang="en-US" sz="900" dirty="0">
                <a:solidFill>
                  <a:srgbClr val="002060"/>
                </a:solidFill>
              </a:rPr>
              <a:t>Party Application register with Authorization server by providing it’s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name and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homepage and Callback </a:t>
            </a:r>
            <a:r>
              <a:rPr lang="en-US" sz="900" dirty="0" smtClean="0">
                <a:solidFill>
                  <a:srgbClr val="002060"/>
                </a:solidFill>
              </a:rPr>
              <a:t>URL</a:t>
            </a:r>
            <a:endParaRPr lang="en-US" dirty="0"/>
          </a:p>
        </p:txBody>
      </p:sp>
      <p:pic>
        <p:nvPicPr>
          <p:cNvPr id="36" name="Picture 2" descr="C:\Users\U551178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69" y="2844798"/>
            <a:ext cx="396895" cy="3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131129" y="3189036"/>
            <a:ext cx="44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User</a:t>
            </a:r>
            <a:endParaRPr 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Applications using their own credentials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2.0 Overview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3</a:t>
            </a:r>
            <a:r>
              <a:rPr lang="en-US" sz="800" b="1" baseline="30000" dirty="0">
                <a:solidFill>
                  <a:schemeClr val="bg1"/>
                </a:solidFill>
                <a:ea typeface="MS PGothic" pitchFamily="34" charset="-128"/>
              </a:rPr>
              <a:t>rd </a:t>
            </a: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Party 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6374" y="3894632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783701" y="4444746"/>
            <a:ext cx="14634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1548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555839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802753" y="3494627"/>
            <a:ext cx="2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1</a:t>
            </a:r>
            <a:r>
              <a:rPr lang="en-US" sz="600" b="1" dirty="0" smtClean="0">
                <a:solidFill>
                  <a:srgbClr val="002060"/>
                </a:solidFill>
              </a:rPr>
              <a:t>. Request Access Token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{grant_type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client_credentials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,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scope=“read”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client_secret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err="1" smtClean="0">
                <a:solidFill>
                  <a:srgbClr val="C00000"/>
                </a:solidFill>
              </a:rPr>
              <a:t>acbd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88666" y="4060026"/>
            <a:ext cx="284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</a:rPr>
              <a:t>2</a:t>
            </a:r>
            <a:r>
              <a:rPr lang="en-US" sz="600" dirty="0" smtClean="0">
                <a:solidFill>
                  <a:srgbClr val="002060"/>
                </a:solidFill>
              </a:rPr>
              <a:t>. </a:t>
            </a:r>
            <a:r>
              <a:rPr lang="en-US" sz="600" b="1" dirty="0" smtClean="0">
                <a:solidFill>
                  <a:srgbClr val="002060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token_type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=“token”, 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expires_in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=&lt;1234&gt;,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efresh_token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=&lt;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600" dirty="0" err="1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83700" y="485587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3.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3700" y="535102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26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8</a:t>
            </a:fld>
            <a:endParaRPr lang="en-US" sz="800" dirty="0"/>
          </a:p>
        </p:txBody>
      </p:sp>
      <p:sp>
        <p:nvSpPr>
          <p:cNvPr id="28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191" y="836579"/>
            <a:ext cx="36089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Applications using their own </a:t>
            </a:r>
            <a:r>
              <a:rPr lang="en-US" sz="1000" b="1" dirty="0" smtClean="0">
                <a:solidFill>
                  <a:srgbClr val="002060"/>
                </a:solidFill>
              </a:rPr>
              <a:t>credentials</a:t>
            </a:r>
            <a:endParaRPr lang="en-US" sz="1000" b="1" dirty="0">
              <a:solidFill>
                <a:srgbClr val="002060"/>
              </a:solidFill>
            </a:endParaRPr>
          </a:p>
          <a:p>
            <a:r>
              <a:rPr lang="en-US" sz="900" dirty="0" smtClean="0">
                <a:solidFill>
                  <a:srgbClr val="002060"/>
                </a:solidFill>
              </a:rPr>
              <a:t>The </a:t>
            </a:r>
            <a:r>
              <a:rPr lang="en-US" sz="900" dirty="0">
                <a:solidFill>
                  <a:srgbClr val="002060"/>
                </a:solidFill>
              </a:rPr>
              <a:t>client can request an access token using only its client</a:t>
            </a:r>
          </a:p>
          <a:p>
            <a:r>
              <a:rPr lang="en-US" sz="900" dirty="0">
                <a:solidFill>
                  <a:srgbClr val="002060"/>
                </a:solidFill>
              </a:rPr>
              <a:t>credentials (or other supported means of authentication) when </a:t>
            </a:r>
            <a:r>
              <a:rPr lang="en-US" sz="900" dirty="0" smtClean="0">
                <a:solidFill>
                  <a:srgbClr val="002060"/>
                </a:solidFill>
              </a:rPr>
              <a:t>the client </a:t>
            </a:r>
            <a:r>
              <a:rPr lang="en-US" sz="900" dirty="0">
                <a:solidFill>
                  <a:srgbClr val="002060"/>
                </a:solidFill>
              </a:rPr>
              <a:t>is requesting access to the protected resources under </a:t>
            </a:r>
            <a:r>
              <a:rPr lang="en-US" sz="900" dirty="0" smtClean="0">
                <a:solidFill>
                  <a:srgbClr val="002060"/>
                </a:solidFill>
              </a:rPr>
              <a:t>its control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273" y="836579"/>
            <a:ext cx="5087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Grant type: Client Credentials</a:t>
            </a:r>
          </a:p>
          <a:p>
            <a:r>
              <a:rPr lang="en-US" sz="900" dirty="0" err="1" smtClean="0">
                <a:solidFill>
                  <a:srgbClr val="002060"/>
                </a:solidFill>
              </a:rPr>
              <a:t>i.e</a:t>
            </a:r>
            <a:r>
              <a:rPr lang="en-US" sz="900" dirty="0" smtClean="0">
                <a:solidFill>
                  <a:srgbClr val="002060"/>
                </a:solidFill>
              </a:rPr>
              <a:t> </a:t>
            </a:r>
            <a:r>
              <a:rPr lang="en-US" sz="900" b="1" dirty="0" smtClean="0">
                <a:solidFill>
                  <a:srgbClr val="C00000"/>
                </a:solidFill>
              </a:rPr>
              <a:t>response_type=“client_credentials”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2153" y="1320601"/>
            <a:ext cx="463780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</a:rPr>
              <a:t>Application registration with Authentication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3rd </a:t>
            </a:r>
            <a:r>
              <a:rPr lang="en-US" sz="900" dirty="0">
                <a:solidFill>
                  <a:srgbClr val="002060"/>
                </a:solidFill>
              </a:rPr>
              <a:t>Party Application register with Authorization server by providing it’s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name and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homepage and Callback </a:t>
            </a:r>
            <a:r>
              <a:rPr lang="en-US" sz="900" dirty="0" smtClean="0">
                <a:solidFill>
                  <a:srgbClr val="002060"/>
                </a:solidFill>
              </a:rPr>
              <a:t>URL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3191" y="2588221"/>
            <a:ext cx="34630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002060"/>
                </a:solidFill>
              </a:rPr>
              <a:t>Request flow</a:t>
            </a:r>
            <a:endParaRPr lang="en-US" sz="900" b="1" dirty="0" smtClean="0">
              <a:solidFill>
                <a:srgbClr val="002060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The client authenticates with the authorization server </a:t>
            </a:r>
            <a:r>
              <a:rPr lang="en-US" sz="900" dirty="0" smtClean="0">
                <a:solidFill>
                  <a:srgbClr val="002060"/>
                </a:solidFill>
              </a:rPr>
              <a:t>and requests </a:t>
            </a:r>
            <a:r>
              <a:rPr lang="en-US" sz="900" dirty="0">
                <a:solidFill>
                  <a:srgbClr val="002060"/>
                </a:solidFill>
              </a:rPr>
              <a:t>an access token from the token </a:t>
            </a:r>
            <a:r>
              <a:rPr lang="en-US" sz="900" dirty="0" smtClean="0">
                <a:solidFill>
                  <a:srgbClr val="002060"/>
                </a:solidFill>
              </a:rPr>
              <a:t>endpoint.</a:t>
            </a:r>
            <a:endParaRPr lang="en-US" sz="900" dirty="0">
              <a:solidFill>
                <a:srgbClr val="002060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The authorization server authenticates the client, and if valid</a:t>
            </a:r>
            <a:r>
              <a:rPr lang="en-US" sz="900" dirty="0" smtClean="0">
                <a:solidFill>
                  <a:srgbClr val="002060"/>
                </a:solidFill>
              </a:rPr>
              <a:t>, issues </a:t>
            </a:r>
            <a:r>
              <a:rPr lang="en-US" sz="900" dirty="0">
                <a:solidFill>
                  <a:srgbClr val="002060"/>
                </a:solidFill>
              </a:rPr>
              <a:t>an access token</a:t>
            </a:r>
            <a:r>
              <a:rPr lang="en-US" sz="900" dirty="0" smtClean="0">
                <a:solidFill>
                  <a:srgbClr val="002060"/>
                </a:solidFill>
              </a:rPr>
              <a:t>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</a:t>
            </a:r>
            <a:r>
              <a:rPr lang="en-US" sz="900" dirty="0">
                <a:solidFill>
                  <a:srgbClr val="002060"/>
                </a:solidFill>
              </a:rPr>
              <a:t>requests Resource with Access </a:t>
            </a:r>
            <a:r>
              <a:rPr lang="en-US" sz="900" dirty="0" smtClean="0">
                <a:solidFill>
                  <a:srgbClr val="002060"/>
                </a:solidFill>
              </a:rPr>
              <a:t>Token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Upon </a:t>
            </a:r>
            <a:r>
              <a:rPr lang="en-US" sz="900" dirty="0">
                <a:solidFill>
                  <a:srgbClr val="002060"/>
                </a:solidFill>
              </a:rPr>
              <a:t>successful validation Resource Server </a:t>
            </a:r>
            <a:r>
              <a:rPr lang="en-US" sz="900" dirty="0" smtClean="0">
                <a:solidFill>
                  <a:srgbClr val="002060"/>
                </a:solidFill>
              </a:rPr>
              <a:t>returns the Resource</a:t>
            </a:r>
            <a:endParaRPr lang="en-US" sz="900" dirty="0">
              <a:solidFill>
                <a:srgbClr val="002060"/>
              </a:solidFill>
            </a:endParaRPr>
          </a:p>
        </p:txBody>
      </p:sp>
      <p:pic>
        <p:nvPicPr>
          <p:cNvPr id="33" name="Picture 2" descr="C:\Users\U551178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69" y="2844798"/>
            <a:ext cx="396895" cy="3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131129" y="3189036"/>
            <a:ext cx="44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User</a:t>
            </a:r>
            <a:endParaRPr 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30530" y="2637072"/>
            <a:ext cx="8465820" cy="2179320"/>
          </a:xfrm>
          <a:prstGeom prst="roundRect">
            <a:avLst>
              <a:gd name="adj" fmla="val 39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MS PGothic" pitchFamily="34" charset="-128"/>
              </a:rPr>
              <a:t>JSON Web Token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01040" y="3010452"/>
            <a:ext cx="1760220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Base64UrlEncode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Header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Anatomy of JSON Web Token (JWT)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2.0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" y="1021080"/>
            <a:ext cx="408554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</a:rPr>
              <a:t>What is </a:t>
            </a:r>
            <a:r>
              <a:rPr lang="en-US" sz="1050" b="1" dirty="0" smtClean="0">
                <a:solidFill>
                  <a:srgbClr val="002060"/>
                </a:solidFill>
              </a:rPr>
              <a:t>JSON Web Token (JWT) ?</a:t>
            </a:r>
          </a:p>
          <a:p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compact, URL-safe means of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representing claims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transferred between two parties by encoding them as JSON objects which can be digitally signed or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encrypted.</a:t>
            </a:r>
            <a:endParaRPr lang="en-US" sz="9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021080"/>
            <a:ext cx="3170397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50" b="1" dirty="0" smtClean="0">
                <a:solidFill>
                  <a:srgbClr val="002060"/>
                </a:solidFill>
              </a:rPr>
              <a:t>Uses of  JWT?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Authorization</a:t>
            </a:r>
            <a:endParaRPr lang="en-US" sz="9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" y="1924879"/>
            <a:ext cx="849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002060"/>
                </a:solidFill>
              </a:rPr>
              <a:t>Anatomy of JWT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Consists of </a:t>
            </a:r>
            <a:r>
              <a:rPr lang="en-US" sz="9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sz="9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the </a:t>
            </a:r>
            <a:r>
              <a:rPr lang="en-US" sz="9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Signature. </a:t>
            </a:r>
            <a:endParaRPr lang="en-US" sz="9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Base64UrlEncode(</a:t>
            </a:r>
            <a:r>
              <a:rPr lang="en-US" sz="9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lang="en-US" sz="9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9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Base64UrlEncode(</a:t>
            </a:r>
            <a:r>
              <a:rPr lang="en-US" sz="9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</a:t>
            </a:r>
            <a:r>
              <a:rPr lang="en-US" sz="9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9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.Signature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9198" y="3566797"/>
            <a:ext cx="1449662" cy="809847"/>
          </a:xfrm>
          <a:prstGeom prst="roundRect">
            <a:avLst>
              <a:gd name="adj" fmla="val 4435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Header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Token type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Hashing Algorithm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09899" y="3010452"/>
            <a:ext cx="2743201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Base64UrlEncode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Payload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77583" y="3566797"/>
            <a:ext cx="2391822" cy="809847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Payload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Reserved Claims (iss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exp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/sub/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aud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etc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Public Claims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Private Claims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313408" y="3010452"/>
            <a:ext cx="2365772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Signature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468686" y="3295139"/>
            <a:ext cx="2073333" cy="469693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HMACSHA256 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base64UrlEncode(</a:t>
            </a:r>
            <a:r>
              <a:rPr lang="en-US" sz="800" b="1" dirty="0" smtClean="0"/>
              <a:t>Header</a:t>
            </a:r>
            <a:r>
              <a:rPr lang="en-US" sz="800" dirty="0"/>
              <a:t>) + "." </a:t>
            </a:r>
            <a:r>
              <a:rPr lang="en-US" sz="800" dirty="0" smtClean="0"/>
              <a:t>+ base64UrlEncode(</a:t>
            </a:r>
            <a:r>
              <a:rPr lang="en-US" sz="800" b="1" dirty="0" smtClean="0"/>
              <a:t>Payload</a:t>
            </a:r>
            <a:r>
              <a:rPr lang="en-US" sz="800" dirty="0"/>
              <a:t>), </a:t>
            </a:r>
            <a:r>
              <a:rPr lang="en-US" sz="800" dirty="0" smtClean="0"/>
              <a:t>secret)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468686" y="3958917"/>
            <a:ext cx="2073333" cy="613635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RSASHA256(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base64UrlEncode(</a:t>
            </a:r>
            <a:r>
              <a:rPr lang="en-US" sz="800" b="1" dirty="0" smtClean="0"/>
              <a:t>Header</a:t>
            </a:r>
            <a:r>
              <a:rPr lang="en-US" sz="800" dirty="0"/>
              <a:t>) + "." </a:t>
            </a:r>
            <a:r>
              <a:rPr lang="en-US" sz="800" dirty="0" smtClean="0"/>
              <a:t>+ base64UrlEncode(</a:t>
            </a:r>
            <a:r>
              <a:rPr lang="en-US" sz="800" b="1" dirty="0" smtClean="0"/>
              <a:t>Payload</a:t>
            </a:r>
            <a:r>
              <a:rPr lang="en-US" sz="800" dirty="0"/>
              <a:t>), </a:t>
            </a:r>
            <a:endParaRPr lang="en-US" sz="8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RSA Public Key , RSA Private Key)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4720" y="375836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OR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2640" y="327235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7940" y="327235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530" y="4991652"/>
            <a:ext cx="8614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Example : </a:t>
            </a:r>
            <a:r>
              <a:rPr lang="en-US" sz="900" dirty="0" smtClean="0">
                <a:solidFill>
                  <a:srgbClr val="00B0F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eyJhbGciOiJIUzI1NiIsInR5cCI6IkpXVCJ9</a:t>
            </a:r>
            <a:r>
              <a:rPr lang="en-US" sz="9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dirty="0" smtClean="0">
                <a:solidFill>
                  <a:srgbClr val="00B05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eyJzdWIiOiIxMjM0NTY3ODkwIiwibmFtZSI6IkpvaG4gRG9lIiwiYWRtaW4iOnRydWV9</a:t>
            </a:r>
            <a:r>
              <a:rPr lang="en-US" sz="9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dirty="0" smtClean="0">
                <a:solidFill>
                  <a:srgbClr val="0070C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TJVA95OrM7E2cBab30RMHrHDcEfxjoYZgeFONFh7HgQ </a:t>
            </a:r>
            <a:endParaRPr lang="en-US" sz="900" dirty="0">
              <a:solidFill>
                <a:srgbClr val="0070C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56260" y="5514871"/>
            <a:ext cx="249936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Georgia" panose="02040502050405020303" pitchFamily="18" charset="0"/>
                <a:ea typeface="MS PGothic" pitchFamily="34" charset="-128"/>
              </a:rPr>
              <a:t>Header : Algorithm &amp; Token Type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B0F0"/>
                </a:solidFill>
                <a:ea typeface="MS PGothic" pitchFamily="34" charset="-128"/>
              </a:rPr>
              <a:t>{</a:t>
            </a:r>
            <a:endParaRPr lang="en-US" sz="900" dirty="0">
              <a:solidFill>
                <a:srgbClr val="00B0F0"/>
              </a:solidFill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  "</a:t>
            </a:r>
            <a:r>
              <a:rPr lang="en-US" sz="900" dirty="0" err="1">
                <a:solidFill>
                  <a:srgbClr val="00B0F0"/>
                </a:solidFill>
                <a:ea typeface="MS PGothic" pitchFamily="34" charset="-128"/>
              </a:rPr>
              <a:t>alg</a:t>
            </a: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": "HS256",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  "</a:t>
            </a:r>
            <a:r>
              <a:rPr lang="en-US" sz="900" dirty="0" err="1">
                <a:solidFill>
                  <a:srgbClr val="00B0F0"/>
                </a:solidFill>
                <a:ea typeface="MS PGothic" pitchFamily="34" charset="-128"/>
              </a:rPr>
              <a:t>typ</a:t>
            </a: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": "JWT"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ea typeface="MS PGothic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413760" y="5514870"/>
            <a:ext cx="196841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+mj-lt"/>
                <a:ea typeface="MS PGothic" pitchFamily="34" charset="-128"/>
              </a:rPr>
              <a:t>Payload : Claims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"sub": "1234567890",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"name": "John Doe",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"admin": 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ea typeface="MS PGothic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753101" y="5514869"/>
            <a:ext cx="241554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+mj-lt"/>
                <a:ea typeface="MS PGothic" pitchFamily="34" charset="-128"/>
              </a:rPr>
              <a:t>Signature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2060"/>
              </a:solidFill>
              <a:latin typeface="+mj-lt"/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70C0"/>
                </a:solidFill>
              </a:rPr>
              <a:t>HMACSHA256( </a:t>
            </a:r>
            <a:endParaRPr lang="en-US" sz="900" dirty="0" smtClean="0">
              <a:solidFill>
                <a:srgbClr val="0070C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70C0"/>
                </a:solidFill>
              </a:rPr>
              <a:t>base64UrlEncode(header</a:t>
            </a:r>
            <a:r>
              <a:rPr lang="en-US" sz="900" dirty="0">
                <a:solidFill>
                  <a:srgbClr val="0070C0"/>
                </a:solidFill>
              </a:rPr>
              <a:t>) + "." + base64UrlEncode(payload), </a:t>
            </a:r>
            <a:r>
              <a:rPr lang="en-US" sz="900" dirty="0" smtClean="0">
                <a:solidFill>
                  <a:srgbClr val="0070C0"/>
                </a:solidFill>
              </a:rPr>
              <a:t>secret)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MS PGothi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1200" y="5471686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5030" y="5471686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3/23/2018</a:t>
            </a:fld>
            <a:endParaRPr lang="en-US" sz="800" dirty="0"/>
          </a:p>
        </p:txBody>
      </p:sp>
      <p:sp>
        <p:nvSpPr>
          <p:cNvPr id="28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9</a:t>
            </a:fld>
            <a:endParaRPr lang="en-US" sz="800" dirty="0"/>
          </a:p>
        </p:txBody>
      </p:sp>
      <p:sp>
        <p:nvSpPr>
          <p:cNvPr id="29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36412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 Theme">
  <a:themeElements>
    <a:clrScheme name="Custom 3">
      <a:dk1>
        <a:sysClr val="windowText" lastClr="000000"/>
      </a:dk1>
      <a:lt1>
        <a:sysClr val="window" lastClr="FFFFFF"/>
      </a:lt1>
      <a:dk2>
        <a:srgbClr val="BB0826"/>
      </a:dk2>
      <a:lt2>
        <a:srgbClr val="EEECE1"/>
      </a:lt2>
      <a:accent1>
        <a:srgbClr val="8AA3B3"/>
      </a:accent1>
      <a:accent2>
        <a:srgbClr val="F28B13"/>
      </a:accent2>
      <a:accent3>
        <a:srgbClr val="739600"/>
      </a:accent3>
      <a:accent4>
        <a:srgbClr val="631D76"/>
      </a:accent4>
      <a:accent5>
        <a:srgbClr val="688FCF"/>
      </a:accent5>
      <a:accent6>
        <a:srgbClr val="C4A560"/>
      </a:accent6>
      <a:hlink>
        <a:srgbClr val="0000FF"/>
      </a:hlink>
      <a:folHlink>
        <a:srgbClr val="800080"/>
      </a:folHlink>
    </a:clrScheme>
    <a:fontScheme name="WFB_Template">
      <a:majorFont>
        <a:latin typeface="Georgia"/>
        <a:ea typeface="MS PGothic"/>
        <a:cs typeface=""/>
      </a:majorFont>
      <a:minorFont>
        <a:latin typeface="Verdana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lnDef>
  </a:objectDefaults>
  <a:extraClrSchemeLst>
    <a:extraClrScheme>
      <a:clrScheme name="WFB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3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7046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4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F28B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5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A99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6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8D6B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3 WBR Roadmap.pptx" id="{93231C04-83F5-4DBD-AC8C-BD93AF3512D5}" vid="{07AF39BA-641D-4A53-989F-074B63AF9B87}"/>
    </a:ext>
  </a:extLst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48E82CE48E047B04BBAC9E1E5D28D" ma:contentTypeVersion="0" ma:contentTypeDescription="Create a new document." ma:contentTypeScope="" ma:versionID="bb95dc9db20c777bfb5fff7471d773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E7ECB-8814-445E-A53E-609BAFCF6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B91C6-7013-4CB7-8658-882572B5B9E9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C4ECC7-D6AA-4564-9DB9-B6C34B0088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WIM Architecture Template</Template>
  <TotalTime>0</TotalTime>
  <Words>2584</Words>
  <Application>Microsoft Office PowerPoint</Application>
  <PresentationFormat>On-screen Show (4:3)</PresentationFormat>
  <Paragraphs>477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WF Theme</vt:lpstr>
      <vt:lpstr>Brand 2.0 template widescreen 3_26_15</vt:lpstr>
      <vt:lpstr>Office Theme</vt:lpstr>
      <vt:lpstr>PowerPoint Presentation</vt:lpstr>
      <vt:lpstr>Topics</vt:lpstr>
      <vt:lpstr>Authorization (Before OAuth …)</vt:lpstr>
      <vt:lpstr>OAuth 2.0 Overview</vt:lpstr>
      <vt:lpstr>Confidential Applications OAuth 2.0 Overview</vt:lpstr>
      <vt:lpstr>Public Applications OAuth 2.0 Overview</vt:lpstr>
      <vt:lpstr>Trusted Applications (By Resource Owner) OAuth 2.0 Overview</vt:lpstr>
      <vt:lpstr>Applications using their own credentials OAuth 2.0 Overview</vt:lpstr>
      <vt:lpstr>Anatomy of JSON Web Token (JWT) OAuth 2.0 Overview</vt:lpstr>
      <vt:lpstr>Use Case : Accessing Vendor Services  OAuth 2.0 Overview</vt:lpstr>
      <vt:lpstr>Questions ? OAUTH overview</vt:lpstr>
      <vt:lpstr>PowerPoint Presentation</vt:lpstr>
      <vt:lpstr>Authentication Server Capabilities OAuth 2.0 Overview</vt:lpstr>
      <vt:lpstr>Glossary OAuth 2.0 Overview</vt:lpstr>
      <vt:lpstr>Reference Documents OAuth 2.0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2017-04-24T14:28:40Z</dcterms:created>
  <dcterms:modified xsi:type="dcterms:W3CDTF">2018-03-23T14:30:27Z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0x0101007F048E82CE48E047B04BBAC9E1E5D28D</vt:lpwstr>
  </property>
  <property fmtid="{D5CDD505-2E9C-101B-9397-08002B2CF9AE}" pid="3" name="Project Name">
    <vt:lpwstr>1</vt:lpwstr>
  </property>
</Properties>
</file>