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handoutMasterIdLst>
    <p:handoutMasterId r:id="rId16"/>
  </p:handoutMasterIdLst>
  <p:sldIdLst>
    <p:sldId id="309" r:id="rId3"/>
    <p:sldId id="300" r:id="rId4"/>
    <p:sldId id="302" r:id="rId5"/>
    <p:sldId id="303" r:id="rId6"/>
    <p:sldId id="306" r:id="rId7"/>
    <p:sldId id="287" r:id="rId8"/>
    <p:sldId id="274" r:id="rId9"/>
    <p:sldId id="264" r:id="rId10"/>
    <p:sldId id="265" r:id="rId11"/>
    <p:sldId id="308" r:id="rId12"/>
    <p:sldId id="268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8E8"/>
    <a:srgbClr val="4B8030"/>
    <a:srgbClr val="9DE824"/>
    <a:srgbClr val="0DFF7A"/>
    <a:srgbClr val="33FF8F"/>
    <a:srgbClr val="FF2929"/>
    <a:srgbClr val="CC949C"/>
    <a:srgbClr val="0033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1" autoAdjust="0"/>
    <p:restoredTop sz="86629" autoAdjust="0"/>
  </p:normalViewPr>
  <p:slideViewPr>
    <p:cSldViewPr>
      <p:cViewPr>
        <p:scale>
          <a:sx n="75" d="100"/>
          <a:sy n="75" d="100"/>
        </p:scale>
        <p:origin x="-1422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8292DB-0CBE-4E6C-AB3F-62040A55E41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1BD71A-4DD5-430E-9493-83FEC72B5563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solidFill>
          <a:srgbClr val="0070C0"/>
        </a:solidFill>
        <a:ln>
          <a:noFill/>
        </a:ln>
        <a:effectLst>
          <a:outerShdw blurRad="40000" dist="23000" dir="5400000" rotWithShape="0">
            <a:schemeClr val="bg1">
              <a:alpha val="35000"/>
            </a:schemeClr>
          </a:outerShdw>
        </a:effectLst>
      </dgm:spPr>
      <dgm:t>
        <a:bodyPr/>
        <a:lstStyle/>
        <a:p>
          <a:r>
            <a:rPr lang="en-US" sz="2400" b="0" dirty="0" smtClean="0">
              <a:solidFill>
                <a:schemeClr val="bg1"/>
              </a:solidFill>
              <a:latin typeface="+mj-lt"/>
            </a:rPr>
            <a:t>Software Architecture Evolution</a:t>
          </a:r>
          <a:endParaRPr lang="en-US" sz="2400" b="0" dirty="0">
            <a:solidFill>
              <a:schemeClr val="bg1"/>
            </a:solidFill>
            <a:latin typeface="+mj-lt"/>
          </a:endParaRPr>
        </a:p>
      </dgm:t>
    </dgm:pt>
    <dgm:pt modelId="{A3E5EDAB-52BE-45BC-939D-6A9B5EE42DA5}" type="parTrans" cxnId="{7B8F5B3F-6650-4901-B20D-DEF4750A4E75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C5F51BE2-5346-43CC-B317-BCFE97745903}" type="sibTrans" cxnId="{7B8F5B3F-6650-4901-B20D-DEF4750A4E75}">
      <dgm:prSet/>
      <dgm:spPr>
        <a:ln>
          <a:solidFill>
            <a:srgbClr val="002060"/>
          </a:solidFill>
        </a:ln>
      </dgm:spPr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474E44B0-48DF-47FD-97B3-0923E966FE73}">
      <dgm:prSet phldrT="[Text]" custT="1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US" sz="2400" b="0" dirty="0" smtClean="0">
              <a:solidFill>
                <a:schemeClr val="bg1"/>
              </a:solidFill>
            </a:rPr>
            <a:t>Current Limitations/Challenges</a:t>
          </a:r>
          <a:endParaRPr lang="en-US" sz="2400" b="0" dirty="0">
            <a:solidFill>
              <a:schemeClr val="bg1"/>
            </a:solidFill>
          </a:endParaRPr>
        </a:p>
      </dgm:t>
    </dgm:pt>
    <dgm:pt modelId="{E7725367-E7B7-4E70-ADC3-4219310EFE8C}" type="parTrans" cxnId="{17F3305D-C5A0-4255-B768-F334028AC9E7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312E8B39-4414-4E79-8D8E-98CA8E4AF751}" type="sibTrans" cxnId="{17F3305D-C5A0-4255-B768-F334028AC9E7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F25A0EB4-2CD1-43B2-842A-E4D32B64067B}">
      <dgm:prSet phldrT="[Text]" custT="1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US" sz="2400" b="0" dirty="0" smtClean="0">
              <a:solidFill>
                <a:schemeClr val="bg1"/>
              </a:solidFill>
            </a:rPr>
            <a:t>Micro services adaption</a:t>
          </a:r>
          <a:endParaRPr lang="en-US" sz="2400" b="0" dirty="0">
            <a:solidFill>
              <a:schemeClr val="bg1"/>
            </a:solidFill>
          </a:endParaRPr>
        </a:p>
      </dgm:t>
    </dgm:pt>
    <dgm:pt modelId="{AAE9C59E-35B4-4BBC-A2F2-179D275AED83}" type="parTrans" cxnId="{50CACCA5-CAB5-402A-BA09-1501F5DB5328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38F65BC7-CD40-4CD2-B7E4-0D23EDC55F4F}" type="sibTrans" cxnId="{50CACCA5-CAB5-402A-BA09-1501F5DB5328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5BD7FAE0-BF50-4DD8-B50B-70B6296B340D}">
      <dgm:prSet phldrT="[Text]" custT="1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US" sz="2400" b="0" dirty="0" smtClean="0">
              <a:solidFill>
                <a:schemeClr val="bg1"/>
              </a:solidFill>
            </a:rPr>
            <a:t>Example Use case</a:t>
          </a:r>
          <a:endParaRPr lang="en-US" sz="2400" b="0" dirty="0">
            <a:solidFill>
              <a:schemeClr val="bg1"/>
            </a:solidFill>
          </a:endParaRPr>
        </a:p>
      </dgm:t>
    </dgm:pt>
    <dgm:pt modelId="{DB46C0AC-75C9-4F13-AD63-B993DCB77C2F}" type="parTrans" cxnId="{108D6419-1F41-4032-903C-13C9698146D7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D8AF55E2-B0A0-44B2-B897-4370C16F852B}" type="sibTrans" cxnId="{108D6419-1F41-4032-903C-13C9698146D7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EF5D8929-8ADD-4CFB-B5B8-011A5CF029DC}">
      <dgm:prSet phldrT="[Text]" custT="1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US" sz="2400" b="0" dirty="0" smtClean="0">
              <a:solidFill>
                <a:schemeClr val="bg1"/>
              </a:solidFill>
            </a:rPr>
            <a:t>Questions ?</a:t>
          </a:r>
          <a:endParaRPr lang="en-US" sz="2400" b="0" dirty="0">
            <a:solidFill>
              <a:schemeClr val="bg1"/>
            </a:solidFill>
          </a:endParaRPr>
        </a:p>
      </dgm:t>
    </dgm:pt>
    <dgm:pt modelId="{949CEDB8-6F42-4F8A-8EF3-6FB288EF7C37}" type="parTrans" cxnId="{7E31ED5F-2663-4E82-B9E5-75EF55AB4B67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CC4F7E70-A73B-4FB6-B1F0-ED6B1B6FBFAE}" type="sibTrans" cxnId="{7E31ED5F-2663-4E82-B9E5-75EF55AB4B67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5C715C24-6913-4CB7-91A2-67801B7BB90A}">
      <dgm:prSet phldrT="[Text]" custT="1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US" sz="2400" b="0" dirty="0" smtClean="0">
              <a:solidFill>
                <a:schemeClr val="bg1"/>
              </a:solidFill>
            </a:rPr>
            <a:t>Spring Cloud Netflix ecosystem</a:t>
          </a:r>
          <a:endParaRPr lang="en-US" sz="2400" b="0" dirty="0">
            <a:solidFill>
              <a:schemeClr val="bg1"/>
            </a:solidFill>
          </a:endParaRPr>
        </a:p>
      </dgm:t>
    </dgm:pt>
    <dgm:pt modelId="{A7F715AB-3EEC-400F-B161-C3E7C4F57CC2}" type="parTrans" cxnId="{0D6D48DF-1157-4E8F-88F6-762696475E38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347B0996-C580-4354-A032-74E4AF826186}" type="sibTrans" cxnId="{0D6D48DF-1157-4E8F-88F6-762696475E38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C0EBDC46-B1FB-4232-ADDB-A6545E917E70}" type="pres">
      <dgm:prSet presAssocID="{C98292DB-0CBE-4E6C-AB3F-62040A55E41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F7FF7019-721C-4942-9161-4B41A5152A43}" type="pres">
      <dgm:prSet presAssocID="{C98292DB-0CBE-4E6C-AB3F-62040A55E41C}" presName="Name1" presStyleCnt="0"/>
      <dgm:spPr/>
    </dgm:pt>
    <dgm:pt modelId="{9A632AA4-1E42-4074-AA0D-26B90A96A47F}" type="pres">
      <dgm:prSet presAssocID="{C98292DB-0CBE-4E6C-AB3F-62040A55E41C}" presName="cycle" presStyleCnt="0"/>
      <dgm:spPr/>
    </dgm:pt>
    <dgm:pt modelId="{04A1E829-D8C9-4823-B56F-83D0C990743E}" type="pres">
      <dgm:prSet presAssocID="{C98292DB-0CBE-4E6C-AB3F-62040A55E41C}" presName="srcNode" presStyleLbl="node1" presStyleIdx="0" presStyleCnt="6"/>
      <dgm:spPr/>
    </dgm:pt>
    <dgm:pt modelId="{C2AE3436-0951-4B60-A8B8-AE3BD664ACD3}" type="pres">
      <dgm:prSet presAssocID="{C98292DB-0CBE-4E6C-AB3F-62040A55E41C}" presName="conn" presStyleLbl="parChTrans1D2" presStyleIdx="0" presStyleCnt="1"/>
      <dgm:spPr/>
      <dgm:t>
        <a:bodyPr/>
        <a:lstStyle/>
        <a:p>
          <a:endParaRPr lang="en-US"/>
        </a:p>
      </dgm:t>
    </dgm:pt>
    <dgm:pt modelId="{14348C66-B83A-4B9E-A511-8CEC325289C2}" type="pres">
      <dgm:prSet presAssocID="{C98292DB-0CBE-4E6C-AB3F-62040A55E41C}" presName="extraNode" presStyleLbl="node1" presStyleIdx="0" presStyleCnt="6"/>
      <dgm:spPr/>
    </dgm:pt>
    <dgm:pt modelId="{9D003C2A-BA55-46E7-9350-0B92F07237C6}" type="pres">
      <dgm:prSet presAssocID="{C98292DB-0CBE-4E6C-AB3F-62040A55E41C}" presName="dstNode" presStyleLbl="node1" presStyleIdx="0" presStyleCnt="6"/>
      <dgm:spPr/>
    </dgm:pt>
    <dgm:pt modelId="{31A75FEF-0C9C-4746-BC7A-458E3CD6364D}" type="pres">
      <dgm:prSet presAssocID="{791BD71A-4DD5-430E-9493-83FEC72B5563}" presName="text_1" presStyleLbl="node1" presStyleIdx="0" presStyleCnt="6" custScaleY="791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551284-E9D7-48DA-9709-8C1F6DC52C2C}" type="pres">
      <dgm:prSet presAssocID="{791BD71A-4DD5-430E-9493-83FEC72B5563}" presName="accent_1" presStyleCnt="0"/>
      <dgm:spPr/>
    </dgm:pt>
    <dgm:pt modelId="{89478779-017D-47E1-B731-40A823290D57}" type="pres">
      <dgm:prSet presAssocID="{791BD71A-4DD5-430E-9493-83FEC72B5563}" presName="accentRepeatNode" presStyleLbl="solidFgAcc1" presStyleIdx="0" presStyleCnt="6" custScaleX="88652" custScaleY="88652"/>
      <dgm:spPr>
        <a:solidFill>
          <a:srgbClr val="002060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35357D5D-AA78-422E-BD22-B9CF70BC59D0}" type="pres">
      <dgm:prSet presAssocID="{474E44B0-48DF-47FD-97B3-0923E966FE73}" presName="text_2" presStyleLbl="node1" presStyleIdx="1" presStyleCnt="6" custScaleY="791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7BD37E-C614-4D66-B498-205618A2A641}" type="pres">
      <dgm:prSet presAssocID="{474E44B0-48DF-47FD-97B3-0923E966FE73}" presName="accent_2" presStyleCnt="0"/>
      <dgm:spPr/>
    </dgm:pt>
    <dgm:pt modelId="{063CBAA2-DB6C-4E05-853A-B37F0918D510}" type="pres">
      <dgm:prSet presAssocID="{474E44B0-48DF-47FD-97B3-0923E966FE73}" presName="accentRepeatNode" presStyleLbl="solidFgAcc1" presStyleIdx="1" presStyleCnt="6" custScaleX="88652" custScaleY="88652"/>
      <dgm:spPr>
        <a:solidFill>
          <a:srgbClr val="002060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CA08A3FF-E697-46B9-BDEA-998C4306E29F}" type="pres">
      <dgm:prSet presAssocID="{F25A0EB4-2CD1-43B2-842A-E4D32B64067B}" presName="text_3" presStyleLbl="node1" presStyleIdx="2" presStyleCnt="6" custScaleY="791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00A446-EE32-41AE-99E2-975A5194891B}" type="pres">
      <dgm:prSet presAssocID="{F25A0EB4-2CD1-43B2-842A-E4D32B64067B}" presName="accent_3" presStyleCnt="0"/>
      <dgm:spPr/>
    </dgm:pt>
    <dgm:pt modelId="{0D7B75B1-1D03-40C3-BA42-9F98EAB353CA}" type="pres">
      <dgm:prSet presAssocID="{F25A0EB4-2CD1-43B2-842A-E4D32B64067B}" presName="accentRepeatNode" presStyleLbl="solidFgAcc1" presStyleIdx="2" presStyleCnt="6" custScaleX="88652" custScaleY="88652"/>
      <dgm:spPr>
        <a:solidFill>
          <a:srgbClr val="002060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181AAA7E-9789-4B99-865E-D1DFA02F0665}" type="pres">
      <dgm:prSet presAssocID="{5C715C24-6913-4CB7-91A2-67801B7BB90A}" presName="text_4" presStyleLbl="node1" presStyleIdx="3" presStyleCnt="6" custScaleY="791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9FDED8-F5DA-4A46-A6FA-BC68F8904268}" type="pres">
      <dgm:prSet presAssocID="{5C715C24-6913-4CB7-91A2-67801B7BB90A}" presName="accent_4" presStyleCnt="0"/>
      <dgm:spPr/>
    </dgm:pt>
    <dgm:pt modelId="{EA81834E-40E6-466A-9894-E16F8652A29B}" type="pres">
      <dgm:prSet presAssocID="{5C715C24-6913-4CB7-91A2-67801B7BB90A}" presName="accentRepeatNode" presStyleLbl="solidFgAcc1" presStyleIdx="3" presStyleCnt="6" custScaleX="88652" custScaleY="88652"/>
      <dgm:spPr>
        <a:solidFill>
          <a:srgbClr val="002060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A821F000-06F5-4A7B-A720-4B06F6EB8258}" type="pres">
      <dgm:prSet presAssocID="{5BD7FAE0-BF50-4DD8-B50B-70B6296B340D}" presName="text_5" presStyleLbl="node1" presStyleIdx="4" presStyleCnt="6" custScaleY="791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BB73C7-D66F-480D-A74C-D28E17A48476}" type="pres">
      <dgm:prSet presAssocID="{5BD7FAE0-BF50-4DD8-B50B-70B6296B340D}" presName="accent_5" presStyleCnt="0"/>
      <dgm:spPr/>
    </dgm:pt>
    <dgm:pt modelId="{3A87F690-BCBB-4356-972E-EA4289DE8B37}" type="pres">
      <dgm:prSet presAssocID="{5BD7FAE0-BF50-4DD8-B50B-70B6296B340D}" presName="accentRepeatNode" presStyleLbl="solidFgAcc1" presStyleIdx="4" presStyleCnt="6" custScaleX="88652" custScaleY="88652"/>
      <dgm:spPr>
        <a:solidFill>
          <a:srgbClr val="002060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04FACCE1-5421-4E3A-A184-3F2B4934639D}" type="pres">
      <dgm:prSet presAssocID="{EF5D8929-8ADD-4CFB-B5B8-011A5CF029DC}" presName="text_6" presStyleLbl="node1" presStyleIdx="5" presStyleCnt="6" custScaleY="791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4FB6D8-55C6-48F2-9959-720915AA5843}" type="pres">
      <dgm:prSet presAssocID="{EF5D8929-8ADD-4CFB-B5B8-011A5CF029DC}" presName="accent_6" presStyleCnt="0"/>
      <dgm:spPr/>
    </dgm:pt>
    <dgm:pt modelId="{3DF6AE6A-751E-42E4-A518-B10AAF8551D8}" type="pres">
      <dgm:prSet presAssocID="{EF5D8929-8ADD-4CFB-B5B8-011A5CF029DC}" presName="accentRepeatNode" presStyleLbl="solidFgAcc1" presStyleIdx="5" presStyleCnt="6" custScaleX="88652" custScaleY="88652"/>
      <dgm:spPr>
        <a:solidFill>
          <a:srgbClr val="002060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</dgm:ptLst>
  <dgm:cxnLst>
    <dgm:cxn modelId="{108D6419-1F41-4032-903C-13C9698146D7}" srcId="{C98292DB-0CBE-4E6C-AB3F-62040A55E41C}" destId="{5BD7FAE0-BF50-4DD8-B50B-70B6296B340D}" srcOrd="4" destOrd="0" parTransId="{DB46C0AC-75C9-4F13-AD63-B993DCB77C2F}" sibTransId="{D8AF55E2-B0A0-44B2-B897-4370C16F852B}"/>
    <dgm:cxn modelId="{4F065E1A-A03E-438D-879A-AE4D74D29ED8}" type="presOf" srcId="{C5F51BE2-5346-43CC-B317-BCFE97745903}" destId="{C2AE3436-0951-4B60-A8B8-AE3BD664ACD3}" srcOrd="0" destOrd="0" presId="urn:microsoft.com/office/officeart/2008/layout/VerticalCurvedList"/>
    <dgm:cxn modelId="{2BDD3300-0757-4E6F-8CCF-C86B1807FACB}" type="presOf" srcId="{EF5D8929-8ADD-4CFB-B5B8-011A5CF029DC}" destId="{04FACCE1-5421-4E3A-A184-3F2B4934639D}" srcOrd="0" destOrd="0" presId="urn:microsoft.com/office/officeart/2008/layout/VerticalCurvedList"/>
    <dgm:cxn modelId="{17F3305D-C5A0-4255-B768-F334028AC9E7}" srcId="{C98292DB-0CBE-4E6C-AB3F-62040A55E41C}" destId="{474E44B0-48DF-47FD-97B3-0923E966FE73}" srcOrd="1" destOrd="0" parTransId="{E7725367-E7B7-4E70-ADC3-4219310EFE8C}" sibTransId="{312E8B39-4414-4E79-8D8E-98CA8E4AF751}"/>
    <dgm:cxn modelId="{50CACCA5-CAB5-402A-BA09-1501F5DB5328}" srcId="{C98292DB-0CBE-4E6C-AB3F-62040A55E41C}" destId="{F25A0EB4-2CD1-43B2-842A-E4D32B64067B}" srcOrd="2" destOrd="0" parTransId="{AAE9C59E-35B4-4BBC-A2F2-179D275AED83}" sibTransId="{38F65BC7-CD40-4CD2-B7E4-0D23EDC55F4F}"/>
    <dgm:cxn modelId="{57224369-C3A0-4A1C-BA25-851A9116D739}" type="presOf" srcId="{5BD7FAE0-BF50-4DD8-B50B-70B6296B340D}" destId="{A821F000-06F5-4A7B-A720-4B06F6EB8258}" srcOrd="0" destOrd="0" presId="urn:microsoft.com/office/officeart/2008/layout/VerticalCurvedList"/>
    <dgm:cxn modelId="{7E31ED5F-2663-4E82-B9E5-75EF55AB4B67}" srcId="{C98292DB-0CBE-4E6C-AB3F-62040A55E41C}" destId="{EF5D8929-8ADD-4CFB-B5B8-011A5CF029DC}" srcOrd="5" destOrd="0" parTransId="{949CEDB8-6F42-4F8A-8EF3-6FB288EF7C37}" sibTransId="{CC4F7E70-A73B-4FB6-B1F0-ED6B1B6FBFAE}"/>
    <dgm:cxn modelId="{C665F257-A9AF-4BFA-8703-9A1669142EDD}" type="presOf" srcId="{5C715C24-6913-4CB7-91A2-67801B7BB90A}" destId="{181AAA7E-9789-4B99-865E-D1DFA02F0665}" srcOrd="0" destOrd="0" presId="urn:microsoft.com/office/officeart/2008/layout/VerticalCurvedList"/>
    <dgm:cxn modelId="{92E2BFE9-B636-433B-9BBA-63918992034F}" type="presOf" srcId="{F25A0EB4-2CD1-43B2-842A-E4D32B64067B}" destId="{CA08A3FF-E697-46B9-BDEA-998C4306E29F}" srcOrd="0" destOrd="0" presId="urn:microsoft.com/office/officeart/2008/layout/VerticalCurvedList"/>
    <dgm:cxn modelId="{300D44BB-CC21-48BD-8CA0-B90B59479C5B}" type="presOf" srcId="{474E44B0-48DF-47FD-97B3-0923E966FE73}" destId="{35357D5D-AA78-422E-BD22-B9CF70BC59D0}" srcOrd="0" destOrd="0" presId="urn:microsoft.com/office/officeart/2008/layout/VerticalCurvedList"/>
    <dgm:cxn modelId="{0D6D48DF-1157-4E8F-88F6-762696475E38}" srcId="{C98292DB-0CBE-4E6C-AB3F-62040A55E41C}" destId="{5C715C24-6913-4CB7-91A2-67801B7BB90A}" srcOrd="3" destOrd="0" parTransId="{A7F715AB-3EEC-400F-B161-C3E7C4F57CC2}" sibTransId="{347B0996-C580-4354-A032-74E4AF826186}"/>
    <dgm:cxn modelId="{7B8F5B3F-6650-4901-B20D-DEF4750A4E75}" srcId="{C98292DB-0CBE-4E6C-AB3F-62040A55E41C}" destId="{791BD71A-4DD5-430E-9493-83FEC72B5563}" srcOrd="0" destOrd="0" parTransId="{A3E5EDAB-52BE-45BC-939D-6A9B5EE42DA5}" sibTransId="{C5F51BE2-5346-43CC-B317-BCFE97745903}"/>
    <dgm:cxn modelId="{56BBC7F2-F68D-41A7-B9FF-EEFA309517F0}" type="presOf" srcId="{791BD71A-4DD5-430E-9493-83FEC72B5563}" destId="{31A75FEF-0C9C-4746-BC7A-458E3CD6364D}" srcOrd="0" destOrd="0" presId="urn:microsoft.com/office/officeart/2008/layout/VerticalCurvedList"/>
    <dgm:cxn modelId="{B4ED9E46-4C88-406C-BC95-0D8CDB007D1F}" type="presOf" srcId="{C98292DB-0CBE-4E6C-AB3F-62040A55E41C}" destId="{C0EBDC46-B1FB-4232-ADDB-A6545E917E70}" srcOrd="0" destOrd="0" presId="urn:microsoft.com/office/officeart/2008/layout/VerticalCurvedList"/>
    <dgm:cxn modelId="{057007EF-4924-4F69-98A4-36612A6121CB}" type="presParOf" srcId="{C0EBDC46-B1FB-4232-ADDB-A6545E917E70}" destId="{F7FF7019-721C-4942-9161-4B41A5152A43}" srcOrd="0" destOrd="0" presId="urn:microsoft.com/office/officeart/2008/layout/VerticalCurvedList"/>
    <dgm:cxn modelId="{28122930-BA5B-49CE-A309-61DAB23A89F8}" type="presParOf" srcId="{F7FF7019-721C-4942-9161-4B41A5152A43}" destId="{9A632AA4-1E42-4074-AA0D-26B90A96A47F}" srcOrd="0" destOrd="0" presId="urn:microsoft.com/office/officeart/2008/layout/VerticalCurvedList"/>
    <dgm:cxn modelId="{B625328D-90E2-40F3-A5F4-6E7261B454ED}" type="presParOf" srcId="{9A632AA4-1E42-4074-AA0D-26B90A96A47F}" destId="{04A1E829-D8C9-4823-B56F-83D0C990743E}" srcOrd="0" destOrd="0" presId="urn:microsoft.com/office/officeart/2008/layout/VerticalCurvedList"/>
    <dgm:cxn modelId="{FD303324-F099-484A-A2DC-D3E6E0485849}" type="presParOf" srcId="{9A632AA4-1E42-4074-AA0D-26B90A96A47F}" destId="{C2AE3436-0951-4B60-A8B8-AE3BD664ACD3}" srcOrd="1" destOrd="0" presId="urn:microsoft.com/office/officeart/2008/layout/VerticalCurvedList"/>
    <dgm:cxn modelId="{BF258B9F-1512-471E-8655-9E0E92FDDC71}" type="presParOf" srcId="{9A632AA4-1E42-4074-AA0D-26B90A96A47F}" destId="{14348C66-B83A-4B9E-A511-8CEC325289C2}" srcOrd="2" destOrd="0" presId="urn:microsoft.com/office/officeart/2008/layout/VerticalCurvedList"/>
    <dgm:cxn modelId="{96C21AE0-43B3-497F-ABFB-433BCB94BFE2}" type="presParOf" srcId="{9A632AA4-1E42-4074-AA0D-26B90A96A47F}" destId="{9D003C2A-BA55-46E7-9350-0B92F07237C6}" srcOrd="3" destOrd="0" presId="urn:microsoft.com/office/officeart/2008/layout/VerticalCurvedList"/>
    <dgm:cxn modelId="{CDA32202-CEDD-4097-8C96-C7D668F65B25}" type="presParOf" srcId="{F7FF7019-721C-4942-9161-4B41A5152A43}" destId="{31A75FEF-0C9C-4746-BC7A-458E3CD6364D}" srcOrd="1" destOrd="0" presId="urn:microsoft.com/office/officeart/2008/layout/VerticalCurvedList"/>
    <dgm:cxn modelId="{F5CD047A-C07A-4045-8C4B-0E224E77FA72}" type="presParOf" srcId="{F7FF7019-721C-4942-9161-4B41A5152A43}" destId="{BD551284-E9D7-48DA-9709-8C1F6DC52C2C}" srcOrd="2" destOrd="0" presId="urn:microsoft.com/office/officeart/2008/layout/VerticalCurvedList"/>
    <dgm:cxn modelId="{C6AE1770-3AC7-4987-A1BB-7EEE106F672B}" type="presParOf" srcId="{BD551284-E9D7-48DA-9709-8C1F6DC52C2C}" destId="{89478779-017D-47E1-B731-40A823290D57}" srcOrd="0" destOrd="0" presId="urn:microsoft.com/office/officeart/2008/layout/VerticalCurvedList"/>
    <dgm:cxn modelId="{DF319279-2242-4B33-A2A8-ED790D2927E9}" type="presParOf" srcId="{F7FF7019-721C-4942-9161-4B41A5152A43}" destId="{35357D5D-AA78-422E-BD22-B9CF70BC59D0}" srcOrd="3" destOrd="0" presId="urn:microsoft.com/office/officeart/2008/layout/VerticalCurvedList"/>
    <dgm:cxn modelId="{DA59F6A1-7975-4BDF-8FA0-7C32BFDA8AE0}" type="presParOf" srcId="{F7FF7019-721C-4942-9161-4B41A5152A43}" destId="{2F7BD37E-C614-4D66-B498-205618A2A641}" srcOrd="4" destOrd="0" presId="urn:microsoft.com/office/officeart/2008/layout/VerticalCurvedList"/>
    <dgm:cxn modelId="{6C20D742-1EE6-4FCE-8F6E-11A12D1F2135}" type="presParOf" srcId="{2F7BD37E-C614-4D66-B498-205618A2A641}" destId="{063CBAA2-DB6C-4E05-853A-B37F0918D510}" srcOrd="0" destOrd="0" presId="urn:microsoft.com/office/officeart/2008/layout/VerticalCurvedList"/>
    <dgm:cxn modelId="{5A4A723D-4E2D-49BE-9B93-740A0C745807}" type="presParOf" srcId="{F7FF7019-721C-4942-9161-4B41A5152A43}" destId="{CA08A3FF-E697-46B9-BDEA-998C4306E29F}" srcOrd="5" destOrd="0" presId="urn:microsoft.com/office/officeart/2008/layout/VerticalCurvedList"/>
    <dgm:cxn modelId="{5AA311CC-044F-4962-96D7-9DC6BF9F20AA}" type="presParOf" srcId="{F7FF7019-721C-4942-9161-4B41A5152A43}" destId="{0500A446-EE32-41AE-99E2-975A5194891B}" srcOrd="6" destOrd="0" presId="urn:microsoft.com/office/officeart/2008/layout/VerticalCurvedList"/>
    <dgm:cxn modelId="{AD9C4E7B-C220-4943-986B-38D5D981EBE6}" type="presParOf" srcId="{0500A446-EE32-41AE-99E2-975A5194891B}" destId="{0D7B75B1-1D03-40C3-BA42-9F98EAB353CA}" srcOrd="0" destOrd="0" presId="urn:microsoft.com/office/officeart/2008/layout/VerticalCurvedList"/>
    <dgm:cxn modelId="{4DF39E2B-CC23-427D-B72C-1DA03510CD24}" type="presParOf" srcId="{F7FF7019-721C-4942-9161-4B41A5152A43}" destId="{181AAA7E-9789-4B99-865E-D1DFA02F0665}" srcOrd="7" destOrd="0" presId="urn:microsoft.com/office/officeart/2008/layout/VerticalCurvedList"/>
    <dgm:cxn modelId="{A812141D-C8AA-4904-9270-165BFA5C56D9}" type="presParOf" srcId="{F7FF7019-721C-4942-9161-4B41A5152A43}" destId="{D39FDED8-F5DA-4A46-A6FA-BC68F8904268}" srcOrd="8" destOrd="0" presId="urn:microsoft.com/office/officeart/2008/layout/VerticalCurvedList"/>
    <dgm:cxn modelId="{24B0B412-A294-4804-BE47-324D732F78D5}" type="presParOf" srcId="{D39FDED8-F5DA-4A46-A6FA-BC68F8904268}" destId="{EA81834E-40E6-466A-9894-E16F8652A29B}" srcOrd="0" destOrd="0" presId="urn:microsoft.com/office/officeart/2008/layout/VerticalCurvedList"/>
    <dgm:cxn modelId="{F210DFF6-6206-4ACF-816D-65851093862E}" type="presParOf" srcId="{F7FF7019-721C-4942-9161-4B41A5152A43}" destId="{A821F000-06F5-4A7B-A720-4B06F6EB8258}" srcOrd="9" destOrd="0" presId="urn:microsoft.com/office/officeart/2008/layout/VerticalCurvedList"/>
    <dgm:cxn modelId="{E560EB81-7D12-4098-BAFF-5784AFA81899}" type="presParOf" srcId="{F7FF7019-721C-4942-9161-4B41A5152A43}" destId="{15BB73C7-D66F-480D-A74C-D28E17A48476}" srcOrd="10" destOrd="0" presId="urn:microsoft.com/office/officeart/2008/layout/VerticalCurvedList"/>
    <dgm:cxn modelId="{2C9C6AA6-750F-48BA-9AFC-BA20F9E536CC}" type="presParOf" srcId="{15BB73C7-D66F-480D-A74C-D28E17A48476}" destId="{3A87F690-BCBB-4356-972E-EA4289DE8B37}" srcOrd="0" destOrd="0" presId="urn:microsoft.com/office/officeart/2008/layout/VerticalCurvedList"/>
    <dgm:cxn modelId="{7AB8B753-0CE7-4D6A-9094-CFA02651BB80}" type="presParOf" srcId="{F7FF7019-721C-4942-9161-4B41A5152A43}" destId="{04FACCE1-5421-4E3A-A184-3F2B4934639D}" srcOrd="11" destOrd="0" presId="urn:microsoft.com/office/officeart/2008/layout/VerticalCurvedList"/>
    <dgm:cxn modelId="{D040F9A5-DB39-418E-B835-4803465997E3}" type="presParOf" srcId="{F7FF7019-721C-4942-9161-4B41A5152A43}" destId="{6E4FB6D8-55C6-48F2-9959-720915AA5843}" srcOrd="12" destOrd="0" presId="urn:microsoft.com/office/officeart/2008/layout/VerticalCurvedList"/>
    <dgm:cxn modelId="{78E525EB-1D5D-41C2-907F-0B0F84BCCE73}" type="presParOf" srcId="{6E4FB6D8-55C6-48F2-9959-720915AA5843}" destId="{3DF6AE6A-751E-42E4-A518-B10AAF8551D8}" srcOrd="0" destOrd="0" presId="urn:microsoft.com/office/officeart/2008/layout/VerticalCurv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8D01E9-8076-454D-8842-0458930C37D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2E9BE94-C196-48AF-A20C-DBD07446205B}">
      <dgm:prSet phldrT="[Text]" custT="1"/>
      <dgm:spPr>
        <a:solidFill>
          <a:srgbClr val="002060"/>
        </a:solidFill>
        <a:ln>
          <a:noFill/>
        </a:ln>
      </dgm:spPr>
      <dgm:t>
        <a:bodyPr/>
        <a:lstStyle/>
        <a:p>
          <a:pPr>
            <a:spcAft>
              <a:spcPts val="0"/>
            </a:spcAft>
          </a:pPr>
          <a:r>
            <a:rPr lang="en-US" sz="1200" b="1" dirty="0" smtClean="0"/>
            <a:t>Standalone</a:t>
          </a:r>
        </a:p>
        <a:p>
          <a:pPr>
            <a:spcAft>
              <a:spcPts val="0"/>
            </a:spcAft>
          </a:pPr>
          <a:r>
            <a:rPr lang="en-US" sz="1200" b="1" dirty="0" smtClean="0"/>
            <a:t>Applications</a:t>
          </a:r>
          <a:endParaRPr lang="en-US" sz="1200" b="1" dirty="0"/>
        </a:p>
      </dgm:t>
    </dgm:pt>
    <dgm:pt modelId="{3FF3BA35-DB3E-4E40-9828-A9DEE05BCA71}" type="parTrans" cxnId="{92C5995D-23EB-43D0-974B-F3A25C1762B4}">
      <dgm:prSet/>
      <dgm:spPr/>
      <dgm:t>
        <a:bodyPr/>
        <a:lstStyle/>
        <a:p>
          <a:endParaRPr lang="en-US"/>
        </a:p>
      </dgm:t>
    </dgm:pt>
    <dgm:pt modelId="{243567F8-E203-4100-8A1B-C1D2BC331674}" type="sibTrans" cxnId="{92C5995D-23EB-43D0-974B-F3A25C1762B4}">
      <dgm:prSet/>
      <dgm:spPr/>
      <dgm:t>
        <a:bodyPr/>
        <a:lstStyle/>
        <a:p>
          <a:endParaRPr lang="en-US"/>
        </a:p>
      </dgm:t>
    </dgm:pt>
    <dgm:pt modelId="{ACDC39BA-1284-4342-B497-45E9FDF61A7D}">
      <dgm:prSet phldrT="[Text]" custT="1"/>
      <dgm:spPr>
        <a:solidFill>
          <a:srgbClr val="002060"/>
        </a:solidFill>
      </dgm:spPr>
      <dgm:t>
        <a:bodyPr/>
        <a:lstStyle/>
        <a:p>
          <a:pPr>
            <a:spcAft>
              <a:spcPts val="0"/>
            </a:spcAft>
          </a:pPr>
          <a:r>
            <a:rPr lang="en-US" sz="1200" b="1" dirty="0" smtClean="0"/>
            <a:t>Client-Server</a:t>
          </a:r>
        </a:p>
        <a:p>
          <a:pPr>
            <a:spcAft>
              <a:spcPts val="0"/>
            </a:spcAft>
          </a:pPr>
          <a:r>
            <a:rPr lang="en-US" sz="1200" b="1" dirty="0" smtClean="0"/>
            <a:t>Applications</a:t>
          </a:r>
          <a:endParaRPr lang="en-US" sz="1200" b="1" dirty="0"/>
        </a:p>
      </dgm:t>
    </dgm:pt>
    <dgm:pt modelId="{F23BB48C-881F-4BA8-B8CA-198BB5CB7AD5}" type="parTrans" cxnId="{4307C61F-307F-4DEF-B35B-43525A1DA2B0}">
      <dgm:prSet/>
      <dgm:spPr/>
      <dgm:t>
        <a:bodyPr/>
        <a:lstStyle/>
        <a:p>
          <a:endParaRPr lang="en-US"/>
        </a:p>
      </dgm:t>
    </dgm:pt>
    <dgm:pt modelId="{9DCF23CF-2945-4AF8-80A5-886F3096CBAC}" type="sibTrans" cxnId="{4307C61F-307F-4DEF-B35B-43525A1DA2B0}">
      <dgm:prSet/>
      <dgm:spPr/>
      <dgm:t>
        <a:bodyPr/>
        <a:lstStyle/>
        <a:p>
          <a:endParaRPr lang="en-US"/>
        </a:p>
      </dgm:t>
    </dgm:pt>
    <dgm:pt modelId="{496FAA4B-A33E-45D8-B521-15412CC3BE6A}">
      <dgm:prSet phldrT="[Text]" custT="1"/>
      <dgm:spPr>
        <a:solidFill>
          <a:srgbClr val="002060"/>
        </a:solidFill>
      </dgm:spPr>
      <dgm:t>
        <a:bodyPr/>
        <a:lstStyle/>
        <a:p>
          <a:pPr>
            <a:spcAft>
              <a:spcPts val="0"/>
            </a:spcAft>
          </a:pPr>
          <a:r>
            <a:rPr lang="en-US" sz="1200" b="1" dirty="0" smtClean="0"/>
            <a:t>N-tier</a:t>
          </a:r>
        </a:p>
        <a:p>
          <a:pPr>
            <a:spcAft>
              <a:spcPts val="0"/>
            </a:spcAft>
          </a:pPr>
          <a:r>
            <a:rPr lang="en-US" sz="1200" b="1" dirty="0" smtClean="0"/>
            <a:t>Applications</a:t>
          </a:r>
          <a:endParaRPr lang="en-US" sz="1200" b="1" dirty="0"/>
        </a:p>
      </dgm:t>
    </dgm:pt>
    <dgm:pt modelId="{57EF007A-062E-4A68-A0FA-C2A2558CF4AD}" type="parTrans" cxnId="{B638B249-F82A-4ABE-B3DA-01DD1F26D719}">
      <dgm:prSet/>
      <dgm:spPr/>
      <dgm:t>
        <a:bodyPr/>
        <a:lstStyle/>
        <a:p>
          <a:endParaRPr lang="en-US"/>
        </a:p>
      </dgm:t>
    </dgm:pt>
    <dgm:pt modelId="{A78B1B34-BBC1-4567-A736-DD34DCCDF794}" type="sibTrans" cxnId="{B638B249-F82A-4ABE-B3DA-01DD1F26D719}">
      <dgm:prSet/>
      <dgm:spPr/>
      <dgm:t>
        <a:bodyPr/>
        <a:lstStyle/>
        <a:p>
          <a:endParaRPr lang="en-US"/>
        </a:p>
      </dgm:t>
    </dgm:pt>
    <dgm:pt modelId="{9BF84D13-829D-47BB-8D76-EA2184EABF99}">
      <dgm:prSet phldrT="[Text]" custT="1"/>
      <dgm:spPr>
        <a:solidFill>
          <a:srgbClr val="002060"/>
        </a:solidFill>
      </dgm:spPr>
      <dgm:t>
        <a:bodyPr/>
        <a:lstStyle/>
        <a:p>
          <a:pPr>
            <a:spcAft>
              <a:spcPts val="0"/>
            </a:spcAft>
          </a:pPr>
          <a:r>
            <a:rPr lang="en-US" sz="1200" b="1" dirty="0" smtClean="0"/>
            <a:t>SOAP SOA</a:t>
          </a:r>
        </a:p>
        <a:p>
          <a:pPr>
            <a:spcAft>
              <a:spcPts val="0"/>
            </a:spcAft>
          </a:pPr>
          <a:r>
            <a:rPr lang="en-US" sz="1200" b="1" dirty="0" smtClean="0"/>
            <a:t>Applications</a:t>
          </a:r>
          <a:endParaRPr lang="en-US" sz="1200" b="1" dirty="0"/>
        </a:p>
      </dgm:t>
    </dgm:pt>
    <dgm:pt modelId="{7F178462-E21B-47CA-9574-3C34AB84792D}" type="parTrans" cxnId="{808C7EDC-BDB5-41BC-87BE-78EAC4B505B1}">
      <dgm:prSet/>
      <dgm:spPr/>
      <dgm:t>
        <a:bodyPr/>
        <a:lstStyle/>
        <a:p>
          <a:endParaRPr lang="en-US"/>
        </a:p>
      </dgm:t>
    </dgm:pt>
    <dgm:pt modelId="{BAA2541D-C1BD-4CC0-BA57-75354BABC1DF}" type="sibTrans" cxnId="{808C7EDC-BDB5-41BC-87BE-78EAC4B505B1}">
      <dgm:prSet/>
      <dgm:spPr/>
      <dgm:t>
        <a:bodyPr/>
        <a:lstStyle/>
        <a:p>
          <a:endParaRPr lang="en-US"/>
        </a:p>
      </dgm:t>
    </dgm:pt>
    <dgm:pt modelId="{91DAAA92-B028-4C4C-9A05-E58D92B608AC}">
      <dgm:prSet phldrT="[Text]" custT="1"/>
      <dgm:spPr>
        <a:solidFill>
          <a:srgbClr val="002060"/>
        </a:solidFill>
      </dgm:spPr>
      <dgm:t>
        <a:bodyPr/>
        <a:lstStyle/>
        <a:p>
          <a:pPr>
            <a:spcAft>
              <a:spcPts val="0"/>
            </a:spcAft>
          </a:pPr>
          <a:r>
            <a:rPr lang="en-US" sz="1200" b="1" dirty="0" smtClean="0"/>
            <a:t>REST / API</a:t>
          </a:r>
        </a:p>
        <a:p>
          <a:pPr>
            <a:spcAft>
              <a:spcPts val="0"/>
            </a:spcAft>
          </a:pPr>
          <a:r>
            <a:rPr lang="en-US" sz="1200" b="1" dirty="0" smtClean="0"/>
            <a:t>Applications</a:t>
          </a:r>
        </a:p>
        <a:p>
          <a:pPr>
            <a:spcAft>
              <a:spcPts val="0"/>
            </a:spcAft>
          </a:pPr>
          <a:r>
            <a:rPr lang="en-US" sz="900" b="1" dirty="0" smtClean="0"/>
            <a:t>(AKA Monolith)</a:t>
          </a:r>
          <a:endParaRPr lang="en-US" sz="900" b="1" dirty="0"/>
        </a:p>
      </dgm:t>
    </dgm:pt>
    <dgm:pt modelId="{869A5353-3D3F-463D-9AD7-CFB09A1ADED3}" type="parTrans" cxnId="{F9E75F63-CEA3-4E95-8436-1BD07DBAE654}">
      <dgm:prSet/>
      <dgm:spPr/>
      <dgm:t>
        <a:bodyPr/>
        <a:lstStyle/>
        <a:p>
          <a:endParaRPr lang="en-US"/>
        </a:p>
      </dgm:t>
    </dgm:pt>
    <dgm:pt modelId="{37BB0F49-C019-4A31-A9F6-76472B569FEB}" type="sibTrans" cxnId="{F9E75F63-CEA3-4E95-8436-1BD07DBAE654}">
      <dgm:prSet/>
      <dgm:spPr/>
      <dgm:t>
        <a:bodyPr/>
        <a:lstStyle/>
        <a:p>
          <a:endParaRPr lang="en-US"/>
        </a:p>
      </dgm:t>
    </dgm:pt>
    <dgm:pt modelId="{732AB2B3-49D6-4874-9F00-52A7EF46759B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1200" b="1" dirty="0" smtClean="0"/>
            <a:t>Micro services</a:t>
          </a:r>
          <a:endParaRPr lang="en-US" sz="1200" b="1" dirty="0"/>
        </a:p>
      </dgm:t>
    </dgm:pt>
    <dgm:pt modelId="{AAF76D88-D6B6-4273-8B7B-BB89A1389CC5}" type="parTrans" cxnId="{C061767D-3B90-4886-B644-BE126F335264}">
      <dgm:prSet/>
      <dgm:spPr/>
      <dgm:t>
        <a:bodyPr/>
        <a:lstStyle/>
        <a:p>
          <a:endParaRPr lang="en-US"/>
        </a:p>
      </dgm:t>
    </dgm:pt>
    <dgm:pt modelId="{508595D9-39B0-4354-AC37-387B05A70D96}" type="sibTrans" cxnId="{C061767D-3B90-4886-B644-BE126F335264}">
      <dgm:prSet/>
      <dgm:spPr/>
      <dgm:t>
        <a:bodyPr/>
        <a:lstStyle/>
        <a:p>
          <a:endParaRPr lang="en-US"/>
        </a:p>
      </dgm:t>
    </dgm:pt>
    <dgm:pt modelId="{F22070C3-673D-45BE-BDED-86E244703510}" type="pres">
      <dgm:prSet presAssocID="{FD8D01E9-8076-454D-8842-0458930C37DA}" presName="Name0" presStyleCnt="0">
        <dgm:presLayoutVars>
          <dgm:dir/>
          <dgm:animLvl val="lvl"/>
          <dgm:resizeHandles val="exact"/>
        </dgm:presLayoutVars>
      </dgm:prSet>
      <dgm:spPr/>
    </dgm:pt>
    <dgm:pt modelId="{84F0EE61-411E-4271-904A-2551A7D97E5B}" type="pres">
      <dgm:prSet presAssocID="{22E9BE94-C196-48AF-A20C-DBD07446205B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47CA9D-C873-4613-9EA2-D842D27F4256}" type="pres">
      <dgm:prSet presAssocID="{243567F8-E203-4100-8A1B-C1D2BC331674}" presName="parTxOnlySpace" presStyleCnt="0"/>
      <dgm:spPr/>
    </dgm:pt>
    <dgm:pt modelId="{2FED07EE-86CF-4BCB-B88C-9B2736429D4B}" type="pres">
      <dgm:prSet presAssocID="{ACDC39BA-1284-4342-B497-45E9FDF61A7D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3D3987-2460-4928-B71C-18ECFD179A56}" type="pres">
      <dgm:prSet presAssocID="{9DCF23CF-2945-4AF8-80A5-886F3096CBAC}" presName="parTxOnlySpace" presStyleCnt="0"/>
      <dgm:spPr/>
    </dgm:pt>
    <dgm:pt modelId="{10A09D8A-353D-4F92-AA1C-FDD78C26EA23}" type="pres">
      <dgm:prSet presAssocID="{496FAA4B-A33E-45D8-B521-15412CC3BE6A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A91368-6645-41E6-A4A2-F8459AE04E1E}" type="pres">
      <dgm:prSet presAssocID="{A78B1B34-BBC1-4567-A736-DD34DCCDF794}" presName="parTxOnlySpace" presStyleCnt="0"/>
      <dgm:spPr/>
    </dgm:pt>
    <dgm:pt modelId="{13AA68D4-3045-42E9-91E4-63FCB4AD66EA}" type="pres">
      <dgm:prSet presAssocID="{9BF84D13-829D-47BB-8D76-EA2184EABF99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FD1C90-2503-4DBE-A625-8315BF5BE9AE}" type="pres">
      <dgm:prSet presAssocID="{BAA2541D-C1BD-4CC0-BA57-75354BABC1DF}" presName="parTxOnlySpace" presStyleCnt="0"/>
      <dgm:spPr/>
    </dgm:pt>
    <dgm:pt modelId="{016D239F-4890-4D64-AE1F-0BD8202677D0}" type="pres">
      <dgm:prSet presAssocID="{91DAAA92-B028-4C4C-9A05-E58D92B608AC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0ACD68-9C1E-43CE-BA66-AF7505E1956B}" type="pres">
      <dgm:prSet presAssocID="{37BB0F49-C019-4A31-A9F6-76472B569FEB}" presName="parTxOnlySpace" presStyleCnt="0"/>
      <dgm:spPr/>
    </dgm:pt>
    <dgm:pt modelId="{E9BDAB84-DCF3-44E8-9AE7-E985884BD6DB}" type="pres">
      <dgm:prSet presAssocID="{732AB2B3-49D6-4874-9F00-52A7EF46759B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E75F63-CEA3-4E95-8436-1BD07DBAE654}" srcId="{FD8D01E9-8076-454D-8842-0458930C37DA}" destId="{91DAAA92-B028-4C4C-9A05-E58D92B608AC}" srcOrd="4" destOrd="0" parTransId="{869A5353-3D3F-463D-9AD7-CFB09A1ADED3}" sibTransId="{37BB0F49-C019-4A31-A9F6-76472B569FEB}"/>
    <dgm:cxn modelId="{92C5995D-23EB-43D0-974B-F3A25C1762B4}" srcId="{FD8D01E9-8076-454D-8842-0458930C37DA}" destId="{22E9BE94-C196-48AF-A20C-DBD07446205B}" srcOrd="0" destOrd="0" parTransId="{3FF3BA35-DB3E-4E40-9828-A9DEE05BCA71}" sibTransId="{243567F8-E203-4100-8A1B-C1D2BC331674}"/>
    <dgm:cxn modelId="{A4E374AE-C9D2-4590-A4DF-18FAA31C8D05}" type="presOf" srcId="{9BF84D13-829D-47BB-8D76-EA2184EABF99}" destId="{13AA68D4-3045-42E9-91E4-63FCB4AD66EA}" srcOrd="0" destOrd="0" presId="urn:microsoft.com/office/officeart/2005/8/layout/chevron1"/>
    <dgm:cxn modelId="{585D3E7D-FD76-4DB7-B134-C315D102CB2E}" type="presOf" srcId="{FD8D01E9-8076-454D-8842-0458930C37DA}" destId="{F22070C3-673D-45BE-BDED-86E244703510}" srcOrd="0" destOrd="0" presId="urn:microsoft.com/office/officeart/2005/8/layout/chevron1"/>
    <dgm:cxn modelId="{E7DCC4D7-8D62-4D66-A33A-54E26EBA9974}" type="presOf" srcId="{732AB2B3-49D6-4874-9F00-52A7EF46759B}" destId="{E9BDAB84-DCF3-44E8-9AE7-E985884BD6DB}" srcOrd="0" destOrd="0" presId="urn:microsoft.com/office/officeart/2005/8/layout/chevron1"/>
    <dgm:cxn modelId="{8C39C7BD-A21A-4BB1-9F9A-1358E388B41F}" type="presOf" srcId="{91DAAA92-B028-4C4C-9A05-E58D92B608AC}" destId="{016D239F-4890-4D64-AE1F-0BD8202677D0}" srcOrd="0" destOrd="0" presId="urn:microsoft.com/office/officeart/2005/8/layout/chevron1"/>
    <dgm:cxn modelId="{808C7EDC-BDB5-41BC-87BE-78EAC4B505B1}" srcId="{FD8D01E9-8076-454D-8842-0458930C37DA}" destId="{9BF84D13-829D-47BB-8D76-EA2184EABF99}" srcOrd="3" destOrd="0" parTransId="{7F178462-E21B-47CA-9574-3C34AB84792D}" sibTransId="{BAA2541D-C1BD-4CC0-BA57-75354BABC1DF}"/>
    <dgm:cxn modelId="{4307C61F-307F-4DEF-B35B-43525A1DA2B0}" srcId="{FD8D01E9-8076-454D-8842-0458930C37DA}" destId="{ACDC39BA-1284-4342-B497-45E9FDF61A7D}" srcOrd="1" destOrd="0" parTransId="{F23BB48C-881F-4BA8-B8CA-198BB5CB7AD5}" sibTransId="{9DCF23CF-2945-4AF8-80A5-886F3096CBAC}"/>
    <dgm:cxn modelId="{C061767D-3B90-4886-B644-BE126F335264}" srcId="{FD8D01E9-8076-454D-8842-0458930C37DA}" destId="{732AB2B3-49D6-4874-9F00-52A7EF46759B}" srcOrd="5" destOrd="0" parTransId="{AAF76D88-D6B6-4273-8B7B-BB89A1389CC5}" sibTransId="{508595D9-39B0-4354-AC37-387B05A70D96}"/>
    <dgm:cxn modelId="{27659849-436E-47AF-8B69-C7CDBCDAB682}" type="presOf" srcId="{22E9BE94-C196-48AF-A20C-DBD07446205B}" destId="{84F0EE61-411E-4271-904A-2551A7D97E5B}" srcOrd="0" destOrd="0" presId="urn:microsoft.com/office/officeart/2005/8/layout/chevron1"/>
    <dgm:cxn modelId="{B638B249-F82A-4ABE-B3DA-01DD1F26D719}" srcId="{FD8D01E9-8076-454D-8842-0458930C37DA}" destId="{496FAA4B-A33E-45D8-B521-15412CC3BE6A}" srcOrd="2" destOrd="0" parTransId="{57EF007A-062E-4A68-A0FA-C2A2558CF4AD}" sibTransId="{A78B1B34-BBC1-4567-A736-DD34DCCDF794}"/>
    <dgm:cxn modelId="{DD9B44F8-9340-4E19-86D7-95FA68CA970F}" type="presOf" srcId="{496FAA4B-A33E-45D8-B521-15412CC3BE6A}" destId="{10A09D8A-353D-4F92-AA1C-FDD78C26EA23}" srcOrd="0" destOrd="0" presId="urn:microsoft.com/office/officeart/2005/8/layout/chevron1"/>
    <dgm:cxn modelId="{63F72D40-1727-4856-9635-8C25EAF00538}" type="presOf" srcId="{ACDC39BA-1284-4342-B497-45E9FDF61A7D}" destId="{2FED07EE-86CF-4BCB-B88C-9B2736429D4B}" srcOrd="0" destOrd="0" presId="urn:microsoft.com/office/officeart/2005/8/layout/chevron1"/>
    <dgm:cxn modelId="{93F5BCA1-9062-40BE-AC70-76F3D4F4778A}" type="presParOf" srcId="{F22070C3-673D-45BE-BDED-86E244703510}" destId="{84F0EE61-411E-4271-904A-2551A7D97E5B}" srcOrd="0" destOrd="0" presId="urn:microsoft.com/office/officeart/2005/8/layout/chevron1"/>
    <dgm:cxn modelId="{27705C5F-0FAC-40E2-96DF-1612AF9DEA24}" type="presParOf" srcId="{F22070C3-673D-45BE-BDED-86E244703510}" destId="{ED47CA9D-C873-4613-9EA2-D842D27F4256}" srcOrd="1" destOrd="0" presId="urn:microsoft.com/office/officeart/2005/8/layout/chevron1"/>
    <dgm:cxn modelId="{F737935F-76FC-48BF-9B4B-089C34685950}" type="presParOf" srcId="{F22070C3-673D-45BE-BDED-86E244703510}" destId="{2FED07EE-86CF-4BCB-B88C-9B2736429D4B}" srcOrd="2" destOrd="0" presId="urn:microsoft.com/office/officeart/2005/8/layout/chevron1"/>
    <dgm:cxn modelId="{C1A23D4E-2882-4DA3-AC17-DDA3C0B16B6C}" type="presParOf" srcId="{F22070C3-673D-45BE-BDED-86E244703510}" destId="{963D3987-2460-4928-B71C-18ECFD179A56}" srcOrd="3" destOrd="0" presId="urn:microsoft.com/office/officeart/2005/8/layout/chevron1"/>
    <dgm:cxn modelId="{95C7A3F2-1C48-40A6-BADC-7343E3810CB1}" type="presParOf" srcId="{F22070C3-673D-45BE-BDED-86E244703510}" destId="{10A09D8A-353D-4F92-AA1C-FDD78C26EA23}" srcOrd="4" destOrd="0" presId="urn:microsoft.com/office/officeart/2005/8/layout/chevron1"/>
    <dgm:cxn modelId="{7B00F111-DB62-4716-B430-D0C25ED00AFE}" type="presParOf" srcId="{F22070C3-673D-45BE-BDED-86E244703510}" destId="{1CA91368-6645-41E6-A4A2-F8459AE04E1E}" srcOrd="5" destOrd="0" presId="urn:microsoft.com/office/officeart/2005/8/layout/chevron1"/>
    <dgm:cxn modelId="{C2389411-1E94-4A89-A258-A60B59229CF8}" type="presParOf" srcId="{F22070C3-673D-45BE-BDED-86E244703510}" destId="{13AA68D4-3045-42E9-91E4-63FCB4AD66EA}" srcOrd="6" destOrd="0" presId="urn:microsoft.com/office/officeart/2005/8/layout/chevron1"/>
    <dgm:cxn modelId="{84B8B573-9628-4726-B4CE-3A29D76A3AE9}" type="presParOf" srcId="{F22070C3-673D-45BE-BDED-86E244703510}" destId="{42FD1C90-2503-4DBE-A625-8315BF5BE9AE}" srcOrd="7" destOrd="0" presId="urn:microsoft.com/office/officeart/2005/8/layout/chevron1"/>
    <dgm:cxn modelId="{5A510507-F05D-4D90-84BF-8C82A47FF356}" type="presParOf" srcId="{F22070C3-673D-45BE-BDED-86E244703510}" destId="{016D239F-4890-4D64-AE1F-0BD8202677D0}" srcOrd="8" destOrd="0" presId="urn:microsoft.com/office/officeart/2005/8/layout/chevron1"/>
    <dgm:cxn modelId="{97B0F3DF-D59A-419F-8C0A-867E0D2A6DDC}" type="presParOf" srcId="{F22070C3-673D-45BE-BDED-86E244703510}" destId="{320ACD68-9C1E-43CE-BA66-AF7505E1956B}" srcOrd="9" destOrd="0" presId="urn:microsoft.com/office/officeart/2005/8/layout/chevron1"/>
    <dgm:cxn modelId="{2344CD24-B158-4B0B-84FB-DACB6450AAFC}" type="presParOf" srcId="{F22070C3-673D-45BE-BDED-86E244703510}" destId="{E9BDAB84-DCF3-44E8-9AE7-E985884BD6DB}" srcOrd="10" destOrd="0" presId="urn:microsoft.com/office/officeart/2005/8/layout/chevron1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9AA258-C83C-4C40-B648-F1B5C422E6F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242DEA-79C5-449E-8309-C3AD15B892FA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600" b="0" i="0" dirty="0" smtClean="0">
              <a:latin typeface="+mj-lt"/>
            </a:rPr>
            <a:t>Agility</a:t>
          </a:r>
          <a:endParaRPr lang="en-US" sz="1600" b="0" i="0" dirty="0">
            <a:latin typeface="+mn-lt"/>
          </a:endParaRPr>
        </a:p>
      </dgm:t>
    </dgm:pt>
    <dgm:pt modelId="{663FB5D1-24DD-4A4A-B1C6-AB39A8082D91}" type="parTrans" cxnId="{37F595D5-F291-4C61-9821-69EC3F2F4243}">
      <dgm:prSet/>
      <dgm:spPr/>
      <dgm:t>
        <a:bodyPr/>
        <a:lstStyle/>
        <a:p>
          <a:endParaRPr lang="en-US"/>
        </a:p>
      </dgm:t>
    </dgm:pt>
    <dgm:pt modelId="{E7521C8A-A129-4212-9F82-99A833E0ED94}" type="sibTrans" cxnId="{37F595D5-F291-4C61-9821-69EC3F2F4243}">
      <dgm:prSet/>
      <dgm:spPr/>
      <dgm:t>
        <a:bodyPr/>
        <a:lstStyle/>
        <a:p>
          <a:endParaRPr lang="en-US"/>
        </a:p>
      </dgm:t>
    </dgm:pt>
    <dgm:pt modelId="{904F4153-2776-4143-A13E-5BE4B6701D2D}">
      <dgm:prSet phldrT="[Text]" custT="1"/>
      <dgm:spPr/>
      <dgm:t>
        <a:bodyPr/>
        <a:lstStyle/>
        <a:p>
          <a:r>
            <a:rPr lang="en-US" sz="1300" i="1" dirty="0" smtClean="0">
              <a:latin typeface="+mn-lt"/>
            </a:rPr>
            <a:t>Ability to re-factor to leverage modern methodologies/languages</a:t>
          </a:r>
          <a:endParaRPr lang="en-US" sz="1300" i="1" dirty="0">
            <a:latin typeface="+mn-lt"/>
          </a:endParaRPr>
        </a:p>
      </dgm:t>
    </dgm:pt>
    <dgm:pt modelId="{39A9161E-42BE-4ADB-9895-D38552ABB1FD}" type="parTrans" cxnId="{E1AA964E-3B54-4A47-B343-D8FD0ADD22BF}">
      <dgm:prSet/>
      <dgm:spPr/>
      <dgm:t>
        <a:bodyPr/>
        <a:lstStyle/>
        <a:p>
          <a:endParaRPr lang="en-US"/>
        </a:p>
      </dgm:t>
    </dgm:pt>
    <dgm:pt modelId="{ACE74B2E-20BE-4BC1-BAD9-25179AEE04C9}" type="sibTrans" cxnId="{E1AA964E-3B54-4A47-B343-D8FD0ADD22BF}">
      <dgm:prSet/>
      <dgm:spPr/>
      <dgm:t>
        <a:bodyPr/>
        <a:lstStyle/>
        <a:p>
          <a:endParaRPr lang="en-US"/>
        </a:p>
      </dgm:t>
    </dgm:pt>
    <dgm:pt modelId="{C413BBBF-380C-4CEC-A8CF-B2FCC037CFC8}">
      <dgm:prSet phldrT="[Text]" custT="1"/>
      <dgm:spPr>
        <a:solidFill>
          <a:srgbClr val="0070C0"/>
        </a:solidFill>
      </dgm:spPr>
      <dgm:t>
        <a:bodyPr/>
        <a:lstStyle/>
        <a:p>
          <a:pPr>
            <a:spcAft>
              <a:spcPts val="0"/>
            </a:spcAft>
          </a:pPr>
          <a:r>
            <a:rPr lang="en-US" sz="1600" b="0" i="0" dirty="0" smtClean="0"/>
            <a:t>Resiliency</a:t>
          </a:r>
        </a:p>
      </dgm:t>
    </dgm:pt>
    <dgm:pt modelId="{FE7B5542-196E-42B9-A14C-52859CC6E320}" type="parTrans" cxnId="{1D66994E-1217-4BF6-915F-78080F1F302E}">
      <dgm:prSet/>
      <dgm:spPr/>
      <dgm:t>
        <a:bodyPr/>
        <a:lstStyle/>
        <a:p>
          <a:endParaRPr lang="en-US"/>
        </a:p>
      </dgm:t>
    </dgm:pt>
    <dgm:pt modelId="{76907F42-89C2-4EA8-876B-54F448BB1999}" type="sibTrans" cxnId="{1D66994E-1217-4BF6-915F-78080F1F302E}">
      <dgm:prSet/>
      <dgm:spPr/>
      <dgm:t>
        <a:bodyPr/>
        <a:lstStyle/>
        <a:p>
          <a:endParaRPr lang="en-US"/>
        </a:p>
      </dgm:t>
    </dgm:pt>
    <dgm:pt modelId="{440E22D3-D065-41E6-888A-BC845BCE18BF}">
      <dgm:prSet phldrT="[Text]" custT="1"/>
      <dgm:spPr/>
      <dgm:t>
        <a:bodyPr/>
        <a:lstStyle/>
        <a:p>
          <a:r>
            <a:rPr lang="en-US" sz="1300" i="1" dirty="0" smtClean="0">
              <a:latin typeface="+mn-lt"/>
            </a:rPr>
            <a:t>Fault Isolation</a:t>
          </a:r>
        </a:p>
      </dgm:t>
    </dgm:pt>
    <dgm:pt modelId="{F1457B74-7DD4-438D-AECA-4B3E3B446803}" type="parTrans" cxnId="{3CE11ABB-47E2-4A47-8D46-9EEE5243C62F}">
      <dgm:prSet/>
      <dgm:spPr/>
      <dgm:t>
        <a:bodyPr/>
        <a:lstStyle/>
        <a:p>
          <a:endParaRPr lang="en-US"/>
        </a:p>
      </dgm:t>
    </dgm:pt>
    <dgm:pt modelId="{6F5C4763-E7E3-4070-9641-E4C29F4A8111}" type="sibTrans" cxnId="{3CE11ABB-47E2-4A47-8D46-9EEE5243C62F}">
      <dgm:prSet/>
      <dgm:spPr/>
      <dgm:t>
        <a:bodyPr/>
        <a:lstStyle/>
        <a:p>
          <a:endParaRPr lang="en-US"/>
        </a:p>
      </dgm:t>
    </dgm:pt>
    <dgm:pt modelId="{2D7E3EE9-7437-4C20-93D4-7A6FEC1AAACE}">
      <dgm:prSet phldrT="[Text]" custT="1"/>
      <dgm:spPr>
        <a:solidFill>
          <a:srgbClr val="0070C0"/>
        </a:solidFill>
      </dgm:spPr>
      <dgm:t>
        <a:bodyPr/>
        <a:lstStyle/>
        <a:p>
          <a:pPr>
            <a:spcAft>
              <a:spcPts val="0"/>
            </a:spcAft>
          </a:pPr>
          <a:r>
            <a:rPr lang="en-US" sz="1600" b="0" i="0" dirty="0" smtClean="0"/>
            <a:t>Next Generation</a:t>
          </a:r>
        </a:p>
        <a:p>
          <a:pPr>
            <a:spcAft>
              <a:spcPts val="0"/>
            </a:spcAft>
          </a:pPr>
          <a:r>
            <a:rPr lang="en-US" sz="1600" b="0" i="0" dirty="0" smtClean="0"/>
            <a:t>Readiness</a:t>
          </a:r>
          <a:endParaRPr lang="en-US" sz="1600" b="0" dirty="0"/>
        </a:p>
      </dgm:t>
    </dgm:pt>
    <dgm:pt modelId="{5034E569-6F5A-4F9C-B301-01B16FC4BA6F}" type="parTrans" cxnId="{7188A2FC-B0FB-4ABB-953D-4AEF495D4763}">
      <dgm:prSet/>
      <dgm:spPr/>
      <dgm:t>
        <a:bodyPr/>
        <a:lstStyle/>
        <a:p>
          <a:endParaRPr lang="en-US"/>
        </a:p>
      </dgm:t>
    </dgm:pt>
    <dgm:pt modelId="{5F8B28FA-2EAB-4322-AA7E-30525F5A9B78}" type="sibTrans" cxnId="{7188A2FC-B0FB-4ABB-953D-4AEF495D4763}">
      <dgm:prSet/>
      <dgm:spPr/>
      <dgm:t>
        <a:bodyPr/>
        <a:lstStyle/>
        <a:p>
          <a:endParaRPr lang="en-US"/>
        </a:p>
      </dgm:t>
    </dgm:pt>
    <dgm:pt modelId="{956BC3B7-828B-4E06-AA2A-E88150E0A84F}">
      <dgm:prSet phldrT="[Text]" custT="1"/>
      <dgm:spPr/>
      <dgm:t>
        <a:bodyPr/>
        <a:lstStyle/>
        <a:p>
          <a:r>
            <a:rPr lang="en-US" sz="1300" i="1" dirty="0" smtClean="0">
              <a:latin typeface="+mn-lt"/>
            </a:rPr>
            <a:t>Ability to support un-expected volume (e.g. Banking as a Service partners)</a:t>
          </a:r>
        </a:p>
      </dgm:t>
    </dgm:pt>
    <dgm:pt modelId="{1DB78476-BCFB-48F2-AE55-83D3A37A8CB8}" type="parTrans" cxnId="{4871ECB1-17F0-4AAF-8436-F062E11E664D}">
      <dgm:prSet/>
      <dgm:spPr/>
      <dgm:t>
        <a:bodyPr/>
        <a:lstStyle/>
        <a:p>
          <a:endParaRPr lang="en-US"/>
        </a:p>
      </dgm:t>
    </dgm:pt>
    <dgm:pt modelId="{90786708-5426-42B4-9B05-D3DA096AE1CD}" type="sibTrans" cxnId="{4871ECB1-17F0-4AAF-8436-F062E11E664D}">
      <dgm:prSet/>
      <dgm:spPr/>
      <dgm:t>
        <a:bodyPr/>
        <a:lstStyle/>
        <a:p>
          <a:endParaRPr lang="en-US"/>
        </a:p>
      </dgm:t>
    </dgm:pt>
    <dgm:pt modelId="{95F154A7-9CCB-43F5-9903-1FD12AABC733}">
      <dgm:prSet phldrT="[Text]" custT="1"/>
      <dgm:spPr/>
      <dgm:t>
        <a:bodyPr/>
        <a:lstStyle/>
        <a:p>
          <a:r>
            <a:rPr lang="en-US" sz="1300" i="1" dirty="0" smtClean="0">
              <a:latin typeface="+mn-lt"/>
            </a:rPr>
            <a:t>Developer’s on-boarding, delivery efficiency and delivery /deployment time</a:t>
          </a:r>
          <a:endParaRPr lang="en-US" sz="1300" i="1" dirty="0">
            <a:latin typeface="+mn-lt"/>
          </a:endParaRPr>
        </a:p>
      </dgm:t>
    </dgm:pt>
    <dgm:pt modelId="{810D9014-2CC3-47A4-B5C5-78BF277432DC}" type="parTrans" cxnId="{810966A6-7F0D-42B0-93F9-49CB4EC1CE3F}">
      <dgm:prSet/>
      <dgm:spPr/>
      <dgm:t>
        <a:bodyPr/>
        <a:lstStyle/>
        <a:p>
          <a:endParaRPr lang="en-US"/>
        </a:p>
      </dgm:t>
    </dgm:pt>
    <dgm:pt modelId="{6AB29E15-2950-4690-804F-004489C03153}" type="sibTrans" cxnId="{810966A6-7F0D-42B0-93F9-49CB4EC1CE3F}">
      <dgm:prSet/>
      <dgm:spPr/>
      <dgm:t>
        <a:bodyPr/>
        <a:lstStyle/>
        <a:p>
          <a:endParaRPr lang="en-US"/>
        </a:p>
      </dgm:t>
    </dgm:pt>
    <dgm:pt modelId="{847B70ED-EC22-4392-86F8-73C9FB5CA08C}" type="pres">
      <dgm:prSet presAssocID="{379AA258-C83C-4C40-B648-F1B5C422E6F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4C3490E-3E29-45E2-B15C-B97B51CDF84E}" type="pres">
      <dgm:prSet presAssocID="{AA242DEA-79C5-449E-8309-C3AD15B892FA}" presName="linNode" presStyleCnt="0"/>
      <dgm:spPr/>
    </dgm:pt>
    <dgm:pt modelId="{01BD75F8-34C1-4140-B003-CDB8697EC544}" type="pres">
      <dgm:prSet presAssocID="{AA242DEA-79C5-449E-8309-C3AD15B892FA}" presName="parentText" presStyleLbl="node1" presStyleIdx="0" presStyleCnt="3" custScaleX="72355" custLinFactNeighborX="-2471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7B84D9-4D05-4993-8FEA-F0CDF0FE921E}" type="pres">
      <dgm:prSet presAssocID="{AA242DEA-79C5-449E-8309-C3AD15B892FA}" presName="descendantText" presStyleLbl="alignAccFollowNode1" presStyleIdx="0" presStyleCnt="3" custScaleX="147398" custLinFactNeighborX="-15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6E444F-C763-4CC3-B77B-A2BE0FAEB1D4}" type="pres">
      <dgm:prSet presAssocID="{E7521C8A-A129-4212-9F82-99A833E0ED94}" presName="sp" presStyleCnt="0"/>
      <dgm:spPr/>
    </dgm:pt>
    <dgm:pt modelId="{ECF6CA2C-2BBC-4AAB-9CBA-2A4CC201FAA2}" type="pres">
      <dgm:prSet presAssocID="{C413BBBF-380C-4CEC-A8CF-B2FCC037CFC8}" presName="linNode" presStyleCnt="0"/>
      <dgm:spPr/>
    </dgm:pt>
    <dgm:pt modelId="{20D97318-B57A-4656-9726-C99C8944366C}" type="pres">
      <dgm:prSet presAssocID="{C413BBBF-380C-4CEC-A8CF-B2FCC037CFC8}" presName="parentText" presStyleLbl="node1" presStyleIdx="1" presStyleCnt="3" custScaleX="93326" custLinFactNeighborX="-2471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FA480F-4DF8-4FAD-839E-F92CAD216378}" type="pres">
      <dgm:prSet presAssocID="{C413BBBF-380C-4CEC-A8CF-B2FCC037CFC8}" presName="descendantText" presStyleLbl="alignAccFollowNode1" presStyleIdx="1" presStyleCnt="3" custScaleX="190196" custLinFactNeighborX="-15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460369-7986-45F6-8DB9-8199D7A81E79}" type="pres">
      <dgm:prSet presAssocID="{76907F42-89C2-4EA8-876B-54F448BB1999}" presName="sp" presStyleCnt="0"/>
      <dgm:spPr/>
    </dgm:pt>
    <dgm:pt modelId="{3675A36C-53C5-4F49-B5FA-6DA429064C2A}" type="pres">
      <dgm:prSet presAssocID="{2D7E3EE9-7437-4C20-93D4-7A6FEC1AAACE}" presName="linNode" presStyleCnt="0"/>
      <dgm:spPr/>
    </dgm:pt>
    <dgm:pt modelId="{EAB8D254-8FE6-475C-B881-D2E6256A90C8}" type="pres">
      <dgm:prSet presAssocID="{2D7E3EE9-7437-4C20-93D4-7A6FEC1AAACE}" presName="parentText" presStyleLbl="node1" presStyleIdx="2" presStyleCnt="3" custScaleX="93326" custLinFactNeighborX="-2471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027EA7-242A-47DE-819A-B76961048A94}" type="pres">
      <dgm:prSet presAssocID="{2D7E3EE9-7437-4C20-93D4-7A6FEC1AAACE}" presName="descendantText" presStyleLbl="alignAccFollowNode1" presStyleIdx="2" presStyleCnt="3" custScaleX="190196" custLinFactNeighborX="-15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71ECB1-17F0-4AAF-8436-F062E11E664D}" srcId="{2D7E3EE9-7437-4C20-93D4-7A6FEC1AAACE}" destId="{956BC3B7-828B-4E06-AA2A-E88150E0A84F}" srcOrd="0" destOrd="0" parTransId="{1DB78476-BCFB-48F2-AE55-83D3A37A8CB8}" sibTransId="{90786708-5426-42B4-9B05-D3DA096AE1CD}"/>
    <dgm:cxn modelId="{4AFB92ED-00DA-401D-B890-069F470E324B}" type="presOf" srcId="{95F154A7-9CCB-43F5-9903-1FD12AABC733}" destId="{2A7B84D9-4D05-4993-8FEA-F0CDF0FE921E}" srcOrd="0" destOrd="0" presId="urn:microsoft.com/office/officeart/2005/8/layout/vList5"/>
    <dgm:cxn modelId="{C79D149D-1CC4-4083-97BD-755A6D52DC10}" type="presOf" srcId="{440E22D3-D065-41E6-888A-BC845BCE18BF}" destId="{4CFA480F-4DF8-4FAD-839E-F92CAD216378}" srcOrd="0" destOrd="0" presId="urn:microsoft.com/office/officeart/2005/8/layout/vList5"/>
    <dgm:cxn modelId="{8A3919A8-ED07-4B16-8013-07E43BEB5564}" type="presOf" srcId="{956BC3B7-828B-4E06-AA2A-E88150E0A84F}" destId="{E8027EA7-242A-47DE-819A-B76961048A94}" srcOrd="0" destOrd="0" presId="urn:microsoft.com/office/officeart/2005/8/layout/vList5"/>
    <dgm:cxn modelId="{4F0703A0-4ADD-4325-9EC4-92CF59BB07F0}" type="presOf" srcId="{C413BBBF-380C-4CEC-A8CF-B2FCC037CFC8}" destId="{20D97318-B57A-4656-9726-C99C8944366C}" srcOrd="0" destOrd="0" presId="urn:microsoft.com/office/officeart/2005/8/layout/vList5"/>
    <dgm:cxn modelId="{1963F53C-B6E6-47BD-B803-6423ADBE7ACB}" type="presOf" srcId="{2D7E3EE9-7437-4C20-93D4-7A6FEC1AAACE}" destId="{EAB8D254-8FE6-475C-B881-D2E6256A90C8}" srcOrd="0" destOrd="0" presId="urn:microsoft.com/office/officeart/2005/8/layout/vList5"/>
    <dgm:cxn modelId="{37F595D5-F291-4C61-9821-69EC3F2F4243}" srcId="{379AA258-C83C-4C40-B648-F1B5C422E6F7}" destId="{AA242DEA-79C5-449E-8309-C3AD15B892FA}" srcOrd="0" destOrd="0" parTransId="{663FB5D1-24DD-4A4A-B1C6-AB39A8082D91}" sibTransId="{E7521C8A-A129-4212-9F82-99A833E0ED94}"/>
    <dgm:cxn modelId="{1D66994E-1217-4BF6-915F-78080F1F302E}" srcId="{379AA258-C83C-4C40-B648-F1B5C422E6F7}" destId="{C413BBBF-380C-4CEC-A8CF-B2FCC037CFC8}" srcOrd="1" destOrd="0" parTransId="{FE7B5542-196E-42B9-A14C-52859CC6E320}" sibTransId="{76907F42-89C2-4EA8-876B-54F448BB1999}"/>
    <dgm:cxn modelId="{E1AA964E-3B54-4A47-B343-D8FD0ADD22BF}" srcId="{AA242DEA-79C5-449E-8309-C3AD15B892FA}" destId="{904F4153-2776-4143-A13E-5BE4B6701D2D}" srcOrd="1" destOrd="0" parTransId="{39A9161E-42BE-4ADB-9895-D38552ABB1FD}" sibTransId="{ACE74B2E-20BE-4BC1-BAD9-25179AEE04C9}"/>
    <dgm:cxn modelId="{E9178C19-ADF4-4ACF-AAD8-FEB3A778F5D9}" type="presOf" srcId="{AA242DEA-79C5-449E-8309-C3AD15B892FA}" destId="{01BD75F8-34C1-4140-B003-CDB8697EC544}" srcOrd="0" destOrd="0" presId="urn:microsoft.com/office/officeart/2005/8/layout/vList5"/>
    <dgm:cxn modelId="{3CE11ABB-47E2-4A47-8D46-9EEE5243C62F}" srcId="{C413BBBF-380C-4CEC-A8CF-B2FCC037CFC8}" destId="{440E22D3-D065-41E6-888A-BC845BCE18BF}" srcOrd="0" destOrd="0" parTransId="{F1457B74-7DD4-438D-AECA-4B3E3B446803}" sibTransId="{6F5C4763-E7E3-4070-9641-E4C29F4A8111}"/>
    <dgm:cxn modelId="{FEF92851-C89F-47D2-8BA2-2AD1AE16C7FC}" type="presOf" srcId="{904F4153-2776-4143-A13E-5BE4B6701D2D}" destId="{2A7B84D9-4D05-4993-8FEA-F0CDF0FE921E}" srcOrd="0" destOrd="1" presId="urn:microsoft.com/office/officeart/2005/8/layout/vList5"/>
    <dgm:cxn modelId="{810966A6-7F0D-42B0-93F9-49CB4EC1CE3F}" srcId="{AA242DEA-79C5-449E-8309-C3AD15B892FA}" destId="{95F154A7-9CCB-43F5-9903-1FD12AABC733}" srcOrd="0" destOrd="0" parTransId="{810D9014-2CC3-47A4-B5C5-78BF277432DC}" sibTransId="{6AB29E15-2950-4690-804F-004489C03153}"/>
    <dgm:cxn modelId="{7188A2FC-B0FB-4ABB-953D-4AEF495D4763}" srcId="{379AA258-C83C-4C40-B648-F1B5C422E6F7}" destId="{2D7E3EE9-7437-4C20-93D4-7A6FEC1AAACE}" srcOrd="2" destOrd="0" parTransId="{5034E569-6F5A-4F9C-B301-01B16FC4BA6F}" sibTransId="{5F8B28FA-2EAB-4322-AA7E-30525F5A9B78}"/>
    <dgm:cxn modelId="{BACBF88B-3510-42B2-A176-F3AB94C0583D}" type="presOf" srcId="{379AA258-C83C-4C40-B648-F1B5C422E6F7}" destId="{847B70ED-EC22-4392-86F8-73C9FB5CA08C}" srcOrd="0" destOrd="0" presId="urn:microsoft.com/office/officeart/2005/8/layout/vList5"/>
    <dgm:cxn modelId="{AE89DD81-F2ED-4673-AE13-84D4218FF38D}" type="presParOf" srcId="{847B70ED-EC22-4392-86F8-73C9FB5CA08C}" destId="{D4C3490E-3E29-45E2-B15C-B97B51CDF84E}" srcOrd="0" destOrd="0" presId="urn:microsoft.com/office/officeart/2005/8/layout/vList5"/>
    <dgm:cxn modelId="{B90AEAE2-54B0-449D-B47C-BBC2465D70CA}" type="presParOf" srcId="{D4C3490E-3E29-45E2-B15C-B97B51CDF84E}" destId="{01BD75F8-34C1-4140-B003-CDB8697EC544}" srcOrd="0" destOrd="0" presId="urn:microsoft.com/office/officeart/2005/8/layout/vList5"/>
    <dgm:cxn modelId="{009516E3-5DC4-43A7-AB46-B97808C323AA}" type="presParOf" srcId="{D4C3490E-3E29-45E2-B15C-B97B51CDF84E}" destId="{2A7B84D9-4D05-4993-8FEA-F0CDF0FE921E}" srcOrd="1" destOrd="0" presId="urn:microsoft.com/office/officeart/2005/8/layout/vList5"/>
    <dgm:cxn modelId="{F228FAE9-3EA5-4AD4-9C9B-20557F7563CB}" type="presParOf" srcId="{847B70ED-EC22-4392-86F8-73C9FB5CA08C}" destId="{736E444F-C763-4CC3-B77B-A2BE0FAEB1D4}" srcOrd="1" destOrd="0" presId="urn:microsoft.com/office/officeart/2005/8/layout/vList5"/>
    <dgm:cxn modelId="{EAC9A6A1-FDBF-42D2-96A6-F8ED90217CC0}" type="presParOf" srcId="{847B70ED-EC22-4392-86F8-73C9FB5CA08C}" destId="{ECF6CA2C-2BBC-4AAB-9CBA-2A4CC201FAA2}" srcOrd="2" destOrd="0" presId="urn:microsoft.com/office/officeart/2005/8/layout/vList5"/>
    <dgm:cxn modelId="{8A1E8AED-9846-415B-8891-7597401AA5F3}" type="presParOf" srcId="{ECF6CA2C-2BBC-4AAB-9CBA-2A4CC201FAA2}" destId="{20D97318-B57A-4656-9726-C99C8944366C}" srcOrd="0" destOrd="0" presId="urn:microsoft.com/office/officeart/2005/8/layout/vList5"/>
    <dgm:cxn modelId="{D3AA6EBB-6E36-42D7-98DB-385ECD2A4084}" type="presParOf" srcId="{ECF6CA2C-2BBC-4AAB-9CBA-2A4CC201FAA2}" destId="{4CFA480F-4DF8-4FAD-839E-F92CAD216378}" srcOrd="1" destOrd="0" presId="urn:microsoft.com/office/officeart/2005/8/layout/vList5"/>
    <dgm:cxn modelId="{92CC0526-26D4-4E20-9E9E-E9F5147DF1C6}" type="presParOf" srcId="{847B70ED-EC22-4392-86F8-73C9FB5CA08C}" destId="{39460369-7986-45F6-8DB9-8199D7A81E79}" srcOrd="3" destOrd="0" presId="urn:microsoft.com/office/officeart/2005/8/layout/vList5"/>
    <dgm:cxn modelId="{B7F63E27-4511-40CB-9404-BF5701FF908F}" type="presParOf" srcId="{847B70ED-EC22-4392-86F8-73C9FB5CA08C}" destId="{3675A36C-53C5-4F49-B5FA-6DA429064C2A}" srcOrd="4" destOrd="0" presId="urn:microsoft.com/office/officeart/2005/8/layout/vList5"/>
    <dgm:cxn modelId="{E582B3F3-ADA0-4227-8A62-D6A2762F8025}" type="presParOf" srcId="{3675A36C-53C5-4F49-B5FA-6DA429064C2A}" destId="{EAB8D254-8FE6-475C-B881-D2E6256A90C8}" srcOrd="0" destOrd="0" presId="urn:microsoft.com/office/officeart/2005/8/layout/vList5"/>
    <dgm:cxn modelId="{D8A9A1D7-6519-40C7-ADED-78C93786ABE8}" type="presParOf" srcId="{3675A36C-53C5-4F49-B5FA-6DA429064C2A}" destId="{E8027EA7-242A-47DE-819A-B76961048A9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79AA258-C83C-4C40-B648-F1B5C422E6F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242DEA-79C5-449E-8309-C3AD15B892FA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600" b="0" i="0" dirty="0" smtClean="0">
              <a:latin typeface="+mj-lt"/>
            </a:rPr>
            <a:t>Agility</a:t>
          </a:r>
        </a:p>
        <a:p>
          <a:r>
            <a:rPr lang="en-US" sz="1600" b="0" i="0" dirty="0" smtClean="0">
              <a:latin typeface="+mj-lt"/>
            </a:rPr>
            <a:t>Resiliency</a:t>
          </a:r>
          <a:endParaRPr lang="en-US" sz="1600" b="0" i="0" dirty="0">
            <a:latin typeface="+mn-lt"/>
          </a:endParaRPr>
        </a:p>
      </dgm:t>
    </dgm:pt>
    <dgm:pt modelId="{663FB5D1-24DD-4A4A-B1C6-AB39A8082D91}" type="parTrans" cxnId="{37F595D5-F291-4C61-9821-69EC3F2F4243}">
      <dgm:prSet/>
      <dgm:spPr/>
      <dgm:t>
        <a:bodyPr/>
        <a:lstStyle/>
        <a:p>
          <a:endParaRPr lang="en-US"/>
        </a:p>
      </dgm:t>
    </dgm:pt>
    <dgm:pt modelId="{E7521C8A-A129-4212-9F82-99A833E0ED94}" type="sibTrans" cxnId="{37F595D5-F291-4C61-9821-69EC3F2F4243}">
      <dgm:prSet/>
      <dgm:spPr/>
      <dgm:t>
        <a:bodyPr/>
        <a:lstStyle/>
        <a:p>
          <a:endParaRPr lang="en-US"/>
        </a:p>
      </dgm:t>
    </dgm:pt>
    <dgm:pt modelId="{904F4153-2776-4143-A13E-5BE4B6701D2D}">
      <dgm:prSet phldrT="[Text]" custT="1"/>
      <dgm:spPr/>
      <dgm:t>
        <a:bodyPr/>
        <a:lstStyle/>
        <a:p>
          <a:r>
            <a:rPr lang="en-US" sz="1300" i="1" dirty="0" smtClean="0">
              <a:latin typeface="+mn-lt"/>
            </a:rPr>
            <a:t>Fault Isolation and the ability to re-factor to leverage modern methodologies/languages</a:t>
          </a:r>
          <a:endParaRPr lang="en-US" sz="1300" i="1" dirty="0">
            <a:latin typeface="+mn-lt"/>
          </a:endParaRPr>
        </a:p>
      </dgm:t>
    </dgm:pt>
    <dgm:pt modelId="{39A9161E-42BE-4ADB-9895-D38552ABB1FD}" type="parTrans" cxnId="{E1AA964E-3B54-4A47-B343-D8FD0ADD22BF}">
      <dgm:prSet/>
      <dgm:spPr/>
      <dgm:t>
        <a:bodyPr/>
        <a:lstStyle/>
        <a:p>
          <a:endParaRPr lang="en-US"/>
        </a:p>
      </dgm:t>
    </dgm:pt>
    <dgm:pt modelId="{ACE74B2E-20BE-4BC1-BAD9-25179AEE04C9}" type="sibTrans" cxnId="{E1AA964E-3B54-4A47-B343-D8FD0ADD22BF}">
      <dgm:prSet/>
      <dgm:spPr/>
      <dgm:t>
        <a:bodyPr/>
        <a:lstStyle/>
        <a:p>
          <a:endParaRPr lang="en-US"/>
        </a:p>
      </dgm:t>
    </dgm:pt>
    <dgm:pt modelId="{2D7E3EE9-7437-4C20-93D4-7A6FEC1AAACE}">
      <dgm:prSet phldrT="[Text]" custT="1"/>
      <dgm:spPr>
        <a:solidFill>
          <a:srgbClr val="0070C0"/>
        </a:solidFill>
      </dgm:spPr>
      <dgm:t>
        <a:bodyPr/>
        <a:lstStyle/>
        <a:p>
          <a:pPr>
            <a:spcAft>
              <a:spcPts val="0"/>
            </a:spcAft>
          </a:pPr>
          <a:r>
            <a:rPr lang="en-US" sz="1600" b="0" i="0" dirty="0" smtClean="0"/>
            <a:t>Next Generation</a:t>
          </a:r>
        </a:p>
        <a:p>
          <a:pPr>
            <a:spcAft>
              <a:spcPts val="0"/>
            </a:spcAft>
          </a:pPr>
          <a:r>
            <a:rPr lang="en-US" sz="1600" b="0" i="0" dirty="0" smtClean="0"/>
            <a:t>Readiness</a:t>
          </a:r>
          <a:endParaRPr lang="en-US" sz="1600" b="0" dirty="0"/>
        </a:p>
      </dgm:t>
    </dgm:pt>
    <dgm:pt modelId="{5034E569-6F5A-4F9C-B301-01B16FC4BA6F}" type="parTrans" cxnId="{7188A2FC-B0FB-4ABB-953D-4AEF495D4763}">
      <dgm:prSet/>
      <dgm:spPr/>
      <dgm:t>
        <a:bodyPr/>
        <a:lstStyle/>
        <a:p>
          <a:endParaRPr lang="en-US"/>
        </a:p>
      </dgm:t>
    </dgm:pt>
    <dgm:pt modelId="{5F8B28FA-2EAB-4322-AA7E-30525F5A9B78}" type="sibTrans" cxnId="{7188A2FC-B0FB-4ABB-953D-4AEF495D4763}">
      <dgm:prSet/>
      <dgm:spPr/>
      <dgm:t>
        <a:bodyPr/>
        <a:lstStyle/>
        <a:p>
          <a:endParaRPr lang="en-US"/>
        </a:p>
      </dgm:t>
    </dgm:pt>
    <dgm:pt modelId="{956BC3B7-828B-4E06-AA2A-E88150E0A84F}">
      <dgm:prSet phldrT="[Text]" custT="1"/>
      <dgm:spPr/>
      <dgm:t>
        <a:bodyPr/>
        <a:lstStyle/>
        <a:p>
          <a:r>
            <a:rPr lang="en-US" sz="1300" i="1" dirty="0" smtClean="0">
              <a:latin typeface="+mn-lt"/>
            </a:rPr>
            <a:t>Ability to support un-expected volume by scaling only required services</a:t>
          </a:r>
        </a:p>
      </dgm:t>
    </dgm:pt>
    <dgm:pt modelId="{1DB78476-BCFB-48F2-AE55-83D3A37A8CB8}" type="parTrans" cxnId="{4871ECB1-17F0-4AAF-8436-F062E11E664D}">
      <dgm:prSet/>
      <dgm:spPr/>
      <dgm:t>
        <a:bodyPr/>
        <a:lstStyle/>
        <a:p>
          <a:endParaRPr lang="en-US"/>
        </a:p>
      </dgm:t>
    </dgm:pt>
    <dgm:pt modelId="{90786708-5426-42B4-9B05-D3DA096AE1CD}" type="sibTrans" cxnId="{4871ECB1-17F0-4AAF-8436-F062E11E664D}">
      <dgm:prSet/>
      <dgm:spPr/>
      <dgm:t>
        <a:bodyPr/>
        <a:lstStyle/>
        <a:p>
          <a:endParaRPr lang="en-US"/>
        </a:p>
      </dgm:t>
    </dgm:pt>
    <dgm:pt modelId="{95F154A7-9CCB-43F5-9903-1FD12AABC733}">
      <dgm:prSet phldrT="[Text]" custT="1"/>
      <dgm:spPr/>
      <dgm:t>
        <a:bodyPr/>
        <a:lstStyle/>
        <a:p>
          <a:r>
            <a:rPr lang="en-US" sz="1300" i="1" dirty="0" smtClean="0">
              <a:latin typeface="+mn-lt"/>
            </a:rPr>
            <a:t>Developer’s on-boarding, delivery efficiency and delivery /deployment time</a:t>
          </a:r>
          <a:endParaRPr lang="en-US" sz="1300" i="1" dirty="0">
            <a:latin typeface="+mn-lt"/>
          </a:endParaRPr>
        </a:p>
      </dgm:t>
    </dgm:pt>
    <dgm:pt modelId="{810D9014-2CC3-47A4-B5C5-78BF277432DC}" type="parTrans" cxnId="{810966A6-7F0D-42B0-93F9-49CB4EC1CE3F}">
      <dgm:prSet/>
      <dgm:spPr/>
      <dgm:t>
        <a:bodyPr/>
        <a:lstStyle/>
        <a:p>
          <a:endParaRPr lang="en-US"/>
        </a:p>
      </dgm:t>
    </dgm:pt>
    <dgm:pt modelId="{6AB29E15-2950-4690-804F-004489C03153}" type="sibTrans" cxnId="{810966A6-7F0D-42B0-93F9-49CB4EC1CE3F}">
      <dgm:prSet/>
      <dgm:spPr/>
      <dgm:t>
        <a:bodyPr/>
        <a:lstStyle/>
        <a:p>
          <a:endParaRPr lang="en-US"/>
        </a:p>
      </dgm:t>
    </dgm:pt>
    <dgm:pt modelId="{847B70ED-EC22-4392-86F8-73C9FB5CA08C}" type="pres">
      <dgm:prSet presAssocID="{379AA258-C83C-4C40-B648-F1B5C422E6F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4C3490E-3E29-45E2-B15C-B97B51CDF84E}" type="pres">
      <dgm:prSet presAssocID="{AA242DEA-79C5-449E-8309-C3AD15B892FA}" presName="linNode" presStyleCnt="0"/>
      <dgm:spPr/>
    </dgm:pt>
    <dgm:pt modelId="{01BD75F8-34C1-4140-B003-CDB8697EC544}" type="pres">
      <dgm:prSet presAssocID="{AA242DEA-79C5-449E-8309-C3AD15B892FA}" presName="parentText" presStyleLbl="node1" presStyleIdx="0" presStyleCnt="2" custScaleX="72355" custLinFactNeighborX="-2471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7B84D9-4D05-4993-8FEA-F0CDF0FE921E}" type="pres">
      <dgm:prSet presAssocID="{AA242DEA-79C5-449E-8309-C3AD15B892FA}" presName="descendantText" presStyleLbl="alignAccFollowNode1" presStyleIdx="0" presStyleCnt="2" custScaleX="147398" custLinFactNeighborX="-15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6E444F-C763-4CC3-B77B-A2BE0FAEB1D4}" type="pres">
      <dgm:prSet presAssocID="{E7521C8A-A129-4212-9F82-99A833E0ED94}" presName="sp" presStyleCnt="0"/>
      <dgm:spPr/>
    </dgm:pt>
    <dgm:pt modelId="{3675A36C-53C5-4F49-B5FA-6DA429064C2A}" type="pres">
      <dgm:prSet presAssocID="{2D7E3EE9-7437-4C20-93D4-7A6FEC1AAACE}" presName="linNode" presStyleCnt="0"/>
      <dgm:spPr/>
    </dgm:pt>
    <dgm:pt modelId="{EAB8D254-8FE6-475C-B881-D2E6256A90C8}" type="pres">
      <dgm:prSet presAssocID="{2D7E3EE9-7437-4C20-93D4-7A6FEC1AAACE}" presName="parentText" presStyleLbl="node1" presStyleIdx="1" presStyleCnt="2" custScaleX="93326" custLinFactNeighborX="-2471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027EA7-242A-47DE-819A-B76961048A94}" type="pres">
      <dgm:prSet presAssocID="{2D7E3EE9-7437-4C20-93D4-7A6FEC1AAACE}" presName="descendantText" presStyleLbl="alignAccFollowNode1" presStyleIdx="1" presStyleCnt="2" custScaleX="190196" custLinFactNeighborX="-15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71ECB1-17F0-4AAF-8436-F062E11E664D}" srcId="{2D7E3EE9-7437-4C20-93D4-7A6FEC1AAACE}" destId="{956BC3B7-828B-4E06-AA2A-E88150E0A84F}" srcOrd="0" destOrd="0" parTransId="{1DB78476-BCFB-48F2-AE55-83D3A37A8CB8}" sibTransId="{90786708-5426-42B4-9B05-D3DA096AE1CD}"/>
    <dgm:cxn modelId="{D5D4DB9A-1CCA-4DF1-B523-BE04E175B320}" type="presOf" srcId="{95F154A7-9CCB-43F5-9903-1FD12AABC733}" destId="{2A7B84D9-4D05-4993-8FEA-F0CDF0FE921E}" srcOrd="0" destOrd="0" presId="urn:microsoft.com/office/officeart/2005/8/layout/vList5"/>
    <dgm:cxn modelId="{C4128F7F-F286-477F-8B19-1AF3E90FC7F7}" type="presOf" srcId="{956BC3B7-828B-4E06-AA2A-E88150E0A84F}" destId="{E8027EA7-242A-47DE-819A-B76961048A94}" srcOrd="0" destOrd="0" presId="urn:microsoft.com/office/officeart/2005/8/layout/vList5"/>
    <dgm:cxn modelId="{E9D93258-9C72-4D1B-98C2-B410B1D5E7B5}" type="presOf" srcId="{904F4153-2776-4143-A13E-5BE4B6701D2D}" destId="{2A7B84D9-4D05-4993-8FEA-F0CDF0FE921E}" srcOrd="0" destOrd="1" presId="urn:microsoft.com/office/officeart/2005/8/layout/vList5"/>
    <dgm:cxn modelId="{37F595D5-F291-4C61-9821-69EC3F2F4243}" srcId="{379AA258-C83C-4C40-B648-F1B5C422E6F7}" destId="{AA242DEA-79C5-449E-8309-C3AD15B892FA}" srcOrd="0" destOrd="0" parTransId="{663FB5D1-24DD-4A4A-B1C6-AB39A8082D91}" sibTransId="{E7521C8A-A129-4212-9F82-99A833E0ED94}"/>
    <dgm:cxn modelId="{8E089C6F-EB9F-469B-A43F-A36C044C739A}" type="presOf" srcId="{AA242DEA-79C5-449E-8309-C3AD15B892FA}" destId="{01BD75F8-34C1-4140-B003-CDB8697EC544}" srcOrd="0" destOrd="0" presId="urn:microsoft.com/office/officeart/2005/8/layout/vList5"/>
    <dgm:cxn modelId="{E8ED875B-1A7D-4A5F-BD25-C2D89D659E31}" type="presOf" srcId="{2D7E3EE9-7437-4C20-93D4-7A6FEC1AAACE}" destId="{EAB8D254-8FE6-475C-B881-D2E6256A90C8}" srcOrd="0" destOrd="0" presId="urn:microsoft.com/office/officeart/2005/8/layout/vList5"/>
    <dgm:cxn modelId="{E1AA964E-3B54-4A47-B343-D8FD0ADD22BF}" srcId="{AA242DEA-79C5-449E-8309-C3AD15B892FA}" destId="{904F4153-2776-4143-A13E-5BE4B6701D2D}" srcOrd="1" destOrd="0" parTransId="{39A9161E-42BE-4ADB-9895-D38552ABB1FD}" sibTransId="{ACE74B2E-20BE-4BC1-BAD9-25179AEE04C9}"/>
    <dgm:cxn modelId="{9CC1B640-2E87-44BE-BF30-8E83D1930ECA}" type="presOf" srcId="{379AA258-C83C-4C40-B648-F1B5C422E6F7}" destId="{847B70ED-EC22-4392-86F8-73C9FB5CA08C}" srcOrd="0" destOrd="0" presId="urn:microsoft.com/office/officeart/2005/8/layout/vList5"/>
    <dgm:cxn modelId="{7188A2FC-B0FB-4ABB-953D-4AEF495D4763}" srcId="{379AA258-C83C-4C40-B648-F1B5C422E6F7}" destId="{2D7E3EE9-7437-4C20-93D4-7A6FEC1AAACE}" srcOrd="1" destOrd="0" parTransId="{5034E569-6F5A-4F9C-B301-01B16FC4BA6F}" sibTransId="{5F8B28FA-2EAB-4322-AA7E-30525F5A9B78}"/>
    <dgm:cxn modelId="{810966A6-7F0D-42B0-93F9-49CB4EC1CE3F}" srcId="{AA242DEA-79C5-449E-8309-C3AD15B892FA}" destId="{95F154A7-9CCB-43F5-9903-1FD12AABC733}" srcOrd="0" destOrd="0" parTransId="{810D9014-2CC3-47A4-B5C5-78BF277432DC}" sibTransId="{6AB29E15-2950-4690-804F-004489C03153}"/>
    <dgm:cxn modelId="{974640B2-6AB3-4EBE-9104-3E4296F8ECF5}" type="presParOf" srcId="{847B70ED-EC22-4392-86F8-73C9FB5CA08C}" destId="{D4C3490E-3E29-45E2-B15C-B97B51CDF84E}" srcOrd="0" destOrd="0" presId="urn:microsoft.com/office/officeart/2005/8/layout/vList5"/>
    <dgm:cxn modelId="{90DC2673-89C4-4EBB-98BB-E6DB9EC8CA9D}" type="presParOf" srcId="{D4C3490E-3E29-45E2-B15C-B97B51CDF84E}" destId="{01BD75F8-34C1-4140-B003-CDB8697EC544}" srcOrd="0" destOrd="0" presId="urn:microsoft.com/office/officeart/2005/8/layout/vList5"/>
    <dgm:cxn modelId="{3EEBFF16-BF98-410E-A896-3A4E8AE7CE78}" type="presParOf" srcId="{D4C3490E-3E29-45E2-B15C-B97B51CDF84E}" destId="{2A7B84D9-4D05-4993-8FEA-F0CDF0FE921E}" srcOrd="1" destOrd="0" presId="urn:microsoft.com/office/officeart/2005/8/layout/vList5"/>
    <dgm:cxn modelId="{0056A380-1EAD-494D-ABCD-97CDD9C3B440}" type="presParOf" srcId="{847B70ED-EC22-4392-86F8-73C9FB5CA08C}" destId="{736E444F-C763-4CC3-B77B-A2BE0FAEB1D4}" srcOrd="1" destOrd="0" presId="urn:microsoft.com/office/officeart/2005/8/layout/vList5"/>
    <dgm:cxn modelId="{1A4E2A69-C936-4FE9-BB10-13BD7129579C}" type="presParOf" srcId="{847B70ED-EC22-4392-86F8-73C9FB5CA08C}" destId="{3675A36C-53C5-4F49-B5FA-6DA429064C2A}" srcOrd="2" destOrd="0" presId="urn:microsoft.com/office/officeart/2005/8/layout/vList5"/>
    <dgm:cxn modelId="{3C2628A0-E9A5-443D-B395-5272BFAC7D77}" type="presParOf" srcId="{3675A36C-53C5-4F49-B5FA-6DA429064C2A}" destId="{EAB8D254-8FE6-475C-B881-D2E6256A90C8}" srcOrd="0" destOrd="0" presId="urn:microsoft.com/office/officeart/2005/8/layout/vList5"/>
    <dgm:cxn modelId="{B45C1DB9-12AC-4E54-B481-13CBA314B2C5}" type="presParOf" srcId="{3675A36C-53C5-4F49-B5FA-6DA429064C2A}" destId="{E8027EA7-242A-47DE-819A-B76961048A9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79AA258-C83C-4C40-B648-F1B5C422E6F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242DEA-79C5-449E-8309-C3AD15B892FA}">
      <dgm:prSet phldrT="[Text]" custT="1"/>
      <dgm:spPr>
        <a:solidFill>
          <a:srgbClr val="0070C0"/>
        </a:solidFill>
      </dgm:spPr>
      <dgm:t>
        <a:bodyPr/>
        <a:lstStyle/>
        <a:p>
          <a:pPr>
            <a:spcAft>
              <a:spcPts val="0"/>
            </a:spcAft>
          </a:pPr>
          <a:r>
            <a:rPr lang="en-US" sz="1600" b="0" i="0" dirty="0" smtClean="0">
              <a:latin typeface="+mj-lt"/>
            </a:rPr>
            <a:t>DevOps</a:t>
          </a:r>
        </a:p>
      </dgm:t>
    </dgm:pt>
    <dgm:pt modelId="{663FB5D1-24DD-4A4A-B1C6-AB39A8082D91}" type="parTrans" cxnId="{37F595D5-F291-4C61-9821-69EC3F2F4243}">
      <dgm:prSet/>
      <dgm:spPr/>
      <dgm:t>
        <a:bodyPr/>
        <a:lstStyle/>
        <a:p>
          <a:endParaRPr lang="en-US"/>
        </a:p>
      </dgm:t>
    </dgm:pt>
    <dgm:pt modelId="{E7521C8A-A129-4212-9F82-99A833E0ED94}" type="sibTrans" cxnId="{37F595D5-F291-4C61-9821-69EC3F2F4243}">
      <dgm:prSet/>
      <dgm:spPr/>
      <dgm:t>
        <a:bodyPr/>
        <a:lstStyle/>
        <a:p>
          <a:endParaRPr lang="en-US"/>
        </a:p>
      </dgm:t>
    </dgm:pt>
    <dgm:pt modelId="{2D7E3EE9-7437-4C20-93D4-7A6FEC1AAACE}">
      <dgm:prSet phldrT="[Text]" custT="1"/>
      <dgm:spPr>
        <a:solidFill>
          <a:srgbClr val="0070C0"/>
        </a:solidFill>
      </dgm:spPr>
      <dgm:t>
        <a:bodyPr/>
        <a:lstStyle/>
        <a:p>
          <a:pPr>
            <a:spcAft>
              <a:spcPts val="0"/>
            </a:spcAft>
          </a:pPr>
          <a:r>
            <a:rPr lang="en-US" sz="1600" b="0" i="0" dirty="0" smtClean="0"/>
            <a:t>Performance /</a:t>
          </a:r>
        </a:p>
        <a:p>
          <a:pPr>
            <a:spcAft>
              <a:spcPts val="0"/>
            </a:spcAft>
          </a:pPr>
          <a:r>
            <a:rPr lang="en-US" sz="1600" b="0" dirty="0" smtClean="0"/>
            <a:t>Consistency</a:t>
          </a:r>
          <a:endParaRPr lang="en-US" sz="1600" b="0" dirty="0"/>
        </a:p>
      </dgm:t>
    </dgm:pt>
    <dgm:pt modelId="{5034E569-6F5A-4F9C-B301-01B16FC4BA6F}" type="parTrans" cxnId="{7188A2FC-B0FB-4ABB-953D-4AEF495D4763}">
      <dgm:prSet/>
      <dgm:spPr/>
      <dgm:t>
        <a:bodyPr/>
        <a:lstStyle/>
        <a:p>
          <a:endParaRPr lang="en-US"/>
        </a:p>
      </dgm:t>
    </dgm:pt>
    <dgm:pt modelId="{5F8B28FA-2EAB-4322-AA7E-30525F5A9B78}" type="sibTrans" cxnId="{7188A2FC-B0FB-4ABB-953D-4AEF495D4763}">
      <dgm:prSet/>
      <dgm:spPr/>
      <dgm:t>
        <a:bodyPr/>
        <a:lstStyle/>
        <a:p>
          <a:endParaRPr lang="en-US"/>
        </a:p>
      </dgm:t>
    </dgm:pt>
    <dgm:pt modelId="{956BC3B7-828B-4E06-AA2A-E88150E0A84F}">
      <dgm:prSet phldrT="[Text]" custT="1"/>
      <dgm:spPr/>
      <dgm:t>
        <a:bodyPr/>
        <a:lstStyle/>
        <a:p>
          <a:r>
            <a:rPr lang="en-US" sz="1300" i="1" dirty="0" smtClean="0">
              <a:latin typeface="+mn-lt"/>
            </a:rPr>
            <a:t>Inter service communication impacts the overall request performance</a:t>
          </a:r>
        </a:p>
      </dgm:t>
    </dgm:pt>
    <dgm:pt modelId="{1DB78476-BCFB-48F2-AE55-83D3A37A8CB8}" type="parTrans" cxnId="{4871ECB1-17F0-4AAF-8436-F062E11E664D}">
      <dgm:prSet/>
      <dgm:spPr/>
      <dgm:t>
        <a:bodyPr/>
        <a:lstStyle/>
        <a:p>
          <a:endParaRPr lang="en-US"/>
        </a:p>
      </dgm:t>
    </dgm:pt>
    <dgm:pt modelId="{90786708-5426-42B4-9B05-D3DA096AE1CD}" type="sibTrans" cxnId="{4871ECB1-17F0-4AAF-8436-F062E11E664D}">
      <dgm:prSet/>
      <dgm:spPr/>
      <dgm:t>
        <a:bodyPr/>
        <a:lstStyle/>
        <a:p>
          <a:endParaRPr lang="en-US"/>
        </a:p>
      </dgm:t>
    </dgm:pt>
    <dgm:pt modelId="{95F154A7-9CCB-43F5-9903-1FD12AABC733}">
      <dgm:prSet phldrT="[Text]" custT="1"/>
      <dgm:spPr/>
      <dgm:t>
        <a:bodyPr/>
        <a:lstStyle/>
        <a:p>
          <a:r>
            <a:rPr lang="en-US" sz="1300" i="1" dirty="0" smtClean="0">
              <a:latin typeface="+mn-lt"/>
            </a:rPr>
            <a:t>Management of more number of services and their run-time instances.</a:t>
          </a:r>
          <a:endParaRPr lang="en-US" sz="1300" i="1" dirty="0">
            <a:latin typeface="+mn-lt"/>
          </a:endParaRPr>
        </a:p>
      </dgm:t>
    </dgm:pt>
    <dgm:pt modelId="{810D9014-2CC3-47A4-B5C5-78BF277432DC}" type="parTrans" cxnId="{810966A6-7F0D-42B0-93F9-49CB4EC1CE3F}">
      <dgm:prSet/>
      <dgm:spPr/>
      <dgm:t>
        <a:bodyPr/>
        <a:lstStyle/>
        <a:p>
          <a:endParaRPr lang="en-US"/>
        </a:p>
      </dgm:t>
    </dgm:pt>
    <dgm:pt modelId="{6AB29E15-2950-4690-804F-004489C03153}" type="sibTrans" cxnId="{810966A6-7F0D-42B0-93F9-49CB4EC1CE3F}">
      <dgm:prSet/>
      <dgm:spPr/>
      <dgm:t>
        <a:bodyPr/>
        <a:lstStyle/>
        <a:p>
          <a:endParaRPr lang="en-US"/>
        </a:p>
      </dgm:t>
    </dgm:pt>
    <dgm:pt modelId="{410A66F0-6567-46EF-B830-DD0AB3381850}">
      <dgm:prSet phldrT="[Text]" custT="1"/>
      <dgm:spPr/>
      <dgm:t>
        <a:bodyPr/>
        <a:lstStyle/>
        <a:p>
          <a:r>
            <a:rPr lang="en-US" sz="1300" i="1" dirty="0" smtClean="0">
              <a:latin typeface="+mn-lt"/>
            </a:rPr>
            <a:t>Service’s health monitoring</a:t>
          </a:r>
          <a:endParaRPr lang="en-US" sz="1300" i="1" dirty="0">
            <a:latin typeface="+mn-lt"/>
          </a:endParaRPr>
        </a:p>
      </dgm:t>
    </dgm:pt>
    <dgm:pt modelId="{09FA914F-0B3F-4291-99D3-C22B64E4E4FC}" type="parTrans" cxnId="{32F33A0F-443B-41E1-889E-A1A61905395B}">
      <dgm:prSet/>
      <dgm:spPr/>
      <dgm:t>
        <a:bodyPr/>
        <a:lstStyle/>
        <a:p>
          <a:endParaRPr lang="en-US"/>
        </a:p>
      </dgm:t>
    </dgm:pt>
    <dgm:pt modelId="{AF55E617-AA0E-4402-8611-77F1A0C5AE54}" type="sibTrans" cxnId="{32F33A0F-443B-41E1-889E-A1A61905395B}">
      <dgm:prSet/>
      <dgm:spPr/>
      <dgm:t>
        <a:bodyPr/>
        <a:lstStyle/>
        <a:p>
          <a:endParaRPr lang="en-US"/>
        </a:p>
      </dgm:t>
    </dgm:pt>
    <dgm:pt modelId="{ACCFBE95-2BF5-461B-8D35-9A155EDC3ECA}">
      <dgm:prSet phldrT="[Text]" custT="1"/>
      <dgm:spPr/>
      <dgm:t>
        <a:bodyPr/>
        <a:lstStyle/>
        <a:p>
          <a:r>
            <a:rPr lang="en-US" sz="1300" i="1" dirty="0" smtClean="0">
              <a:latin typeface="+mn-lt"/>
            </a:rPr>
            <a:t>Transactions span across multiple services</a:t>
          </a:r>
        </a:p>
      </dgm:t>
    </dgm:pt>
    <dgm:pt modelId="{0EF4E7EB-FC99-4BA3-B56E-96F499F3B365}" type="parTrans" cxnId="{90970A5D-228A-4939-9916-5E0340551DB1}">
      <dgm:prSet/>
      <dgm:spPr/>
      <dgm:t>
        <a:bodyPr/>
        <a:lstStyle/>
        <a:p>
          <a:endParaRPr lang="en-US"/>
        </a:p>
      </dgm:t>
    </dgm:pt>
    <dgm:pt modelId="{B549114D-5B64-4577-8728-3E78D31AC7FF}" type="sibTrans" cxnId="{90970A5D-228A-4939-9916-5E0340551DB1}">
      <dgm:prSet/>
      <dgm:spPr/>
      <dgm:t>
        <a:bodyPr/>
        <a:lstStyle/>
        <a:p>
          <a:endParaRPr lang="en-US"/>
        </a:p>
      </dgm:t>
    </dgm:pt>
    <dgm:pt modelId="{847B70ED-EC22-4392-86F8-73C9FB5CA08C}" type="pres">
      <dgm:prSet presAssocID="{379AA258-C83C-4C40-B648-F1B5C422E6F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4C3490E-3E29-45E2-B15C-B97B51CDF84E}" type="pres">
      <dgm:prSet presAssocID="{AA242DEA-79C5-449E-8309-C3AD15B892FA}" presName="linNode" presStyleCnt="0"/>
      <dgm:spPr/>
    </dgm:pt>
    <dgm:pt modelId="{01BD75F8-34C1-4140-B003-CDB8697EC544}" type="pres">
      <dgm:prSet presAssocID="{AA242DEA-79C5-449E-8309-C3AD15B892FA}" presName="parentText" presStyleLbl="node1" presStyleIdx="0" presStyleCnt="2" custScaleX="72355" custLinFactNeighborX="-39" custLinFactNeighborY="-1079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7B84D9-4D05-4993-8FEA-F0CDF0FE921E}" type="pres">
      <dgm:prSet presAssocID="{AA242DEA-79C5-449E-8309-C3AD15B892FA}" presName="descendantText" presStyleLbl="alignAccFollowNode1" presStyleIdx="0" presStyleCnt="2" custScaleX="147398" custLinFactNeighborX="-15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6E444F-C763-4CC3-B77B-A2BE0FAEB1D4}" type="pres">
      <dgm:prSet presAssocID="{E7521C8A-A129-4212-9F82-99A833E0ED94}" presName="sp" presStyleCnt="0"/>
      <dgm:spPr/>
    </dgm:pt>
    <dgm:pt modelId="{3675A36C-53C5-4F49-B5FA-6DA429064C2A}" type="pres">
      <dgm:prSet presAssocID="{2D7E3EE9-7437-4C20-93D4-7A6FEC1AAACE}" presName="linNode" presStyleCnt="0"/>
      <dgm:spPr/>
    </dgm:pt>
    <dgm:pt modelId="{EAB8D254-8FE6-475C-B881-D2E6256A90C8}" type="pres">
      <dgm:prSet presAssocID="{2D7E3EE9-7437-4C20-93D4-7A6FEC1AAACE}" presName="parentText" presStyleLbl="node1" presStyleIdx="1" presStyleCnt="2" custScaleX="93326" custLinFactNeighborX="-2471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027EA7-242A-47DE-819A-B76961048A94}" type="pres">
      <dgm:prSet presAssocID="{2D7E3EE9-7437-4C20-93D4-7A6FEC1AAACE}" presName="descendantText" presStyleLbl="alignAccFollowNode1" presStyleIdx="1" presStyleCnt="2" custScaleX="190196" custLinFactNeighborX="-15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991465-8A70-4E59-BD4C-09C3B4E2D3F4}" type="presOf" srcId="{956BC3B7-828B-4E06-AA2A-E88150E0A84F}" destId="{E8027EA7-242A-47DE-819A-B76961048A94}" srcOrd="0" destOrd="0" presId="urn:microsoft.com/office/officeart/2005/8/layout/vList5"/>
    <dgm:cxn modelId="{4871ECB1-17F0-4AAF-8436-F062E11E664D}" srcId="{2D7E3EE9-7437-4C20-93D4-7A6FEC1AAACE}" destId="{956BC3B7-828B-4E06-AA2A-E88150E0A84F}" srcOrd="0" destOrd="0" parTransId="{1DB78476-BCFB-48F2-AE55-83D3A37A8CB8}" sibTransId="{90786708-5426-42B4-9B05-D3DA096AE1CD}"/>
    <dgm:cxn modelId="{3C927187-D17B-4960-9CF3-71D7E0264D7E}" type="presOf" srcId="{379AA258-C83C-4C40-B648-F1B5C422E6F7}" destId="{847B70ED-EC22-4392-86F8-73C9FB5CA08C}" srcOrd="0" destOrd="0" presId="urn:microsoft.com/office/officeart/2005/8/layout/vList5"/>
    <dgm:cxn modelId="{A914BFA6-54C5-4EC5-A310-20A0EBCE5247}" type="presOf" srcId="{95F154A7-9CCB-43F5-9903-1FD12AABC733}" destId="{2A7B84D9-4D05-4993-8FEA-F0CDF0FE921E}" srcOrd="0" destOrd="0" presId="urn:microsoft.com/office/officeart/2005/8/layout/vList5"/>
    <dgm:cxn modelId="{FD644F4F-C04E-4078-B7EA-240A0535486C}" type="presOf" srcId="{ACCFBE95-2BF5-461B-8D35-9A155EDC3ECA}" destId="{E8027EA7-242A-47DE-819A-B76961048A94}" srcOrd="0" destOrd="1" presId="urn:microsoft.com/office/officeart/2005/8/layout/vList5"/>
    <dgm:cxn modelId="{EC12A6BF-3624-4D16-BEB2-C21B0EAD40FE}" type="presOf" srcId="{AA242DEA-79C5-449E-8309-C3AD15B892FA}" destId="{01BD75F8-34C1-4140-B003-CDB8697EC544}" srcOrd="0" destOrd="0" presId="urn:microsoft.com/office/officeart/2005/8/layout/vList5"/>
    <dgm:cxn modelId="{37F595D5-F291-4C61-9821-69EC3F2F4243}" srcId="{379AA258-C83C-4C40-B648-F1B5C422E6F7}" destId="{AA242DEA-79C5-449E-8309-C3AD15B892FA}" srcOrd="0" destOrd="0" parTransId="{663FB5D1-24DD-4A4A-B1C6-AB39A8082D91}" sibTransId="{E7521C8A-A129-4212-9F82-99A833E0ED94}"/>
    <dgm:cxn modelId="{B564947F-ECA5-4545-BF87-EE57856294A0}" type="presOf" srcId="{410A66F0-6567-46EF-B830-DD0AB3381850}" destId="{2A7B84D9-4D05-4993-8FEA-F0CDF0FE921E}" srcOrd="0" destOrd="1" presId="urn:microsoft.com/office/officeart/2005/8/layout/vList5"/>
    <dgm:cxn modelId="{4F79EC32-FC6D-4C06-8709-23AD6034F8A6}" type="presOf" srcId="{2D7E3EE9-7437-4C20-93D4-7A6FEC1AAACE}" destId="{EAB8D254-8FE6-475C-B881-D2E6256A90C8}" srcOrd="0" destOrd="0" presId="urn:microsoft.com/office/officeart/2005/8/layout/vList5"/>
    <dgm:cxn modelId="{32F33A0F-443B-41E1-889E-A1A61905395B}" srcId="{AA242DEA-79C5-449E-8309-C3AD15B892FA}" destId="{410A66F0-6567-46EF-B830-DD0AB3381850}" srcOrd="1" destOrd="0" parTransId="{09FA914F-0B3F-4291-99D3-C22B64E4E4FC}" sibTransId="{AF55E617-AA0E-4402-8611-77F1A0C5AE54}"/>
    <dgm:cxn modelId="{90970A5D-228A-4939-9916-5E0340551DB1}" srcId="{2D7E3EE9-7437-4C20-93D4-7A6FEC1AAACE}" destId="{ACCFBE95-2BF5-461B-8D35-9A155EDC3ECA}" srcOrd="1" destOrd="0" parTransId="{0EF4E7EB-FC99-4BA3-B56E-96F499F3B365}" sibTransId="{B549114D-5B64-4577-8728-3E78D31AC7FF}"/>
    <dgm:cxn modelId="{7188A2FC-B0FB-4ABB-953D-4AEF495D4763}" srcId="{379AA258-C83C-4C40-B648-F1B5C422E6F7}" destId="{2D7E3EE9-7437-4C20-93D4-7A6FEC1AAACE}" srcOrd="1" destOrd="0" parTransId="{5034E569-6F5A-4F9C-B301-01B16FC4BA6F}" sibTransId="{5F8B28FA-2EAB-4322-AA7E-30525F5A9B78}"/>
    <dgm:cxn modelId="{810966A6-7F0D-42B0-93F9-49CB4EC1CE3F}" srcId="{AA242DEA-79C5-449E-8309-C3AD15B892FA}" destId="{95F154A7-9CCB-43F5-9903-1FD12AABC733}" srcOrd="0" destOrd="0" parTransId="{810D9014-2CC3-47A4-B5C5-78BF277432DC}" sibTransId="{6AB29E15-2950-4690-804F-004489C03153}"/>
    <dgm:cxn modelId="{7E89B035-6BD7-4310-AF22-59973ED1A8BA}" type="presParOf" srcId="{847B70ED-EC22-4392-86F8-73C9FB5CA08C}" destId="{D4C3490E-3E29-45E2-B15C-B97B51CDF84E}" srcOrd="0" destOrd="0" presId="urn:microsoft.com/office/officeart/2005/8/layout/vList5"/>
    <dgm:cxn modelId="{03DBEFE4-5915-46B7-B5D5-181030DA8BFB}" type="presParOf" srcId="{D4C3490E-3E29-45E2-B15C-B97B51CDF84E}" destId="{01BD75F8-34C1-4140-B003-CDB8697EC544}" srcOrd="0" destOrd="0" presId="urn:microsoft.com/office/officeart/2005/8/layout/vList5"/>
    <dgm:cxn modelId="{DA42FDB7-2EA2-494F-B609-AE3B2DED5A23}" type="presParOf" srcId="{D4C3490E-3E29-45E2-B15C-B97B51CDF84E}" destId="{2A7B84D9-4D05-4993-8FEA-F0CDF0FE921E}" srcOrd="1" destOrd="0" presId="urn:microsoft.com/office/officeart/2005/8/layout/vList5"/>
    <dgm:cxn modelId="{15294813-BAB2-41D3-9241-C88B30EFA452}" type="presParOf" srcId="{847B70ED-EC22-4392-86F8-73C9FB5CA08C}" destId="{736E444F-C763-4CC3-B77B-A2BE0FAEB1D4}" srcOrd="1" destOrd="0" presId="urn:microsoft.com/office/officeart/2005/8/layout/vList5"/>
    <dgm:cxn modelId="{E3EBF154-A7E6-412A-961C-341BF974F40B}" type="presParOf" srcId="{847B70ED-EC22-4392-86F8-73C9FB5CA08C}" destId="{3675A36C-53C5-4F49-B5FA-6DA429064C2A}" srcOrd="2" destOrd="0" presId="urn:microsoft.com/office/officeart/2005/8/layout/vList5"/>
    <dgm:cxn modelId="{894FA8DA-35F9-45A6-9A2E-267D7D62DC03}" type="presParOf" srcId="{3675A36C-53C5-4F49-B5FA-6DA429064C2A}" destId="{EAB8D254-8FE6-475C-B881-D2E6256A90C8}" srcOrd="0" destOrd="0" presId="urn:microsoft.com/office/officeart/2005/8/layout/vList5"/>
    <dgm:cxn modelId="{907056CC-C2A7-43C2-814E-263426CA2D37}" type="presParOf" srcId="{3675A36C-53C5-4F49-B5FA-6DA429064C2A}" destId="{E8027EA7-242A-47DE-819A-B76961048A9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49A0DB4-33B4-4239-9963-F2A749984CF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6857EE-EA50-421D-B8D8-D293D32EBED8}">
      <dgm:prSet phldrT="[Text]" custT="1"/>
      <dgm:spPr/>
      <dgm:t>
        <a:bodyPr/>
        <a:lstStyle/>
        <a:p>
          <a:r>
            <a:rPr lang="en-US" sz="1200" b="1" dirty="0" smtClean="0"/>
            <a:t>Zuul</a:t>
          </a:r>
          <a:endParaRPr lang="en-US" sz="1000" b="1" dirty="0"/>
        </a:p>
      </dgm:t>
    </dgm:pt>
    <dgm:pt modelId="{B29E628F-09EF-40AB-A829-CEB77BEC19C9}" type="parTrans" cxnId="{3AE85A6E-2BBE-4CCB-815E-F9E0F385E6F5}">
      <dgm:prSet/>
      <dgm:spPr/>
      <dgm:t>
        <a:bodyPr/>
        <a:lstStyle/>
        <a:p>
          <a:endParaRPr lang="en-US"/>
        </a:p>
      </dgm:t>
    </dgm:pt>
    <dgm:pt modelId="{70F9E659-2279-442A-8FB6-8395D804B93D}" type="sibTrans" cxnId="{3AE85A6E-2BBE-4CCB-815E-F9E0F385E6F5}">
      <dgm:prSet/>
      <dgm:spPr/>
      <dgm:t>
        <a:bodyPr/>
        <a:lstStyle/>
        <a:p>
          <a:endParaRPr lang="en-US"/>
        </a:p>
      </dgm:t>
    </dgm:pt>
    <dgm:pt modelId="{8A2B460C-D136-4807-AFEF-8C7FB482D362}">
      <dgm:prSet phldrT="[Text]" custT="1"/>
      <dgm:spPr/>
      <dgm:t>
        <a:bodyPr/>
        <a:lstStyle/>
        <a:p>
          <a:pPr marL="91440"/>
          <a:r>
            <a:rPr lang="en-US" sz="1000" dirty="0" smtClean="0"/>
            <a:t> Provides dynamic routing, monitoring , resiliency, security etc.</a:t>
          </a:r>
          <a:endParaRPr lang="en-US" sz="1000" dirty="0"/>
        </a:p>
      </dgm:t>
    </dgm:pt>
    <dgm:pt modelId="{D0A71D73-FB98-4A48-94F2-4E3C183747C6}" type="parTrans" cxnId="{82C3B383-A47F-4AB2-8B00-C288EF95DD30}">
      <dgm:prSet/>
      <dgm:spPr/>
      <dgm:t>
        <a:bodyPr/>
        <a:lstStyle/>
        <a:p>
          <a:endParaRPr lang="en-US"/>
        </a:p>
      </dgm:t>
    </dgm:pt>
    <dgm:pt modelId="{0B8CFC41-0F89-43B9-9139-A21BED08968F}" type="sibTrans" cxnId="{82C3B383-A47F-4AB2-8B00-C288EF95DD30}">
      <dgm:prSet/>
      <dgm:spPr/>
      <dgm:t>
        <a:bodyPr/>
        <a:lstStyle/>
        <a:p>
          <a:endParaRPr lang="en-US"/>
        </a:p>
      </dgm:t>
    </dgm:pt>
    <dgm:pt modelId="{CA653B57-6EB2-467F-B944-BED6AF0FB0F9}">
      <dgm:prSet phldrT="[Text]" custT="1"/>
      <dgm:spPr/>
      <dgm:t>
        <a:bodyPr/>
        <a:lstStyle/>
        <a:p>
          <a:pPr marL="91440"/>
          <a:r>
            <a:rPr lang="en-US" sz="1000" dirty="0" smtClean="0"/>
            <a:t> Balances the load with the help of Ribbon Client module</a:t>
          </a:r>
          <a:endParaRPr lang="en-US" sz="1000" dirty="0"/>
        </a:p>
      </dgm:t>
    </dgm:pt>
    <dgm:pt modelId="{D2AE40B7-0482-40E2-86F6-0606E1436815}" type="parTrans" cxnId="{579D09AD-B27A-4CBB-944E-42C7FA80EC5E}">
      <dgm:prSet/>
      <dgm:spPr/>
      <dgm:t>
        <a:bodyPr/>
        <a:lstStyle/>
        <a:p>
          <a:endParaRPr lang="en-US"/>
        </a:p>
      </dgm:t>
    </dgm:pt>
    <dgm:pt modelId="{4BD10C31-8F09-4728-802A-52A7741622E4}" type="sibTrans" cxnId="{579D09AD-B27A-4CBB-944E-42C7FA80EC5E}">
      <dgm:prSet/>
      <dgm:spPr/>
      <dgm:t>
        <a:bodyPr/>
        <a:lstStyle/>
        <a:p>
          <a:endParaRPr lang="en-US"/>
        </a:p>
      </dgm:t>
    </dgm:pt>
    <dgm:pt modelId="{6AB260F1-4155-4A1E-B583-171862BEE883}">
      <dgm:prSet phldrT="[Text]" custT="1"/>
      <dgm:spPr/>
      <dgm:t>
        <a:bodyPr/>
        <a:lstStyle/>
        <a:p>
          <a:r>
            <a:rPr lang="en-US" sz="1200" b="1" dirty="0" smtClean="0"/>
            <a:t>Eureka</a:t>
          </a:r>
          <a:endParaRPr lang="en-US" sz="1200" b="1" dirty="0"/>
        </a:p>
      </dgm:t>
    </dgm:pt>
    <dgm:pt modelId="{6D0F1FD7-6BB0-4078-96B1-357EB5FC202D}" type="parTrans" cxnId="{D3CC0942-AD09-4148-B70A-3C0D0E114B85}">
      <dgm:prSet/>
      <dgm:spPr/>
      <dgm:t>
        <a:bodyPr/>
        <a:lstStyle/>
        <a:p>
          <a:endParaRPr lang="en-US"/>
        </a:p>
      </dgm:t>
    </dgm:pt>
    <dgm:pt modelId="{F565E595-3FD6-46E5-8844-C6D90B1A2D52}" type="sibTrans" cxnId="{D3CC0942-AD09-4148-B70A-3C0D0E114B85}">
      <dgm:prSet/>
      <dgm:spPr/>
      <dgm:t>
        <a:bodyPr/>
        <a:lstStyle/>
        <a:p>
          <a:endParaRPr lang="en-US"/>
        </a:p>
      </dgm:t>
    </dgm:pt>
    <dgm:pt modelId="{E7B3C492-7196-4060-8646-3F8694241075}">
      <dgm:prSet phldrT="[Text]" custT="1"/>
      <dgm:spPr/>
      <dgm:t>
        <a:bodyPr/>
        <a:lstStyle/>
        <a:p>
          <a:r>
            <a:rPr lang="en-US" sz="1000" dirty="0" smtClean="0"/>
            <a:t>Service registry</a:t>
          </a:r>
          <a:endParaRPr lang="en-US" sz="1000" dirty="0"/>
        </a:p>
      </dgm:t>
    </dgm:pt>
    <dgm:pt modelId="{F7F96F36-424A-4120-B721-2199C713A878}" type="parTrans" cxnId="{F7C24F75-361C-4EBE-8D58-80BC61772FBF}">
      <dgm:prSet/>
      <dgm:spPr/>
      <dgm:t>
        <a:bodyPr/>
        <a:lstStyle/>
        <a:p>
          <a:endParaRPr lang="en-US"/>
        </a:p>
      </dgm:t>
    </dgm:pt>
    <dgm:pt modelId="{38129BC1-DE8C-467F-9F91-A553EF50DA24}" type="sibTrans" cxnId="{F7C24F75-361C-4EBE-8D58-80BC61772FBF}">
      <dgm:prSet/>
      <dgm:spPr/>
      <dgm:t>
        <a:bodyPr/>
        <a:lstStyle/>
        <a:p>
          <a:endParaRPr lang="en-US"/>
        </a:p>
      </dgm:t>
    </dgm:pt>
    <dgm:pt modelId="{196A86C3-55CF-449D-8DEB-BE18DF61482D}">
      <dgm:prSet phldrT="[Text]" custT="1"/>
      <dgm:spPr/>
      <dgm:t>
        <a:bodyPr/>
        <a:lstStyle/>
        <a:p>
          <a:r>
            <a:rPr lang="en-US" sz="1200" b="1" dirty="0" smtClean="0"/>
            <a:t>Config</a:t>
          </a:r>
          <a:endParaRPr lang="en-US" sz="1200" b="1" dirty="0"/>
        </a:p>
      </dgm:t>
    </dgm:pt>
    <dgm:pt modelId="{67140E3B-658D-4C7A-8BC4-AA726CA39DE2}" type="parTrans" cxnId="{E83FFFAD-E748-41A4-BCD5-BA5C500D5A5A}">
      <dgm:prSet/>
      <dgm:spPr/>
      <dgm:t>
        <a:bodyPr/>
        <a:lstStyle/>
        <a:p>
          <a:endParaRPr lang="en-US"/>
        </a:p>
      </dgm:t>
    </dgm:pt>
    <dgm:pt modelId="{9079C8B2-9362-4FE7-8841-8357837340A4}" type="sibTrans" cxnId="{E83FFFAD-E748-41A4-BCD5-BA5C500D5A5A}">
      <dgm:prSet/>
      <dgm:spPr/>
      <dgm:t>
        <a:bodyPr/>
        <a:lstStyle/>
        <a:p>
          <a:endParaRPr lang="en-US"/>
        </a:p>
      </dgm:t>
    </dgm:pt>
    <dgm:pt modelId="{FC208414-0AC3-42C4-9F44-053EB80ED807}">
      <dgm:prSet phldrT="[Text]" custT="1"/>
      <dgm:spPr/>
      <dgm:t>
        <a:bodyPr/>
        <a:lstStyle/>
        <a:p>
          <a:r>
            <a:rPr lang="en-US" sz="1000" dirty="0" smtClean="0"/>
            <a:t>support for externalized configuration in a distributed system</a:t>
          </a:r>
          <a:endParaRPr lang="en-US" sz="1000" dirty="0"/>
        </a:p>
      </dgm:t>
    </dgm:pt>
    <dgm:pt modelId="{1DF167C6-EC8B-49A0-BA2A-96A7DC59DBAF}" type="parTrans" cxnId="{3B1BC695-8A6C-4A75-9E25-A12778EC28F0}">
      <dgm:prSet/>
      <dgm:spPr/>
      <dgm:t>
        <a:bodyPr/>
        <a:lstStyle/>
        <a:p>
          <a:endParaRPr lang="en-US"/>
        </a:p>
      </dgm:t>
    </dgm:pt>
    <dgm:pt modelId="{D4B430AC-896C-4FF2-A6FD-32586AFB1509}" type="sibTrans" cxnId="{3B1BC695-8A6C-4A75-9E25-A12778EC28F0}">
      <dgm:prSet/>
      <dgm:spPr/>
      <dgm:t>
        <a:bodyPr/>
        <a:lstStyle/>
        <a:p>
          <a:endParaRPr lang="en-US"/>
        </a:p>
      </dgm:t>
    </dgm:pt>
    <dgm:pt modelId="{F2D661BB-2080-4085-B2F4-01D77DDD6A9E}">
      <dgm:prSet phldrT="[Text]" custT="1"/>
      <dgm:spPr/>
      <dgm:t>
        <a:bodyPr/>
        <a:lstStyle/>
        <a:p>
          <a:r>
            <a:rPr lang="en-US" sz="1200" b="1" dirty="0" smtClean="0"/>
            <a:t>Hystrix</a:t>
          </a:r>
          <a:endParaRPr lang="en-US" sz="1200" b="1" dirty="0"/>
        </a:p>
      </dgm:t>
    </dgm:pt>
    <dgm:pt modelId="{AA3117F6-1C59-4A8B-A872-849021D722DC}" type="parTrans" cxnId="{4F17ECC7-0AAC-4B30-9601-F3DB6CBD28FF}">
      <dgm:prSet/>
      <dgm:spPr/>
      <dgm:t>
        <a:bodyPr/>
        <a:lstStyle/>
        <a:p>
          <a:endParaRPr lang="en-US"/>
        </a:p>
      </dgm:t>
    </dgm:pt>
    <dgm:pt modelId="{EBF0E5A3-6CBF-4106-AC93-96BAF2236B65}" type="sibTrans" cxnId="{4F17ECC7-0AAC-4B30-9601-F3DB6CBD28FF}">
      <dgm:prSet/>
      <dgm:spPr/>
      <dgm:t>
        <a:bodyPr/>
        <a:lstStyle/>
        <a:p>
          <a:endParaRPr lang="en-US"/>
        </a:p>
      </dgm:t>
    </dgm:pt>
    <dgm:pt modelId="{FC0B5751-CA4D-4918-83B8-D4FFBAFB9B12}">
      <dgm:prSet phldrT="[Text]" custT="1"/>
      <dgm:spPr/>
      <dgm:t>
        <a:bodyPr/>
        <a:lstStyle/>
        <a:p>
          <a:r>
            <a:rPr lang="en-US" sz="1000" dirty="0" smtClean="0"/>
            <a:t>Stops cascading failures in a complex distributed system</a:t>
          </a:r>
          <a:endParaRPr lang="en-US" sz="1000" dirty="0"/>
        </a:p>
      </dgm:t>
    </dgm:pt>
    <dgm:pt modelId="{A0CC7114-96F1-4A38-8134-58FC2518C168}" type="parTrans" cxnId="{00D1BA12-AB60-48D6-9B0A-FDE105E281F4}">
      <dgm:prSet/>
      <dgm:spPr/>
      <dgm:t>
        <a:bodyPr/>
        <a:lstStyle/>
        <a:p>
          <a:endParaRPr lang="en-US"/>
        </a:p>
      </dgm:t>
    </dgm:pt>
    <dgm:pt modelId="{3DED340E-0523-43A8-8DE0-5495DB890562}" type="sibTrans" cxnId="{00D1BA12-AB60-48D6-9B0A-FDE105E281F4}">
      <dgm:prSet/>
      <dgm:spPr/>
      <dgm:t>
        <a:bodyPr/>
        <a:lstStyle/>
        <a:p>
          <a:endParaRPr lang="en-US"/>
        </a:p>
      </dgm:t>
    </dgm:pt>
    <dgm:pt modelId="{C503058F-4DF2-48DD-A61C-B73873AA8A3C}">
      <dgm:prSet phldrT="[Text]" custT="1"/>
      <dgm:spPr/>
      <dgm:t>
        <a:bodyPr/>
        <a:lstStyle/>
        <a:p>
          <a:r>
            <a:rPr lang="en-US" sz="1200" b="1" dirty="0" smtClean="0"/>
            <a:t>Turbine</a:t>
          </a:r>
          <a:endParaRPr lang="en-US" sz="1200" b="1" dirty="0"/>
        </a:p>
      </dgm:t>
    </dgm:pt>
    <dgm:pt modelId="{63DFB790-5ED4-46F3-9373-596E9D14E73B}" type="parTrans" cxnId="{C64F5F48-E774-4ED2-8492-13BACE8EBD0A}">
      <dgm:prSet/>
      <dgm:spPr/>
      <dgm:t>
        <a:bodyPr/>
        <a:lstStyle/>
        <a:p>
          <a:endParaRPr lang="en-US"/>
        </a:p>
      </dgm:t>
    </dgm:pt>
    <dgm:pt modelId="{0614A2A9-5406-4893-8C98-93701B6BB4F8}" type="sibTrans" cxnId="{C64F5F48-E774-4ED2-8492-13BACE8EBD0A}">
      <dgm:prSet/>
      <dgm:spPr/>
      <dgm:t>
        <a:bodyPr/>
        <a:lstStyle/>
        <a:p>
          <a:endParaRPr lang="en-US"/>
        </a:p>
      </dgm:t>
    </dgm:pt>
    <dgm:pt modelId="{E4D98BA8-7ACF-420E-8EFF-4F364F941904}">
      <dgm:prSet phldrT="[Text]" custT="1"/>
      <dgm:spPr/>
      <dgm:t>
        <a:bodyPr/>
        <a:lstStyle/>
        <a:p>
          <a:r>
            <a:rPr lang="en-US" sz="1000" dirty="0" smtClean="0"/>
            <a:t>Aggregates multiple Hystrix metrics streams to provide the aggregated view</a:t>
          </a:r>
          <a:endParaRPr lang="en-US" sz="1000" dirty="0"/>
        </a:p>
      </dgm:t>
    </dgm:pt>
    <dgm:pt modelId="{EC776C8F-CE89-4D7E-A7F1-F76E493C00EA}" type="parTrans" cxnId="{12A9E8F4-FEDA-4390-A66B-C76047EA8761}">
      <dgm:prSet/>
      <dgm:spPr/>
      <dgm:t>
        <a:bodyPr/>
        <a:lstStyle/>
        <a:p>
          <a:endParaRPr lang="en-US"/>
        </a:p>
      </dgm:t>
    </dgm:pt>
    <dgm:pt modelId="{A8E4C195-F5C5-4135-9F5A-6B35561755A7}" type="sibTrans" cxnId="{12A9E8F4-FEDA-4390-A66B-C76047EA8761}">
      <dgm:prSet/>
      <dgm:spPr/>
      <dgm:t>
        <a:bodyPr/>
        <a:lstStyle/>
        <a:p>
          <a:endParaRPr lang="en-US"/>
        </a:p>
      </dgm:t>
    </dgm:pt>
    <dgm:pt modelId="{0540B764-94CE-4DF7-9789-F6ED5DCE3594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1200" b="1" dirty="0" smtClean="0"/>
            <a:t>Hystrix</a:t>
          </a:r>
        </a:p>
        <a:p>
          <a:pPr>
            <a:spcAft>
              <a:spcPts val="0"/>
            </a:spcAft>
          </a:pPr>
          <a:r>
            <a:rPr lang="en-US" sz="1200" b="1" dirty="0" smtClean="0"/>
            <a:t>Dashboard</a:t>
          </a:r>
          <a:endParaRPr lang="en-US" sz="1200" b="1" dirty="0"/>
        </a:p>
      </dgm:t>
    </dgm:pt>
    <dgm:pt modelId="{A5FE700D-545B-44A0-8BCC-F6BC780B7ABD}" type="parTrans" cxnId="{5A085BAE-B52A-44AC-87D3-476231877450}">
      <dgm:prSet/>
      <dgm:spPr/>
      <dgm:t>
        <a:bodyPr/>
        <a:lstStyle/>
        <a:p>
          <a:endParaRPr lang="en-US"/>
        </a:p>
      </dgm:t>
    </dgm:pt>
    <dgm:pt modelId="{03E540D4-2524-4EB5-838F-10BDAFD9D7DC}" type="sibTrans" cxnId="{5A085BAE-B52A-44AC-87D3-476231877450}">
      <dgm:prSet/>
      <dgm:spPr/>
      <dgm:t>
        <a:bodyPr/>
        <a:lstStyle/>
        <a:p>
          <a:endParaRPr lang="en-US"/>
        </a:p>
      </dgm:t>
    </dgm:pt>
    <dgm:pt modelId="{1FEDA259-6357-4FE5-A546-6D3CC561ACA9}">
      <dgm:prSet phldrT="[Text]" custT="1"/>
      <dgm:spPr/>
      <dgm:t>
        <a:bodyPr/>
        <a:lstStyle/>
        <a:p>
          <a:r>
            <a:rPr lang="en-US" sz="1000" dirty="0" smtClean="0"/>
            <a:t>The Hystrix Dashboard displays the health of each circuit breaker.</a:t>
          </a:r>
          <a:endParaRPr lang="en-US" sz="1000" dirty="0"/>
        </a:p>
      </dgm:t>
    </dgm:pt>
    <dgm:pt modelId="{3A938D89-26F7-48C3-B6A1-01303B190FA7}" type="parTrans" cxnId="{FFB6CD07-FFEA-419F-AC37-1A191183877B}">
      <dgm:prSet/>
      <dgm:spPr/>
      <dgm:t>
        <a:bodyPr/>
        <a:lstStyle/>
        <a:p>
          <a:endParaRPr lang="en-US"/>
        </a:p>
      </dgm:t>
    </dgm:pt>
    <dgm:pt modelId="{D1B4D88B-7F07-4498-A667-759903538E6A}" type="sibTrans" cxnId="{FFB6CD07-FFEA-419F-AC37-1A191183877B}">
      <dgm:prSet/>
      <dgm:spPr/>
      <dgm:t>
        <a:bodyPr/>
        <a:lstStyle/>
        <a:p>
          <a:endParaRPr lang="en-US"/>
        </a:p>
      </dgm:t>
    </dgm:pt>
    <dgm:pt modelId="{80A0E114-9DFF-403C-81E2-3F0E4960D625}">
      <dgm:prSet phldrT="[Text]" custT="1"/>
      <dgm:spPr/>
      <dgm:t>
        <a:bodyPr/>
        <a:lstStyle/>
        <a:p>
          <a:r>
            <a:rPr lang="en-US" sz="1200" b="1" dirty="0" smtClean="0"/>
            <a:t>Sleuth/</a:t>
          </a:r>
          <a:r>
            <a:rPr lang="en-US" sz="1200" b="1" dirty="0" err="1" smtClean="0"/>
            <a:t>Zipkin</a:t>
          </a:r>
          <a:endParaRPr lang="en-US" sz="1200" b="1" dirty="0"/>
        </a:p>
      </dgm:t>
    </dgm:pt>
    <dgm:pt modelId="{0CAA2D7D-D02B-4D5F-AE56-3C67F57F5D12}" type="parTrans" cxnId="{08491748-24C0-4DE9-AA27-A049D2E0BC58}">
      <dgm:prSet/>
      <dgm:spPr/>
      <dgm:t>
        <a:bodyPr/>
        <a:lstStyle/>
        <a:p>
          <a:endParaRPr lang="en-US"/>
        </a:p>
      </dgm:t>
    </dgm:pt>
    <dgm:pt modelId="{969C4BC4-4DE3-405C-AAE6-A8C4719C5D10}" type="sibTrans" cxnId="{08491748-24C0-4DE9-AA27-A049D2E0BC58}">
      <dgm:prSet/>
      <dgm:spPr/>
      <dgm:t>
        <a:bodyPr/>
        <a:lstStyle/>
        <a:p>
          <a:endParaRPr lang="en-US"/>
        </a:p>
      </dgm:t>
    </dgm:pt>
    <dgm:pt modelId="{D1592991-79D3-47A3-9813-8BE9CEDF2BFD}">
      <dgm:prSet phldrT="[Text]" custT="1"/>
      <dgm:spPr/>
      <dgm:t>
        <a:bodyPr/>
        <a:lstStyle/>
        <a:p>
          <a:r>
            <a:rPr lang="en-US" sz="1000" dirty="0" smtClean="0"/>
            <a:t> Distributed service request tracing system</a:t>
          </a:r>
          <a:endParaRPr lang="en-US" sz="1000" dirty="0"/>
        </a:p>
      </dgm:t>
    </dgm:pt>
    <dgm:pt modelId="{F9AB81CE-5C3B-41BD-A8C4-E0DFC3C64502}" type="parTrans" cxnId="{134CC1BB-F8D5-4D7C-9949-C6E66D86308B}">
      <dgm:prSet/>
      <dgm:spPr/>
      <dgm:t>
        <a:bodyPr/>
        <a:lstStyle/>
        <a:p>
          <a:endParaRPr lang="en-US"/>
        </a:p>
      </dgm:t>
    </dgm:pt>
    <dgm:pt modelId="{08B430FA-74C6-4649-B9CA-595432D4817F}" type="sibTrans" cxnId="{134CC1BB-F8D5-4D7C-9949-C6E66D86308B}">
      <dgm:prSet/>
      <dgm:spPr/>
      <dgm:t>
        <a:bodyPr/>
        <a:lstStyle/>
        <a:p>
          <a:endParaRPr lang="en-US"/>
        </a:p>
      </dgm:t>
    </dgm:pt>
    <dgm:pt modelId="{CF2409F3-43D6-43B6-91E4-F5570E51710A}">
      <dgm:prSet phldrT="[Text]" custT="1"/>
      <dgm:spPr/>
      <dgm:t>
        <a:bodyPr/>
        <a:lstStyle/>
        <a:p>
          <a:r>
            <a:rPr lang="en-US" sz="1000" dirty="0" smtClean="0"/>
            <a:t>Fail fast and rapid recovery</a:t>
          </a:r>
          <a:endParaRPr lang="en-US" sz="1000" dirty="0"/>
        </a:p>
      </dgm:t>
    </dgm:pt>
    <dgm:pt modelId="{CF3C80BF-D202-4BF9-AE70-2C6B1973AFB7}" type="parTrans" cxnId="{B45E15E0-22AD-4E1A-91DE-634B7B22DD69}">
      <dgm:prSet/>
      <dgm:spPr/>
      <dgm:t>
        <a:bodyPr/>
        <a:lstStyle/>
        <a:p>
          <a:endParaRPr lang="en-US"/>
        </a:p>
      </dgm:t>
    </dgm:pt>
    <dgm:pt modelId="{157CA783-B858-4B60-8D01-AD3390BCC3FC}" type="sibTrans" cxnId="{B45E15E0-22AD-4E1A-91DE-634B7B22DD69}">
      <dgm:prSet/>
      <dgm:spPr/>
      <dgm:t>
        <a:bodyPr/>
        <a:lstStyle/>
        <a:p>
          <a:endParaRPr lang="en-US"/>
        </a:p>
      </dgm:t>
    </dgm:pt>
    <dgm:pt modelId="{B9DFA27D-0CF8-469E-A9AD-DE9120E517D7}">
      <dgm:prSet phldrT="[Text]" custT="1"/>
      <dgm:spPr/>
      <dgm:t>
        <a:bodyPr/>
        <a:lstStyle/>
        <a:p>
          <a:r>
            <a:rPr lang="en-US" sz="1200" b="1" dirty="0" smtClean="0"/>
            <a:t>Ribbon</a:t>
          </a:r>
          <a:r>
            <a:rPr lang="en-US" sz="1800" dirty="0" smtClean="0"/>
            <a:t> </a:t>
          </a:r>
          <a:r>
            <a:rPr lang="en-US" sz="1200" b="1" dirty="0" smtClean="0"/>
            <a:t>Client</a:t>
          </a:r>
          <a:endParaRPr lang="en-US" sz="1200" b="1" dirty="0"/>
        </a:p>
      </dgm:t>
    </dgm:pt>
    <dgm:pt modelId="{7E318826-ED0A-4A7F-B86C-C13498480340}" type="parTrans" cxnId="{334460C9-0E9C-40E0-A767-5AA7A6DDE62B}">
      <dgm:prSet/>
      <dgm:spPr/>
      <dgm:t>
        <a:bodyPr/>
        <a:lstStyle/>
        <a:p>
          <a:endParaRPr lang="en-US"/>
        </a:p>
      </dgm:t>
    </dgm:pt>
    <dgm:pt modelId="{4536513D-D718-44EE-9825-761351FABC02}" type="sibTrans" cxnId="{334460C9-0E9C-40E0-A767-5AA7A6DDE62B}">
      <dgm:prSet/>
      <dgm:spPr/>
      <dgm:t>
        <a:bodyPr/>
        <a:lstStyle/>
        <a:p>
          <a:endParaRPr lang="en-US"/>
        </a:p>
      </dgm:t>
    </dgm:pt>
    <dgm:pt modelId="{7F692C8B-BAD2-40D6-A66C-A1FFED1CC2C5}">
      <dgm:prSet phldrT="[Text]" custT="1"/>
      <dgm:spPr/>
      <dgm:t>
        <a:bodyPr/>
        <a:lstStyle/>
        <a:p>
          <a:r>
            <a:rPr lang="en-US" sz="1000" dirty="0" smtClean="0"/>
            <a:t>It is a client side load balancer</a:t>
          </a:r>
          <a:endParaRPr lang="en-US" sz="1000" dirty="0"/>
        </a:p>
      </dgm:t>
    </dgm:pt>
    <dgm:pt modelId="{D479E791-814C-48BD-BC2B-AF18EF3C71EE}" type="parTrans" cxnId="{86318789-DF6E-4DD9-AE9A-A7255EB1F842}">
      <dgm:prSet/>
      <dgm:spPr/>
      <dgm:t>
        <a:bodyPr/>
        <a:lstStyle/>
        <a:p>
          <a:endParaRPr lang="en-US"/>
        </a:p>
      </dgm:t>
    </dgm:pt>
    <dgm:pt modelId="{2311A86C-3808-4562-9050-FD6A7A63545E}" type="sibTrans" cxnId="{86318789-DF6E-4DD9-AE9A-A7255EB1F842}">
      <dgm:prSet/>
      <dgm:spPr/>
      <dgm:t>
        <a:bodyPr/>
        <a:lstStyle/>
        <a:p>
          <a:endParaRPr lang="en-US"/>
        </a:p>
      </dgm:t>
    </dgm:pt>
    <dgm:pt modelId="{491E99C5-B65C-4C10-9B91-9A529B8FF8A1}" type="pres">
      <dgm:prSet presAssocID="{349A0DB4-33B4-4239-9963-F2A749984CF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E1C10A-41E0-41FD-9352-D0D3C84178E8}" type="pres">
      <dgm:prSet presAssocID="{046857EE-EA50-421D-B8D8-D293D32EBED8}" presName="linNode" presStyleCnt="0"/>
      <dgm:spPr/>
    </dgm:pt>
    <dgm:pt modelId="{79F3A793-6F1A-4E49-ACC9-E21A05CC0E46}" type="pres">
      <dgm:prSet presAssocID="{046857EE-EA50-421D-B8D8-D293D32EBED8}" presName="parentText" presStyleLbl="node1" presStyleIdx="0" presStyleCnt="8" custScaleX="5047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D47CF6-A73F-4957-BC59-BD3F2760740D}" type="pres">
      <dgm:prSet presAssocID="{046857EE-EA50-421D-B8D8-D293D32EBED8}" presName="descendantText" presStyleLbl="alignAccFollowNode1" presStyleIdx="0" presStyleCnt="8" custScaleX="1260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8DCC0C-3B02-45B0-965C-6CCF0D0B57F1}" type="pres">
      <dgm:prSet presAssocID="{70F9E659-2279-442A-8FB6-8395D804B93D}" presName="sp" presStyleCnt="0"/>
      <dgm:spPr/>
    </dgm:pt>
    <dgm:pt modelId="{B1220CBB-8C2F-4A15-B770-315B6656944B}" type="pres">
      <dgm:prSet presAssocID="{6AB260F1-4155-4A1E-B583-171862BEE883}" presName="linNode" presStyleCnt="0"/>
      <dgm:spPr/>
    </dgm:pt>
    <dgm:pt modelId="{5C449367-1CAC-4420-BEAA-FE205C84FFEB}" type="pres">
      <dgm:prSet presAssocID="{6AB260F1-4155-4A1E-B583-171862BEE883}" presName="parentText" presStyleLbl="node1" presStyleIdx="1" presStyleCnt="8" custScaleX="5052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1D8D64-03A1-4CE3-AD7B-B785D7DCBAD9}" type="pres">
      <dgm:prSet presAssocID="{6AB260F1-4155-4A1E-B583-171862BEE883}" presName="descendantText" presStyleLbl="alignAccFollowNode1" presStyleIdx="1" presStyleCnt="8" custScaleX="126009" custLinFactNeighborX="430" custLinFactNeighborY="92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C68064-5908-4CDE-B403-06D73575B43C}" type="pres">
      <dgm:prSet presAssocID="{F565E595-3FD6-46E5-8844-C6D90B1A2D52}" presName="sp" presStyleCnt="0"/>
      <dgm:spPr/>
    </dgm:pt>
    <dgm:pt modelId="{F846C534-BFD9-434A-B43D-E1E3D5FA564A}" type="pres">
      <dgm:prSet presAssocID="{196A86C3-55CF-449D-8DEB-BE18DF61482D}" presName="linNode" presStyleCnt="0"/>
      <dgm:spPr/>
    </dgm:pt>
    <dgm:pt modelId="{CA3869C7-3D5A-4093-A653-F98B2DD9516E}" type="pres">
      <dgm:prSet presAssocID="{196A86C3-55CF-449D-8DEB-BE18DF61482D}" presName="parentText" presStyleLbl="node1" presStyleIdx="2" presStyleCnt="8" custScaleX="5052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DA5678-5DE9-47E1-9A8A-4E758AB665C3}" type="pres">
      <dgm:prSet presAssocID="{196A86C3-55CF-449D-8DEB-BE18DF61482D}" presName="descendantText" presStyleLbl="alignAccFollowNode1" presStyleIdx="2" presStyleCnt="8" custScaleX="1260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642E87-1EC0-4FFB-B7EC-ECE59ABB886F}" type="pres">
      <dgm:prSet presAssocID="{9079C8B2-9362-4FE7-8841-8357837340A4}" presName="sp" presStyleCnt="0"/>
      <dgm:spPr/>
    </dgm:pt>
    <dgm:pt modelId="{39A3E126-B82D-4BAA-8C95-04DBAAEC1BBD}" type="pres">
      <dgm:prSet presAssocID="{F2D661BB-2080-4085-B2F4-01D77DDD6A9E}" presName="linNode" presStyleCnt="0"/>
      <dgm:spPr/>
    </dgm:pt>
    <dgm:pt modelId="{6D6E7F05-936D-4550-8F6A-A44AB5FA2B2E}" type="pres">
      <dgm:prSet presAssocID="{F2D661BB-2080-4085-B2F4-01D77DDD6A9E}" presName="parentText" presStyleLbl="node1" presStyleIdx="3" presStyleCnt="8" custScaleX="5011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6510C9-D720-46C1-A242-8D3E51D89011}" type="pres">
      <dgm:prSet presAssocID="{F2D661BB-2080-4085-B2F4-01D77DDD6A9E}" presName="descendantText" presStyleLbl="alignAccFollowNode1" presStyleIdx="3" presStyleCnt="8" custScaleX="125695" custLinFactNeighborX="5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15109F-5D9A-4CE9-92B1-605C2CFEB055}" type="pres">
      <dgm:prSet presAssocID="{EBF0E5A3-6CBF-4106-AC93-96BAF2236B65}" presName="sp" presStyleCnt="0"/>
      <dgm:spPr/>
    </dgm:pt>
    <dgm:pt modelId="{0D3BEFA7-6E70-4154-920B-E6336A5CD229}" type="pres">
      <dgm:prSet presAssocID="{C503058F-4DF2-48DD-A61C-B73873AA8A3C}" presName="linNode" presStyleCnt="0"/>
      <dgm:spPr/>
    </dgm:pt>
    <dgm:pt modelId="{119F3AF5-50D8-4CD1-BF61-009A25F18620}" type="pres">
      <dgm:prSet presAssocID="{C503058F-4DF2-48DD-A61C-B73873AA8A3C}" presName="parentText" presStyleLbl="node1" presStyleIdx="4" presStyleCnt="8" custScaleX="5011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00B3A7-60F1-48F4-943F-974B024D79C2}" type="pres">
      <dgm:prSet presAssocID="{C503058F-4DF2-48DD-A61C-B73873AA8A3C}" presName="descendantText" presStyleLbl="alignAccFollowNode1" presStyleIdx="4" presStyleCnt="8" custScaleX="1259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357E1B-B225-4479-9A32-509B8878285F}" type="pres">
      <dgm:prSet presAssocID="{0614A2A9-5406-4893-8C98-93701B6BB4F8}" presName="sp" presStyleCnt="0"/>
      <dgm:spPr/>
    </dgm:pt>
    <dgm:pt modelId="{8F67EED5-8A19-4109-BECA-A20383839930}" type="pres">
      <dgm:prSet presAssocID="{0540B764-94CE-4DF7-9789-F6ED5DCE3594}" presName="linNode" presStyleCnt="0"/>
      <dgm:spPr/>
    </dgm:pt>
    <dgm:pt modelId="{12B2B7B1-5662-478D-AF96-9807BA624C1F}" type="pres">
      <dgm:prSet presAssocID="{0540B764-94CE-4DF7-9789-F6ED5DCE3594}" presName="parentText" presStyleLbl="node1" presStyleIdx="5" presStyleCnt="8" custScaleX="5011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A26A56-0C0D-40DE-99C9-6CD997171D91}" type="pres">
      <dgm:prSet presAssocID="{0540B764-94CE-4DF7-9789-F6ED5DCE3594}" presName="descendantText" presStyleLbl="alignAccFollowNode1" presStyleIdx="5" presStyleCnt="8" custScaleX="1261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C04940-1132-4894-8E79-C580A6951F31}" type="pres">
      <dgm:prSet presAssocID="{03E540D4-2524-4EB5-838F-10BDAFD9D7DC}" presName="sp" presStyleCnt="0"/>
      <dgm:spPr/>
    </dgm:pt>
    <dgm:pt modelId="{177CDE09-01DA-4EE0-B7A4-A40E2EDE6FB6}" type="pres">
      <dgm:prSet presAssocID="{B9DFA27D-0CF8-469E-A9AD-DE9120E517D7}" presName="linNode" presStyleCnt="0"/>
      <dgm:spPr/>
    </dgm:pt>
    <dgm:pt modelId="{1DEB945A-18ED-4BC7-AADC-6153E54828A4}" type="pres">
      <dgm:prSet presAssocID="{B9DFA27D-0CF8-469E-A9AD-DE9120E517D7}" presName="parentText" presStyleLbl="node1" presStyleIdx="6" presStyleCnt="8" custScaleX="5047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1C9751-AA78-4EFD-8F4E-E3751273769C}" type="pres">
      <dgm:prSet presAssocID="{B9DFA27D-0CF8-469E-A9AD-DE9120E517D7}" presName="descendantText" presStyleLbl="alignAccFollowNode1" presStyleIdx="6" presStyleCnt="8" custScaleX="125695" custLinFactNeighborX="2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2BD04C-71C5-4044-BCC1-683694831F08}" type="pres">
      <dgm:prSet presAssocID="{4536513D-D718-44EE-9825-761351FABC02}" presName="sp" presStyleCnt="0"/>
      <dgm:spPr/>
    </dgm:pt>
    <dgm:pt modelId="{7DEFCA55-796F-4597-846B-B64FB86D3CEB}" type="pres">
      <dgm:prSet presAssocID="{80A0E114-9DFF-403C-81E2-3F0E4960D625}" presName="linNode" presStyleCnt="0"/>
      <dgm:spPr/>
    </dgm:pt>
    <dgm:pt modelId="{F4FBA015-194E-42DE-95FA-BA92E0777DE1}" type="pres">
      <dgm:prSet presAssocID="{80A0E114-9DFF-403C-81E2-3F0E4960D625}" presName="parentText" presStyleLbl="node1" presStyleIdx="7" presStyleCnt="8" custScaleX="5052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237B8B-44DD-4303-815E-B7FDCF76580E}" type="pres">
      <dgm:prSet presAssocID="{80A0E114-9DFF-403C-81E2-3F0E4960D625}" presName="descendantText" presStyleLbl="alignAccFollowNode1" presStyleIdx="7" presStyleCnt="8" custScaleX="1260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7A1C6A2-4AC6-4EE8-B511-0BA99D5B2226}" type="presOf" srcId="{196A86C3-55CF-449D-8DEB-BE18DF61482D}" destId="{CA3869C7-3D5A-4093-A653-F98B2DD9516E}" srcOrd="0" destOrd="0" presId="urn:microsoft.com/office/officeart/2005/8/layout/vList5"/>
    <dgm:cxn modelId="{E3A07661-7FC8-4E01-9EAC-D2681E900B0B}" type="presOf" srcId="{8A2B460C-D136-4807-AFEF-8C7FB482D362}" destId="{1FD47CF6-A73F-4957-BC59-BD3F2760740D}" srcOrd="0" destOrd="0" presId="urn:microsoft.com/office/officeart/2005/8/layout/vList5"/>
    <dgm:cxn modelId="{E83FFFAD-E748-41A4-BCD5-BA5C500D5A5A}" srcId="{349A0DB4-33B4-4239-9963-F2A749984CF1}" destId="{196A86C3-55CF-449D-8DEB-BE18DF61482D}" srcOrd="2" destOrd="0" parTransId="{67140E3B-658D-4C7A-8BC4-AA726CA39DE2}" sibTransId="{9079C8B2-9362-4FE7-8841-8357837340A4}"/>
    <dgm:cxn modelId="{A61FA3F5-BD5F-4D71-8C5B-59F5BFF46D3C}" type="presOf" srcId="{349A0DB4-33B4-4239-9963-F2A749984CF1}" destId="{491E99C5-B65C-4C10-9B91-9A529B8FF8A1}" srcOrd="0" destOrd="0" presId="urn:microsoft.com/office/officeart/2005/8/layout/vList5"/>
    <dgm:cxn modelId="{CB14928F-2F0C-4058-92D6-CC5B09CEA14A}" type="presOf" srcId="{B9DFA27D-0CF8-469E-A9AD-DE9120E517D7}" destId="{1DEB945A-18ED-4BC7-AADC-6153E54828A4}" srcOrd="0" destOrd="0" presId="urn:microsoft.com/office/officeart/2005/8/layout/vList5"/>
    <dgm:cxn modelId="{D40FBC68-A985-4E1F-9F9B-2F56EC2460B8}" type="presOf" srcId="{D1592991-79D3-47A3-9813-8BE9CEDF2BFD}" destId="{DB237B8B-44DD-4303-815E-B7FDCF76580E}" srcOrd="0" destOrd="0" presId="urn:microsoft.com/office/officeart/2005/8/layout/vList5"/>
    <dgm:cxn modelId="{8DFC4CEC-A970-43E3-83E8-56568E842EC6}" type="presOf" srcId="{CA653B57-6EB2-467F-B944-BED6AF0FB0F9}" destId="{1FD47CF6-A73F-4957-BC59-BD3F2760740D}" srcOrd="0" destOrd="1" presId="urn:microsoft.com/office/officeart/2005/8/layout/vList5"/>
    <dgm:cxn modelId="{86318789-DF6E-4DD9-AE9A-A7255EB1F842}" srcId="{B9DFA27D-0CF8-469E-A9AD-DE9120E517D7}" destId="{7F692C8B-BAD2-40D6-A66C-A1FFED1CC2C5}" srcOrd="0" destOrd="0" parTransId="{D479E791-814C-48BD-BC2B-AF18EF3C71EE}" sibTransId="{2311A86C-3808-4562-9050-FD6A7A63545E}"/>
    <dgm:cxn modelId="{4F17ECC7-0AAC-4B30-9601-F3DB6CBD28FF}" srcId="{349A0DB4-33B4-4239-9963-F2A749984CF1}" destId="{F2D661BB-2080-4085-B2F4-01D77DDD6A9E}" srcOrd="3" destOrd="0" parTransId="{AA3117F6-1C59-4A8B-A872-849021D722DC}" sibTransId="{EBF0E5A3-6CBF-4106-AC93-96BAF2236B65}"/>
    <dgm:cxn modelId="{3AE85A6E-2BBE-4CCB-815E-F9E0F385E6F5}" srcId="{349A0DB4-33B4-4239-9963-F2A749984CF1}" destId="{046857EE-EA50-421D-B8D8-D293D32EBED8}" srcOrd="0" destOrd="0" parTransId="{B29E628F-09EF-40AB-A829-CEB77BEC19C9}" sibTransId="{70F9E659-2279-442A-8FB6-8395D804B93D}"/>
    <dgm:cxn modelId="{FFB6CD07-FFEA-419F-AC37-1A191183877B}" srcId="{0540B764-94CE-4DF7-9789-F6ED5DCE3594}" destId="{1FEDA259-6357-4FE5-A546-6D3CC561ACA9}" srcOrd="0" destOrd="0" parTransId="{3A938D89-26F7-48C3-B6A1-01303B190FA7}" sibTransId="{D1B4D88B-7F07-4498-A667-759903538E6A}"/>
    <dgm:cxn modelId="{134CC1BB-F8D5-4D7C-9949-C6E66D86308B}" srcId="{80A0E114-9DFF-403C-81E2-3F0E4960D625}" destId="{D1592991-79D3-47A3-9813-8BE9CEDF2BFD}" srcOrd="0" destOrd="0" parTransId="{F9AB81CE-5C3B-41BD-A8C4-E0DFC3C64502}" sibTransId="{08B430FA-74C6-4649-B9CA-595432D4817F}"/>
    <dgm:cxn modelId="{586DFFA5-1437-42CF-8B0D-DAF13FAC5655}" type="presOf" srcId="{FC0B5751-CA4D-4918-83B8-D4FFBAFB9B12}" destId="{A86510C9-D720-46C1-A242-8D3E51D89011}" srcOrd="0" destOrd="0" presId="urn:microsoft.com/office/officeart/2005/8/layout/vList5"/>
    <dgm:cxn modelId="{327717FA-3043-4B62-BC5C-6FCDC17D767F}" type="presOf" srcId="{CF2409F3-43D6-43B6-91E4-F5570E51710A}" destId="{A86510C9-D720-46C1-A242-8D3E51D89011}" srcOrd="0" destOrd="1" presId="urn:microsoft.com/office/officeart/2005/8/layout/vList5"/>
    <dgm:cxn modelId="{3B1BC695-8A6C-4A75-9E25-A12778EC28F0}" srcId="{196A86C3-55CF-449D-8DEB-BE18DF61482D}" destId="{FC208414-0AC3-42C4-9F44-053EB80ED807}" srcOrd="0" destOrd="0" parTransId="{1DF167C6-EC8B-49A0-BA2A-96A7DC59DBAF}" sibTransId="{D4B430AC-896C-4FF2-A6FD-32586AFB1509}"/>
    <dgm:cxn modelId="{D3CC0942-AD09-4148-B70A-3C0D0E114B85}" srcId="{349A0DB4-33B4-4239-9963-F2A749984CF1}" destId="{6AB260F1-4155-4A1E-B583-171862BEE883}" srcOrd="1" destOrd="0" parTransId="{6D0F1FD7-6BB0-4078-96B1-357EB5FC202D}" sibTransId="{F565E595-3FD6-46E5-8844-C6D90B1A2D52}"/>
    <dgm:cxn modelId="{84E5166E-C1C4-445B-95DE-E039B5AEBEFC}" type="presOf" srcId="{046857EE-EA50-421D-B8D8-D293D32EBED8}" destId="{79F3A793-6F1A-4E49-ACC9-E21A05CC0E46}" srcOrd="0" destOrd="0" presId="urn:microsoft.com/office/officeart/2005/8/layout/vList5"/>
    <dgm:cxn modelId="{4D8E9132-4AE5-4CA1-BBCC-13771C08A7DF}" type="presOf" srcId="{0540B764-94CE-4DF7-9789-F6ED5DCE3594}" destId="{12B2B7B1-5662-478D-AF96-9807BA624C1F}" srcOrd="0" destOrd="0" presId="urn:microsoft.com/office/officeart/2005/8/layout/vList5"/>
    <dgm:cxn modelId="{5A085BAE-B52A-44AC-87D3-476231877450}" srcId="{349A0DB4-33B4-4239-9963-F2A749984CF1}" destId="{0540B764-94CE-4DF7-9789-F6ED5DCE3594}" srcOrd="5" destOrd="0" parTransId="{A5FE700D-545B-44A0-8BCC-F6BC780B7ABD}" sibTransId="{03E540D4-2524-4EB5-838F-10BDAFD9D7DC}"/>
    <dgm:cxn modelId="{F7C24F75-361C-4EBE-8D58-80BC61772FBF}" srcId="{6AB260F1-4155-4A1E-B583-171862BEE883}" destId="{E7B3C492-7196-4060-8646-3F8694241075}" srcOrd="0" destOrd="0" parTransId="{F7F96F36-424A-4120-B721-2199C713A878}" sibTransId="{38129BC1-DE8C-467F-9F91-A553EF50DA24}"/>
    <dgm:cxn modelId="{F8814F72-7E86-4E3E-B6AD-D7BB04B9B3B7}" type="presOf" srcId="{1FEDA259-6357-4FE5-A546-6D3CC561ACA9}" destId="{92A26A56-0C0D-40DE-99C9-6CD997171D91}" srcOrd="0" destOrd="0" presId="urn:microsoft.com/office/officeart/2005/8/layout/vList5"/>
    <dgm:cxn modelId="{334460C9-0E9C-40E0-A767-5AA7A6DDE62B}" srcId="{349A0DB4-33B4-4239-9963-F2A749984CF1}" destId="{B9DFA27D-0CF8-469E-A9AD-DE9120E517D7}" srcOrd="6" destOrd="0" parTransId="{7E318826-ED0A-4A7F-B86C-C13498480340}" sibTransId="{4536513D-D718-44EE-9825-761351FABC02}"/>
    <dgm:cxn modelId="{2848DAC7-A149-428A-9170-1D94D5BCB980}" type="presOf" srcId="{7F692C8B-BAD2-40D6-A66C-A1FFED1CC2C5}" destId="{791C9751-AA78-4EFD-8F4E-E3751273769C}" srcOrd="0" destOrd="0" presId="urn:microsoft.com/office/officeart/2005/8/layout/vList5"/>
    <dgm:cxn modelId="{1188CF27-7270-4526-BC5C-376E9F66AB4E}" type="presOf" srcId="{F2D661BB-2080-4085-B2F4-01D77DDD6A9E}" destId="{6D6E7F05-936D-4550-8F6A-A44AB5FA2B2E}" srcOrd="0" destOrd="0" presId="urn:microsoft.com/office/officeart/2005/8/layout/vList5"/>
    <dgm:cxn modelId="{08491748-24C0-4DE9-AA27-A049D2E0BC58}" srcId="{349A0DB4-33B4-4239-9963-F2A749984CF1}" destId="{80A0E114-9DFF-403C-81E2-3F0E4960D625}" srcOrd="7" destOrd="0" parTransId="{0CAA2D7D-D02B-4D5F-AE56-3C67F57F5D12}" sibTransId="{969C4BC4-4DE3-405C-AAE6-A8C4719C5D10}"/>
    <dgm:cxn modelId="{579D09AD-B27A-4CBB-944E-42C7FA80EC5E}" srcId="{046857EE-EA50-421D-B8D8-D293D32EBED8}" destId="{CA653B57-6EB2-467F-B944-BED6AF0FB0F9}" srcOrd="1" destOrd="0" parTransId="{D2AE40B7-0482-40E2-86F6-0606E1436815}" sibTransId="{4BD10C31-8F09-4728-802A-52A7741622E4}"/>
    <dgm:cxn modelId="{18C23C69-1FF6-4030-991E-02871BB87A13}" type="presOf" srcId="{FC208414-0AC3-42C4-9F44-053EB80ED807}" destId="{46DA5678-5DE9-47E1-9A8A-4E758AB665C3}" srcOrd="0" destOrd="0" presId="urn:microsoft.com/office/officeart/2005/8/layout/vList5"/>
    <dgm:cxn modelId="{C64F5F48-E774-4ED2-8492-13BACE8EBD0A}" srcId="{349A0DB4-33B4-4239-9963-F2A749984CF1}" destId="{C503058F-4DF2-48DD-A61C-B73873AA8A3C}" srcOrd="4" destOrd="0" parTransId="{63DFB790-5ED4-46F3-9373-596E9D14E73B}" sibTransId="{0614A2A9-5406-4893-8C98-93701B6BB4F8}"/>
    <dgm:cxn modelId="{82C3B383-A47F-4AB2-8B00-C288EF95DD30}" srcId="{046857EE-EA50-421D-B8D8-D293D32EBED8}" destId="{8A2B460C-D136-4807-AFEF-8C7FB482D362}" srcOrd="0" destOrd="0" parTransId="{D0A71D73-FB98-4A48-94F2-4E3C183747C6}" sibTransId="{0B8CFC41-0F89-43B9-9139-A21BED08968F}"/>
    <dgm:cxn modelId="{190FA888-03FD-4C2A-982C-A7B63EFE6BA6}" type="presOf" srcId="{C503058F-4DF2-48DD-A61C-B73873AA8A3C}" destId="{119F3AF5-50D8-4CD1-BF61-009A25F18620}" srcOrd="0" destOrd="0" presId="urn:microsoft.com/office/officeart/2005/8/layout/vList5"/>
    <dgm:cxn modelId="{00D1BA12-AB60-48D6-9B0A-FDE105E281F4}" srcId="{F2D661BB-2080-4085-B2F4-01D77DDD6A9E}" destId="{FC0B5751-CA4D-4918-83B8-D4FFBAFB9B12}" srcOrd="0" destOrd="0" parTransId="{A0CC7114-96F1-4A38-8134-58FC2518C168}" sibTransId="{3DED340E-0523-43A8-8DE0-5495DB890562}"/>
    <dgm:cxn modelId="{12A9E8F4-FEDA-4390-A66B-C76047EA8761}" srcId="{C503058F-4DF2-48DD-A61C-B73873AA8A3C}" destId="{E4D98BA8-7ACF-420E-8EFF-4F364F941904}" srcOrd="0" destOrd="0" parTransId="{EC776C8F-CE89-4D7E-A7F1-F76E493C00EA}" sibTransId="{A8E4C195-F5C5-4135-9F5A-6B35561755A7}"/>
    <dgm:cxn modelId="{5D56526D-8371-4FED-9C9D-92516647CB00}" type="presOf" srcId="{E7B3C492-7196-4060-8646-3F8694241075}" destId="{DC1D8D64-03A1-4CE3-AD7B-B785D7DCBAD9}" srcOrd="0" destOrd="0" presId="urn:microsoft.com/office/officeart/2005/8/layout/vList5"/>
    <dgm:cxn modelId="{DEB61123-F537-4C6D-97DB-0ADC45304CD7}" type="presOf" srcId="{80A0E114-9DFF-403C-81E2-3F0E4960D625}" destId="{F4FBA015-194E-42DE-95FA-BA92E0777DE1}" srcOrd="0" destOrd="0" presId="urn:microsoft.com/office/officeart/2005/8/layout/vList5"/>
    <dgm:cxn modelId="{B45E15E0-22AD-4E1A-91DE-634B7B22DD69}" srcId="{F2D661BB-2080-4085-B2F4-01D77DDD6A9E}" destId="{CF2409F3-43D6-43B6-91E4-F5570E51710A}" srcOrd="1" destOrd="0" parTransId="{CF3C80BF-D202-4BF9-AE70-2C6B1973AFB7}" sibTransId="{157CA783-B858-4B60-8D01-AD3390BCC3FC}"/>
    <dgm:cxn modelId="{A5EBF7FE-52D4-480B-A08B-6C4A7C4E813D}" type="presOf" srcId="{E4D98BA8-7ACF-420E-8EFF-4F364F941904}" destId="{4700B3A7-60F1-48F4-943F-974B024D79C2}" srcOrd="0" destOrd="0" presId="urn:microsoft.com/office/officeart/2005/8/layout/vList5"/>
    <dgm:cxn modelId="{DB3D4ABA-E137-4747-963B-BFB89A5571E3}" type="presOf" srcId="{6AB260F1-4155-4A1E-B583-171862BEE883}" destId="{5C449367-1CAC-4420-BEAA-FE205C84FFEB}" srcOrd="0" destOrd="0" presId="urn:microsoft.com/office/officeart/2005/8/layout/vList5"/>
    <dgm:cxn modelId="{2C620812-DC33-450D-B98B-ADC8750FAD5C}" type="presParOf" srcId="{491E99C5-B65C-4C10-9B91-9A529B8FF8A1}" destId="{BAE1C10A-41E0-41FD-9352-D0D3C84178E8}" srcOrd="0" destOrd="0" presId="urn:microsoft.com/office/officeart/2005/8/layout/vList5"/>
    <dgm:cxn modelId="{032E1229-D6E7-4D2D-9DE8-2AC56EF07177}" type="presParOf" srcId="{BAE1C10A-41E0-41FD-9352-D0D3C84178E8}" destId="{79F3A793-6F1A-4E49-ACC9-E21A05CC0E46}" srcOrd="0" destOrd="0" presId="urn:microsoft.com/office/officeart/2005/8/layout/vList5"/>
    <dgm:cxn modelId="{5E28A304-C93F-41A2-9C32-0E4F6EA50F61}" type="presParOf" srcId="{BAE1C10A-41E0-41FD-9352-D0D3C84178E8}" destId="{1FD47CF6-A73F-4957-BC59-BD3F2760740D}" srcOrd="1" destOrd="0" presId="urn:microsoft.com/office/officeart/2005/8/layout/vList5"/>
    <dgm:cxn modelId="{668772A5-CC62-4480-B2F7-EB1B0516566C}" type="presParOf" srcId="{491E99C5-B65C-4C10-9B91-9A529B8FF8A1}" destId="{FE8DCC0C-3B02-45B0-965C-6CCF0D0B57F1}" srcOrd="1" destOrd="0" presId="urn:microsoft.com/office/officeart/2005/8/layout/vList5"/>
    <dgm:cxn modelId="{B8D769F8-BF42-4F38-B322-A4AAFF56F2DF}" type="presParOf" srcId="{491E99C5-B65C-4C10-9B91-9A529B8FF8A1}" destId="{B1220CBB-8C2F-4A15-B770-315B6656944B}" srcOrd="2" destOrd="0" presId="urn:microsoft.com/office/officeart/2005/8/layout/vList5"/>
    <dgm:cxn modelId="{0D500518-D7DE-442D-B063-B878943F5B05}" type="presParOf" srcId="{B1220CBB-8C2F-4A15-B770-315B6656944B}" destId="{5C449367-1CAC-4420-BEAA-FE205C84FFEB}" srcOrd="0" destOrd="0" presId="urn:microsoft.com/office/officeart/2005/8/layout/vList5"/>
    <dgm:cxn modelId="{B2723A40-8BD9-408F-86F8-97638BC3355A}" type="presParOf" srcId="{B1220CBB-8C2F-4A15-B770-315B6656944B}" destId="{DC1D8D64-03A1-4CE3-AD7B-B785D7DCBAD9}" srcOrd="1" destOrd="0" presId="urn:microsoft.com/office/officeart/2005/8/layout/vList5"/>
    <dgm:cxn modelId="{19145BBB-864E-4745-ABEE-CCCE03469823}" type="presParOf" srcId="{491E99C5-B65C-4C10-9B91-9A529B8FF8A1}" destId="{0CC68064-5908-4CDE-B403-06D73575B43C}" srcOrd="3" destOrd="0" presId="urn:microsoft.com/office/officeart/2005/8/layout/vList5"/>
    <dgm:cxn modelId="{845133E4-5997-46FC-B8D3-0FFA3D274C97}" type="presParOf" srcId="{491E99C5-B65C-4C10-9B91-9A529B8FF8A1}" destId="{F846C534-BFD9-434A-B43D-E1E3D5FA564A}" srcOrd="4" destOrd="0" presId="urn:microsoft.com/office/officeart/2005/8/layout/vList5"/>
    <dgm:cxn modelId="{0987EC54-5032-4ED2-8591-6716DA8F4EA2}" type="presParOf" srcId="{F846C534-BFD9-434A-B43D-E1E3D5FA564A}" destId="{CA3869C7-3D5A-4093-A653-F98B2DD9516E}" srcOrd="0" destOrd="0" presId="urn:microsoft.com/office/officeart/2005/8/layout/vList5"/>
    <dgm:cxn modelId="{82C844F7-03E2-4ADA-8710-293D281B4633}" type="presParOf" srcId="{F846C534-BFD9-434A-B43D-E1E3D5FA564A}" destId="{46DA5678-5DE9-47E1-9A8A-4E758AB665C3}" srcOrd="1" destOrd="0" presId="urn:microsoft.com/office/officeart/2005/8/layout/vList5"/>
    <dgm:cxn modelId="{D3EB2C73-599C-4FBB-A69E-24503017D5E3}" type="presParOf" srcId="{491E99C5-B65C-4C10-9B91-9A529B8FF8A1}" destId="{69642E87-1EC0-4FFB-B7EC-ECE59ABB886F}" srcOrd="5" destOrd="0" presId="urn:microsoft.com/office/officeart/2005/8/layout/vList5"/>
    <dgm:cxn modelId="{0CEEE556-0588-4FAE-8A7E-3B315D70F4CB}" type="presParOf" srcId="{491E99C5-B65C-4C10-9B91-9A529B8FF8A1}" destId="{39A3E126-B82D-4BAA-8C95-04DBAAEC1BBD}" srcOrd="6" destOrd="0" presId="urn:microsoft.com/office/officeart/2005/8/layout/vList5"/>
    <dgm:cxn modelId="{B470ED09-687F-463D-A35D-6DD55D16EA63}" type="presParOf" srcId="{39A3E126-B82D-4BAA-8C95-04DBAAEC1BBD}" destId="{6D6E7F05-936D-4550-8F6A-A44AB5FA2B2E}" srcOrd="0" destOrd="0" presId="urn:microsoft.com/office/officeart/2005/8/layout/vList5"/>
    <dgm:cxn modelId="{E08F2790-C174-44E2-907F-CCAB367B66C0}" type="presParOf" srcId="{39A3E126-B82D-4BAA-8C95-04DBAAEC1BBD}" destId="{A86510C9-D720-46C1-A242-8D3E51D89011}" srcOrd="1" destOrd="0" presId="urn:microsoft.com/office/officeart/2005/8/layout/vList5"/>
    <dgm:cxn modelId="{26035682-A05F-4E8C-9030-4E3D04666910}" type="presParOf" srcId="{491E99C5-B65C-4C10-9B91-9A529B8FF8A1}" destId="{3415109F-5D9A-4CE9-92B1-605C2CFEB055}" srcOrd="7" destOrd="0" presId="urn:microsoft.com/office/officeart/2005/8/layout/vList5"/>
    <dgm:cxn modelId="{EF4F64D6-F4A1-4F04-9C6D-0420E9C7BB5E}" type="presParOf" srcId="{491E99C5-B65C-4C10-9B91-9A529B8FF8A1}" destId="{0D3BEFA7-6E70-4154-920B-E6336A5CD229}" srcOrd="8" destOrd="0" presId="urn:microsoft.com/office/officeart/2005/8/layout/vList5"/>
    <dgm:cxn modelId="{F8D88986-408B-42A6-9E1A-7620E1178A40}" type="presParOf" srcId="{0D3BEFA7-6E70-4154-920B-E6336A5CD229}" destId="{119F3AF5-50D8-4CD1-BF61-009A25F18620}" srcOrd="0" destOrd="0" presId="urn:microsoft.com/office/officeart/2005/8/layout/vList5"/>
    <dgm:cxn modelId="{F0B27BAA-5BD3-4796-A5E4-4ACB6D041203}" type="presParOf" srcId="{0D3BEFA7-6E70-4154-920B-E6336A5CD229}" destId="{4700B3A7-60F1-48F4-943F-974B024D79C2}" srcOrd="1" destOrd="0" presId="urn:microsoft.com/office/officeart/2005/8/layout/vList5"/>
    <dgm:cxn modelId="{A415972F-76E4-45C8-BDA5-DF4F238DBF80}" type="presParOf" srcId="{491E99C5-B65C-4C10-9B91-9A529B8FF8A1}" destId="{AF357E1B-B225-4479-9A32-509B8878285F}" srcOrd="9" destOrd="0" presId="urn:microsoft.com/office/officeart/2005/8/layout/vList5"/>
    <dgm:cxn modelId="{42D92DB2-E07A-45FF-980F-A1D13D801A4A}" type="presParOf" srcId="{491E99C5-B65C-4C10-9B91-9A529B8FF8A1}" destId="{8F67EED5-8A19-4109-BECA-A20383839930}" srcOrd="10" destOrd="0" presId="urn:microsoft.com/office/officeart/2005/8/layout/vList5"/>
    <dgm:cxn modelId="{0D344D0E-8A5F-428A-9DE8-E8B98D4C3D73}" type="presParOf" srcId="{8F67EED5-8A19-4109-BECA-A20383839930}" destId="{12B2B7B1-5662-478D-AF96-9807BA624C1F}" srcOrd="0" destOrd="0" presId="urn:microsoft.com/office/officeart/2005/8/layout/vList5"/>
    <dgm:cxn modelId="{1751D42D-0DF0-477A-90CE-CCA0454708FB}" type="presParOf" srcId="{8F67EED5-8A19-4109-BECA-A20383839930}" destId="{92A26A56-0C0D-40DE-99C9-6CD997171D91}" srcOrd="1" destOrd="0" presId="urn:microsoft.com/office/officeart/2005/8/layout/vList5"/>
    <dgm:cxn modelId="{7B553ED4-7804-4E74-9D69-FB36CBE85316}" type="presParOf" srcId="{491E99C5-B65C-4C10-9B91-9A529B8FF8A1}" destId="{4DC04940-1132-4894-8E79-C580A6951F31}" srcOrd="11" destOrd="0" presId="urn:microsoft.com/office/officeart/2005/8/layout/vList5"/>
    <dgm:cxn modelId="{E24E0385-DF00-40A6-A788-459A44024CEB}" type="presParOf" srcId="{491E99C5-B65C-4C10-9B91-9A529B8FF8A1}" destId="{177CDE09-01DA-4EE0-B7A4-A40E2EDE6FB6}" srcOrd="12" destOrd="0" presId="urn:microsoft.com/office/officeart/2005/8/layout/vList5"/>
    <dgm:cxn modelId="{6D6FD5F2-6592-487A-9505-68DD2AD7B947}" type="presParOf" srcId="{177CDE09-01DA-4EE0-B7A4-A40E2EDE6FB6}" destId="{1DEB945A-18ED-4BC7-AADC-6153E54828A4}" srcOrd="0" destOrd="0" presId="urn:microsoft.com/office/officeart/2005/8/layout/vList5"/>
    <dgm:cxn modelId="{ED88F37C-83B6-4929-A499-D8A65C8CCBB2}" type="presParOf" srcId="{177CDE09-01DA-4EE0-B7A4-A40E2EDE6FB6}" destId="{791C9751-AA78-4EFD-8F4E-E3751273769C}" srcOrd="1" destOrd="0" presId="urn:microsoft.com/office/officeart/2005/8/layout/vList5"/>
    <dgm:cxn modelId="{69E414FE-9A92-48B3-9626-11DC59F599FC}" type="presParOf" srcId="{491E99C5-B65C-4C10-9B91-9A529B8FF8A1}" destId="{DD2BD04C-71C5-4044-BCC1-683694831F08}" srcOrd="13" destOrd="0" presId="urn:microsoft.com/office/officeart/2005/8/layout/vList5"/>
    <dgm:cxn modelId="{6BAA11A6-DA50-479E-9F09-4765A7C74E2B}" type="presParOf" srcId="{491E99C5-B65C-4C10-9B91-9A529B8FF8A1}" destId="{7DEFCA55-796F-4597-846B-B64FB86D3CEB}" srcOrd="14" destOrd="0" presId="urn:microsoft.com/office/officeart/2005/8/layout/vList5"/>
    <dgm:cxn modelId="{E0238A51-2450-4F11-90CC-5EBCD532B94D}" type="presParOf" srcId="{7DEFCA55-796F-4597-846B-B64FB86D3CEB}" destId="{F4FBA015-194E-42DE-95FA-BA92E0777DE1}" srcOrd="0" destOrd="0" presId="urn:microsoft.com/office/officeart/2005/8/layout/vList5"/>
    <dgm:cxn modelId="{7FB30DEE-63AC-4FF0-B471-D27AAE13A6DA}" type="presParOf" srcId="{7DEFCA55-796F-4597-846B-B64FB86D3CEB}" destId="{DB237B8B-44DD-4303-815E-B7FDCF76580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AE3436-0951-4B60-A8B8-AE3BD664ACD3}">
      <dsp:nvSpPr>
        <dsp:cNvPr id="0" name=""/>
        <dsp:cNvSpPr/>
      </dsp:nvSpPr>
      <dsp:spPr>
        <a:xfrm>
          <a:off x="-6203613" y="-949060"/>
          <a:ext cx="7384521" cy="7384521"/>
        </a:xfrm>
        <a:prstGeom prst="blockArc">
          <a:avLst>
            <a:gd name="adj1" fmla="val 18900000"/>
            <a:gd name="adj2" fmla="val 2700000"/>
            <a:gd name="adj3" fmla="val 293"/>
          </a:avLst>
        </a:prstGeom>
        <a:noFill/>
        <a:ln w="25400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A75FEF-0C9C-4746-BC7A-458E3CD6364D}">
      <dsp:nvSpPr>
        <dsp:cNvPr id="0" name=""/>
        <dsp:cNvSpPr/>
      </dsp:nvSpPr>
      <dsp:spPr>
        <a:xfrm>
          <a:off x="439715" y="349117"/>
          <a:ext cx="7864632" cy="457199"/>
        </a:xfrm>
        <a:prstGeom prst="rect">
          <a:avLst/>
        </a:prstGeom>
        <a:solidFill>
          <a:srgbClr val="0070C0"/>
        </a:solidFill>
        <a:ln w="9525" cap="flat" cmpd="sng" algn="ctr">
          <a:noFill/>
          <a:prstDash val="solid"/>
        </a:ln>
        <a:effectLst>
          <a:outerShdw blurRad="40000" dist="23000" dir="5400000" rotWithShape="0">
            <a:schemeClr val="bg1">
              <a:alpha val="35000"/>
            </a:scheme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458477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solidFill>
                <a:schemeClr val="bg1"/>
              </a:solidFill>
              <a:latin typeface="+mj-lt"/>
            </a:rPr>
            <a:t>Software Architecture Evolution</a:t>
          </a:r>
          <a:endParaRPr lang="en-US" sz="2400" b="0" kern="1200" dirty="0">
            <a:solidFill>
              <a:schemeClr val="bg1"/>
            </a:solidFill>
            <a:latin typeface="+mj-lt"/>
          </a:endParaRPr>
        </a:p>
      </dsp:txBody>
      <dsp:txXfrm>
        <a:off x="439715" y="349117"/>
        <a:ext cx="7864632" cy="457199"/>
      </dsp:txXfrm>
    </dsp:sp>
    <dsp:sp modelId="{89478779-017D-47E1-B731-40A823290D57}">
      <dsp:nvSpPr>
        <dsp:cNvPr id="0" name=""/>
        <dsp:cNvSpPr/>
      </dsp:nvSpPr>
      <dsp:spPr>
        <a:xfrm>
          <a:off x="119677" y="257679"/>
          <a:ext cx="640076" cy="640076"/>
        </a:xfrm>
        <a:prstGeom prst="ellipse">
          <a:avLst/>
        </a:prstGeom>
        <a:solidFill>
          <a:srgbClr val="00206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357D5D-AA78-422E-BD22-B9CF70BC59D0}">
      <dsp:nvSpPr>
        <dsp:cNvPr id="0" name=""/>
        <dsp:cNvSpPr/>
      </dsp:nvSpPr>
      <dsp:spPr>
        <a:xfrm>
          <a:off x="914837" y="1215420"/>
          <a:ext cx="7389510" cy="457199"/>
        </a:xfrm>
        <a:prstGeom prst="rect">
          <a:avLst/>
        </a:prstGeom>
        <a:solidFill>
          <a:srgbClr val="0070C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8477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solidFill>
                <a:schemeClr val="bg1"/>
              </a:solidFill>
            </a:rPr>
            <a:t>Current Limitations/Challenges</a:t>
          </a:r>
          <a:endParaRPr lang="en-US" sz="2400" b="0" kern="1200" dirty="0">
            <a:solidFill>
              <a:schemeClr val="bg1"/>
            </a:solidFill>
          </a:endParaRPr>
        </a:p>
      </dsp:txBody>
      <dsp:txXfrm>
        <a:off x="914837" y="1215420"/>
        <a:ext cx="7389510" cy="457199"/>
      </dsp:txXfrm>
    </dsp:sp>
    <dsp:sp modelId="{063CBAA2-DB6C-4E05-853A-B37F0918D510}">
      <dsp:nvSpPr>
        <dsp:cNvPr id="0" name=""/>
        <dsp:cNvSpPr/>
      </dsp:nvSpPr>
      <dsp:spPr>
        <a:xfrm>
          <a:off x="594799" y="1123982"/>
          <a:ext cx="640076" cy="640076"/>
        </a:xfrm>
        <a:prstGeom prst="ellipse">
          <a:avLst/>
        </a:prstGeom>
        <a:solidFill>
          <a:srgbClr val="00206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08A3FF-E697-46B9-BDEA-998C4306E29F}">
      <dsp:nvSpPr>
        <dsp:cNvPr id="0" name=""/>
        <dsp:cNvSpPr/>
      </dsp:nvSpPr>
      <dsp:spPr>
        <a:xfrm>
          <a:off x="1132099" y="2081723"/>
          <a:ext cx="7172248" cy="457199"/>
        </a:xfrm>
        <a:prstGeom prst="rect">
          <a:avLst/>
        </a:prstGeom>
        <a:solidFill>
          <a:srgbClr val="0070C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8477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solidFill>
                <a:schemeClr val="bg1"/>
              </a:solidFill>
            </a:rPr>
            <a:t>Micro services adaption</a:t>
          </a:r>
          <a:endParaRPr lang="en-US" sz="2400" b="0" kern="1200" dirty="0">
            <a:solidFill>
              <a:schemeClr val="bg1"/>
            </a:solidFill>
          </a:endParaRPr>
        </a:p>
      </dsp:txBody>
      <dsp:txXfrm>
        <a:off x="1132099" y="2081723"/>
        <a:ext cx="7172248" cy="457199"/>
      </dsp:txXfrm>
    </dsp:sp>
    <dsp:sp modelId="{0D7B75B1-1D03-40C3-BA42-9F98EAB353CA}">
      <dsp:nvSpPr>
        <dsp:cNvPr id="0" name=""/>
        <dsp:cNvSpPr/>
      </dsp:nvSpPr>
      <dsp:spPr>
        <a:xfrm>
          <a:off x="812061" y="1990284"/>
          <a:ext cx="640076" cy="640076"/>
        </a:xfrm>
        <a:prstGeom prst="ellipse">
          <a:avLst/>
        </a:prstGeom>
        <a:solidFill>
          <a:srgbClr val="00206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1AAA7E-9789-4B99-865E-D1DFA02F0665}">
      <dsp:nvSpPr>
        <dsp:cNvPr id="0" name=""/>
        <dsp:cNvSpPr/>
      </dsp:nvSpPr>
      <dsp:spPr>
        <a:xfrm>
          <a:off x="1132099" y="2947476"/>
          <a:ext cx="7172248" cy="457199"/>
        </a:xfrm>
        <a:prstGeom prst="rect">
          <a:avLst/>
        </a:prstGeom>
        <a:solidFill>
          <a:srgbClr val="0070C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8477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solidFill>
                <a:schemeClr val="bg1"/>
              </a:solidFill>
            </a:rPr>
            <a:t>Spring Cloud Netflix ecosystem</a:t>
          </a:r>
          <a:endParaRPr lang="en-US" sz="2400" b="0" kern="1200" dirty="0">
            <a:solidFill>
              <a:schemeClr val="bg1"/>
            </a:solidFill>
          </a:endParaRPr>
        </a:p>
      </dsp:txBody>
      <dsp:txXfrm>
        <a:off x="1132099" y="2947476"/>
        <a:ext cx="7172248" cy="457199"/>
      </dsp:txXfrm>
    </dsp:sp>
    <dsp:sp modelId="{EA81834E-40E6-466A-9894-E16F8652A29B}">
      <dsp:nvSpPr>
        <dsp:cNvPr id="0" name=""/>
        <dsp:cNvSpPr/>
      </dsp:nvSpPr>
      <dsp:spPr>
        <a:xfrm>
          <a:off x="812061" y="2856038"/>
          <a:ext cx="640076" cy="640076"/>
        </a:xfrm>
        <a:prstGeom prst="ellipse">
          <a:avLst/>
        </a:prstGeom>
        <a:solidFill>
          <a:srgbClr val="00206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21F000-06F5-4A7B-A720-4B06F6EB8258}">
      <dsp:nvSpPr>
        <dsp:cNvPr id="0" name=""/>
        <dsp:cNvSpPr/>
      </dsp:nvSpPr>
      <dsp:spPr>
        <a:xfrm>
          <a:off x="914837" y="3813779"/>
          <a:ext cx="7389510" cy="457199"/>
        </a:xfrm>
        <a:prstGeom prst="rect">
          <a:avLst/>
        </a:prstGeom>
        <a:solidFill>
          <a:srgbClr val="0070C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8477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solidFill>
                <a:schemeClr val="bg1"/>
              </a:solidFill>
            </a:rPr>
            <a:t>Example Use case</a:t>
          </a:r>
          <a:endParaRPr lang="en-US" sz="2400" b="0" kern="1200" dirty="0">
            <a:solidFill>
              <a:schemeClr val="bg1"/>
            </a:solidFill>
          </a:endParaRPr>
        </a:p>
      </dsp:txBody>
      <dsp:txXfrm>
        <a:off x="914837" y="3813779"/>
        <a:ext cx="7389510" cy="457199"/>
      </dsp:txXfrm>
    </dsp:sp>
    <dsp:sp modelId="{3A87F690-BCBB-4356-972E-EA4289DE8B37}">
      <dsp:nvSpPr>
        <dsp:cNvPr id="0" name=""/>
        <dsp:cNvSpPr/>
      </dsp:nvSpPr>
      <dsp:spPr>
        <a:xfrm>
          <a:off x="594799" y="3722341"/>
          <a:ext cx="640076" cy="640076"/>
        </a:xfrm>
        <a:prstGeom prst="ellipse">
          <a:avLst/>
        </a:prstGeom>
        <a:solidFill>
          <a:srgbClr val="00206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FACCE1-5421-4E3A-A184-3F2B4934639D}">
      <dsp:nvSpPr>
        <dsp:cNvPr id="0" name=""/>
        <dsp:cNvSpPr/>
      </dsp:nvSpPr>
      <dsp:spPr>
        <a:xfrm>
          <a:off x="439715" y="4680082"/>
          <a:ext cx="7864632" cy="457199"/>
        </a:xfrm>
        <a:prstGeom prst="rect">
          <a:avLst/>
        </a:prstGeom>
        <a:solidFill>
          <a:srgbClr val="0070C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8477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solidFill>
                <a:schemeClr val="bg1"/>
              </a:solidFill>
            </a:rPr>
            <a:t>Questions ?</a:t>
          </a:r>
          <a:endParaRPr lang="en-US" sz="2400" b="0" kern="1200" dirty="0">
            <a:solidFill>
              <a:schemeClr val="bg1"/>
            </a:solidFill>
          </a:endParaRPr>
        </a:p>
      </dsp:txBody>
      <dsp:txXfrm>
        <a:off x="439715" y="4680082"/>
        <a:ext cx="7864632" cy="457199"/>
      </dsp:txXfrm>
    </dsp:sp>
    <dsp:sp modelId="{3DF6AE6A-751E-42E4-A518-B10AAF8551D8}">
      <dsp:nvSpPr>
        <dsp:cNvPr id="0" name=""/>
        <dsp:cNvSpPr/>
      </dsp:nvSpPr>
      <dsp:spPr>
        <a:xfrm>
          <a:off x="119677" y="4588643"/>
          <a:ext cx="640076" cy="640076"/>
        </a:xfrm>
        <a:prstGeom prst="ellipse">
          <a:avLst/>
        </a:prstGeom>
        <a:solidFill>
          <a:srgbClr val="00206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F0EE61-411E-4271-904A-2551A7D97E5B}">
      <dsp:nvSpPr>
        <dsp:cNvPr id="0" name=""/>
        <dsp:cNvSpPr/>
      </dsp:nvSpPr>
      <dsp:spPr>
        <a:xfrm>
          <a:off x="4278" y="145268"/>
          <a:ext cx="1591716" cy="636686"/>
        </a:xfrm>
        <a:prstGeom prst="chevron">
          <a:avLst/>
        </a:prstGeom>
        <a:solidFill>
          <a:srgbClr val="00206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b="1" kern="1200" dirty="0" smtClean="0"/>
            <a:t>Standalone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b="1" kern="1200" dirty="0" smtClean="0"/>
            <a:t>Applications</a:t>
          </a:r>
          <a:endParaRPr lang="en-US" sz="1200" b="1" kern="1200" dirty="0"/>
        </a:p>
      </dsp:txBody>
      <dsp:txXfrm>
        <a:off x="322621" y="145268"/>
        <a:ext cx="955030" cy="636686"/>
      </dsp:txXfrm>
    </dsp:sp>
    <dsp:sp modelId="{2FED07EE-86CF-4BCB-B88C-9B2736429D4B}">
      <dsp:nvSpPr>
        <dsp:cNvPr id="0" name=""/>
        <dsp:cNvSpPr/>
      </dsp:nvSpPr>
      <dsp:spPr>
        <a:xfrm>
          <a:off x="1436823" y="145268"/>
          <a:ext cx="1591716" cy="636686"/>
        </a:xfrm>
        <a:prstGeom prst="chevron">
          <a:avLst/>
        </a:prstGeom>
        <a:solidFill>
          <a:srgbClr val="00206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b="1" kern="1200" dirty="0" smtClean="0"/>
            <a:t>Client-Server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b="1" kern="1200" dirty="0" smtClean="0"/>
            <a:t>Applications</a:t>
          </a:r>
          <a:endParaRPr lang="en-US" sz="1200" b="1" kern="1200" dirty="0"/>
        </a:p>
      </dsp:txBody>
      <dsp:txXfrm>
        <a:off x="1755166" y="145268"/>
        <a:ext cx="955030" cy="636686"/>
      </dsp:txXfrm>
    </dsp:sp>
    <dsp:sp modelId="{10A09D8A-353D-4F92-AA1C-FDD78C26EA23}">
      <dsp:nvSpPr>
        <dsp:cNvPr id="0" name=""/>
        <dsp:cNvSpPr/>
      </dsp:nvSpPr>
      <dsp:spPr>
        <a:xfrm>
          <a:off x="2869369" y="145268"/>
          <a:ext cx="1591716" cy="636686"/>
        </a:xfrm>
        <a:prstGeom prst="chevron">
          <a:avLst/>
        </a:prstGeom>
        <a:solidFill>
          <a:srgbClr val="00206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b="1" kern="1200" dirty="0" smtClean="0"/>
            <a:t>N-tier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b="1" kern="1200" dirty="0" smtClean="0"/>
            <a:t>Applications</a:t>
          </a:r>
          <a:endParaRPr lang="en-US" sz="1200" b="1" kern="1200" dirty="0"/>
        </a:p>
      </dsp:txBody>
      <dsp:txXfrm>
        <a:off x="3187712" y="145268"/>
        <a:ext cx="955030" cy="636686"/>
      </dsp:txXfrm>
    </dsp:sp>
    <dsp:sp modelId="{13AA68D4-3045-42E9-91E4-63FCB4AD66EA}">
      <dsp:nvSpPr>
        <dsp:cNvPr id="0" name=""/>
        <dsp:cNvSpPr/>
      </dsp:nvSpPr>
      <dsp:spPr>
        <a:xfrm>
          <a:off x="4301914" y="145268"/>
          <a:ext cx="1591716" cy="636686"/>
        </a:xfrm>
        <a:prstGeom prst="chevron">
          <a:avLst/>
        </a:prstGeom>
        <a:solidFill>
          <a:srgbClr val="00206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b="1" kern="1200" dirty="0" smtClean="0"/>
            <a:t>SOAP SOA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b="1" kern="1200" dirty="0" smtClean="0"/>
            <a:t>Applications</a:t>
          </a:r>
          <a:endParaRPr lang="en-US" sz="1200" b="1" kern="1200" dirty="0"/>
        </a:p>
      </dsp:txBody>
      <dsp:txXfrm>
        <a:off x="4620257" y="145268"/>
        <a:ext cx="955030" cy="636686"/>
      </dsp:txXfrm>
    </dsp:sp>
    <dsp:sp modelId="{016D239F-4890-4D64-AE1F-0BD8202677D0}">
      <dsp:nvSpPr>
        <dsp:cNvPr id="0" name=""/>
        <dsp:cNvSpPr/>
      </dsp:nvSpPr>
      <dsp:spPr>
        <a:xfrm>
          <a:off x="5734459" y="145268"/>
          <a:ext cx="1591716" cy="636686"/>
        </a:xfrm>
        <a:prstGeom prst="chevron">
          <a:avLst/>
        </a:prstGeom>
        <a:solidFill>
          <a:srgbClr val="00206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b="1" kern="1200" dirty="0" smtClean="0"/>
            <a:t>REST / API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b="1" kern="1200" dirty="0" smtClean="0"/>
            <a:t>Applications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900" b="1" kern="1200" dirty="0" smtClean="0"/>
            <a:t>(AKA Monolith)</a:t>
          </a:r>
          <a:endParaRPr lang="en-US" sz="900" b="1" kern="1200" dirty="0"/>
        </a:p>
      </dsp:txBody>
      <dsp:txXfrm>
        <a:off x="6052802" y="145268"/>
        <a:ext cx="955030" cy="636686"/>
      </dsp:txXfrm>
    </dsp:sp>
    <dsp:sp modelId="{E9BDAB84-DCF3-44E8-9AE7-E985884BD6DB}">
      <dsp:nvSpPr>
        <dsp:cNvPr id="0" name=""/>
        <dsp:cNvSpPr/>
      </dsp:nvSpPr>
      <dsp:spPr>
        <a:xfrm>
          <a:off x="7167004" y="145268"/>
          <a:ext cx="1591716" cy="636686"/>
        </a:xfrm>
        <a:prstGeom prst="chevron">
          <a:avLst/>
        </a:prstGeom>
        <a:solidFill>
          <a:srgbClr val="00206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Micro services</a:t>
          </a:r>
          <a:endParaRPr lang="en-US" sz="1200" b="1" kern="1200" dirty="0"/>
        </a:p>
      </dsp:txBody>
      <dsp:txXfrm>
        <a:off x="7485347" y="145268"/>
        <a:ext cx="955030" cy="6366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B84D9-4D05-4993-8FEA-F0CDF0FE921E}">
      <dsp:nvSpPr>
        <dsp:cNvPr id="0" name=""/>
        <dsp:cNvSpPr/>
      </dsp:nvSpPr>
      <dsp:spPr>
        <a:xfrm rot="5400000">
          <a:off x="4778681" y="-2905192"/>
          <a:ext cx="648295" cy="662320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i="1" kern="1200" dirty="0" smtClean="0">
              <a:latin typeface="+mn-lt"/>
            </a:rPr>
            <a:t>Developer’s on-boarding, delivery efficiency and delivery /deployment time</a:t>
          </a:r>
          <a:endParaRPr lang="en-US" sz="1300" i="1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i="1" kern="1200" dirty="0" smtClean="0">
              <a:latin typeface="+mn-lt"/>
            </a:rPr>
            <a:t>Ability to re-factor to leverage modern methodologies/languages</a:t>
          </a:r>
          <a:endParaRPr lang="en-US" sz="1300" i="1" kern="1200" dirty="0">
            <a:latin typeface="+mn-lt"/>
          </a:endParaRPr>
        </a:p>
      </dsp:txBody>
      <dsp:txXfrm rot="-5400000">
        <a:off x="1791225" y="113911"/>
        <a:ext cx="6591562" cy="585001"/>
      </dsp:txXfrm>
    </dsp:sp>
    <dsp:sp modelId="{01BD75F8-34C1-4140-B003-CDB8697EC544}">
      <dsp:nvSpPr>
        <dsp:cNvPr id="0" name=""/>
        <dsp:cNvSpPr/>
      </dsp:nvSpPr>
      <dsp:spPr>
        <a:xfrm>
          <a:off x="0" y="1227"/>
          <a:ext cx="1828807" cy="810369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smtClean="0">
              <a:latin typeface="+mj-lt"/>
            </a:rPr>
            <a:t>Agility</a:t>
          </a:r>
          <a:endParaRPr lang="en-US" sz="1600" b="0" i="0" kern="1200" dirty="0">
            <a:latin typeface="+mn-lt"/>
          </a:endParaRPr>
        </a:p>
      </dsp:txBody>
      <dsp:txXfrm>
        <a:off x="39559" y="40786"/>
        <a:ext cx="1749689" cy="731251"/>
      </dsp:txXfrm>
    </dsp:sp>
    <dsp:sp modelId="{4CFA480F-4DF8-4FAD-839E-F92CAD216378}">
      <dsp:nvSpPr>
        <dsp:cNvPr id="0" name=""/>
        <dsp:cNvSpPr/>
      </dsp:nvSpPr>
      <dsp:spPr>
        <a:xfrm rot="5400000">
          <a:off x="4788866" y="-2055649"/>
          <a:ext cx="648295" cy="662589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i="1" kern="1200" dirty="0" smtClean="0">
              <a:latin typeface="+mn-lt"/>
            </a:rPr>
            <a:t>Fault Isolation</a:t>
          </a:r>
        </a:p>
      </dsp:txBody>
      <dsp:txXfrm rot="-5400000">
        <a:off x="1800065" y="964799"/>
        <a:ext cx="6594251" cy="585001"/>
      </dsp:txXfrm>
    </dsp:sp>
    <dsp:sp modelId="{20D97318-B57A-4656-9726-C99C8944366C}">
      <dsp:nvSpPr>
        <dsp:cNvPr id="0" name=""/>
        <dsp:cNvSpPr/>
      </dsp:nvSpPr>
      <dsp:spPr>
        <a:xfrm>
          <a:off x="0" y="852115"/>
          <a:ext cx="1828809" cy="810369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0" i="0" kern="1200" dirty="0" smtClean="0"/>
            <a:t>Resiliency</a:t>
          </a:r>
        </a:p>
      </dsp:txBody>
      <dsp:txXfrm>
        <a:off x="39559" y="891674"/>
        <a:ext cx="1749691" cy="731251"/>
      </dsp:txXfrm>
    </dsp:sp>
    <dsp:sp modelId="{E8027EA7-242A-47DE-819A-B76961048A94}">
      <dsp:nvSpPr>
        <dsp:cNvPr id="0" name=""/>
        <dsp:cNvSpPr/>
      </dsp:nvSpPr>
      <dsp:spPr>
        <a:xfrm rot="5400000">
          <a:off x="4788866" y="-1204761"/>
          <a:ext cx="648295" cy="662589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i="1" kern="1200" dirty="0" smtClean="0">
              <a:latin typeface="+mn-lt"/>
            </a:rPr>
            <a:t>Ability to support un-expected volume (e.g. Banking as a Service partners)</a:t>
          </a:r>
        </a:p>
      </dsp:txBody>
      <dsp:txXfrm rot="-5400000">
        <a:off x="1800065" y="1815687"/>
        <a:ext cx="6594251" cy="585001"/>
      </dsp:txXfrm>
    </dsp:sp>
    <dsp:sp modelId="{EAB8D254-8FE6-475C-B881-D2E6256A90C8}">
      <dsp:nvSpPr>
        <dsp:cNvPr id="0" name=""/>
        <dsp:cNvSpPr/>
      </dsp:nvSpPr>
      <dsp:spPr>
        <a:xfrm>
          <a:off x="0" y="1703003"/>
          <a:ext cx="1828809" cy="810369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0" i="0" kern="1200" dirty="0" smtClean="0"/>
            <a:t>Next Generation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0" i="0" kern="1200" dirty="0" smtClean="0"/>
            <a:t>Readiness</a:t>
          </a:r>
          <a:endParaRPr lang="en-US" sz="1600" b="0" kern="1200" dirty="0"/>
        </a:p>
      </dsp:txBody>
      <dsp:txXfrm>
        <a:off x="39559" y="1742562"/>
        <a:ext cx="1749691" cy="7312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B84D9-4D05-4993-8FEA-F0CDF0FE921E}">
      <dsp:nvSpPr>
        <dsp:cNvPr id="0" name=""/>
        <dsp:cNvSpPr/>
      </dsp:nvSpPr>
      <dsp:spPr>
        <a:xfrm rot="5400000">
          <a:off x="4734142" y="-2902534"/>
          <a:ext cx="564981" cy="651133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i="1" kern="1200" dirty="0" smtClean="0">
              <a:latin typeface="+mn-lt"/>
            </a:rPr>
            <a:t>Developer’s on-boarding, delivery efficiency and delivery /deployment time</a:t>
          </a:r>
          <a:endParaRPr lang="en-US" sz="1300" i="1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i="1" kern="1200" dirty="0" smtClean="0">
              <a:latin typeface="+mn-lt"/>
            </a:rPr>
            <a:t>Fault Isolation and the ability to re-factor to leverage modern methodologies/languages</a:t>
          </a:r>
          <a:endParaRPr lang="en-US" sz="1300" i="1" kern="1200" dirty="0">
            <a:latin typeface="+mn-lt"/>
          </a:endParaRPr>
        </a:p>
      </dsp:txBody>
      <dsp:txXfrm rot="-5400000">
        <a:off x="1760968" y="98220"/>
        <a:ext cx="6483750" cy="509821"/>
      </dsp:txXfrm>
    </dsp:sp>
    <dsp:sp modelId="{01BD75F8-34C1-4140-B003-CDB8697EC544}">
      <dsp:nvSpPr>
        <dsp:cNvPr id="0" name=""/>
        <dsp:cNvSpPr/>
      </dsp:nvSpPr>
      <dsp:spPr>
        <a:xfrm>
          <a:off x="0" y="17"/>
          <a:ext cx="1797915" cy="706226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smtClean="0">
              <a:latin typeface="+mj-lt"/>
            </a:rPr>
            <a:t>Agility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smtClean="0">
              <a:latin typeface="+mj-lt"/>
            </a:rPr>
            <a:t>Resiliency</a:t>
          </a:r>
          <a:endParaRPr lang="en-US" sz="1600" b="0" i="0" kern="1200" dirty="0">
            <a:latin typeface="+mn-lt"/>
          </a:endParaRPr>
        </a:p>
      </dsp:txBody>
      <dsp:txXfrm>
        <a:off x="34475" y="34492"/>
        <a:ext cx="1728965" cy="637276"/>
      </dsp:txXfrm>
    </dsp:sp>
    <dsp:sp modelId="{E8027EA7-242A-47DE-819A-B76961048A94}">
      <dsp:nvSpPr>
        <dsp:cNvPr id="0" name=""/>
        <dsp:cNvSpPr/>
      </dsp:nvSpPr>
      <dsp:spPr>
        <a:xfrm rot="5400000">
          <a:off x="4744154" y="-2162318"/>
          <a:ext cx="564981" cy="651397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i="1" kern="1200" dirty="0" smtClean="0">
              <a:latin typeface="+mn-lt"/>
            </a:rPr>
            <a:t>Ability to support un-expected volume by scaling only required services</a:t>
          </a:r>
        </a:p>
      </dsp:txBody>
      <dsp:txXfrm rot="-5400000">
        <a:off x="1769658" y="839758"/>
        <a:ext cx="6486394" cy="509821"/>
      </dsp:txXfrm>
    </dsp:sp>
    <dsp:sp modelId="{EAB8D254-8FE6-475C-B881-D2E6256A90C8}">
      <dsp:nvSpPr>
        <dsp:cNvPr id="0" name=""/>
        <dsp:cNvSpPr/>
      </dsp:nvSpPr>
      <dsp:spPr>
        <a:xfrm>
          <a:off x="0" y="741555"/>
          <a:ext cx="1797917" cy="706226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0" i="0" kern="1200" dirty="0" smtClean="0"/>
            <a:t>Next Generation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0" i="0" kern="1200" dirty="0" smtClean="0"/>
            <a:t>Readiness</a:t>
          </a:r>
          <a:endParaRPr lang="en-US" sz="1600" b="0" kern="1200" dirty="0"/>
        </a:p>
      </dsp:txBody>
      <dsp:txXfrm>
        <a:off x="34475" y="776030"/>
        <a:ext cx="1728967" cy="63727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B84D9-4D05-4993-8FEA-F0CDF0FE921E}">
      <dsp:nvSpPr>
        <dsp:cNvPr id="0" name=""/>
        <dsp:cNvSpPr/>
      </dsp:nvSpPr>
      <dsp:spPr>
        <a:xfrm rot="5400000">
          <a:off x="4734142" y="-2902534"/>
          <a:ext cx="564981" cy="651133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i="1" kern="1200" dirty="0" smtClean="0">
              <a:latin typeface="+mn-lt"/>
            </a:rPr>
            <a:t>Management of more number of services and their run-time instances.</a:t>
          </a:r>
          <a:endParaRPr lang="en-US" sz="1300" i="1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i="1" kern="1200" dirty="0" smtClean="0">
              <a:latin typeface="+mn-lt"/>
            </a:rPr>
            <a:t>Service’s health monitoring</a:t>
          </a:r>
          <a:endParaRPr lang="en-US" sz="1300" i="1" kern="1200" dirty="0">
            <a:latin typeface="+mn-lt"/>
          </a:endParaRPr>
        </a:p>
      </dsp:txBody>
      <dsp:txXfrm rot="-5400000">
        <a:off x="1760968" y="98220"/>
        <a:ext cx="6483750" cy="509821"/>
      </dsp:txXfrm>
    </dsp:sp>
    <dsp:sp modelId="{01BD75F8-34C1-4140-B003-CDB8697EC544}">
      <dsp:nvSpPr>
        <dsp:cNvPr id="0" name=""/>
        <dsp:cNvSpPr/>
      </dsp:nvSpPr>
      <dsp:spPr>
        <a:xfrm>
          <a:off x="0" y="0"/>
          <a:ext cx="1797915" cy="706226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0" i="0" kern="1200" dirty="0" smtClean="0">
              <a:latin typeface="+mj-lt"/>
            </a:rPr>
            <a:t>DevOps</a:t>
          </a:r>
        </a:p>
      </dsp:txBody>
      <dsp:txXfrm>
        <a:off x="34475" y="34475"/>
        <a:ext cx="1728965" cy="637276"/>
      </dsp:txXfrm>
    </dsp:sp>
    <dsp:sp modelId="{E8027EA7-242A-47DE-819A-B76961048A94}">
      <dsp:nvSpPr>
        <dsp:cNvPr id="0" name=""/>
        <dsp:cNvSpPr/>
      </dsp:nvSpPr>
      <dsp:spPr>
        <a:xfrm rot="5400000">
          <a:off x="4744154" y="-2162318"/>
          <a:ext cx="564981" cy="651397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i="1" kern="1200" dirty="0" smtClean="0">
              <a:latin typeface="+mn-lt"/>
            </a:rPr>
            <a:t>Inter service communication impacts the overall request performance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i="1" kern="1200" dirty="0" smtClean="0">
              <a:latin typeface="+mn-lt"/>
            </a:rPr>
            <a:t>Transactions span across multiple services</a:t>
          </a:r>
        </a:p>
      </dsp:txBody>
      <dsp:txXfrm rot="-5400000">
        <a:off x="1769658" y="839758"/>
        <a:ext cx="6486394" cy="509821"/>
      </dsp:txXfrm>
    </dsp:sp>
    <dsp:sp modelId="{EAB8D254-8FE6-475C-B881-D2E6256A90C8}">
      <dsp:nvSpPr>
        <dsp:cNvPr id="0" name=""/>
        <dsp:cNvSpPr/>
      </dsp:nvSpPr>
      <dsp:spPr>
        <a:xfrm>
          <a:off x="0" y="741555"/>
          <a:ext cx="1797917" cy="706226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0" i="0" kern="1200" dirty="0" smtClean="0"/>
            <a:t>Performance /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b="0" kern="1200" dirty="0" smtClean="0"/>
            <a:t>Consistency</a:t>
          </a:r>
          <a:endParaRPr lang="en-US" sz="1600" b="0" kern="1200" dirty="0"/>
        </a:p>
      </dsp:txBody>
      <dsp:txXfrm>
        <a:off x="34475" y="776030"/>
        <a:ext cx="1728967" cy="63727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D47CF6-A73F-4957-BC59-BD3F2760740D}">
      <dsp:nvSpPr>
        <dsp:cNvPr id="0" name=""/>
        <dsp:cNvSpPr/>
      </dsp:nvSpPr>
      <dsp:spPr>
        <a:xfrm rot="5400000">
          <a:off x="4732505" y="-3151939"/>
          <a:ext cx="276818" cy="665013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9144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 Provides dynamic routing, monitoring , resiliency, security etc.</a:t>
          </a:r>
          <a:endParaRPr lang="en-US" sz="1000" kern="1200" dirty="0"/>
        </a:p>
        <a:p>
          <a:pPr marL="9144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 Balances the load with the help of Ribbon Client module</a:t>
          </a:r>
          <a:endParaRPr lang="en-US" sz="1000" kern="1200" dirty="0"/>
        </a:p>
      </dsp:txBody>
      <dsp:txXfrm rot="-5400000">
        <a:off x="1545850" y="48229"/>
        <a:ext cx="6636617" cy="249792"/>
      </dsp:txXfrm>
    </dsp:sp>
    <dsp:sp modelId="{79F3A793-6F1A-4E49-ACC9-E21A05CC0E46}">
      <dsp:nvSpPr>
        <dsp:cNvPr id="0" name=""/>
        <dsp:cNvSpPr/>
      </dsp:nvSpPr>
      <dsp:spPr>
        <a:xfrm>
          <a:off x="47961" y="114"/>
          <a:ext cx="1497887" cy="3460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Zuul</a:t>
          </a:r>
          <a:endParaRPr lang="en-US" sz="1000" b="1" kern="1200" dirty="0"/>
        </a:p>
      </dsp:txBody>
      <dsp:txXfrm>
        <a:off x="64852" y="17005"/>
        <a:ext cx="1464105" cy="312241"/>
      </dsp:txXfrm>
    </dsp:sp>
    <dsp:sp modelId="{DC1D8D64-03A1-4CE3-AD7B-B785D7DCBAD9}">
      <dsp:nvSpPr>
        <dsp:cNvPr id="0" name=""/>
        <dsp:cNvSpPr/>
      </dsp:nvSpPr>
      <dsp:spPr>
        <a:xfrm rot="5400000">
          <a:off x="4746118" y="-2762105"/>
          <a:ext cx="276818" cy="664838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Service registry</a:t>
          </a:r>
          <a:endParaRPr lang="en-US" sz="1000" kern="1200" dirty="0"/>
        </a:p>
      </dsp:txBody>
      <dsp:txXfrm rot="-5400000">
        <a:off x="1560333" y="437193"/>
        <a:ext cx="6634876" cy="249792"/>
      </dsp:txXfrm>
    </dsp:sp>
    <dsp:sp modelId="{5C449367-1CAC-4420-BEAA-FE205C84FFEB}">
      <dsp:nvSpPr>
        <dsp:cNvPr id="0" name=""/>
        <dsp:cNvSpPr/>
      </dsp:nvSpPr>
      <dsp:spPr>
        <a:xfrm>
          <a:off x="47961" y="363438"/>
          <a:ext cx="1499609" cy="3460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Eureka</a:t>
          </a:r>
          <a:endParaRPr lang="en-US" sz="1200" b="1" kern="1200" dirty="0"/>
        </a:p>
      </dsp:txBody>
      <dsp:txXfrm>
        <a:off x="64852" y="380329"/>
        <a:ext cx="1465827" cy="312241"/>
      </dsp:txXfrm>
    </dsp:sp>
    <dsp:sp modelId="{46DA5678-5DE9-47E1-9A8A-4E758AB665C3}">
      <dsp:nvSpPr>
        <dsp:cNvPr id="0" name=""/>
        <dsp:cNvSpPr/>
      </dsp:nvSpPr>
      <dsp:spPr>
        <a:xfrm rot="5400000">
          <a:off x="4733356" y="-2424420"/>
          <a:ext cx="276818" cy="664838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support for externalized configuration in a distributed system</a:t>
          </a:r>
          <a:endParaRPr lang="en-US" sz="1000" kern="1200" dirty="0"/>
        </a:p>
      </dsp:txBody>
      <dsp:txXfrm rot="-5400000">
        <a:off x="1547571" y="774878"/>
        <a:ext cx="6634876" cy="249792"/>
      </dsp:txXfrm>
    </dsp:sp>
    <dsp:sp modelId="{CA3869C7-3D5A-4093-A653-F98B2DD9516E}">
      <dsp:nvSpPr>
        <dsp:cNvPr id="0" name=""/>
        <dsp:cNvSpPr/>
      </dsp:nvSpPr>
      <dsp:spPr>
        <a:xfrm>
          <a:off x="47961" y="726763"/>
          <a:ext cx="1499609" cy="3460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Config</a:t>
          </a:r>
          <a:endParaRPr lang="en-US" sz="1200" b="1" kern="1200" dirty="0"/>
        </a:p>
      </dsp:txBody>
      <dsp:txXfrm>
        <a:off x="64852" y="743654"/>
        <a:ext cx="1465827" cy="312241"/>
      </dsp:txXfrm>
    </dsp:sp>
    <dsp:sp modelId="{A86510C9-D720-46C1-A242-8D3E51D89011}">
      <dsp:nvSpPr>
        <dsp:cNvPr id="0" name=""/>
        <dsp:cNvSpPr/>
      </dsp:nvSpPr>
      <dsp:spPr>
        <a:xfrm rot="5400000">
          <a:off x="4729910" y="-2052812"/>
          <a:ext cx="276818" cy="663182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Stops cascading failures in a complex distributed system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Fail fast and rapid recovery</a:t>
          </a:r>
          <a:endParaRPr lang="en-US" sz="1000" kern="1200" dirty="0"/>
        </a:p>
      </dsp:txBody>
      <dsp:txXfrm rot="-5400000">
        <a:off x="1552409" y="1138202"/>
        <a:ext cx="6618309" cy="249792"/>
      </dsp:txXfrm>
    </dsp:sp>
    <dsp:sp modelId="{6D6E7F05-936D-4550-8F6A-A44AB5FA2B2E}">
      <dsp:nvSpPr>
        <dsp:cNvPr id="0" name=""/>
        <dsp:cNvSpPr/>
      </dsp:nvSpPr>
      <dsp:spPr>
        <a:xfrm>
          <a:off x="47961" y="1090087"/>
          <a:ext cx="1487174" cy="3460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Hystrix</a:t>
          </a:r>
          <a:endParaRPr lang="en-US" sz="1200" b="1" kern="1200" dirty="0"/>
        </a:p>
      </dsp:txBody>
      <dsp:txXfrm>
        <a:off x="64852" y="1106978"/>
        <a:ext cx="1453392" cy="312241"/>
      </dsp:txXfrm>
    </dsp:sp>
    <dsp:sp modelId="{4700B3A7-60F1-48F4-943F-974B024D79C2}">
      <dsp:nvSpPr>
        <dsp:cNvPr id="0" name=""/>
        <dsp:cNvSpPr/>
      </dsp:nvSpPr>
      <dsp:spPr>
        <a:xfrm rot="5400000">
          <a:off x="4719892" y="-1696742"/>
          <a:ext cx="276818" cy="664633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Aggregates multiple Hystrix metrics streams to provide the aggregated view</a:t>
          </a:r>
          <a:endParaRPr lang="en-US" sz="1000" kern="1200" dirty="0"/>
        </a:p>
      </dsp:txBody>
      <dsp:txXfrm rot="-5400000">
        <a:off x="1535136" y="1501527"/>
        <a:ext cx="6632818" cy="249792"/>
      </dsp:txXfrm>
    </dsp:sp>
    <dsp:sp modelId="{119F3AF5-50D8-4CD1-BF61-009A25F18620}">
      <dsp:nvSpPr>
        <dsp:cNvPr id="0" name=""/>
        <dsp:cNvSpPr/>
      </dsp:nvSpPr>
      <dsp:spPr>
        <a:xfrm>
          <a:off x="47961" y="1453411"/>
          <a:ext cx="1487174" cy="3460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Turbine</a:t>
          </a:r>
          <a:endParaRPr lang="en-US" sz="1200" b="1" kern="1200" dirty="0"/>
        </a:p>
      </dsp:txBody>
      <dsp:txXfrm>
        <a:off x="64852" y="1470302"/>
        <a:ext cx="1453392" cy="312241"/>
      </dsp:txXfrm>
    </dsp:sp>
    <dsp:sp modelId="{92A26A56-0C0D-40DE-99C9-6CD997171D91}">
      <dsp:nvSpPr>
        <dsp:cNvPr id="0" name=""/>
        <dsp:cNvSpPr/>
      </dsp:nvSpPr>
      <dsp:spPr>
        <a:xfrm rot="5400000">
          <a:off x="4723823" y="-1337349"/>
          <a:ext cx="276818" cy="665419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The Hystrix Dashboard displays the health of each circuit breaker.</a:t>
          </a:r>
          <a:endParaRPr lang="en-US" sz="1000" kern="1200" dirty="0"/>
        </a:p>
      </dsp:txBody>
      <dsp:txXfrm rot="-5400000">
        <a:off x="1535136" y="1864851"/>
        <a:ext cx="6640680" cy="249792"/>
      </dsp:txXfrm>
    </dsp:sp>
    <dsp:sp modelId="{12B2B7B1-5662-478D-AF96-9807BA624C1F}">
      <dsp:nvSpPr>
        <dsp:cNvPr id="0" name=""/>
        <dsp:cNvSpPr/>
      </dsp:nvSpPr>
      <dsp:spPr>
        <a:xfrm>
          <a:off x="47961" y="1816735"/>
          <a:ext cx="1487174" cy="3460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b="1" kern="1200" dirty="0" smtClean="0"/>
            <a:t>Hystrix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200" b="1" kern="1200" dirty="0" smtClean="0"/>
            <a:t>Dashboard</a:t>
          </a:r>
          <a:endParaRPr lang="en-US" sz="1200" b="1" kern="1200" dirty="0"/>
        </a:p>
      </dsp:txBody>
      <dsp:txXfrm>
        <a:off x="64852" y="1833626"/>
        <a:ext cx="1453392" cy="312241"/>
      </dsp:txXfrm>
    </dsp:sp>
    <dsp:sp modelId="{791C9751-AA78-4EFD-8F4E-E3751273769C}">
      <dsp:nvSpPr>
        <dsp:cNvPr id="0" name=""/>
        <dsp:cNvSpPr/>
      </dsp:nvSpPr>
      <dsp:spPr>
        <a:xfrm rot="5400000">
          <a:off x="4731988" y="-962839"/>
          <a:ext cx="276818" cy="663182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It is a client side load balancer</a:t>
          </a:r>
          <a:endParaRPr lang="en-US" sz="1000" kern="1200" dirty="0"/>
        </a:p>
      </dsp:txBody>
      <dsp:txXfrm rot="-5400000">
        <a:off x="1554487" y="2228175"/>
        <a:ext cx="6618309" cy="249792"/>
      </dsp:txXfrm>
    </dsp:sp>
    <dsp:sp modelId="{1DEB945A-18ED-4BC7-AADC-6153E54828A4}">
      <dsp:nvSpPr>
        <dsp:cNvPr id="0" name=""/>
        <dsp:cNvSpPr/>
      </dsp:nvSpPr>
      <dsp:spPr>
        <a:xfrm>
          <a:off x="47961" y="2180060"/>
          <a:ext cx="1497887" cy="3460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Ribbon</a:t>
          </a:r>
          <a:r>
            <a:rPr lang="en-US" sz="1800" kern="1200" dirty="0" smtClean="0"/>
            <a:t> </a:t>
          </a:r>
          <a:r>
            <a:rPr lang="en-US" sz="1200" b="1" kern="1200" dirty="0" smtClean="0"/>
            <a:t>Client</a:t>
          </a:r>
          <a:endParaRPr lang="en-US" sz="1200" b="1" kern="1200" dirty="0"/>
        </a:p>
      </dsp:txBody>
      <dsp:txXfrm>
        <a:off x="64852" y="2196951"/>
        <a:ext cx="1464105" cy="312241"/>
      </dsp:txXfrm>
    </dsp:sp>
    <dsp:sp modelId="{DB237B8B-44DD-4303-815E-B7FDCF76580E}">
      <dsp:nvSpPr>
        <dsp:cNvPr id="0" name=""/>
        <dsp:cNvSpPr/>
      </dsp:nvSpPr>
      <dsp:spPr>
        <a:xfrm rot="5400000">
          <a:off x="4733356" y="-607799"/>
          <a:ext cx="276818" cy="664838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 Distributed service request tracing system</a:t>
          </a:r>
          <a:endParaRPr lang="en-US" sz="1000" kern="1200" dirty="0"/>
        </a:p>
      </dsp:txBody>
      <dsp:txXfrm rot="-5400000">
        <a:off x="1547571" y="2591499"/>
        <a:ext cx="6634876" cy="249792"/>
      </dsp:txXfrm>
    </dsp:sp>
    <dsp:sp modelId="{F4FBA015-194E-42DE-95FA-BA92E0777DE1}">
      <dsp:nvSpPr>
        <dsp:cNvPr id="0" name=""/>
        <dsp:cNvSpPr/>
      </dsp:nvSpPr>
      <dsp:spPr>
        <a:xfrm>
          <a:off x="47961" y="2543384"/>
          <a:ext cx="1499609" cy="3460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Sleuth/</a:t>
          </a:r>
          <a:r>
            <a:rPr lang="en-US" sz="1200" b="1" kern="1200" dirty="0" err="1" smtClean="0"/>
            <a:t>Zipkin</a:t>
          </a:r>
          <a:endParaRPr lang="en-US" sz="1200" b="1" kern="1200" dirty="0"/>
        </a:p>
      </dsp:txBody>
      <dsp:txXfrm>
        <a:off x="64852" y="2560275"/>
        <a:ext cx="1465827" cy="3122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1F06C-EAC4-4131-A6FE-17CEDCC20651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115814-C0F2-45CC-BF25-88AD4F20BC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044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24A45-DB09-41FA-94EA-B8001C7F3C36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38743-1D35-43BA-B005-980886BAB1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983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8743-1D35-43BA-B005-980886BAB19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91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8743-1D35-43BA-B005-980886BAB19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91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895E-8DAA-4A18-8157-CB5669971D59}" type="datetime1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0AF49-9133-4DB7-8793-C394DAE8AD3F}" type="datetime1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4946-AB65-42BF-804F-C7C94A7179DB}" type="datetime1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" y="39115"/>
            <a:ext cx="6458217" cy="6625055"/>
          </a:xfrm>
          <a:prstGeom prst="rect">
            <a:avLst/>
          </a:prstGeom>
        </p:spPr>
      </p:pic>
      <p:sp>
        <p:nvSpPr>
          <p:cNvPr id="5" name="Line 9"/>
          <p:cNvSpPr>
            <a:spLocks noChangeShapeType="1"/>
          </p:cNvSpPr>
          <p:nvPr userDrawn="1"/>
        </p:nvSpPr>
        <p:spPr bwMode="auto">
          <a:xfrm>
            <a:off x="3109913" y="3431117"/>
            <a:ext cx="548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6" name="Picture 3" descr="logo-and-stagecoach-lockup-p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85"/>
          <a:stretch>
            <a:fillRect/>
          </a:stretch>
        </p:blipFill>
        <p:spPr bwMode="auto">
          <a:xfrm>
            <a:off x="5137150" y="5041901"/>
            <a:ext cx="3670300" cy="1722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951" y="512234"/>
            <a:ext cx="741363" cy="986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logo-and-stagecoach-lockup-ppt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85"/>
          <a:stretch>
            <a:fillRect/>
          </a:stretch>
        </p:blipFill>
        <p:spPr bwMode="auto">
          <a:xfrm>
            <a:off x="5137150" y="5041901"/>
            <a:ext cx="3670300" cy="1722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951" y="512234"/>
            <a:ext cx="741363" cy="986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6786" y="1306448"/>
            <a:ext cx="7308164" cy="1959883"/>
          </a:xfr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lang="en-US" sz="48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6786" y="3657600"/>
            <a:ext cx="6400800" cy="9144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rIns="91440" bIns="45720">
            <a:normAutofit/>
          </a:bodyPr>
          <a:lstStyle>
            <a:lvl1pPr marL="0" indent="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lang="en-US" sz="1600" b="1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546786" y="5275171"/>
            <a:ext cx="2819400" cy="7620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1995238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730" y="319903"/>
            <a:ext cx="8229600" cy="114300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730" y="1646600"/>
            <a:ext cx="8229600" cy="5047672"/>
          </a:xfrm>
        </p:spPr>
        <p:txBody>
          <a:bodyPr/>
          <a:lstStyle>
            <a:lvl1pPr>
              <a:spcBef>
                <a:spcPts val="0"/>
              </a:spcBef>
              <a:defRPr sz="2200">
                <a:solidFill>
                  <a:schemeClr val="tx1"/>
                </a:solidFill>
              </a:defRPr>
            </a:lvl1pPr>
            <a:lvl2pPr marL="687388" indent="-342900"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 marL="914400" indent="-227013"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 marL="1141413" indent="-227013"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 marL="1376363" indent="-234950"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774115" y="6501901"/>
            <a:ext cx="369887" cy="35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E56D2108-9BC8-472B-AA97-FBEC429E2239}" type="slidenum">
              <a:rPr lang="en-US" altLang="en-US" sz="900" smtClean="0">
                <a:solidFill>
                  <a:srgbClr val="7A6855"/>
                </a:solidFill>
              </a:rPr>
              <a:pPr algn="ctr"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dirty="0" smtClean="0">
              <a:solidFill>
                <a:srgbClr val="7A68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179320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774114" y="6612467"/>
            <a:ext cx="642937" cy="57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18B220F3-1141-469D-99C9-5163AA64FE89}" type="slidenum">
              <a:rPr lang="en-US" altLang="en-US" sz="900" smtClean="0">
                <a:solidFill>
                  <a:srgbClr val="000000"/>
                </a:solidFill>
              </a:rPr>
              <a:pPr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smtClean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8774114" y="6612467"/>
            <a:ext cx="642937" cy="57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656EF891-43A7-4760-BD0E-BBD694E04DA9}" type="slidenum">
              <a:rPr lang="en-US" altLang="en-US" sz="900" smtClean="0">
                <a:solidFill>
                  <a:srgbClr val="000000"/>
                </a:solidFill>
              </a:rPr>
              <a:pPr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0" y="2286001"/>
            <a:ext cx="8229600" cy="3840163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94241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774114" y="6612467"/>
            <a:ext cx="642937" cy="57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7C80ABAE-84A7-4CEB-9D9B-8AD3E1D4D1E5}" type="slidenum">
              <a:rPr lang="en-US" altLang="en-US" sz="900" smtClean="0">
                <a:solidFill>
                  <a:srgbClr val="000000"/>
                </a:solidFill>
              </a:rPr>
              <a:pPr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smtClean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8774114" y="6612467"/>
            <a:ext cx="642937" cy="57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AD9E2363-0871-46B2-AAE9-3812FEC96E74}" type="slidenum">
              <a:rPr lang="en-US" altLang="en-US" sz="900" smtClean="0">
                <a:solidFill>
                  <a:srgbClr val="000000"/>
                </a:solidFill>
              </a:rPr>
              <a:pPr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smtClean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506" y="3383179"/>
            <a:ext cx="7772400" cy="533400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51506" y="2159440"/>
            <a:ext cx="8343900" cy="1143000"/>
          </a:xfrm>
        </p:spPr>
        <p:txBody>
          <a:bodyPr anchor="b"/>
          <a:lstStyle>
            <a:lvl1pPr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261349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7730" y="1647824"/>
            <a:ext cx="4024270" cy="45259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7783" y="1647824"/>
            <a:ext cx="4038600" cy="45259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8774115" y="6501901"/>
            <a:ext cx="369887" cy="35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E56D2108-9BC8-472B-AA97-FBEC429E2239}" type="slidenum">
              <a:rPr lang="en-US" altLang="en-US" sz="900" smtClean="0">
                <a:solidFill>
                  <a:srgbClr val="7A6855"/>
                </a:solidFill>
              </a:rPr>
              <a:pPr algn="ctr"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dirty="0" smtClean="0">
              <a:solidFill>
                <a:srgbClr val="7A68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486198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774114" y="6612467"/>
            <a:ext cx="642937" cy="57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7C5720AA-11DF-424D-AA56-6FF906D2AE5E}" type="slidenum">
              <a:rPr lang="en-US" altLang="en-US" sz="900" smtClean="0">
                <a:solidFill>
                  <a:srgbClr val="000000"/>
                </a:solidFill>
              </a:rPr>
              <a:pPr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smtClean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8774114" y="6612467"/>
            <a:ext cx="642937" cy="57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866AAC4E-3263-419C-8C22-C5596E960BC9}" type="slidenum">
              <a:rPr lang="en-US" altLang="en-US" sz="900" smtClean="0">
                <a:solidFill>
                  <a:srgbClr val="000000"/>
                </a:solidFill>
              </a:rPr>
              <a:pPr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7730" y="1643943"/>
            <a:ext cx="4024270" cy="7444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7730" y="2546048"/>
            <a:ext cx="4024270" cy="395128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4610" y="1643943"/>
            <a:ext cx="4041775" cy="7444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4610" y="2546048"/>
            <a:ext cx="4041775" cy="395128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957744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8699974" y="6469454"/>
            <a:ext cx="456257" cy="384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993D5D6D-E745-4CD3-BC92-8DCE7F2890E9}" type="slidenum">
              <a:rPr lang="en-US" altLang="en-US" sz="900" smtClean="0">
                <a:solidFill>
                  <a:srgbClr val="7A6855">
                    <a:lumMod val="75000"/>
                  </a:srgbClr>
                </a:solidFill>
              </a:rPr>
              <a:pPr algn="ctr"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smtClean="0">
              <a:solidFill>
                <a:srgbClr val="7A6855">
                  <a:lumMod val="7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041686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8774114" y="6612467"/>
            <a:ext cx="642937" cy="57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83560388-B608-46D4-B717-5DB8AD5B62B3}" type="slidenum">
              <a:rPr lang="en-US" altLang="en-US" sz="900" smtClean="0">
                <a:solidFill>
                  <a:srgbClr val="000000"/>
                </a:solidFill>
              </a:rPr>
              <a:pPr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smtClean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8774114" y="6612467"/>
            <a:ext cx="642937" cy="57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FCE9B9AE-AB47-48F7-A9F4-42DFCFAB85CD}" type="slidenum">
              <a:rPr lang="en-US" altLang="en-US" sz="900" smtClean="0">
                <a:solidFill>
                  <a:srgbClr val="000000"/>
                </a:solidFill>
              </a:rPr>
              <a:pPr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05799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CA4AC-7F92-45C2-BB75-3EBFF233EE59}" type="datetime1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Pag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1724027"/>
            <a:ext cx="8248650" cy="2313820"/>
          </a:xfrm>
        </p:spPr>
        <p:txBody>
          <a:bodyPr rIns="91440" bIns="45720" rtlCol="0">
            <a:normAutofit/>
          </a:bodyPr>
          <a:lstStyle>
            <a:lvl1pPr marL="227013" indent="-227013" algn="l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lang="en-US" sz="2800" kern="1200" dirty="0" smtClean="0">
                <a:solidFill>
                  <a:schemeClr val="bg1"/>
                </a:solidFill>
                <a:latin typeface="Verdana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948238" y="4138205"/>
            <a:ext cx="3470275" cy="403225"/>
          </a:xfrm>
        </p:spPr>
        <p:txBody>
          <a:bodyPr>
            <a:normAutofit/>
          </a:bodyPr>
          <a:lstStyle>
            <a:lvl1pPr marL="0" indent="0" algn="r">
              <a:buNone/>
              <a:defRPr sz="18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1984023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E16F-F769-45F4-A5DB-3DE97CD17C06}" type="datetime1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D2A8-D5CD-4D5E-9CBB-E4F5BDEC0214}" type="datetime1">
              <a:rPr lang="en-US" smtClean="0"/>
              <a:pPr/>
              <a:t>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829-6A5A-4F9F-93C6-D124C22EC889}" type="datetime1">
              <a:rPr lang="en-US" smtClean="0"/>
              <a:pPr/>
              <a:t>1/8/2018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88DC-60FB-41F2-A0BB-39FD819EDD94}" type="datetime1">
              <a:rPr lang="en-US" smtClean="0"/>
              <a:pPr/>
              <a:t>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7751-9CC4-4691-9C13-B6125BF662B8}" type="datetime1">
              <a:rPr lang="en-US" smtClean="0"/>
              <a:pPr/>
              <a:t>1/8/2018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7BB4E-754D-45F9-A43F-4878FA142397}" type="datetime1">
              <a:rPr lang="en-US" smtClean="0"/>
              <a:pPr/>
              <a:t>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7918-70F2-4ADC-AE29-88126140AEC5}" type="datetime1">
              <a:rPr lang="en-US" smtClean="0"/>
              <a:pPr/>
              <a:t>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2A100-E661-4B56-9D9D-38F2193CF8CD}" type="datetime1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47688" y="319617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7688" y="1651001"/>
            <a:ext cx="82296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657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ransition spd="med">
    <p:fade/>
  </p:transition>
  <p:hf hdr="0" ftr="0" dt="0"/>
  <p:txStyles>
    <p:titleStyle>
      <a:lvl1pPr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lang="en-US" sz="3000" kern="1200" dirty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Georgia" pitchFamily="18" charset="0"/>
        </a:defRPr>
      </a:lvl2pPr>
      <a:lvl3pPr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Georgia" pitchFamily="18" charset="0"/>
        </a:defRPr>
      </a:lvl3pPr>
      <a:lvl4pPr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Georgia" pitchFamily="18" charset="0"/>
        </a:defRPr>
      </a:lvl4pPr>
      <a:lvl5pPr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Georgia" pitchFamily="18" charset="0"/>
        </a:defRPr>
      </a:lvl5pPr>
      <a:lvl6pPr marL="4572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</a:defRPr>
      </a:lvl6pPr>
      <a:lvl7pPr marL="9144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</a:defRPr>
      </a:lvl7pPr>
      <a:lvl8pPr marL="13716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</a:defRPr>
      </a:lvl8pPr>
      <a:lvl9pPr marL="18288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</a:defRPr>
      </a:lvl9pPr>
    </p:titleStyle>
    <p:bodyStyle>
      <a:lvl1pPr marL="342900" indent="-342900" algn="l" rtl="0" eaLnBrk="1" fontAlgn="base" hangingPunct="1">
        <a:spcBef>
          <a:spcPct val="0"/>
        </a:spcBef>
        <a:spcAft>
          <a:spcPts val="1200"/>
        </a:spcAft>
        <a:buFont typeface="Wingdings" pitchFamily="2" charset="2"/>
        <a:buChar char="§"/>
        <a:defRPr sz="22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687388" indent="-342900" algn="l" rtl="0" eaLnBrk="1" fontAlgn="base" hangingPunct="1">
        <a:spcBef>
          <a:spcPct val="0"/>
        </a:spcBef>
        <a:spcAft>
          <a:spcPts val="1200"/>
        </a:spcAft>
        <a:buFont typeface="Verdana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914400" indent="-227013" algn="l" rtl="0" eaLnBrk="1" fontAlgn="base" hangingPunct="1">
        <a:spcBef>
          <a:spcPct val="0"/>
        </a:spcBef>
        <a:spcAft>
          <a:spcPts val="1200"/>
        </a:spcAft>
        <a:buFont typeface="Arial" charset="0"/>
        <a:buChar char="•"/>
        <a:defRPr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141413" indent="-227013" algn="l" rtl="0" eaLnBrk="1" fontAlgn="base" hangingPunct="1">
        <a:spcBef>
          <a:spcPct val="0"/>
        </a:spcBef>
        <a:spcAft>
          <a:spcPts val="1200"/>
        </a:spcAft>
        <a:buFont typeface="Wingdings" pitchFamily="2" charset="2"/>
        <a:buChar char="§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1376363" indent="-234950" algn="l" rtl="0" eaLnBrk="1" fontAlgn="base" hangingPunct="1">
        <a:spcBef>
          <a:spcPct val="0"/>
        </a:spcBef>
        <a:spcAft>
          <a:spcPts val="1200"/>
        </a:spcAft>
        <a:buFont typeface="Wingdings" pitchFamily="2" charset="2"/>
        <a:buChar char="§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3.xml"/><Relationship Id="rId7" Type="http://schemas.openxmlformats.org/officeDocument/2006/relationships/image" Target="../media/image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13" Type="http://schemas.microsoft.com/office/2007/relationships/diagramDrawing" Target="../diagrams/drawing5.xml"/><Relationship Id="rId3" Type="http://schemas.microsoft.com/office/2007/relationships/hdphoto" Target="../media/hdphoto1.wdp"/><Relationship Id="rId7" Type="http://schemas.openxmlformats.org/officeDocument/2006/relationships/diagramColors" Target="../diagrams/colors4.xml"/><Relationship Id="rId12" Type="http://schemas.openxmlformats.org/officeDocument/2006/relationships/diagramColors" Target="../diagrams/colors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11" Type="http://schemas.openxmlformats.org/officeDocument/2006/relationships/diagramQuickStyle" Target="../diagrams/quickStyle5.xml"/><Relationship Id="rId5" Type="http://schemas.openxmlformats.org/officeDocument/2006/relationships/diagramLayout" Target="../diagrams/layout4.xml"/><Relationship Id="rId10" Type="http://schemas.openxmlformats.org/officeDocument/2006/relationships/diagramLayout" Target="../diagrams/layout5.xml"/><Relationship Id="rId4" Type="http://schemas.openxmlformats.org/officeDocument/2006/relationships/diagramData" Target="../diagrams/data4.xml"/><Relationship Id="rId9" Type="http://schemas.openxmlformats.org/officeDocument/2006/relationships/diagramData" Target="../diagrams/data5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microsoft.com/office/2007/relationships/hdphoto" Target="../media/hdphoto3.wdp"/><Relationship Id="rId3" Type="http://schemas.openxmlformats.org/officeDocument/2006/relationships/tags" Target="../tags/tag3.xml"/><Relationship Id="rId7" Type="http://schemas.openxmlformats.org/officeDocument/2006/relationships/image" Target="../media/image7.jpeg"/><Relationship Id="rId12" Type="http://schemas.openxmlformats.org/officeDocument/2006/relationships/image" Target="../media/image11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11" Type="http://schemas.openxmlformats.org/officeDocument/2006/relationships/image" Target="../media/image10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9.png"/><Relationship Id="rId4" Type="http://schemas.openxmlformats.org/officeDocument/2006/relationships/tags" Target="../tags/tag4.xml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diagramLayout" Target="../diagrams/layout6.xml"/><Relationship Id="rId3" Type="http://schemas.openxmlformats.org/officeDocument/2006/relationships/tags" Target="../tags/tag7.xml"/><Relationship Id="rId7" Type="http://schemas.openxmlformats.org/officeDocument/2006/relationships/image" Target="../media/image12.jpeg"/><Relationship Id="rId12" Type="http://schemas.openxmlformats.org/officeDocument/2006/relationships/diagramData" Target="../diagrams/data6.xml"/><Relationship Id="rId2" Type="http://schemas.openxmlformats.org/officeDocument/2006/relationships/tags" Target="../tags/tag6.xml"/><Relationship Id="rId16" Type="http://schemas.microsoft.com/office/2007/relationships/diagramDrawing" Target="../diagrams/drawing6.xml"/><Relationship Id="rId1" Type="http://schemas.openxmlformats.org/officeDocument/2006/relationships/tags" Target="../tags/tag5.xml"/><Relationship Id="rId6" Type="http://schemas.openxmlformats.org/officeDocument/2006/relationships/notesSlide" Target="../notesSlides/notesSlide2.xml"/><Relationship Id="rId11" Type="http://schemas.openxmlformats.org/officeDocument/2006/relationships/image" Target="../media/image13.jpeg"/><Relationship Id="rId5" Type="http://schemas.openxmlformats.org/officeDocument/2006/relationships/slideLayout" Target="../slideLayouts/slideLayout2.xml"/><Relationship Id="rId15" Type="http://schemas.openxmlformats.org/officeDocument/2006/relationships/diagramColors" Target="../diagrams/colors6.xml"/><Relationship Id="rId10" Type="http://schemas.openxmlformats.org/officeDocument/2006/relationships/image" Target="../media/image10.png"/><Relationship Id="rId4" Type="http://schemas.openxmlformats.org/officeDocument/2006/relationships/tags" Target="../tags/tag8.xml"/><Relationship Id="rId9" Type="http://schemas.openxmlformats.org/officeDocument/2006/relationships/image" Target="../media/image9.png"/><Relationship Id="rId1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14400" y="152400"/>
            <a:ext cx="805105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lang="en-US" sz="30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bg2"/>
                </a:solidFill>
                <a:latin typeface="Georgia" pitchFamily="18" charset="0"/>
              </a:defRPr>
            </a:lvl2pPr>
            <a:lvl3pPr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bg2"/>
                </a:solidFill>
                <a:latin typeface="Georgia" pitchFamily="18" charset="0"/>
              </a:defRPr>
            </a:lvl3pPr>
            <a:lvl4pPr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bg2"/>
                </a:solidFill>
                <a:latin typeface="Georgia" pitchFamily="18" charset="0"/>
              </a:defRPr>
            </a:lvl4pPr>
            <a:lvl5pPr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bg2"/>
                </a:solidFill>
                <a:latin typeface="Georgia" pitchFamily="18" charset="0"/>
              </a:defRPr>
            </a:lvl5pPr>
            <a:lvl6pPr marL="457200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Georgia" pitchFamily="18" charset="0"/>
              </a:defRPr>
            </a:lvl6pPr>
            <a:lvl7pPr marL="914400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Georgia" pitchFamily="18" charset="0"/>
              </a:defRPr>
            </a:lvl7pPr>
            <a:lvl8pPr marL="1371600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Georgia" pitchFamily="18" charset="0"/>
              </a:defRPr>
            </a:lvl8pPr>
            <a:lvl9pPr marL="1828800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Georgia" pitchFamily="18" charset="0"/>
              </a:defRPr>
            </a:lvl9pPr>
          </a:lstStyle>
          <a:p>
            <a:pPr algn="r"/>
            <a:r>
              <a:rPr lang="en-US" altLang="en-US" sz="4400" b="1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Microservices</a:t>
            </a:r>
            <a:br>
              <a:rPr lang="en-US" altLang="en-US" sz="4400" b="1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</a:b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Spring Cloud Netflix ecosystem</a:t>
            </a:r>
          </a:p>
          <a:p>
            <a:pPr algn="r"/>
            <a:r>
              <a:rPr lang="en-US" altLang="en-US" sz="1400" b="1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By Rama Menda</a:t>
            </a:r>
          </a:p>
        </p:txBody>
      </p:sp>
    </p:spTree>
    <p:extLst>
      <p:ext uri="{BB962C8B-B14F-4D97-AF65-F5344CB8AC3E}">
        <p14:creationId xmlns:p14="http://schemas.microsoft.com/office/powerpoint/2010/main" val="10325302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038"/>
            <a:ext cx="8610600" cy="5635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002060"/>
                </a:solidFill>
              </a:rPr>
              <a:t>Questions and Next steps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36525"/>
          </a:xfrm>
        </p:spPr>
        <p:txBody>
          <a:bodyPr/>
          <a:lstStyle/>
          <a:p>
            <a:fld id="{F43B1607-691C-45B5-AF95-DB2C7AF77555}" type="datetime1">
              <a:rPr lang="en-US" sz="1000" b="1" smtClean="0"/>
              <a:pPr/>
              <a:t>1/8/2018</a:t>
            </a:fld>
            <a:endParaRPr lang="en-US" sz="10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58200" y="6629400"/>
            <a:ext cx="457200" cy="136525"/>
          </a:xfrm>
        </p:spPr>
        <p:txBody>
          <a:bodyPr/>
          <a:lstStyle/>
          <a:p>
            <a:fld id="{B6F15528-21DE-4FAA-801E-634DDDAF4B2B}" type="slidenum">
              <a:rPr lang="en-US" sz="1000" b="1" smtClean="0"/>
              <a:pPr/>
              <a:t>10</a:t>
            </a:fld>
            <a:endParaRPr lang="en-US" sz="1000" b="1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439902"/>
              </p:ext>
            </p:extLst>
          </p:nvPr>
        </p:nvGraphicFramePr>
        <p:xfrm>
          <a:off x="304798" y="920750"/>
          <a:ext cx="8677276" cy="5516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4827"/>
                <a:gridCol w="3314700"/>
                <a:gridCol w="1371600"/>
                <a:gridCol w="3486149"/>
              </a:tblGrid>
              <a:tr h="17737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#</a:t>
                      </a:r>
                      <a:endParaRPr lang="en-US" sz="1200" b="1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Question</a:t>
                      </a:r>
                      <a:endParaRPr lang="en-US" sz="1200" b="1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By</a:t>
                      </a:r>
                      <a:endParaRPr lang="en-US" sz="1200" b="1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Clarification</a:t>
                      </a:r>
                      <a:endParaRPr lang="en-US" sz="1200" b="1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</a:tr>
              <a:tr h="17737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17737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17737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177377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177377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177377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177377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177377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177377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1951147">
                <a:tc gridSpan="4">
                  <a:txBody>
                    <a:bodyPr/>
                    <a:lstStyle/>
                    <a:p>
                      <a:endParaRPr lang="en-US" sz="1400" b="1" dirty="0" smtClean="0">
                        <a:solidFill>
                          <a:srgbClr val="002060"/>
                        </a:solidFill>
                      </a:endParaRPr>
                    </a:p>
                    <a:p>
                      <a:endParaRPr lang="en-US" sz="14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en-US" sz="1400" b="1" dirty="0" smtClean="0">
                          <a:solidFill>
                            <a:srgbClr val="002060"/>
                          </a:solidFill>
                        </a:rPr>
                        <a:t>Next Steps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dirty="0" smtClean="0">
                          <a:solidFill>
                            <a:srgbClr val="002060"/>
                          </a:solidFill>
                        </a:rPr>
                        <a:t>Service Dockerization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Container Orchestration Tools ( Docker Swarm / Kubernetes / Mesos)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dirty="0" smtClean="0">
                          <a:solidFill>
                            <a:srgbClr val="002060"/>
                          </a:solidFill>
                        </a:rPr>
                        <a:t>Integrate with </a:t>
                      </a:r>
                      <a:r>
                        <a:rPr lang="en-US" sz="1100" b="1" smtClean="0">
                          <a:solidFill>
                            <a:srgbClr val="002060"/>
                          </a:solidFill>
                        </a:rPr>
                        <a:t>DevOps CI/CD pipeline</a:t>
                      </a:r>
                      <a:endParaRPr lang="en-US" sz="1100" b="1" dirty="0" smtClean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endParaRPr lang="en-US" sz="1100" dirty="0" smtClean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1100" dirty="0" smtClean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1100" dirty="0" smtClean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1100" dirty="0" smtClean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1100" dirty="0" smtClean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1100" dirty="0" smtClean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1100" dirty="0" smtClean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1100" dirty="0" smtClean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1100" dirty="0" smtClean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1100" dirty="0" smtClean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 bwMode="auto">
          <a:xfrm>
            <a:off x="0" y="734784"/>
            <a:ext cx="9144000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19600" y="1601450"/>
            <a:ext cx="3962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>
                <a:solidFill>
                  <a:srgbClr val="002060"/>
                </a:solidFill>
              </a:rPr>
              <a:t>?</a:t>
            </a:r>
            <a:endParaRPr lang="en-US" sz="8800" b="1" dirty="0">
              <a:solidFill>
                <a:srgbClr val="002060"/>
              </a:solidFill>
            </a:endParaRPr>
          </a:p>
        </p:txBody>
      </p:sp>
      <p:sp>
        <p:nvSpPr>
          <p:cNvPr id="12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36525"/>
          </a:xfrm>
        </p:spPr>
        <p:txBody>
          <a:bodyPr/>
          <a:lstStyle/>
          <a:p>
            <a:r>
              <a:rPr lang="en-US" sz="1000" b="1" i="1" dirty="0" smtClean="0"/>
              <a:t>By Rama Menda</a:t>
            </a:r>
          </a:p>
        </p:txBody>
      </p:sp>
      <p:sp>
        <p:nvSpPr>
          <p:cNvPr id="13" name="Rounded Rectangle 12"/>
          <p:cNvSpPr/>
          <p:nvPr/>
        </p:nvSpPr>
        <p:spPr>
          <a:xfrm rot="5400000">
            <a:off x="4381500" y="-952500"/>
            <a:ext cx="457200" cy="8610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endParaRPr lang="en-US" sz="1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24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36525"/>
          </a:xfrm>
        </p:spPr>
        <p:txBody>
          <a:bodyPr/>
          <a:lstStyle/>
          <a:p>
            <a:fld id="{F43B1607-691C-45B5-AF95-DB2C7AF77555}" type="datetime1">
              <a:rPr lang="en-US" sz="1000" b="1" smtClean="0"/>
              <a:pPr/>
              <a:t>1/8/2018</a:t>
            </a:fld>
            <a:endParaRPr lang="en-US" sz="10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58200" y="6629400"/>
            <a:ext cx="457200" cy="136525"/>
          </a:xfrm>
        </p:spPr>
        <p:txBody>
          <a:bodyPr/>
          <a:lstStyle/>
          <a:p>
            <a:fld id="{B6F15528-21DE-4FAA-801E-634DDDAF4B2B}" type="slidenum">
              <a:rPr lang="en-US" sz="1000" b="1" smtClean="0"/>
              <a:pPr/>
              <a:t>11</a:t>
            </a:fld>
            <a:endParaRPr lang="en-US" sz="1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819400" y="2743200"/>
            <a:ext cx="3143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+mj-lt"/>
                <a:ea typeface="ＭＳ Ｐゴシック" charset="0"/>
                <a:cs typeface="MS PGothic"/>
              </a:rPr>
              <a:t>Appendix</a:t>
            </a:r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36525"/>
          </a:xfrm>
        </p:spPr>
        <p:txBody>
          <a:bodyPr/>
          <a:lstStyle/>
          <a:p>
            <a:r>
              <a:rPr lang="en-US" sz="1000" b="1" i="1" dirty="0" smtClean="0"/>
              <a:t>By Rama Menda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038"/>
            <a:ext cx="8610600" cy="5635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002060"/>
                </a:solidFill>
              </a:rPr>
              <a:t>Microservices - Options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36525"/>
          </a:xfrm>
        </p:spPr>
        <p:txBody>
          <a:bodyPr/>
          <a:lstStyle/>
          <a:p>
            <a:fld id="{F43B1607-691C-45B5-AF95-DB2C7AF77555}" type="datetime1">
              <a:rPr lang="en-US" sz="1000" b="1" smtClean="0"/>
              <a:pPr/>
              <a:t>1/8/2018</a:t>
            </a:fld>
            <a:endParaRPr lang="en-US" sz="10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58200" y="6629400"/>
            <a:ext cx="457200" cy="136525"/>
          </a:xfrm>
        </p:spPr>
        <p:txBody>
          <a:bodyPr/>
          <a:lstStyle/>
          <a:p>
            <a:fld id="{B6F15528-21DE-4FAA-801E-634DDDAF4B2B}" type="slidenum">
              <a:rPr lang="en-US" sz="1000" b="1" smtClean="0"/>
              <a:pPr/>
              <a:t>12</a:t>
            </a:fld>
            <a:endParaRPr lang="en-US" sz="1000" b="1" dirty="0"/>
          </a:p>
        </p:txBody>
      </p:sp>
      <p:sp>
        <p:nvSpPr>
          <p:cNvPr id="30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36525"/>
          </a:xfrm>
        </p:spPr>
        <p:txBody>
          <a:bodyPr/>
          <a:lstStyle/>
          <a:p>
            <a:r>
              <a:rPr lang="en-US" sz="1000" b="1" i="1" dirty="0" smtClean="0"/>
              <a:t>By Rama Menda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961267"/>
              </p:ext>
            </p:extLst>
          </p:nvPr>
        </p:nvGraphicFramePr>
        <p:xfrm>
          <a:off x="304798" y="685800"/>
          <a:ext cx="8686802" cy="5735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86002"/>
                <a:gridCol w="1752600"/>
                <a:gridCol w="1676400"/>
                <a:gridCol w="2971800"/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Capability</a:t>
                      </a:r>
                      <a:endParaRPr lang="en-US" sz="1200" b="1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Spring Cloud</a:t>
                      </a:r>
                      <a:endParaRPr lang="en-US" sz="1200" b="1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Other</a:t>
                      </a:r>
                      <a:r>
                        <a:rPr lang="en-US" sz="1200" b="1" baseline="0" dirty="0" smtClean="0"/>
                        <a:t> Tools</a:t>
                      </a:r>
                      <a:endParaRPr lang="en-US" sz="1200" b="1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Comment</a:t>
                      </a:r>
                      <a:endParaRPr lang="en-US" sz="1200" b="1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2060"/>
                          </a:solidFill>
                          <a:latin typeface="+mj-lt"/>
                        </a:rPr>
                        <a:t>API</a:t>
                      </a:r>
                      <a:r>
                        <a:rPr lang="en-US" sz="1200" b="1" baseline="0" dirty="0" smtClean="0">
                          <a:solidFill>
                            <a:srgbClr val="002060"/>
                          </a:solidFill>
                          <a:latin typeface="+mj-lt"/>
                        </a:rPr>
                        <a:t> Gateway</a:t>
                      </a:r>
                      <a:endParaRPr lang="en-US" sz="1200" b="1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+mj-lt"/>
                        </a:rPr>
                        <a:t>Zuul</a:t>
                      </a:r>
                      <a:endParaRPr lang="en-US" sz="1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2060"/>
                          </a:solidFill>
                          <a:latin typeface="+mj-lt"/>
                        </a:rPr>
                        <a:t>Service</a:t>
                      </a:r>
                      <a:r>
                        <a:rPr lang="en-US" sz="1200" b="1" baseline="0" dirty="0" smtClean="0">
                          <a:solidFill>
                            <a:srgbClr val="002060"/>
                          </a:solidFill>
                          <a:latin typeface="+mj-lt"/>
                        </a:rPr>
                        <a:t> Registry</a:t>
                      </a:r>
                      <a:endParaRPr lang="en-US" sz="1200" b="1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+mj-lt"/>
                        </a:rPr>
                        <a:t>Eureka Server</a:t>
                      </a:r>
                      <a:endParaRPr lang="en-US" sz="1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2060"/>
                          </a:solidFill>
                          <a:latin typeface="+mj-lt"/>
                        </a:rPr>
                        <a:t>Load Balancer</a:t>
                      </a:r>
                      <a:endParaRPr lang="en-US" sz="1200" b="1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+mj-lt"/>
                        </a:rPr>
                        <a:t>Ribbon Client</a:t>
                      </a:r>
                      <a:endParaRPr lang="en-US" sz="1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2060"/>
                          </a:solidFill>
                          <a:latin typeface="+mj-lt"/>
                        </a:rPr>
                        <a:t>Circuit Breaker</a:t>
                      </a:r>
                      <a:endParaRPr lang="en-US" sz="1200" b="1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 smtClean="0">
                          <a:latin typeface="+mj-lt"/>
                        </a:rPr>
                        <a:t>Hystrix</a:t>
                      </a:r>
                      <a:endParaRPr lang="en-US" sz="1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2060"/>
                          </a:solidFill>
                          <a:latin typeface="+mj-lt"/>
                        </a:rPr>
                        <a:t>Service Configuration</a:t>
                      </a:r>
                    </a:p>
                    <a:p>
                      <a:r>
                        <a:rPr lang="en-US" sz="1200" b="1" dirty="0" smtClean="0">
                          <a:solidFill>
                            <a:srgbClr val="002060"/>
                          </a:solidFill>
                          <a:latin typeface="+mj-lt"/>
                        </a:rPr>
                        <a:t>Management</a:t>
                      </a:r>
                      <a:endParaRPr lang="en-US" sz="1200" b="1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+mj-lt"/>
                        </a:rPr>
                        <a:t>Config</a:t>
                      </a:r>
                      <a:endParaRPr lang="en-US" sz="1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2060"/>
                          </a:solidFill>
                          <a:latin typeface="+mj-lt"/>
                        </a:rPr>
                        <a:t>Distributed trace dashboard</a:t>
                      </a:r>
                      <a:endParaRPr lang="en-US" sz="1200" b="1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+mj-lt"/>
                        </a:rPr>
                        <a:t>Sleuth / Zipkin</a:t>
                      </a:r>
                      <a:endParaRPr lang="en-US" sz="1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2060"/>
                          </a:solidFill>
                          <a:latin typeface="+mj-lt"/>
                        </a:rPr>
                        <a:t>Service health dashboard</a:t>
                      </a:r>
                      <a:endParaRPr lang="en-US" sz="1200" b="1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 smtClean="0">
                          <a:latin typeface="+mj-lt"/>
                        </a:rPr>
                        <a:t>Hystrix</a:t>
                      </a:r>
                      <a:r>
                        <a:rPr lang="en-US" sz="1000" dirty="0" smtClean="0">
                          <a:latin typeface="+mj-lt"/>
                        </a:rPr>
                        <a:t> </a:t>
                      </a:r>
                      <a:r>
                        <a:rPr lang="en-US" sz="1000" dirty="0" err="1" smtClean="0">
                          <a:latin typeface="+mj-lt"/>
                        </a:rPr>
                        <a:t>Dashbaord</a:t>
                      </a:r>
                      <a:r>
                        <a:rPr lang="en-US" sz="1000" dirty="0" smtClean="0">
                          <a:latin typeface="+mj-lt"/>
                        </a:rPr>
                        <a:t> / Turbine</a:t>
                      </a:r>
                      <a:endParaRPr lang="en-US" sz="1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2060"/>
                          </a:solidFill>
                          <a:latin typeface="+mj-lt"/>
                        </a:rPr>
                        <a:t>Service instance </a:t>
                      </a:r>
                      <a:r>
                        <a:rPr lang="en-US" sz="1200" b="1" baseline="0" dirty="0" smtClean="0">
                          <a:solidFill>
                            <a:srgbClr val="002060"/>
                          </a:solidFill>
                          <a:latin typeface="+mj-lt"/>
                        </a:rPr>
                        <a:t> as a Container</a:t>
                      </a:r>
                      <a:endParaRPr lang="en-US" sz="1200" b="1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Docker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rgbClr val="002060"/>
                          </a:solidFill>
                          <a:latin typeface="+mj-lt"/>
                          <a:ea typeface="+mn-ea"/>
                          <a:cs typeface="+mn-cs"/>
                        </a:rPr>
                        <a:t>Container Management</a:t>
                      </a:r>
                      <a:endParaRPr lang="en-US" sz="1200" b="1" kern="1200" dirty="0">
                        <a:solidFill>
                          <a:srgbClr val="00206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+mj-lt"/>
                        </a:rPr>
                        <a:t>Kubernetes</a:t>
                      </a:r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b="1" kern="1200" dirty="0">
                        <a:solidFill>
                          <a:srgbClr val="00206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b="1" kern="1200" dirty="0">
                        <a:solidFill>
                          <a:srgbClr val="00206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b="1" kern="1200" dirty="0">
                        <a:solidFill>
                          <a:srgbClr val="00206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b="1" kern="1200" dirty="0">
                        <a:solidFill>
                          <a:srgbClr val="00206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b="1" kern="1200" dirty="0">
                        <a:solidFill>
                          <a:srgbClr val="00206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038"/>
            <a:ext cx="8610600" cy="5635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002060"/>
                </a:solidFill>
              </a:rPr>
              <a:t>Topics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7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36525"/>
          </a:xfrm>
        </p:spPr>
        <p:txBody>
          <a:bodyPr/>
          <a:lstStyle/>
          <a:p>
            <a:fld id="{F43B1607-691C-45B5-AF95-DB2C7AF77555}" type="datetime1">
              <a:rPr lang="en-US" sz="1000" b="1" smtClean="0"/>
              <a:pPr/>
              <a:t>1/8/2018</a:t>
            </a:fld>
            <a:endParaRPr lang="en-US" sz="1000" b="1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58200" y="6629400"/>
            <a:ext cx="457200" cy="136525"/>
          </a:xfrm>
        </p:spPr>
        <p:txBody>
          <a:bodyPr/>
          <a:lstStyle/>
          <a:p>
            <a:fld id="{B6F15528-21DE-4FAA-801E-634DDDAF4B2B}" type="slidenum">
              <a:rPr lang="en-US" sz="1000" b="1" smtClean="0"/>
              <a:pPr/>
              <a:t>2</a:t>
            </a:fld>
            <a:endParaRPr lang="en-US" sz="1000" b="1" dirty="0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36525"/>
          </a:xfrm>
        </p:spPr>
        <p:txBody>
          <a:bodyPr/>
          <a:lstStyle/>
          <a:p>
            <a:r>
              <a:rPr lang="en-US" sz="1000" b="1" i="1" dirty="0" smtClean="0"/>
              <a:t>By Rama Menda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919177489"/>
              </p:ext>
            </p:extLst>
          </p:nvPr>
        </p:nvGraphicFramePr>
        <p:xfrm>
          <a:off x="152400" y="685800"/>
          <a:ext cx="8382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022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>
          <a:xfrm>
            <a:off x="370902" y="1656204"/>
            <a:ext cx="1323906" cy="3581400"/>
          </a:xfrm>
          <a:prstGeom prst="roundRect">
            <a:avLst>
              <a:gd name="adj" fmla="val 372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1821409" y="1046604"/>
            <a:ext cx="1323906" cy="4191000"/>
          </a:xfrm>
          <a:prstGeom prst="roundRect">
            <a:avLst>
              <a:gd name="adj" fmla="val 372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42" name="Rounded Rectangle 41"/>
          <p:cNvSpPr/>
          <p:nvPr/>
        </p:nvSpPr>
        <p:spPr>
          <a:xfrm>
            <a:off x="7610821" y="1066800"/>
            <a:ext cx="1323906" cy="4191000"/>
          </a:xfrm>
          <a:prstGeom prst="roundRect">
            <a:avLst>
              <a:gd name="adj" fmla="val 372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41" name="Rounded Rectangle 40"/>
          <p:cNvSpPr/>
          <p:nvPr/>
        </p:nvSpPr>
        <p:spPr>
          <a:xfrm>
            <a:off x="6152004" y="1046604"/>
            <a:ext cx="1323906" cy="4191000"/>
          </a:xfrm>
          <a:prstGeom prst="roundRect">
            <a:avLst>
              <a:gd name="adj" fmla="val 372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4707830" y="1046604"/>
            <a:ext cx="1323906" cy="4191000"/>
          </a:xfrm>
          <a:prstGeom prst="roundRect">
            <a:avLst>
              <a:gd name="adj" fmla="val 372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3260030" y="1122804"/>
            <a:ext cx="1323906" cy="4114800"/>
          </a:xfrm>
          <a:prstGeom prst="roundRect">
            <a:avLst>
              <a:gd name="adj" fmla="val 372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038"/>
            <a:ext cx="8610600" cy="5635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002060"/>
                </a:solidFill>
              </a:rPr>
              <a:t>Software Architecture Evolution</a:t>
            </a:r>
            <a:r>
              <a:rPr lang="en-US" sz="1600" b="1" dirty="0" smtClean="0">
                <a:solidFill>
                  <a:srgbClr val="002060"/>
                </a:solidFill>
              </a:rPr>
              <a:t> ( Middleware/Services)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36525"/>
          </a:xfrm>
        </p:spPr>
        <p:txBody>
          <a:bodyPr/>
          <a:lstStyle/>
          <a:p>
            <a:fld id="{F43B1607-691C-45B5-AF95-DB2C7AF77555}" type="datetime1">
              <a:rPr lang="en-US" sz="1000" b="1" smtClean="0"/>
              <a:pPr/>
              <a:t>1/8/2018</a:t>
            </a:fld>
            <a:endParaRPr lang="en-US" sz="10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58200" y="6629400"/>
            <a:ext cx="457200" cy="136525"/>
          </a:xfrm>
        </p:spPr>
        <p:txBody>
          <a:bodyPr/>
          <a:lstStyle/>
          <a:p>
            <a:fld id="{B6F15528-21DE-4FAA-801E-634DDDAF4B2B}" type="slidenum">
              <a:rPr lang="en-US" sz="1000" b="1" smtClean="0"/>
              <a:pPr/>
              <a:t>3</a:t>
            </a:fld>
            <a:endParaRPr lang="en-US" sz="1000" b="1" dirty="0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36525"/>
          </a:xfrm>
        </p:spPr>
        <p:txBody>
          <a:bodyPr/>
          <a:lstStyle/>
          <a:p>
            <a:r>
              <a:rPr lang="en-US" sz="1000" b="1" i="1" dirty="0" smtClean="0"/>
              <a:t>By Rama Menda</a:t>
            </a:r>
          </a:p>
        </p:txBody>
      </p:sp>
      <p:graphicFrame>
        <p:nvGraphicFramePr>
          <p:cNvPr id="34" name="Diagram 33"/>
          <p:cNvGraphicFramePr/>
          <p:nvPr>
            <p:extLst>
              <p:ext uri="{D42A27DB-BD31-4B8C-83A1-F6EECF244321}">
                <p14:modId xmlns:p14="http://schemas.microsoft.com/office/powerpoint/2010/main" val="2433659313"/>
              </p:ext>
            </p:extLst>
          </p:nvPr>
        </p:nvGraphicFramePr>
        <p:xfrm>
          <a:off x="381000" y="741804"/>
          <a:ext cx="8763000" cy="927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437361" y="1580004"/>
            <a:ext cx="1182016" cy="762000"/>
          </a:xfrm>
          <a:prstGeom prst="roundRect">
            <a:avLst>
              <a:gd name="adj" fmla="val 3726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Before 1990</a:t>
            </a:r>
            <a:endParaRPr lang="en-US" sz="11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892781" y="1580004"/>
            <a:ext cx="1182016" cy="762000"/>
          </a:xfrm>
          <a:prstGeom prst="roundRect">
            <a:avLst>
              <a:gd name="adj" fmla="val 3726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Since ~ </a:t>
            </a:r>
            <a:r>
              <a:rPr lang="en-US" sz="1100" b="1" dirty="0" smtClean="0"/>
              <a:t>1990</a:t>
            </a:r>
            <a:endParaRPr lang="en-US" sz="11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3335589" y="1580004"/>
            <a:ext cx="1182016" cy="762000"/>
          </a:xfrm>
          <a:prstGeom prst="roundRect">
            <a:avLst>
              <a:gd name="adj" fmla="val 3726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Since ~ </a:t>
            </a:r>
            <a:r>
              <a:rPr lang="en-US" sz="1100" b="1" dirty="0" smtClean="0"/>
              <a:t>1995</a:t>
            </a:r>
            <a:endParaRPr lang="en-US" sz="11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4791009" y="1580004"/>
            <a:ext cx="1182016" cy="762000"/>
          </a:xfrm>
          <a:prstGeom prst="roundRect">
            <a:avLst>
              <a:gd name="adj" fmla="val 3726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Since ~2005</a:t>
            </a:r>
            <a:endParaRPr lang="en-US" sz="11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6231189" y="1580004"/>
            <a:ext cx="1182016" cy="762000"/>
          </a:xfrm>
          <a:prstGeom prst="roundRect">
            <a:avLst>
              <a:gd name="adj" fmla="val 3726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Since ~ </a:t>
            </a:r>
            <a:r>
              <a:rPr lang="en-US" sz="1100" b="1" dirty="0" smtClean="0"/>
              <a:t>2010</a:t>
            </a:r>
            <a:endParaRPr lang="en-US" sz="11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7686609" y="1580004"/>
            <a:ext cx="1182016" cy="762000"/>
          </a:xfrm>
          <a:prstGeom prst="roundRect">
            <a:avLst>
              <a:gd name="adj" fmla="val 3726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Since ~ </a:t>
            </a:r>
            <a:r>
              <a:rPr lang="en-US" sz="1100" b="1" dirty="0" smtClean="0"/>
              <a:t>2015</a:t>
            </a:r>
            <a:endParaRPr lang="en-US" sz="11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437361" y="2384044"/>
            <a:ext cx="1182016" cy="914400"/>
          </a:xfrm>
          <a:prstGeom prst="roundRect">
            <a:avLst>
              <a:gd name="adj" fmla="val 3726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Avoids manual effort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892781" y="2384044"/>
            <a:ext cx="1182016" cy="914400"/>
          </a:xfrm>
          <a:prstGeom prst="roundRect">
            <a:avLst>
              <a:gd name="adj" fmla="val 3726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Allows concurrent users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332961" y="2384044"/>
            <a:ext cx="1182016" cy="914400"/>
          </a:xfrm>
          <a:prstGeom prst="roundRect">
            <a:avLst>
              <a:gd name="adj" fmla="val 3726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Reduce </a:t>
            </a:r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deployment costs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788381" y="2384044"/>
            <a:ext cx="1182016" cy="914400"/>
          </a:xfrm>
          <a:prstGeom prst="roundRect">
            <a:avLst>
              <a:gd name="adj" fmla="val 3726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Re-usability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228561" y="2384044"/>
            <a:ext cx="1182016" cy="914400"/>
          </a:xfrm>
          <a:prstGeom prst="roundRect">
            <a:avLst>
              <a:gd name="adj" fmla="val 3726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Friction less Integration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83981" y="2384044"/>
            <a:ext cx="1182016" cy="914400"/>
          </a:xfrm>
          <a:prstGeom prst="roundRect">
            <a:avLst>
              <a:gd name="adj" fmla="val 3726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Agile delivery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Economical scaling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37361" y="3340484"/>
            <a:ext cx="1182016" cy="1820920"/>
          </a:xfrm>
          <a:prstGeom prst="roundRect">
            <a:avLst>
              <a:gd name="adj" fmla="val 3726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Only one user can access the application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892781" y="3340484"/>
            <a:ext cx="1182016" cy="1820920"/>
          </a:xfrm>
          <a:prstGeom prst="roundRect">
            <a:avLst>
              <a:gd name="adj" fmla="val 3726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Inconsistent client versions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High deployment cost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332961" y="3340484"/>
            <a:ext cx="1182016" cy="1820920"/>
          </a:xfrm>
          <a:prstGeom prst="roundRect">
            <a:avLst>
              <a:gd name="adj" fmla="val 3726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Siloed Systems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Lack of re-use across systems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788381" y="3340484"/>
            <a:ext cx="1182016" cy="1820920"/>
          </a:xfrm>
          <a:prstGeom prst="roundRect">
            <a:avLst>
              <a:gd name="adj" fmla="val 3726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Complex Integration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Expensive Service changes as they bundled together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228561" y="3340484"/>
            <a:ext cx="1182016" cy="1820920"/>
          </a:xfrm>
          <a:prstGeom prst="roundRect">
            <a:avLst>
              <a:gd name="adj" fmla="val 3726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Expensive </a:t>
            </a:r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Service </a:t>
            </a:r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changes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endParaRPr lang="en-US" sz="11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Handling </a:t>
            </a:r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un-predictable </a:t>
            </a:r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load (economically)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683981" y="3340484"/>
            <a:ext cx="1182016" cy="1820920"/>
          </a:xfrm>
          <a:prstGeom prst="roundRect">
            <a:avLst>
              <a:gd name="adj" fmla="val 3726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Unable to handle un-predictable </a:t>
            </a:r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(Can be solved by making as a cloud-native services)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16200000">
            <a:off x="-581641" y="4024602"/>
            <a:ext cx="1519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Challenges</a:t>
            </a:r>
            <a:endParaRPr lang="en-US" sz="1200" b="1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-256398" y="2705371"/>
            <a:ext cx="919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Benefits</a:t>
            </a:r>
            <a:endParaRPr lang="en-US" sz="1200" b="1" dirty="0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-203084" y="1822503"/>
            <a:ext cx="761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Timeline</a:t>
            </a:r>
            <a:endParaRPr lang="en-US" sz="1200" b="1" dirty="0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-224083" y="1057877"/>
            <a:ext cx="919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App Type</a:t>
            </a:r>
            <a:endParaRPr lang="en-US" sz="1200" b="1" dirty="0"/>
          </a:p>
        </p:txBody>
      </p:sp>
      <p:sp>
        <p:nvSpPr>
          <p:cNvPr id="32" name="Oval 31"/>
          <p:cNvSpPr/>
          <p:nvPr/>
        </p:nvSpPr>
        <p:spPr>
          <a:xfrm>
            <a:off x="3052940" y="1081108"/>
            <a:ext cx="228600" cy="228600"/>
          </a:xfrm>
          <a:prstGeom prst="ellipse">
            <a:avLst/>
          </a:prstGeom>
          <a:solidFill>
            <a:srgbClr val="FF2929"/>
          </a:solidFill>
          <a:effectLst>
            <a:outerShdw blurRad="40000" dir="4320000" sx="97000" sy="97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</p:sp>
      <p:sp>
        <p:nvSpPr>
          <p:cNvPr id="33" name="Oval 32"/>
          <p:cNvSpPr/>
          <p:nvPr/>
        </p:nvSpPr>
        <p:spPr>
          <a:xfrm>
            <a:off x="1628180" y="1081108"/>
            <a:ext cx="228600" cy="228600"/>
          </a:xfrm>
          <a:prstGeom prst="ellipse">
            <a:avLst/>
          </a:prstGeom>
          <a:solidFill>
            <a:srgbClr val="C00000"/>
          </a:solidFill>
          <a:effectLst>
            <a:outerShdw blurRad="40000" dir="4320000" sx="97000" sy="97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</p:sp>
      <p:sp>
        <p:nvSpPr>
          <p:cNvPr id="35" name="Oval 34"/>
          <p:cNvSpPr/>
          <p:nvPr/>
        </p:nvSpPr>
        <p:spPr>
          <a:xfrm>
            <a:off x="4465448" y="1081108"/>
            <a:ext cx="228600" cy="228600"/>
          </a:xfrm>
          <a:prstGeom prst="ellipse">
            <a:avLst/>
          </a:prstGeom>
          <a:solidFill>
            <a:srgbClr val="FFC000"/>
          </a:solidFill>
          <a:effectLst>
            <a:outerShdw blurRad="40000" dir="4320000" sx="97000" sy="97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</p:sp>
      <p:sp>
        <p:nvSpPr>
          <p:cNvPr id="36" name="Oval 35"/>
          <p:cNvSpPr/>
          <p:nvPr/>
        </p:nvSpPr>
        <p:spPr>
          <a:xfrm>
            <a:off x="5905628" y="1081108"/>
            <a:ext cx="228600" cy="228600"/>
          </a:xfrm>
          <a:prstGeom prst="ellipse">
            <a:avLst/>
          </a:prstGeom>
          <a:solidFill>
            <a:srgbClr val="9DE824"/>
          </a:solidFill>
          <a:effectLst>
            <a:outerShdw blurRad="40000" dir="4320000" sx="97000" sy="97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</p:sp>
      <p:sp>
        <p:nvSpPr>
          <p:cNvPr id="37" name="Oval 36"/>
          <p:cNvSpPr/>
          <p:nvPr/>
        </p:nvSpPr>
        <p:spPr>
          <a:xfrm>
            <a:off x="7358006" y="1081108"/>
            <a:ext cx="228600" cy="228600"/>
          </a:xfrm>
          <a:prstGeom prst="ellipse">
            <a:avLst/>
          </a:prstGeom>
          <a:solidFill>
            <a:srgbClr val="00B050"/>
          </a:solidFill>
          <a:effectLst>
            <a:outerShdw blurRad="40000" dir="4320000" sx="97000" sy="97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</p:sp>
      <p:sp>
        <p:nvSpPr>
          <p:cNvPr id="38" name="Oval 37"/>
          <p:cNvSpPr/>
          <p:nvPr/>
        </p:nvSpPr>
        <p:spPr>
          <a:xfrm>
            <a:off x="8788878" y="1081108"/>
            <a:ext cx="228600" cy="228600"/>
          </a:xfrm>
          <a:prstGeom prst="ellipse">
            <a:avLst/>
          </a:prstGeom>
          <a:solidFill>
            <a:srgbClr val="00B050"/>
          </a:solidFill>
          <a:effectLst>
            <a:outerShdw blurRad="40000" dir="4320000" sx="97000" sy="97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396818" y="902830"/>
            <a:ext cx="304800" cy="60350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0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2828071" y="1131332"/>
            <a:ext cx="1965960" cy="1847754"/>
          </a:xfrm>
          <a:prstGeom prst="roundRect">
            <a:avLst>
              <a:gd name="adj" fmla="val 2987"/>
            </a:avLst>
          </a:prstGeom>
          <a:solidFill>
            <a:srgbClr val="D0D8E8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Application Server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429030" y="1163178"/>
            <a:ext cx="1752600" cy="1847754"/>
          </a:xfrm>
          <a:prstGeom prst="roundRect">
            <a:avLst>
              <a:gd name="adj" fmla="val 2987"/>
            </a:avLst>
          </a:prstGeom>
          <a:solidFill>
            <a:srgbClr val="D0D8E8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Application Server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816630" y="1302878"/>
            <a:ext cx="977900" cy="1847754"/>
          </a:xfrm>
          <a:prstGeom prst="roundRect">
            <a:avLst>
              <a:gd name="adj" fmla="val 2987"/>
            </a:avLst>
          </a:prstGeom>
          <a:solidFill>
            <a:srgbClr val="D0D8E8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Databases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038"/>
            <a:ext cx="8610600" cy="5635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002060"/>
                </a:solidFill>
              </a:rPr>
              <a:t>Monolith Application Limitations/Challenges</a:t>
            </a:r>
            <a:endParaRPr lang="en-US" sz="2800" b="1" dirty="0">
              <a:solidFill>
                <a:srgbClr val="002060"/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3963590"/>
              </p:ext>
            </p:extLst>
          </p:nvPr>
        </p:nvGraphicFramePr>
        <p:xfrm>
          <a:off x="457200" y="3962400"/>
          <a:ext cx="8458200" cy="251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36525"/>
          </a:xfrm>
        </p:spPr>
        <p:txBody>
          <a:bodyPr/>
          <a:lstStyle/>
          <a:p>
            <a:fld id="{F43B1607-691C-45B5-AF95-DB2C7AF77555}" type="datetime1">
              <a:rPr lang="en-US" sz="1000" b="1" smtClean="0"/>
              <a:pPr/>
              <a:t>1/8/2018</a:t>
            </a:fld>
            <a:endParaRPr lang="en-US" sz="10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58200" y="6629400"/>
            <a:ext cx="457200" cy="136525"/>
          </a:xfrm>
        </p:spPr>
        <p:txBody>
          <a:bodyPr/>
          <a:lstStyle/>
          <a:p>
            <a:fld id="{B6F15528-21DE-4FAA-801E-634DDDAF4B2B}" type="slidenum">
              <a:rPr lang="en-US" sz="1000" b="1" smtClean="0"/>
              <a:pPr/>
              <a:t>4</a:t>
            </a:fld>
            <a:endParaRPr lang="en-US" sz="1000" b="1" dirty="0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36525"/>
          </a:xfrm>
        </p:spPr>
        <p:txBody>
          <a:bodyPr/>
          <a:lstStyle/>
          <a:p>
            <a:r>
              <a:rPr lang="en-US" sz="1000" b="1" i="1" dirty="0" smtClean="0"/>
              <a:t>By Rama Menda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373082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2060"/>
                </a:solidFill>
              </a:rPr>
              <a:t>Challenges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" name="AutoShape 2" descr="Image result for web server icon"/>
          <p:cNvSpPr>
            <a:spLocks noChangeAspect="1" noChangeArrowheads="1"/>
          </p:cNvSpPr>
          <p:nvPr/>
        </p:nvSpPr>
        <p:spPr bwMode="auto">
          <a:xfrm>
            <a:off x="0" y="-136525"/>
            <a:ext cx="11334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web server icon"/>
          <p:cNvSpPr>
            <a:spLocks noChangeAspect="1" noChangeArrowheads="1"/>
          </p:cNvSpPr>
          <p:nvPr/>
        </p:nvSpPr>
        <p:spPr bwMode="auto">
          <a:xfrm>
            <a:off x="152400" y="15875"/>
            <a:ext cx="11334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993170" y="1296432"/>
            <a:ext cx="1965960" cy="1847754"/>
          </a:xfrm>
          <a:prstGeom prst="roundRect">
            <a:avLst>
              <a:gd name="adj" fmla="val 2987"/>
            </a:avLst>
          </a:prstGeom>
          <a:solidFill>
            <a:srgbClr val="D0D8E8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Application Server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094771" y="1414944"/>
            <a:ext cx="1763485" cy="1437142"/>
          </a:xfrm>
          <a:prstGeom prst="roundRect">
            <a:avLst>
              <a:gd name="adj" fmla="val 3999"/>
            </a:avLst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Online-Banking UI WAR</a:t>
            </a:r>
          </a:p>
          <a:p>
            <a:pPr algn="ctr"/>
            <a:endParaRPr lang="en-US" sz="12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Customer Management UI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Account </a:t>
            </a:r>
            <a:r>
              <a:rPr lang="en-US" sz="1000" dirty="0"/>
              <a:t>Management UI</a:t>
            </a:r>
            <a:endParaRPr lang="en-US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Transactions UI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Transfers UI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Bill Pay UI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Rewards UI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1860330" y="1289738"/>
            <a:ext cx="457200" cy="1847754"/>
          </a:xfrm>
          <a:prstGeom prst="roundRect">
            <a:avLst>
              <a:gd name="adj" fmla="val 2987"/>
            </a:avLst>
          </a:prstGeom>
          <a:solidFill>
            <a:srgbClr val="D0D8E8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Web Server (Apache)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594130" y="1302878"/>
            <a:ext cx="1752600" cy="1847754"/>
          </a:xfrm>
          <a:prstGeom prst="roundRect">
            <a:avLst>
              <a:gd name="adj" fmla="val 2987"/>
            </a:avLst>
          </a:prstGeom>
          <a:solidFill>
            <a:srgbClr val="D0D8E8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Application Server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708431" y="1395989"/>
            <a:ext cx="1524000" cy="1437142"/>
          </a:xfrm>
          <a:prstGeom prst="roundRect">
            <a:avLst>
              <a:gd name="adj" fmla="val 3999"/>
            </a:avLst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Services WAR</a:t>
            </a:r>
          </a:p>
          <a:p>
            <a:pPr algn="ctr"/>
            <a:endParaRPr lang="en-US" sz="12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Customer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Account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Transactions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Transfers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Bill Pay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Rewards Services</a:t>
            </a:r>
            <a:endParaRPr lang="en-US" sz="1000" dirty="0"/>
          </a:p>
        </p:txBody>
      </p:sp>
      <p:sp>
        <p:nvSpPr>
          <p:cNvPr id="25" name="Flowchart: Magnetic Disk 24"/>
          <p:cNvSpPr/>
          <p:nvPr/>
        </p:nvSpPr>
        <p:spPr>
          <a:xfrm>
            <a:off x="7924580" y="2276715"/>
            <a:ext cx="762000" cy="454817"/>
          </a:xfrm>
          <a:prstGeom prst="flowChartMagneticDisk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38479" y="838200"/>
            <a:ext cx="6243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2060"/>
                </a:solidFill>
              </a:rPr>
              <a:t>Monolith web application architecture</a:t>
            </a:r>
            <a:endParaRPr lang="en-US" sz="1400" b="1" dirty="0">
              <a:solidFill>
                <a:srgbClr val="002060"/>
              </a:solidFill>
            </a:endParaRPr>
          </a:p>
        </p:txBody>
      </p:sp>
      <p:sp>
        <p:nvSpPr>
          <p:cNvPr id="24" name="Flowchart: Magnetic Disk 23"/>
          <p:cNvSpPr/>
          <p:nvPr/>
        </p:nvSpPr>
        <p:spPr>
          <a:xfrm>
            <a:off x="7924580" y="1918732"/>
            <a:ext cx="762000" cy="454817"/>
          </a:xfrm>
          <a:prstGeom prst="flowChartMagneticDisk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Magnetic Disk 13"/>
          <p:cNvSpPr/>
          <p:nvPr/>
        </p:nvSpPr>
        <p:spPr>
          <a:xfrm>
            <a:off x="7924580" y="1563132"/>
            <a:ext cx="762000" cy="454817"/>
          </a:xfrm>
          <a:prstGeom prst="flowChartMagneticDisk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-Right Arrow 14"/>
          <p:cNvSpPr/>
          <p:nvPr/>
        </p:nvSpPr>
        <p:spPr>
          <a:xfrm>
            <a:off x="7384830" y="2041391"/>
            <a:ext cx="381000" cy="248399"/>
          </a:xfrm>
          <a:prstGeom prst="leftRight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-Right Arrow 31"/>
          <p:cNvSpPr/>
          <p:nvPr/>
        </p:nvSpPr>
        <p:spPr>
          <a:xfrm>
            <a:off x="4997230" y="2041391"/>
            <a:ext cx="381000" cy="248399"/>
          </a:xfrm>
          <a:prstGeom prst="leftRight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32"/>
          <p:cNvSpPr/>
          <p:nvPr/>
        </p:nvSpPr>
        <p:spPr>
          <a:xfrm>
            <a:off x="2381030" y="2028315"/>
            <a:ext cx="381000" cy="248399"/>
          </a:xfrm>
          <a:prstGeom prst="leftRight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-Right Arrow 33"/>
          <p:cNvSpPr/>
          <p:nvPr/>
        </p:nvSpPr>
        <p:spPr>
          <a:xfrm>
            <a:off x="1419005" y="2028315"/>
            <a:ext cx="381000" cy="248399"/>
          </a:xfrm>
          <a:prstGeom prst="leftRight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57200" y="838200"/>
            <a:ext cx="8458200" cy="2438400"/>
          </a:xfrm>
          <a:prstGeom prst="roundRect">
            <a:avLst>
              <a:gd name="adj" fmla="val 3229"/>
            </a:avLst>
          </a:pr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19" y="1946270"/>
            <a:ext cx="789306" cy="692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208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28600" y="3429000"/>
            <a:ext cx="457200" cy="1447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Benefits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038"/>
            <a:ext cx="8610600" cy="5635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002060"/>
                </a:solidFill>
              </a:rPr>
              <a:t>Microservices adaption – Benefits / Challenges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057400" cy="136525"/>
          </a:xfrm>
        </p:spPr>
        <p:txBody>
          <a:bodyPr/>
          <a:lstStyle/>
          <a:p>
            <a:fld id="{F43B1607-691C-45B5-AF95-DB2C7AF77555}" type="datetime1">
              <a:rPr lang="en-US" sz="1000" b="1" smtClean="0"/>
              <a:pPr/>
              <a:t>1/8/2018</a:t>
            </a:fld>
            <a:endParaRPr lang="en-US" sz="10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74528" y="6629400"/>
            <a:ext cx="440871" cy="136525"/>
          </a:xfrm>
        </p:spPr>
        <p:txBody>
          <a:bodyPr/>
          <a:lstStyle/>
          <a:p>
            <a:fld id="{B6F15528-21DE-4FAA-801E-634DDDAF4B2B}" type="slidenum">
              <a:rPr lang="en-US" sz="1000" b="1" smtClean="0"/>
              <a:pPr/>
              <a:t>5</a:t>
            </a:fld>
            <a:endParaRPr lang="en-US" sz="1000" b="1" dirty="0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36525"/>
          </a:xfrm>
        </p:spPr>
        <p:txBody>
          <a:bodyPr/>
          <a:lstStyle/>
          <a:p>
            <a:r>
              <a:rPr lang="en-US" sz="1000" b="1" i="1" dirty="0" smtClean="0"/>
              <a:t>By Rama Menda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885346" y="912257"/>
            <a:ext cx="1426430" cy="1847754"/>
          </a:xfrm>
          <a:prstGeom prst="roundRect">
            <a:avLst>
              <a:gd name="adj" fmla="val 2987"/>
            </a:avLst>
          </a:prstGeom>
          <a:solidFill>
            <a:srgbClr val="D0D8E8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Application Server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772150" y="912257"/>
            <a:ext cx="1752600" cy="1847754"/>
          </a:xfrm>
          <a:prstGeom prst="roundRect">
            <a:avLst>
              <a:gd name="adj" fmla="val 2987"/>
            </a:avLst>
          </a:prstGeom>
          <a:solidFill>
            <a:srgbClr val="D0D8E8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Application Server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816630" y="912256"/>
            <a:ext cx="977900" cy="1933575"/>
          </a:xfrm>
          <a:prstGeom prst="roundRect">
            <a:avLst>
              <a:gd name="adj" fmla="val 2987"/>
            </a:avLst>
          </a:prstGeom>
          <a:solidFill>
            <a:srgbClr val="D0D8E8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Databases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993295" y="991632"/>
            <a:ext cx="1426430" cy="1847754"/>
          </a:xfrm>
          <a:prstGeom prst="roundRect">
            <a:avLst>
              <a:gd name="adj" fmla="val 2987"/>
            </a:avLst>
          </a:prstGeom>
          <a:solidFill>
            <a:srgbClr val="D0D8E8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Application Server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094897" y="1046644"/>
            <a:ext cx="1249680" cy="228600"/>
          </a:xfrm>
          <a:prstGeom prst="roundRect">
            <a:avLst>
              <a:gd name="adj" fmla="val 3999"/>
            </a:avLst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/>
              <a:t>Cust UI services  war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1676400" y="984938"/>
            <a:ext cx="457200" cy="1847754"/>
          </a:xfrm>
          <a:prstGeom prst="roundRect">
            <a:avLst>
              <a:gd name="adj" fmla="val 2987"/>
            </a:avLst>
          </a:prstGeom>
          <a:solidFill>
            <a:srgbClr val="D0D8E8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Web Server (Apache)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867400" y="998078"/>
            <a:ext cx="1752600" cy="1847754"/>
          </a:xfrm>
          <a:prstGeom prst="roundRect">
            <a:avLst>
              <a:gd name="adj" fmla="val 2987"/>
            </a:avLst>
          </a:prstGeom>
          <a:solidFill>
            <a:srgbClr val="D0D8E8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Application Server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23" name="Flowchart: Magnetic Disk 22"/>
          <p:cNvSpPr/>
          <p:nvPr/>
        </p:nvSpPr>
        <p:spPr>
          <a:xfrm>
            <a:off x="7981950" y="2326606"/>
            <a:ext cx="685580" cy="321344"/>
          </a:xfrm>
          <a:prstGeom prst="flowChartMagneticDisk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Rewards DB</a:t>
            </a:r>
            <a:endParaRPr 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538479" y="533400"/>
            <a:ext cx="3447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2060"/>
                </a:solidFill>
              </a:rPr>
              <a:t>Microservices web application architecture</a:t>
            </a:r>
            <a:endParaRPr lang="en-US" sz="1400" b="1" dirty="0">
              <a:solidFill>
                <a:srgbClr val="002060"/>
              </a:solidFill>
            </a:endParaRPr>
          </a:p>
        </p:txBody>
      </p:sp>
      <p:sp>
        <p:nvSpPr>
          <p:cNvPr id="25" name="Flowchart: Magnetic Disk 24"/>
          <p:cNvSpPr/>
          <p:nvPr/>
        </p:nvSpPr>
        <p:spPr>
          <a:xfrm>
            <a:off x="7981950" y="2063081"/>
            <a:ext cx="685580" cy="321344"/>
          </a:xfrm>
          <a:prstGeom prst="flowChartMagneticDisk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Bill Pay DB</a:t>
            </a:r>
            <a:endParaRPr lang="en-US" sz="800" dirty="0"/>
          </a:p>
        </p:txBody>
      </p:sp>
      <p:sp>
        <p:nvSpPr>
          <p:cNvPr id="26" name="Flowchart: Magnetic Disk 25"/>
          <p:cNvSpPr/>
          <p:nvPr/>
        </p:nvSpPr>
        <p:spPr>
          <a:xfrm>
            <a:off x="7981950" y="1796381"/>
            <a:ext cx="685580" cy="321344"/>
          </a:xfrm>
          <a:prstGeom prst="flowChartMagneticDisk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XFER DB</a:t>
            </a:r>
            <a:endParaRPr lang="en-US" sz="800" dirty="0"/>
          </a:p>
        </p:txBody>
      </p:sp>
      <p:sp>
        <p:nvSpPr>
          <p:cNvPr id="28" name="Left-Right Arrow 27"/>
          <p:cNvSpPr/>
          <p:nvPr/>
        </p:nvSpPr>
        <p:spPr>
          <a:xfrm>
            <a:off x="5440680" y="1751421"/>
            <a:ext cx="274320" cy="137160"/>
          </a:xfrm>
          <a:prstGeom prst="leftRight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457200" y="533400"/>
            <a:ext cx="8458200" cy="2438400"/>
          </a:xfrm>
          <a:prstGeom prst="roundRect">
            <a:avLst>
              <a:gd name="adj" fmla="val 3229"/>
            </a:avLst>
          </a:pr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094897" y="1308100"/>
            <a:ext cx="1249680" cy="228600"/>
          </a:xfrm>
          <a:prstGeom prst="roundRect">
            <a:avLst>
              <a:gd name="adj" fmla="val 3999"/>
            </a:avLst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/>
              <a:t>Acct UI services war</a:t>
            </a:r>
            <a:endParaRPr lang="en-US" sz="1000" dirty="0"/>
          </a:p>
        </p:txBody>
      </p:sp>
      <p:sp>
        <p:nvSpPr>
          <p:cNvPr id="33" name="Rounded Rectangle 32"/>
          <p:cNvSpPr/>
          <p:nvPr/>
        </p:nvSpPr>
        <p:spPr>
          <a:xfrm>
            <a:off x="4094897" y="1570519"/>
            <a:ext cx="1249680" cy="228600"/>
          </a:xfrm>
          <a:prstGeom prst="roundRect">
            <a:avLst>
              <a:gd name="adj" fmla="val 3999"/>
            </a:avLst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/>
              <a:t>Trans UI services</a:t>
            </a:r>
            <a:endParaRPr lang="en-US" sz="1000" dirty="0"/>
          </a:p>
        </p:txBody>
      </p:sp>
      <p:sp>
        <p:nvSpPr>
          <p:cNvPr id="34" name="Rounded Rectangle 33"/>
          <p:cNvSpPr/>
          <p:nvPr/>
        </p:nvSpPr>
        <p:spPr>
          <a:xfrm>
            <a:off x="4093845" y="1831975"/>
            <a:ext cx="1249680" cy="228600"/>
          </a:xfrm>
          <a:prstGeom prst="roundRect">
            <a:avLst>
              <a:gd name="adj" fmla="val 3999"/>
            </a:avLst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/>
              <a:t>Transfers</a:t>
            </a:r>
            <a:r>
              <a:rPr lang="en-US" sz="1000" dirty="0" smtClean="0"/>
              <a:t> UI services war</a:t>
            </a:r>
            <a:endParaRPr lang="en-US" sz="1000" dirty="0"/>
          </a:p>
        </p:txBody>
      </p:sp>
      <p:sp>
        <p:nvSpPr>
          <p:cNvPr id="35" name="Rounded Rectangle 34"/>
          <p:cNvSpPr/>
          <p:nvPr/>
        </p:nvSpPr>
        <p:spPr>
          <a:xfrm>
            <a:off x="4093845" y="2100818"/>
            <a:ext cx="1249680" cy="228600"/>
          </a:xfrm>
          <a:prstGeom prst="roundRect">
            <a:avLst>
              <a:gd name="adj" fmla="val 3999"/>
            </a:avLst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/>
              <a:t>Bill Pay UI services war</a:t>
            </a:r>
            <a:endParaRPr lang="en-US" sz="1000" dirty="0"/>
          </a:p>
        </p:txBody>
      </p:sp>
      <p:sp>
        <p:nvSpPr>
          <p:cNvPr id="36" name="Rounded Rectangle 35"/>
          <p:cNvSpPr/>
          <p:nvPr/>
        </p:nvSpPr>
        <p:spPr>
          <a:xfrm>
            <a:off x="4093845" y="2367518"/>
            <a:ext cx="1249680" cy="228600"/>
          </a:xfrm>
          <a:prstGeom prst="roundRect">
            <a:avLst>
              <a:gd name="adj" fmla="val 3999"/>
            </a:avLst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/>
              <a:t>Rewards UI services</a:t>
            </a:r>
            <a:endParaRPr lang="en-US" sz="1000" dirty="0"/>
          </a:p>
        </p:txBody>
      </p:sp>
      <p:sp>
        <p:nvSpPr>
          <p:cNvPr id="37" name="Rounded Rectangle 36"/>
          <p:cNvSpPr/>
          <p:nvPr/>
        </p:nvSpPr>
        <p:spPr>
          <a:xfrm>
            <a:off x="6007320" y="1045475"/>
            <a:ext cx="1467682" cy="243757"/>
          </a:xfrm>
          <a:prstGeom prst="roundRect">
            <a:avLst>
              <a:gd name="adj" fmla="val 3999"/>
            </a:avLst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/>
              <a:t>Customer Services war</a:t>
            </a:r>
            <a:endParaRPr lang="en-US" sz="1000" dirty="0"/>
          </a:p>
        </p:txBody>
      </p:sp>
      <p:sp>
        <p:nvSpPr>
          <p:cNvPr id="38" name="Rounded Rectangle 37"/>
          <p:cNvSpPr/>
          <p:nvPr/>
        </p:nvSpPr>
        <p:spPr>
          <a:xfrm>
            <a:off x="6007320" y="1307781"/>
            <a:ext cx="1467682" cy="243757"/>
          </a:xfrm>
          <a:prstGeom prst="roundRect">
            <a:avLst>
              <a:gd name="adj" fmla="val 3999"/>
            </a:avLst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/>
              <a:t>Account Services war</a:t>
            </a:r>
            <a:endParaRPr lang="en-US" sz="1000" dirty="0"/>
          </a:p>
        </p:txBody>
      </p:sp>
      <p:sp>
        <p:nvSpPr>
          <p:cNvPr id="39" name="Rounded Rectangle 38"/>
          <p:cNvSpPr/>
          <p:nvPr/>
        </p:nvSpPr>
        <p:spPr>
          <a:xfrm>
            <a:off x="6007320" y="1570200"/>
            <a:ext cx="1467682" cy="243757"/>
          </a:xfrm>
          <a:prstGeom prst="roundRect">
            <a:avLst>
              <a:gd name="adj" fmla="val 3999"/>
            </a:avLst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/>
              <a:t>Transaction Services war</a:t>
            </a:r>
            <a:endParaRPr lang="en-US" sz="1000" dirty="0"/>
          </a:p>
        </p:txBody>
      </p:sp>
      <p:sp>
        <p:nvSpPr>
          <p:cNvPr id="41" name="Rounded Rectangle 40"/>
          <p:cNvSpPr/>
          <p:nvPr/>
        </p:nvSpPr>
        <p:spPr>
          <a:xfrm>
            <a:off x="6006268" y="2101875"/>
            <a:ext cx="1467682" cy="243757"/>
          </a:xfrm>
          <a:prstGeom prst="roundRect">
            <a:avLst>
              <a:gd name="adj" fmla="val 3999"/>
            </a:avLst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/>
              <a:t>Bill Pay  Services war</a:t>
            </a:r>
            <a:endParaRPr lang="en-US" sz="1000" dirty="0"/>
          </a:p>
        </p:txBody>
      </p:sp>
      <p:sp>
        <p:nvSpPr>
          <p:cNvPr id="42" name="Rounded Rectangle 41"/>
          <p:cNvSpPr/>
          <p:nvPr/>
        </p:nvSpPr>
        <p:spPr>
          <a:xfrm>
            <a:off x="6006268" y="2364024"/>
            <a:ext cx="1467682" cy="243757"/>
          </a:xfrm>
          <a:prstGeom prst="roundRect">
            <a:avLst>
              <a:gd name="adj" fmla="val 3999"/>
            </a:avLst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/>
              <a:t>Rewards Services war</a:t>
            </a:r>
            <a:endParaRPr lang="en-US" sz="1000" dirty="0"/>
          </a:p>
        </p:txBody>
      </p:sp>
      <p:sp>
        <p:nvSpPr>
          <p:cNvPr id="49" name="Flowchart: Magnetic Disk 48"/>
          <p:cNvSpPr/>
          <p:nvPr/>
        </p:nvSpPr>
        <p:spPr>
          <a:xfrm>
            <a:off x="7981950" y="1532187"/>
            <a:ext cx="685580" cy="321344"/>
          </a:xfrm>
          <a:prstGeom prst="flowChartMagneticDisk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 DB</a:t>
            </a:r>
            <a:endParaRPr lang="en-US" sz="800" dirty="0"/>
          </a:p>
        </p:txBody>
      </p:sp>
      <p:sp>
        <p:nvSpPr>
          <p:cNvPr id="50" name="Flowchart: Magnetic Disk 49"/>
          <p:cNvSpPr/>
          <p:nvPr/>
        </p:nvSpPr>
        <p:spPr>
          <a:xfrm>
            <a:off x="7981950" y="1268226"/>
            <a:ext cx="685580" cy="321344"/>
          </a:xfrm>
          <a:prstGeom prst="flowChartMagneticDisk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Acct DB</a:t>
            </a:r>
          </a:p>
        </p:txBody>
      </p:sp>
      <p:sp>
        <p:nvSpPr>
          <p:cNvPr id="51" name="Flowchart: Magnetic Disk 50"/>
          <p:cNvSpPr/>
          <p:nvPr/>
        </p:nvSpPr>
        <p:spPr>
          <a:xfrm>
            <a:off x="7981950" y="1006681"/>
            <a:ext cx="685580" cy="321344"/>
          </a:xfrm>
          <a:prstGeom prst="flowChartMagneticDisk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Cust DB</a:t>
            </a:r>
            <a:endParaRPr lang="en-US" sz="800" dirty="0"/>
          </a:p>
        </p:txBody>
      </p:sp>
      <p:sp>
        <p:nvSpPr>
          <p:cNvPr id="46" name="Rounded Rectangle 45"/>
          <p:cNvSpPr/>
          <p:nvPr/>
        </p:nvSpPr>
        <p:spPr>
          <a:xfrm>
            <a:off x="2504221" y="912257"/>
            <a:ext cx="969230" cy="1847754"/>
          </a:xfrm>
          <a:prstGeom prst="roundRect">
            <a:avLst>
              <a:gd name="adj" fmla="val 2987"/>
            </a:avLst>
          </a:prstGeom>
          <a:solidFill>
            <a:srgbClr val="D0D8E8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Application Server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612170" y="1003300"/>
            <a:ext cx="969230" cy="1847754"/>
          </a:xfrm>
          <a:prstGeom prst="roundRect">
            <a:avLst>
              <a:gd name="adj" fmla="val 2987"/>
            </a:avLst>
          </a:prstGeom>
          <a:solidFill>
            <a:srgbClr val="D0D8E8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App Server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 rot="16200000">
            <a:off x="2318890" y="1441555"/>
            <a:ext cx="1529317" cy="779807"/>
          </a:xfrm>
          <a:prstGeom prst="roundRect">
            <a:avLst>
              <a:gd name="adj" fmla="val 3999"/>
            </a:avLst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2060"/>
                </a:solidFill>
              </a:rPr>
              <a:t>Online -bank UI </a:t>
            </a:r>
            <a:r>
              <a:rPr lang="en-US" sz="1000" b="1" dirty="0" smtClean="0">
                <a:solidFill>
                  <a:srgbClr val="002060"/>
                </a:solidFill>
              </a:rPr>
              <a:t>WAR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/>
              <a:t>Customer  &amp; Account  UI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/>
              <a:t>Transactions &amp; Transfers UI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/>
              <a:t>Bill Pay  &amp; Rewards UI</a:t>
            </a:r>
            <a:endParaRPr lang="en-US" sz="800" dirty="0"/>
          </a:p>
        </p:txBody>
      </p:sp>
      <p:sp>
        <p:nvSpPr>
          <p:cNvPr id="59" name="Left-Right Arrow 58"/>
          <p:cNvSpPr/>
          <p:nvPr/>
        </p:nvSpPr>
        <p:spPr>
          <a:xfrm>
            <a:off x="3611026" y="1751421"/>
            <a:ext cx="274320" cy="137160"/>
          </a:xfrm>
          <a:prstGeom prst="leftRight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Left-Right Arrow 60"/>
          <p:cNvSpPr/>
          <p:nvPr/>
        </p:nvSpPr>
        <p:spPr>
          <a:xfrm>
            <a:off x="2133600" y="1751421"/>
            <a:ext cx="274320" cy="137160"/>
          </a:xfrm>
          <a:prstGeom prst="leftRight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Left-Right Arrow 61"/>
          <p:cNvSpPr/>
          <p:nvPr/>
        </p:nvSpPr>
        <p:spPr>
          <a:xfrm>
            <a:off x="1295400" y="1751421"/>
            <a:ext cx="274320" cy="137160"/>
          </a:xfrm>
          <a:prstGeom prst="leftRight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79" y="1600197"/>
            <a:ext cx="789306" cy="692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81050" y="1660267"/>
            <a:ext cx="381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SPA</a:t>
            </a:r>
            <a:endParaRPr lang="en-US" sz="600" dirty="0"/>
          </a:p>
        </p:txBody>
      </p:sp>
      <p:graphicFrame>
        <p:nvGraphicFramePr>
          <p:cNvPr id="65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1737651"/>
              </p:ext>
            </p:extLst>
          </p:nvPr>
        </p:nvGraphicFramePr>
        <p:xfrm>
          <a:off x="685800" y="3429000"/>
          <a:ext cx="8315325" cy="144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7" name="Rounded Rectangle 66"/>
          <p:cNvSpPr/>
          <p:nvPr/>
        </p:nvSpPr>
        <p:spPr>
          <a:xfrm>
            <a:off x="228600" y="5105400"/>
            <a:ext cx="457200" cy="1447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Challenges</a:t>
            </a:r>
            <a:endParaRPr lang="en-US" b="1" dirty="0">
              <a:solidFill>
                <a:srgbClr val="002060"/>
              </a:solidFill>
            </a:endParaRPr>
          </a:p>
        </p:txBody>
      </p:sp>
      <p:graphicFrame>
        <p:nvGraphicFramePr>
          <p:cNvPr id="68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34701"/>
              </p:ext>
            </p:extLst>
          </p:nvPr>
        </p:nvGraphicFramePr>
        <p:xfrm>
          <a:off x="685800" y="5105400"/>
          <a:ext cx="8315325" cy="144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cxnSp>
        <p:nvCxnSpPr>
          <p:cNvPr id="70" name="Straight Connector 69"/>
          <p:cNvCxnSpPr>
            <a:stCxn id="42" idx="3"/>
          </p:cNvCxnSpPr>
          <p:nvPr/>
        </p:nvCxnSpPr>
        <p:spPr bwMode="auto">
          <a:xfrm>
            <a:off x="7473950" y="2485903"/>
            <a:ext cx="508000" cy="137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41" idx="3"/>
            <a:endCxn id="25" idx="2"/>
          </p:cNvCxnSpPr>
          <p:nvPr/>
        </p:nvCxnSpPr>
        <p:spPr bwMode="auto">
          <a:xfrm flipV="1">
            <a:off x="7473950" y="2223753"/>
            <a:ext cx="508000" cy="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Straight Connector 74"/>
          <p:cNvCxnSpPr>
            <a:endCxn id="26" idx="2"/>
          </p:cNvCxnSpPr>
          <p:nvPr/>
        </p:nvCxnSpPr>
        <p:spPr bwMode="auto">
          <a:xfrm>
            <a:off x="7315200" y="1957053"/>
            <a:ext cx="6667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39" idx="3"/>
            <a:endCxn id="49" idx="2"/>
          </p:cNvCxnSpPr>
          <p:nvPr/>
        </p:nvCxnSpPr>
        <p:spPr bwMode="auto">
          <a:xfrm>
            <a:off x="7475002" y="1692079"/>
            <a:ext cx="506948" cy="7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>
            <a:stCxn id="38" idx="3"/>
            <a:endCxn id="50" idx="2"/>
          </p:cNvCxnSpPr>
          <p:nvPr/>
        </p:nvCxnSpPr>
        <p:spPr bwMode="auto">
          <a:xfrm flipV="1">
            <a:off x="7475002" y="1428898"/>
            <a:ext cx="506948" cy="76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37" idx="3"/>
            <a:endCxn id="51" idx="2"/>
          </p:cNvCxnSpPr>
          <p:nvPr/>
        </p:nvCxnSpPr>
        <p:spPr bwMode="auto">
          <a:xfrm flipV="1">
            <a:off x="7475002" y="1167353"/>
            <a:ext cx="506948" cy="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Rounded Rectangle 39"/>
          <p:cNvSpPr/>
          <p:nvPr/>
        </p:nvSpPr>
        <p:spPr>
          <a:xfrm>
            <a:off x="6006268" y="1834831"/>
            <a:ext cx="1467682" cy="243757"/>
          </a:xfrm>
          <a:prstGeom prst="roundRect">
            <a:avLst>
              <a:gd name="adj" fmla="val 3999"/>
            </a:avLst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/>
              <a:t>Transfer Services war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6793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ounded Rectangle 83"/>
          <p:cNvSpPr/>
          <p:nvPr/>
        </p:nvSpPr>
        <p:spPr bwMode="auto">
          <a:xfrm>
            <a:off x="419100" y="3702793"/>
            <a:ext cx="8496300" cy="2850407"/>
          </a:xfrm>
          <a:prstGeom prst="roundRect">
            <a:avLst>
              <a:gd name="adj" fmla="val 1882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2060"/>
                </a:solidFill>
              </a:rPr>
              <a:t>Anatomy of a microservice platform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038"/>
            <a:ext cx="8610600" cy="5635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002060"/>
                </a:solidFill>
              </a:rPr>
              <a:t>Microservices ecosystem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36525"/>
          </a:xfrm>
        </p:spPr>
        <p:txBody>
          <a:bodyPr/>
          <a:lstStyle/>
          <a:p>
            <a:fld id="{F43B1607-691C-45B5-AF95-DB2C7AF77555}" type="datetime1">
              <a:rPr lang="en-US" sz="1000" b="1" smtClean="0"/>
              <a:pPr/>
              <a:t>1/8/2018</a:t>
            </a:fld>
            <a:endParaRPr lang="en-US" sz="10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58200" y="6629400"/>
            <a:ext cx="457200" cy="136525"/>
          </a:xfrm>
        </p:spPr>
        <p:txBody>
          <a:bodyPr/>
          <a:lstStyle/>
          <a:p>
            <a:fld id="{B6F15528-21DE-4FAA-801E-634DDDAF4B2B}" type="slidenum">
              <a:rPr lang="en-US" sz="1000" b="1" smtClean="0"/>
              <a:pPr/>
              <a:t>6</a:t>
            </a:fld>
            <a:endParaRPr lang="en-US" sz="1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03926" y="762000"/>
            <a:ext cx="4320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2060"/>
                </a:solidFill>
              </a:rPr>
              <a:t>What is needed to address the challenges ?</a:t>
            </a:r>
            <a:endParaRPr lang="en-US" sz="1400" b="1" dirty="0">
              <a:solidFill>
                <a:srgbClr val="002060"/>
              </a:solidFill>
            </a:endParaRPr>
          </a:p>
        </p:txBody>
      </p:sp>
      <p:pic>
        <p:nvPicPr>
          <p:cNvPr id="47" name="Picture 2" descr="C:\Users\U551178\Desktop\BPM1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190" y="5449381"/>
            <a:ext cx="405624" cy="239561"/>
          </a:xfrm>
          <a:prstGeom prst="rect">
            <a:avLst/>
          </a:prstGeom>
          <a:noFill/>
          <a:ln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9" name="Group 67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7996258" y="5997504"/>
            <a:ext cx="383865" cy="256015"/>
            <a:chOff x="8403431" y="4775626"/>
            <a:chExt cx="1169520" cy="981937"/>
          </a:xfrm>
        </p:grpSpPr>
        <p:sp>
          <p:nvSpPr>
            <p:cNvPr id="51" name="Freeform 34"/>
            <p:cNvSpPr>
              <a:spLocks noEditPoints="1"/>
            </p:cNvSpPr>
            <p:nvPr>
              <p:custDataLst>
                <p:tags r:id="rId2"/>
              </p:custDataLst>
            </p:nvPr>
          </p:nvSpPr>
          <p:spPr bwMode="auto">
            <a:xfrm rot="538081">
              <a:off x="9027836" y="4775626"/>
              <a:ext cx="545115" cy="548001"/>
            </a:xfrm>
            <a:custGeom>
              <a:avLst/>
              <a:gdLst>
                <a:gd name="T0" fmla="*/ 2147483647 w 114"/>
                <a:gd name="T1" fmla="*/ 2147483647 h 114"/>
                <a:gd name="T2" fmla="*/ 2147483647 w 114"/>
                <a:gd name="T3" fmla="*/ 2147483647 h 114"/>
                <a:gd name="T4" fmla="*/ 2147483647 w 114"/>
                <a:gd name="T5" fmla="*/ 2147483647 h 114"/>
                <a:gd name="T6" fmla="*/ 2147483647 w 114"/>
                <a:gd name="T7" fmla="*/ 2147483647 h 114"/>
                <a:gd name="T8" fmla="*/ 2147483647 w 114"/>
                <a:gd name="T9" fmla="*/ 2147483647 h 114"/>
                <a:gd name="T10" fmla="*/ 2147483647 w 114"/>
                <a:gd name="T11" fmla="*/ 2147483647 h 114"/>
                <a:gd name="T12" fmla="*/ 2147483647 w 114"/>
                <a:gd name="T13" fmla="*/ 2147483647 h 114"/>
                <a:gd name="T14" fmla="*/ 2147483647 w 114"/>
                <a:gd name="T15" fmla="*/ 2147483647 h 114"/>
                <a:gd name="T16" fmla="*/ 2147483647 w 114"/>
                <a:gd name="T17" fmla="*/ 2147483647 h 114"/>
                <a:gd name="T18" fmla="*/ 2147483647 w 114"/>
                <a:gd name="T19" fmla="*/ 2147483647 h 114"/>
                <a:gd name="T20" fmla="*/ 2147483647 w 114"/>
                <a:gd name="T21" fmla="*/ 2147483647 h 114"/>
                <a:gd name="T22" fmla="*/ 2147483647 w 114"/>
                <a:gd name="T23" fmla="*/ 0 h 114"/>
                <a:gd name="T24" fmla="*/ 2147483647 w 114"/>
                <a:gd name="T25" fmla="*/ 2147483647 h 114"/>
                <a:gd name="T26" fmla="*/ 2147483647 w 114"/>
                <a:gd name="T27" fmla="*/ 2147483647 h 114"/>
                <a:gd name="T28" fmla="*/ 2147483647 w 114"/>
                <a:gd name="T29" fmla="*/ 2147483647 h 114"/>
                <a:gd name="T30" fmla="*/ 2147483647 w 114"/>
                <a:gd name="T31" fmla="*/ 2147483647 h 114"/>
                <a:gd name="T32" fmla="*/ 2147483647 w 114"/>
                <a:gd name="T33" fmla="*/ 2147483647 h 114"/>
                <a:gd name="T34" fmla="*/ 2147483647 w 114"/>
                <a:gd name="T35" fmla="*/ 2147483647 h 114"/>
                <a:gd name="T36" fmla="*/ 2147483647 w 114"/>
                <a:gd name="T37" fmla="*/ 2147483647 h 114"/>
                <a:gd name="T38" fmla="*/ 2147483647 w 114"/>
                <a:gd name="T39" fmla="*/ 2147483647 h 114"/>
                <a:gd name="T40" fmla="*/ 2147483647 w 114"/>
                <a:gd name="T41" fmla="*/ 2147483647 h 114"/>
                <a:gd name="T42" fmla="*/ 2147483647 w 114"/>
                <a:gd name="T43" fmla="*/ 2147483647 h 114"/>
                <a:gd name="T44" fmla="*/ 2147483647 w 114"/>
                <a:gd name="T45" fmla="*/ 2147483647 h 114"/>
                <a:gd name="T46" fmla="*/ 2147483647 w 114"/>
                <a:gd name="T47" fmla="*/ 2147483647 h 114"/>
                <a:gd name="T48" fmla="*/ 2147483647 w 114"/>
                <a:gd name="T49" fmla="*/ 2147483647 h 114"/>
                <a:gd name="T50" fmla="*/ 2147483647 w 114"/>
                <a:gd name="T51" fmla="*/ 2147483647 h 114"/>
                <a:gd name="T52" fmla="*/ 2147483647 w 114"/>
                <a:gd name="T53" fmla="*/ 2147483647 h 114"/>
                <a:gd name="T54" fmla="*/ 2147483647 w 114"/>
                <a:gd name="T55" fmla="*/ 2147483647 h 114"/>
                <a:gd name="T56" fmla="*/ 2147483647 w 114"/>
                <a:gd name="T57" fmla="*/ 2147483647 h 114"/>
                <a:gd name="T58" fmla="*/ 2147483647 w 114"/>
                <a:gd name="T59" fmla="*/ 2147483647 h 114"/>
                <a:gd name="T60" fmla="*/ 2147483647 w 114"/>
                <a:gd name="T61" fmla="*/ 2147483647 h 114"/>
                <a:gd name="T62" fmla="*/ 2147483647 w 114"/>
                <a:gd name="T63" fmla="*/ 2147483647 h 114"/>
                <a:gd name="T64" fmla="*/ 2147483647 w 114"/>
                <a:gd name="T65" fmla="*/ 2147483647 h 114"/>
                <a:gd name="T66" fmla="*/ 2147483647 w 114"/>
                <a:gd name="T67" fmla="*/ 2147483647 h 114"/>
                <a:gd name="T68" fmla="*/ 2147483647 w 114"/>
                <a:gd name="T69" fmla="*/ 2147483647 h 114"/>
                <a:gd name="T70" fmla="*/ 2147483647 w 114"/>
                <a:gd name="T71" fmla="*/ 2147483647 h 114"/>
                <a:gd name="T72" fmla="*/ 2147483647 w 114"/>
                <a:gd name="T73" fmla="*/ 2147483647 h 114"/>
                <a:gd name="T74" fmla="*/ 2147483647 w 114"/>
                <a:gd name="T75" fmla="*/ 2147483647 h 114"/>
                <a:gd name="T76" fmla="*/ 2147483647 w 114"/>
                <a:gd name="T77" fmla="*/ 2147483647 h 114"/>
                <a:gd name="T78" fmla="*/ 2147483647 w 114"/>
                <a:gd name="T79" fmla="*/ 2147483647 h 114"/>
                <a:gd name="T80" fmla="*/ 2147483647 w 114"/>
                <a:gd name="T81" fmla="*/ 2147483647 h 114"/>
                <a:gd name="T82" fmla="*/ 2147483647 w 114"/>
                <a:gd name="T83" fmla="*/ 2147483647 h 114"/>
                <a:gd name="T84" fmla="*/ 2147483647 w 114"/>
                <a:gd name="T85" fmla="*/ 2147483647 h 114"/>
                <a:gd name="T86" fmla="*/ 2147483647 w 114"/>
                <a:gd name="T87" fmla="*/ 2147483647 h 114"/>
                <a:gd name="T88" fmla="*/ 2147483647 w 114"/>
                <a:gd name="T89" fmla="*/ 2147483647 h 114"/>
                <a:gd name="T90" fmla="*/ 2147483647 w 114"/>
                <a:gd name="T91" fmla="*/ 2147483647 h 114"/>
                <a:gd name="T92" fmla="*/ 2147483647 w 114"/>
                <a:gd name="T93" fmla="*/ 2147483647 h 114"/>
                <a:gd name="T94" fmla="*/ 2147483647 w 114"/>
                <a:gd name="T95" fmla="*/ 2147483647 h 114"/>
                <a:gd name="T96" fmla="*/ 2147483647 w 114"/>
                <a:gd name="T97" fmla="*/ 2147483647 h 114"/>
                <a:gd name="T98" fmla="*/ 2147483647 w 114"/>
                <a:gd name="T99" fmla="*/ 2147483647 h 114"/>
                <a:gd name="T100" fmla="*/ 2147483647 w 114"/>
                <a:gd name="T101" fmla="*/ 2147483647 h 114"/>
                <a:gd name="T102" fmla="*/ 2147483647 w 114"/>
                <a:gd name="T103" fmla="*/ 2147483647 h 114"/>
                <a:gd name="T104" fmla="*/ 2147483647 w 114"/>
                <a:gd name="T105" fmla="*/ 2147483647 h 114"/>
                <a:gd name="T106" fmla="*/ 2147483647 w 114"/>
                <a:gd name="T107" fmla="*/ 2147483647 h 11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14" h="114">
                  <a:moveTo>
                    <a:pt x="112" y="60"/>
                  </a:moveTo>
                  <a:cubicBezTo>
                    <a:pt x="106" y="59"/>
                    <a:pt x="106" y="59"/>
                    <a:pt x="106" y="59"/>
                  </a:cubicBezTo>
                  <a:cubicBezTo>
                    <a:pt x="106" y="53"/>
                    <a:pt x="105" y="48"/>
                    <a:pt x="103" y="43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11" y="39"/>
                    <a:pt x="111" y="37"/>
                    <a:pt x="110" y="36"/>
                  </a:cubicBezTo>
                  <a:cubicBezTo>
                    <a:pt x="102" y="22"/>
                    <a:pt x="102" y="22"/>
                    <a:pt x="102" y="22"/>
                  </a:cubicBezTo>
                  <a:cubicBezTo>
                    <a:pt x="101" y="20"/>
                    <a:pt x="99" y="20"/>
                    <a:pt x="98" y="21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88" y="21"/>
                    <a:pt x="84" y="18"/>
                    <a:pt x="80" y="16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6"/>
                    <a:pt x="81" y="5"/>
                    <a:pt x="80" y="5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2" y="0"/>
                    <a:pt x="61" y="1"/>
                    <a:pt x="60" y="2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4" y="10"/>
                    <a:pt x="49" y="11"/>
                    <a:pt x="44" y="12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9" y="4"/>
                    <a:pt x="38" y="3"/>
                    <a:pt x="36" y="4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1" y="13"/>
                    <a:pt x="20" y="15"/>
                    <a:pt x="21" y="16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1" y="26"/>
                    <a:pt x="18" y="30"/>
                    <a:pt x="16" y="35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7" y="32"/>
                    <a:pt x="5" y="33"/>
                    <a:pt x="5" y="34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0" y="52"/>
                    <a:pt x="1" y="54"/>
                    <a:pt x="3" y="54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9" y="61"/>
                    <a:pt x="10" y="66"/>
                    <a:pt x="11" y="71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4" y="75"/>
                    <a:pt x="4" y="77"/>
                    <a:pt x="4" y="78"/>
                  </a:cubicBezTo>
                  <a:cubicBezTo>
                    <a:pt x="13" y="93"/>
                    <a:pt x="13" y="93"/>
                    <a:pt x="13" y="93"/>
                  </a:cubicBezTo>
                  <a:cubicBezTo>
                    <a:pt x="14" y="94"/>
                    <a:pt x="15" y="94"/>
                    <a:pt x="16" y="94"/>
                  </a:cubicBezTo>
                  <a:cubicBezTo>
                    <a:pt x="22" y="90"/>
                    <a:pt x="22" y="90"/>
                    <a:pt x="22" y="90"/>
                  </a:cubicBezTo>
                  <a:cubicBezTo>
                    <a:pt x="25" y="94"/>
                    <a:pt x="30" y="97"/>
                    <a:pt x="34" y="100"/>
                  </a:cubicBezTo>
                  <a:cubicBezTo>
                    <a:pt x="33" y="106"/>
                    <a:pt x="33" y="106"/>
                    <a:pt x="33" y="106"/>
                  </a:cubicBezTo>
                  <a:cubicBezTo>
                    <a:pt x="32" y="108"/>
                    <a:pt x="33" y="109"/>
                    <a:pt x="35" y="109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2" y="114"/>
                    <a:pt x="54" y="113"/>
                    <a:pt x="54" y="112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61" y="106"/>
                    <a:pt x="67" y="105"/>
                    <a:pt x="72" y="104"/>
                  </a:cubicBezTo>
                  <a:cubicBezTo>
                    <a:pt x="75" y="109"/>
                    <a:pt x="75" y="109"/>
                    <a:pt x="75" y="109"/>
                  </a:cubicBezTo>
                  <a:cubicBezTo>
                    <a:pt x="76" y="110"/>
                    <a:pt x="77" y="111"/>
                    <a:pt x="78" y="110"/>
                  </a:cubicBezTo>
                  <a:cubicBezTo>
                    <a:pt x="93" y="102"/>
                    <a:pt x="93" y="102"/>
                    <a:pt x="93" y="102"/>
                  </a:cubicBezTo>
                  <a:cubicBezTo>
                    <a:pt x="94" y="101"/>
                    <a:pt x="95" y="99"/>
                    <a:pt x="94" y="98"/>
                  </a:cubicBezTo>
                  <a:cubicBezTo>
                    <a:pt x="91" y="93"/>
                    <a:pt x="91" y="93"/>
                    <a:pt x="91" y="93"/>
                  </a:cubicBezTo>
                  <a:cubicBezTo>
                    <a:pt x="95" y="89"/>
                    <a:pt x="98" y="85"/>
                    <a:pt x="100" y="80"/>
                  </a:cubicBezTo>
                  <a:cubicBezTo>
                    <a:pt x="107" y="82"/>
                    <a:pt x="107" y="82"/>
                    <a:pt x="107" y="82"/>
                  </a:cubicBezTo>
                  <a:cubicBezTo>
                    <a:pt x="108" y="82"/>
                    <a:pt x="109" y="81"/>
                    <a:pt x="110" y="80"/>
                  </a:cubicBezTo>
                  <a:cubicBezTo>
                    <a:pt x="114" y="63"/>
                    <a:pt x="114" y="63"/>
                    <a:pt x="114" y="63"/>
                  </a:cubicBezTo>
                  <a:cubicBezTo>
                    <a:pt x="114" y="62"/>
                    <a:pt x="113" y="61"/>
                    <a:pt x="112" y="60"/>
                  </a:cubicBezTo>
                  <a:close/>
                  <a:moveTo>
                    <a:pt x="53" y="75"/>
                  </a:moveTo>
                  <a:cubicBezTo>
                    <a:pt x="44" y="73"/>
                    <a:pt x="38" y="63"/>
                    <a:pt x="41" y="54"/>
                  </a:cubicBezTo>
                  <a:cubicBezTo>
                    <a:pt x="43" y="44"/>
                    <a:pt x="53" y="39"/>
                    <a:pt x="62" y="41"/>
                  </a:cubicBezTo>
                  <a:cubicBezTo>
                    <a:pt x="71" y="43"/>
                    <a:pt x="77" y="53"/>
                    <a:pt x="75" y="62"/>
                  </a:cubicBezTo>
                  <a:cubicBezTo>
                    <a:pt x="72" y="72"/>
                    <a:pt x="63" y="78"/>
                    <a:pt x="53" y="75"/>
                  </a:cubicBezTo>
                  <a:close/>
                </a:path>
              </a:pathLst>
            </a:custGeom>
            <a:solidFill>
              <a:srgbClr val="76B2E4"/>
            </a:solidFill>
            <a:ln>
              <a:solidFill>
                <a:srgbClr val="0070C0"/>
              </a:solidFill>
            </a:ln>
            <a:extLst/>
          </p:spPr>
          <p:txBody>
            <a:bodyPr/>
            <a:lstStyle/>
            <a:p>
              <a:pPr algn="ctr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endParaRPr lang="en-US" sz="700" kern="0" dirty="0">
                <a:solidFill>
                  <a:sysClr val="windowText" lastClr="000000"/>
                </a:solidFill>
                <a:latin typeface="Arial" pitchFamily="34" charset="0"/>
                <a:ea typeface="ＭＳ Ｐゴシック" charset="0"/>
                <a:cs typeface="Arial" pitchFamily="34" charset="0"/>
              </a:endParaRPr>
            </a:p>
          </p:txBody>
        </p:sp>
        <p:sp>
          <p:nvSpPr>
            <p:cNvPr id="52" name="Freeform 34"/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8403431" y="4832658"/>
              <a:ext cx="664049" cy="667022"/>
            </a:xfrm>
            <a:custGeom>
              <a:avLst/>
              <a:gdLst>
                <a:gd name="T0" fmla="*/ 2147483647 w 114"/>
                <a:gd name="T1" fmla="*/ 2147483647 h 114"/>
                <a:gd name="T2" fmla="*/ 2147483647 w 114"/>
                <a:gd name="T3" fmla="*/ 2147483647 h 114"/>
                <a:gd name="T4" fmla="*/ 2147483647 w 114"/>
                <a:gd name="T5" fmla="*/ 2147483647 h 114"/>
                <a:gd name="T6" fmla="*/ 2147483647 w 114"/>
                <a:gd name="T7" fmla="*/ 2147483647 h 114"/>
                <a:gd name="T8" fmla="*/ 2147483647 w 114"/>
                <a:gd name="T9" fmla="*/ 2147483647 h 114"/>
                <a:gd name="T10" fmla="*/ 2147483647 w 114"/>
                <a:gd name="T11" fmla="*/ 2147483647 h 114"/>
                <a:gd name="T12" fmla="*/ 2147483647 w 114"/>
                <a:gd name="T13" fmla="*/ 2147483647 h 114"/>
                <a:gd name="T14" fmla="*/ 2147483647 w 114"/>
                <a:gd name="T15" fmla="*/ 2147483647 h 114"/>
                <a:gd name="T16" fmla="*/ 2147483647 w 114"/>
                <a:gd name="T17" fmla="*/ 2147483647 h 114"/>
                <a:gd name="T18" fmla="*/ 2147483647 w 114"/>
                <a:gd name="T19" fmla="*/ 2147483647 h 114"/>
                <a:gd name="T20" fmla="*/ 2147483647 w 114"/>
                <a:gd name="T21" fmla="*/ 2147483647 h 114"/>
                <a:gd name="T22" fmla="*/ 2147483647 w 114"/>
                <a:gd name="T23" fmla="*/ 0 h 114"/>
                <a:gd name="T24" fmla="*/ 2147483647 w 114"/>
                <a:gd name="T25" fmla="*/ 2147483647 h 114"/>
                <a:gd name="T26" fmla="*/ 2147483647 w 114"/>
                <a:gd name="T27" fmla="*/ 2147483647 h 114"/>
                <a:gd name="T28" fmla="*/ 2147483647 w 114"/>
                <a:gd name="T29" fmla="*/ 2147483647 h 114"/>
                <a:gd name="T30" fmla="*/ 2147483647 w 114"/>
                <a:gd name="T31" fmla="*/ 2147483647 h 114"/>
                <a:gd name="T32" fmla="*/ 2147483647 w 114"/>
                <a:gd name="T33" fmla="*/ 2147483647 h 114"/>
                <a:gd name="T34" fmla="*/ 2147483647 w 114"/>
                <a:gd name="T35" fmla="*/ 2147483647 h 114"/>
                <a:gd name="T36" fmla="*/ 2147483647 w 114"/>
                <a:gd name="T37" fmla="*/ 2147483647 h 114"/>
                <a:gd name="T38" fmla="*/ 2147483647 w 114"/>
                <a:gd name="T39" fmla="*/ 2147483647 h 114"/>
                <a:gd name="T40" fmla="*/ 2147483647 w 114"/>
                <a:gd name="T41" fmla="*/ 2147483647 h 114"/>
                <a:gd name="T42" fmla="*/ 2147483647 w 114"/>
                <a:gd name="T43" fmla="*/ 2147483647 h 114"/>
                <a:gd name="T44" fmla="*/ 2147483647 w 114"/>
                <a:gd name="T45" fmla="*/ 2147483647 h 114"/>
                <a:gd name="T46" fmla="*/ 2147483647 w 114"/>
                <a:gd name="T47" fmla="*/ 2147483647 h 114"/>
                <a:gd name="T48" fmla="*/ 2147483647 w 114"/>
                <a:gd name="T49" fmla="*/ 2147483647 h 114"/>
                <a:gd name="T50" fmla="*/ 2147483647 w 114"/>
                <a:gd name="T51" fmla="*/ 2147483647 h 114"/>
                <a:gd name="T52" fmla="*/ 2147483647 w 114"/>
                <a:gd name="T53" fmla="*/ 2147483647 h 114"/>
                <a:gd name="T54" fmla="*/ 2147483647 w 114"/>
                <a:gd name="T55" fmla="*/ 2147483647 h 114"/>
                <a:gd name="T56" fmla="*/ 2147483647 w 114"/>
                <a:gd name="T57" fmla="*/ 2147483647 h 114"/>
                <a:gd name="T58" fmla="*/ 2147483647 w 114"/>
                <a:gd name="T59" fmla="*/ 2147483647 h 114"/>
                <a:gd name="T60" fmla="*/ 2147483647 w 114"/>
                <a:gd name="T61" fmla="*/ 2147483647 h 114"/>
                <a:gd name="T62" fmla="*/ 2147483647 w 114"/>
                <a:gd name="T63" fmla="*/ 2147483647 h 114"/>
                <a:gd name="T64" fmla="*/ 2147483647 w 114"/>
                <a:gd name="T65" fmla="*/ 2147483647 h 114"/>
                <a:gd name="T66" fmla="*/ 2147483647 w 114"/>
                <a:gd name="T67" fmla="*/ 2147483647 h 114"/>
                <a:gd name="T68" fmla="*/ 2147483647 w 114"/>
                <a:gd name="T69" fmla="*/ 2147483647 h 114"/>
                <a:gd name="T70" fmla="*/ 2147483647 w 114"/>
                <a:gd name="T71" fmla="*/ 2147483647 h 114"/>
                <a:gd name="T72" fmla="*/ 2147483647 w 114"/>
                <a:gd name="T73" fmla="*/ 2147483647 h 114"/>
                <a:gd name="T74" fmla="*/ 2147483647 w 114"/>
                <a:gd name="T75" fmla="*/ 2147483647 h 114"/>
                <a:gd name="T76" fmla="*/ 2147483647 w 114"/>
                <a:gd name="T77" fmla="*/ 2147483647 h 114"/>
                <a:gd name="T78" fmla="*/ 2147483647 w 114"/>
                <a:gd name="T79" fmla="*/ 2147483647 h 114"/>
                <a:gd name="T80" fmla="*/ 2147483647 w 114"/>
                <a:gd name="T81" fmla="*/ 2147483647 h 114"/>
                <a:gd name="T82" fmla="*/ 2147483647 w 114"/>
                <a:gd name="T83" fmla="*/ 2147483647 h 114"/>
                <a:gd name="T84" fmla="*/ 2147483647 w 114"/>
                <a:gd name="T85" fmla="*/ 2147483647 h 114"/>
                <a:gd name="T86" fmla="*/ 2147483647 w 114"/>
                <a:gd name="T87" fmla="*/ 2147483647 h 114"/>
                <a:gd name="T88" fmla="*/ 2147483647 w 114"/>
                <a:gd name="T89" fmla="*/ 2147483647 h 114"/>
                <a:gd name="T90" fmla="*/ 2147483647 w 114"/>
                <a:gd name="T91" fmla="*/ 2147483647 h 114"/>
                <a:gd name="T92" fmla="*/ 2147483647 w 114"/>
                <a:gd name="T93" fmla="*/ 2147483647 h 114"/>
                <a:gd name="T94" fmla="*/ 2147483647 w 114"/>
                <a:gd name="T95" fmla="*/ 2147483647 h 114"/>
                <a:gd name="T96" fmla="*/ 2147483647 w 114"/>
                <a:gd name="T97" fmla="*/ 2147483647 h 114"/>
                <a:gd name="T98" fmla="*/ 2147483647 w 114"/>
                <a:gd name="T99" fmla="*/ 2147483647 h 114"/>
                <a:gd name="T100" fmla="*/ 2147483647 w 114"/>
                <a:gd name="T101" fmla="*/ 2147483647 h 114"/>
                <a:gd name="T102" fmla="*/ 2147483647 w 114"/>
                <a:gd name="T103" fmla="*/ 2147483647 h 114"/>
                <a:gd name="T104" fmla="*/ 2147483647 w 114"/>
                <a:gd name="T105" fmla="*/ 2147483647 h 114"/>
                <a:gd name="T106" fmla="*/ 2147483647 w 114"/>
                <a:gd name="T107" fmla="*/ 2147483647 h 11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14" h="114">
                  <a:moveTo>
                    <a:pt x="112" y="60"/>
                  </a:moveTo>
                  <a:cubicBezTo>
                    <a:pt x="106" y="59"/>
                    <a:pt x="106" y="59"/>
                    <a:pt x="106" y="59"/>
                  </a:cubicBezTo>
                  <a:cubicBezTo>
                    <a:pt x="106" y="53"/>
                    <a:pt x="105" y="48"/>
                    <a:pt x="103" y="43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11" y="39"/>
                    <a:pt x="111" y="37"/>
                    <a:pt x="110" y="36"/>
                  </a:cubicBezTo>
                  <a:cubicBezTo>
                    <a:pt x="102" y="22"/>
                    <a:pt x="102" y="22"/>
                    <a:pt x="102" y="22"/>
                  </a:cubicBezTo>
                  <a:cubicBezTo>
                    <a:pt x="101" y="20"/>
                    <a:pt x="99" y="20"/>
                    <a:pt x="98" y="21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88" y="21"/>
                    <a:pt x="84" y="18"/>
                    <a:pt x="80" y="16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6"/>
                    <a:pt x="81" y="5"/>
                    <a:pt x="80" y="5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2" y="0"/>
                    <a:pt x="61" y="1"/>
                    <a:pt x="60" y="2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4" y="10"/>
                    <a:pt x="49" y="11"/>
                    <a:pt x="44" y="12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9" y="4"/>
                    <a:pt x="38" y="3"/>
                    <a:pt x="36" y="4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1" y="13"/>
                    <a:pt x="20" y="15"/>
                    <a:pt x="21" y="16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1" y="26"/>
                    <a:pt x="18" y="30"/>
                    <a:pt x="16" y="35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7" y="32"/>
                    <a:pt x="5" y="33"/>
                    <a:pt x="5" y="34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0" y="52"/>
                    <a:pt x="1" y="54"/>
                    <a:pt x="3" y="54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9" y="61"/>
                    <a:pt x="10" y="66"/>
                    <a:pt x="11" y="71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4" y="75"/>
                    <a:pt x="4" y="77"/>
                    <a:pt x="4" y="78"/>
                  </a:cubicBezTo>
                  <a:cubicBezTo>
                    <a:pt x="13" y="93"/>
                    <a:pt x="13" y="93"/>
                    <a:pt x="13" y="93"/>
                  </a:cubicBezTo>
                  <a:cubicBezTo>
                    <a:pt x="14" y="94"/>
                    <a:pt x="15" y="94"/>
                    <a:pt x="16" y="94"/>
                  </a:cubicBezTo>
                  <a:cubicBezTo>
                    <a:pt x="22" y="90"/>
                    <a:pt x="22" y="90"/>
                    <a:pt x="22" y="90"/>
                  </a:cubicBezTo>
                  <a:cubicBezTo>
                    <a:pt x="25" y="94"/>
                    <a:pt x="30" y="97"/>
                    <a:pt x="34" y="100"/>
                  </a:cubicBezTo>
                  <a:cubicBezTo>
                    <a:pt x="33" y="106"/>
                    <a:pt x="33" y="106"/>
                    <a:pt x="33" y="106"/>
                  </a:cubicBezTo>
                  <a:cubicBezTo>
                    <a:pt x="32" y="108"/>
                    <a:pt x="33" y="109"/>
                    <a:pt x="35" y="109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2" y="114"/>
                    <a:pt x="54" y="113"/>
                    <a:pt x="54" y="112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61" y="106"/>
                    <a:pt x="67" y="105"/>
                    <a:pt x="72" y="104"/>
                  </a:cubicBezTo>
                  <a:cubicBezTo>
                    <a:pt x="75" y="109"/>
                    <a:pt x="75" y="109"/>
                    <a:pt x="75" y="109"/>
                  </a:cubicBezTo>
                  <a:cubicBezTo>
                    <a:pt x="76" y="110"/>
                    <a:pt x="77" y="111"/>
                    <a:pt x="78" y="110"/>
                  </a:cubicBezTo>
                  <a:cubicBezTo>
                    <a:pt x="93" y="102"/>
                    <a:pt x="93" y="102"/>
                    <a:pt x="93" y="102"/>
                  </a:cubicBezTo>
                  <a:cubicBezTo>
                    <a:pt x="94" y="101"/>
                    <a:pt x="95" y="99"/>
                    <a:pt x="94" y="98"/>
                  </a:cubicBezTo>
                  <a:cubicBezTo>
                    <a:pt x="91" y="93"/>
                    <a:pt x="91" y="93"/>
                    <a:pt x="91" y="93"/>
                  </a:cubicBezTo>
                  <a:cubicBezTo>
                    <a:pt x="95" y="89"/>
                    <a:pt x="98" y="85"/>
                    <a:pt x="100" y="80"/>
                  </a:cubicBezTo>
                  <a:cubicBezTo>
                    <a:pt x="107" y="82"/>
                    <a:pt x="107" y="82"/>
                    <a:pt x="107" y="82"/>
                  </a:cubicBezTo>
                  <a:cubicBezTo>
                    <a:pt x="108" y="82"/>
                    <a:pt x="109" y="81"/>
                    <a:pt x="110" y="80"/>
                  </a:cubicBezTo>
                  <a:cubicBezTo>
                    <a:pt x="114" y="63"/>
                    <a:pt x="114" y="63"/>
                    <a:pt x="114" y="63"/>
                  </a:cubicBezTo>
                  <a:cubicBezTo>
                    <a:pt x="114" y="62"/>
                    <a:pt x="113" y="61"/>
                    <a:pt x="112" y="60"/>
                  </a:cubicBezTo>
                  <a:close/>
                  <a:moveTo>
                    <a:pt x="53" y="75"/>
                  </a:moveTo>
                  <a:cubicBezTo>
                    <a:pt x="44" y="73"/>
                    <a:pt x="38" y="63"/>
                    <a:pt x="41" y="54"/>
                  </a:cubicBezTo>
                  <a:cubicBezTo>
                    <a:pt x="43" y="44"/>
                    <a:pt x="53" y="39"/>
                    <a:pt x="62" y="41"/>
                  </a:cubicBezTo>
                  <a:cubicBezTo>
                    <a:pt x="71" y="43"/>
                    <a:pt x="77" y="53"/>
                    <a:pt x="75" y="62"/>
                  </a:cubicBezTo>
                  <a:cubicBezTo>
                    <a:pt x="72" y="72"/>
                    <a:pt x="63" y="78"/>
                    <a:pt x="53" y="75"/>
                  </a:cubicBezTo>
                  <a:close/>
                </a:path>
              </a:pathLst>
            </a:custGeom>
            <a:solidFill>
              <a:srgbClr val="066BB0"/>
            </a:solidFill>
            <a:ln>
              <a:solidFill>
                <a:srgbClr val="0070C0"/>
              </a:solidFill>
            </a:ln>
            <a:extLst/>
          </p:spPr>
          <p:txBody>
            <a:bodyPr/>
            <a:lstStyle/>
            <a:p>
              <a:pPr algn="ctr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endParaRPr lang="en-US" sz="700" kern="0" dirty="0">
                <a:solidFill>
                  <a:sysClr val="windowText" lastClr="000000"/>
                </a:solidFill>
                <a:latin typeface="Arial" pitchFamily="34" charset="0"/>
                <a:ea typeface="ＭＳ Ｐゴシック" charset="0"/>
                <a:cs typeface="Arial" pitchFamily="34" charset="0"/>
              </a:endParaRPr>
            </a:p>
          </p:txBody>
        </p:sp>
        <p:sp>
          <p:nvSpPr>
            <p:cNvPr id="54" name="Freeform 34"/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 rot="1469594">
              <a:off x="8931201" y="5308749"/>
              <a:ext cx="448482" cy="448814"/>
            </a:xfrm>
            <a:custGeom>
              <a:avLst/>
              <a:gdLst>
                <a:gd name="T0" fmla="*/ 2147483647 w 114"/>
                <a:gd name="T1" fmla="*/ 2147483647 h 114"/>
                <a:gd name="T2" fmla="*/ 2147483647 w 114"/>
                <a:gd name="T3" fmla="*/ 2147483647 h 114"/>
                <a:gd name="T4" fmla="*/ 2147483647 w 114"/>
                <a:gd name="T5" fmla="*/ 2147483647 h 114"/>
                <a:gd name="T6" fmla="*/ 2147483647 w 114"/>
                <a:gd name="T7" fmla="*/ 2147483647 h 114"/>
                <a:gd name="T8" fmla="*/ 2147483647 w 114"/>
                <a:gd name="T9" fmla="*/ 2147483647 h 114"/>
                <a:gd name="T10" fmla="*/ 2147483647 w 114"/>
                <a:gd name="T11" fmla="*/ 2147483647 h 114"/>
                <a:gd name="T12" fmla="*/ 2147483647 w 114"/>
                <a:gd name="T13" fmla="*/ 2147483647 h 114"/>
                <a:gd name="T14" fmla="*/ 2147483647 w 114"/>
                <a:gd name="T15" fmla="*/ 2147483647 h 114"/>
                <a:gd name="T16" fmla="*/ 2147483647 w 114"/>
                <a:gd name="T17" fmla="*/ 2147483647 h 114"/>
                <a:gd name="T18" fmla="*/ 2147483647 w 114"/>
                <a:gd name="T19" fmla="*/ 2147483647 h 114"/>
                <a:gd name="T20" fmla="*/ 2147483647 w 114"/>
                <a:gd name="T21" fmla="*/ 2147483647 h 114"/>
                <a:gd name="T22" fmla="*/ 2147483647 w 114"/>
                <a:gd name="T23" fmla="*/ 0 h 114"/>
                <a:gd name="T24" fmla="*/ 2147483647 w 114"/>
                <a:gd name="T25" fmla="*/ 2147483647 h 114"/>
                <a:gd name="T26" fmla="*/ 2147483647 w 114"/>
                <a:gd name="T27" fmla="*/ 2147483647 h 114"/>
                <a:gd name="T28" fmla="*/ 2147483647 w 114"/>
                <a:gd name="T29" fmla="*/ 2147483647 h 114"/>
                <a:gd name="T30" fmla="*/ 2147483647 w 114"/>
                <a:gd name="T31" fmla="*/ 2147483647 h 114"/>
                <a:gd name="T32" fmla="*/ 2147483647 w 114"/>
                <a:gd name="T33" fmla="*/ 2147483647 h 114"/>
                <a:gd name="T34" fmla="*/ 2147483647 w 114"/>
                <a:gd name="T35" fmla="*/ 2147483647 h 114"/>
                <a:gd name="T36" fmla="*/ 2147483647 w 114"/>
                <a:gd name="T37" fmla="*/ 2147483647 h 114"/>
                <a:gd name="T38" fmla="*/ 2147483647 w 114"/>
                <a:gd name="T39" fmla="*/ 2147483647 h 114"/>
                <a:gd name="T40" fmla="*/ 2147483647 w 114"/>
                <a:gd name="T41" fmla="*/ 2147483647 h 114"/>
                <a:gd name="T42" fmla="*/ 2147483647 w 114"/>
                <a:gd name="T43" fmla="*/ 2147483647 h 114"/>
                <a:gd name="T44" fmla="*/ 2147483647 w 114"/>
                <a:gd name="T45" fmla="*/ 2147483647 h 114"/>
                <a:gd name="T46" fmla="*/ 2147483647 w 114"/>
                <a:gd name="T47" fmla="*/ 2147483647 h 114"/>
                <a:gd name="T48" fmla="*/ 2147483647 w 114"/>
                <a:gd name="T49" fmla="*/ 2147483647 h 114"/>
                <a:gd name="T50" fmla="*/ 2147483647 w 114"/>
                <a:gd name="T51" fmla="*/ 2147483647 h 114"/>
                <a:gd name="T52" fmla="*/ 2147483647 w 114"/>
                <a:gd name="T53" fmla="*/ 2147483647 h 114"/>
                <a:gd name="T54" fmla="*/ 2147483647 w 114"/>
                <a:gd name="T55" fmla="*/ 2147483647 h 114"/>
                <a:gd name="T56" fmla="*/ 2147483647 w 114"/>
                <a:gd name="T57" fmla="*/ 2147483647 h 114"/>
                <a:gd name="T58" fmla="*/ 2147483647 w 114"/>
                <a:gd name="T59" fmla="*/ 2147483647 h 114"/>
                <a:gd name="T60" fmla="*/ 2147483647 w 114"/>
                <a:gd name="T61" fmla="*/ 2147483647 h 114"/>
                <a:gd name="T62" fmla="*/ 2147483647 w 114"/>
                <a:gd name="T63" fmla="*/ 2147483647 h 114"/>
                <a:gd name="T64" fmla="*/ 2147483647 w 114"/>
                <a:gd name="T65" fmla="*/ 2147483647 h 114"/>
                <a:gd name="T66" fmla="*/ 2147483647 w 114"/>
                <a:gd name="T67" fmla="*/ 2147483647 h 114"/>
                <a:gd name="T68" fmla="*/ 2147483647 w 114"/>
                <a:gd name="T69" fmla="*/ 2147483647 h 114"/>
                <a:gd name="T70" fmla="*/ 2147483647 w 114"/>
                <a:gd name="T71" fmla="*/ 2147483647 h 114"/>
                <a:gd name="T72" fmla="*/ 2147483647 w 114"/>
                <a:gd name="T73" fmla="*/ 2147483647 h 114"/>
                <a:gd name="T74" fmla="*/ 2147483647 w 114"/>
                <a:gd name="T75" fmla="*/ 2147483647 h 114"/>
                <a:gd name="T76" fmla="*/ 2147483647 w 114"/>
                <a:gd name="T77" fmla="*/ 2147483647 h 114"/>
                <a:gd name="T78" fmla="*/ 2147483647 w 114"/>
                <a:gd name="T79" fmla="*/ 2147483647 h 114"/>
                <a:gd name="T80" fmla="*/ 2147483647 w 114"/>
                <a:gd name="T81" fmla="*/ 2147483647 h 114"/>
                <a:gd name="T82" fmla="*/ 2147483647 w 114"/>
                <a:gd name="T83" fmla="*/ 2147483647 h 114"/>
                <a:gd name="T84" fmla="*/ 2147483647 w 114"/>
                <a:gd name="T85" fmla="*/ 2147483647 h 114"/>
                <a:gd name="T86" fmla="*/ 2147483647 w 114"/>
                <a:gd name="T87" fmla="*/ 2147483647 h 114"/>
                <a:gd name="T88" fmla="*/ 2147483647 w 114"/>
                <a:gd name="T89" fmla="*/ 2147483647 h 114"/>
                <a:gd name="T90" fmla="*/ 2147483647 w 114"/>
                <a:gd name="T91" fmla="*/ 2147483647 h 114"/>
                <a:gd name="T92" fmla="*/ 2147483647 w 114"/>
                <a:gd name="T93" fmla="*/ 2147483647 h 114"/>
                <a:gd name="T94" fmla="*/ 2147483647 w 114"/>
                <a:gd name="T95" fmla="*/ 2147483647 h 114"/>
                <a:gd name="T96" fmla="*/ 2147483647 w 114"/>
                <a:gd name="T97" fmla="*/ 2147483647 h 114"/>
                <a:gd name="T98" fmla="*/ 2147483647 w 114"/>
                <a:gd name="T99" fmla="*/ 2147483647 h 114"/>
                <a:gd name="T100" fmla="*/ 2147483647 w 114"/>
                <a:gd name="T101" fmla="*/ 2147483647 h 114"/>
                <a:gd name="T102" fmla="*/ 2147483647 w 114"/>
                <a:gd name="T103" fmla="*/ 2147483647 h 114"/>
                <a:gd name="T104" fmla="*/ 2147483647 w 114"/>
                <a:gd name="T105" fmla="*/ 2147483647 h 114"/>
                <a:gd name="T106" fmla="*/ 2147483647 w 114"/>
                <a:gd name="T107" fmla="*/ 2147483647 h 11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14" h="114">
                  <a:moveTo>
                    <a:pt x="112" y="60"/>
                  </a:moveTo>
                  <a:cubicBezTo>
                    <a:pt x="106" y="59"/>
                    <a:pt x="106" y="59"/>
                    <a:pt x="106" y="59"/>
                  </a:cubicBezTo>
                  <a:cubicBezTo>
                    <a:pt x="106" y="53"/>
                    <a:pt x="105" y="48"/>
                    <a:pt x="103" y="43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11" y="39"/>
                    <a:pt x="111" y="37"/>
                    <a:pt x="110" y="36"/>
                  </a:cubicBezTo>
                  <a:cubicBezTo>
                    <a:pt x="102" y="22"/>
                    <a:pt x="102" y="22"/>
                    <a:pt x="102" y="22"/>
                  </a:cubicBezTo>
                  <a:cubicBezTo>
                    <a:pt x="101" y="20"/>
                    <a:pt x="99" y="20"/>
                    <a:pt x="98" y="21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88" y="21"/>
                    <a:pt x="84" y="18"/>
                    <a:pt x="80" y="16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6"/>
                    <a:pt x="81" y="5"/>
                    <a:pt x="80" y="5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2" y="0"/>
                    <a:pt x="61" y="1"/>
                    <a:pt x="60" y="2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4" y="10"/>
                    <a:pt x="49" y="11"/>
                    <a:pt x="44" y="12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9" y="4"/>
                    <a:pt x="38" y="3"/>
                    <a:pt x="36" y="4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1" y="13"/>
                    <a:pt x="20" y="15"/>
                    <a:pt x="21" y="16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1" y="26"/>
                    <a:pt x="18" y="30"/>
                    <a:pt x="16" y="35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7" y="32"/>
                    <a:pt x="5" y="33"/>
                    <a:pt x="5" y="34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0" y="52"/>
                    <a:pt x="1" y="54"/>
                    <a:pt x="3" y="54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9" y="61"/>
                    <a:pt x="10" y="66"/>
                    <a:pt x="11" y="71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4" y="75"/>
                    <a:pt x="4" y="77"/>
                    <a:pt x="4" y="78"/>
                  </a:cubicBezTo>
                  <a:cubicBezTo>
                    <a:pt x="13" y="93"/>
                    <a:pt x="13" y="93"/>
                    <a:pt x="13" y="93"/>
                  </a:cubicBezTo>
                  <a:cubicBezTo>
                    <a:pt x="14" y="94"/>
                    <a:pt x="15" y="94"/>
                    <a:pt x="16" y="94"/>
                  </a:cubicBezTo>
                  <a:cubicBezTo>
                    <a:pt x="22" y="90"/>
                    <a:pt x="22" y="90"/>
                    <a:pt x="22" y="90"/>
                  </a:cubicBezTo>
                  <a:cubicBezTo>
                    <a:pt x="25" y="94"/>
                    <a:pt x="30" y="97"/>
                    <a:pt x="34" y="100"/>
                  </a:cubicBezTo>
                  <a:cubicBezTo>
                    <a:pt x="33" y="106"/>
                    <a:pt x="33" y="106"/>
                    <a:pt x="33" y="106"/>
                  </a:cubicBezTo>
                  <a:cubicBezTo>
                    <a:pt x="32" y="108"/>
                    <a:pt x="33" y="109"/>
                    <a:pt x="35" y="109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2" y="114"/>
                    <a:pt x="54" y="113"/>
                    <a:pt x="54" y="112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61" y="106"/>
                    <a:pt x="67" y="105"/>
                    <a:pt x="72" y="104"/>
                  </a:cubicBezTo>
                  <a:cubicBezTo>
                    <a:pt x="75" y="109"/>
                    <a:pt x="75" y="109"/>
                    <a:pt x="75" y="109"/>
                  </a:cubicBezTo>
                  <a:cubicBezTo>
                    <a:pt x="76" y="110"/>
                    <a:pt x="77" y="111"/>
                    <a:pt x="78" y="110"/>
                  </a:cubicBezTo>
                  <a:cubicBezTo>
                    <a:pt x="93" y="102"/>
                    <a:pt x="93" y="102"/>
                    <a:pt x="93" y="102"/>
                  </a:cubicBezTo>
                  <a:cubicBezTo>
                    <a:pt x="94" y="101"/>
                    <a:pt x="95" y="99"/>
                    <a:pt x="94" y="98"/>
                  </a:cubicBezTo>
                  <a:cubicBezTo>
                    <a:pt x="91" y="93"/>
                    <a:pt x="91" y="93"/>
                    <a:pt x="91" y="93"/>
                  </a:cubicBezTo>
                  <a:cubicBezTo>
                    <a:pt x="95" y="89"/>
                    <a:pt x="98" y="85"/>
                    <a:pt x="100" y="80"/>
                  </a:cubicBezTo>
                  <a:cubicBezTo>
                    <a:pt x="107" y="82"/>
                    <a:pt x="107" y="82"/>
                    <a:pt x="107" y="82"/>
                  </a:cubicBezTo>
                  <a:cubicBezTo>
                    <a:pt x="108" y="82"/>
                    <a:pt x="109" y="81"/>
                    <a:pt x="110" y="80"/>
                  </a:cubicBezTo>
                  <a:cubicBezTo>
                    <a:pt x="114" y="63"/>
                    <a:pt x="114" y="63"/>
                    <a:pt x="114" y="63"/>
                  </a:cubicBezTo>
                  <a:cubicBezTo>
                    <a:pt x="114" y="62"/>
                    <a:pt x="113" y="61"/>
                    <a:pt x="112" y="60"/>
                  </a:cubicBezTo>
                  <a:close/>
                  <a:moveTo>
                    <a:pt x="53" y="75"/>
                  </a:moveTo>
                  <a:cubicBezTo>
                    <a:pt x="44" y="73"/>
                    <a:pt x="38" y="63"/>
                    <a:pt x="41" y="54"/>
                  </a:cubicBezTo>
                  <a:cubicBezTo>
                    <a:pt x="43" y="44"/>
                    <a:pt x="53" y="39"/>
                    <a:pt x="62" y="41"/>
                  </a:cubicBezTo>
                  <a:cubicBezTo>
                    <a:pt x="71" y="43"/>
                    <a:pt x="77" y="53"/>
                    <a:pt x="75" y="62"/>
                  </a:cubicBezTo>
                  <a:cubicBezTo>
                    <a:pt x="72" y="72"/>
                    <a:pt x="63" y="78"/>
                    <a:pt x="53" y="75"/>
                  </a:cubicBezTo>
                  <a:close/>
                </a:path>
              </a:pathLst>
            </a:custGeom>
            <a:solidFill>
              <a:srgbClr val="A5CCED"/>
            </a:solidFill>
            <a:ln>
              <a:solidFill>
                <a:srgbClr val="0070C0"/>
              </a:solidFill>
            </a:ln>
            <a:extLst/>
          </p:spPr>
          <p:txBody>
            <a:bodyPr/>
            <a:lstStyle/>
            <a:p>
              <a:pPr algn="ctr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endParaRPr lang="en-US" sz="700" kern="0" dirty="0">
                <a:solidFill>
                  <a:sysClr val="windowText" lastClr="000000"/>
                </a:solidFill>
                <a:latin typeface="Arial" pitchFamily="34" charset="0"/>
                <a:ea typeface="ＭＳ Ｐゴシック" charset="0"/>
                <a:cs typeface="Arial" pitchFamily="34" charset="0"/>
              </a:endParaRPr>
            </a:p>
          </p:txBody>
        </p:sp>
      </p:grpSp>
      <p:sp>
        <p:nvSpPr>
          <p:cNvPr id="55" name="Rounded Rectangle 54"/>
          <p:cNvSpPr/>
          <p:nvPr/>
        </p:nvSpPr>
        <p:spPr bwMode="auto">
          <a:xfrm>
            <a:off x="7779255" y="5268367"/>
            <a:ext cx="802857" cy="441656"/>
          </a:xfrm>
          <a:prstGeom prst="roundRect">
            <a:avLst>
              <a:gd name="adj" fmla="val 13101"/>
            </a:avLst>
          </a:prstGeom>
          <a:noFill/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rgbClr val="0070C0"/>
                </a:solidFill>
                <a:latin typeface="+mj-lt"/>
                <a:ea typeface="MS PGothic" pitchFamily="34" charset="-128"/>
              </a:rPr>
              <a:t>BPMS</a:t>
            </a:r>
            <a:endParaRPr lang="en-US" sz="1000" b="1" dirty="0">
              <a:solidFill>
                <a:srgbClr val="0070C0"/>
              </a:solidFill>
              <a:latin typeface="+mj-lt"/>
              <a:ea typeface="MS PGothic" pitchFamily="34" charset="-128"/>
            </a:endParaRPr>
          </a:p>
        </p:txBody>
      </p:sp>
      <p:sp>
        <p:nvSpPr>
          <p:cNvPr id="58" name="Rounded Rectangle 57"/>
          <p:cNvSpPr/>
          <p:nvPr/>
        </p:nvSpPr>
        <p:spPr bwMode="auto">
          <a:xfrm rot="5400000">
            <a:off x="6589755" y="2875187"/>
            <a:ext cx="914184" cy="3243261"/>
          </a:xfrm>
          <a:prstGeom prst="roundRect">
            <a:avLst>
              <a:gd name="adj" fmla="val 7436"/>
            </a:avLst>
          </a:prstGeom>
          <a:noFill/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n w="38100">
                <a:solidFill>
                  <a:schemeClr val="tx1"/>
                </a:solidFill>
              </a:ln>
              <a:solidFill>
                <a:srgbClr val="626366"/>
              </a:solidFill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59" name="Rounded Rectangle 58"/>
          <p:cNvSpPr/>
          <p:nvPr/>
        </p:nvSpPr>
        <p:spPr bwMode="auto">
          <a:xfrm rot="5400000">
            <a:off x="6006840" y="3597541"/>
            <a:ext cx="496704" cy="1549655"/>
          </a:xfrm>
          <a:prstGeom prst="roundRect">
            <a:avLst>
              <a:gd name="adj" fmla="val 8398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1" dirty="0">
              <a:solidFill>
                <a:schemeClr val="bg1">
                  <a:lumMod val="95000"/>
                </a:schemeClr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60" name="Rounded Rectangle 59"/>
          <p:cNvSpPr/>
          <p:nvPr/>
        </p:nvSpPr>
        <p:spPr bwMode="auto">
          <a:xfrm rot="5400000">
            <a:off x="6124288" y="3702316"/>
            <a:ext cx="496704" cy="1549655"/>
          </a:xfrm>
          <a:prstGeom prst="roundRect">
            <a:avLst>
              <a:gd name="adj" fmla="val 8398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1" dirty="0">
              <a:solidFill>
                <a:schemeClr val="bg1">
                  <a:lumMod val="95000"/>
                </a:schemeClr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61" name="Rounded Rectangle 60"/>
          <p:cNvSpPr/>
          <p:nvPr/>
        </p:nvSpPr>
        <p:spPr bwMode="auto">
          <a:xfrm rot="5400000">
            <a:off x="6249687" y="3816616"/>
            <a:ext cx="496704" cy="1549655"/>
          </a:xfrm>
          <a:prstGeom prst="roundRect">
            <a:avLst>
              <a:gd name="adj" fmla="val 8398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+mj-lt"/>
                <a:ea typeface="ＭＳ Ｐゴシック" charset="0"/>
                <a:cs typeface="MS PGothic"/>
              </a:rPr>
              <a:t>Domain </a:t>
            </a: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ＭＳ Ｐゴシック" charset="0"/>
                <a:cs typeface="MS PGothic"/>
              </a:rPr>
              <a:t>Microservices</a:t>
            </a:r>
            <a:endParaRPr lang="en-US" sz="1200" b="1" dirty="0">
              <a:solidFill>
                <a:schemeClr val="bg1">
                  <a:lumMod val="95000"/>
                </a:schemeClr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62" name="Rounded Rectangle 61"/>
          <p:cNvSpPr/>
          <p:nvPr/>
        </p:nvSpPr>
        <p:spPr bwMode="auto">
          <a:xfrm rot="5400000">
            <a:off x="3696596" y="3549061"/>
            <a:ext cx="914184" cy="1895514"/>
          </a:xfrm>
          <a:prstGeom prst="roundRect">
            <a:avLst>
              <a:gd name="adj" fmla="val 7436"/>
            </a:avLst>
          </a:prstGeom>
          <a:noFill/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ln w="38100">
                <a:solidFill>
                  <a:schemeClr val="tx1"/>
                </a:solidFill>
              </a:ln>
              <a:solidFill>
                <a:srgbClr val="626366"/>
              </a:solidFill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64" name="Rounded Rectangle 63"/>
          <p:cNvSpPr/>
          <p:nvPr/>
        </p:nvSpPr>
        <p:spPr bwMode="auto">
          <a:xfrm rot="5400000">
            <a:off x="3801950" y="3575595"/>
            <a:ext cx="496706" cy="1569146"/>
          </a:xfrm>
          <a:prstGeom prst="roundRect">
            <a:avLst>
              <a:gd name="adj" fmla="val 8398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chemeClr val="bg1">
                  <a:lumMod val="95000"/>
                </a:schemeClr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65" name="Rounded Rectangle 64"/>
          <p:cNvSpPr/>
          <p:nvPr/>
        </p:nvSpPr>
        <p:spPr bwMode="auto">
          <a:xfrm rot="5400000">
            <a:off x="3913021" y="3680370"/>
            <a:ext cx="496706" cy="1569146"/>
          </a:xfrm>
          <a:prstGeom prst="roundRect">
            <a:avLst>
              <a:gd name="adj" fmla="val 8398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1" dirty="0">
              <a:solidFill>
                <a:schemeClr val="bg1">
                  <a:lumMod val="95000"/>
                </a:schemeClr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67" name="Rounded Rectangle 66"/>
          <p:cNvSpPr/>
          <p:nvPr/>
        </p:nvSpPr>
        <p:spPr bwMode="auto">
          <a:xfrm rot="5400000">
            <a:off x="4027321" y="3794670"/>
            <a:ext cx="496706" cy="1569146"/>
          </a:xfrm>
          <a:prstGeom prst="roundRect">
            <a:avLst>
              <a:gd name="adj" fmla="val 8398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ＭＳ Ｐゴシック" charset="0"/>
                <a:cs typeface="MS PGothic"/>
              </a:rPr>
              <a:t>UI Microservices</a:t>
            </a:r>
            <a:endParaRPr lang="en-US" sz="1200" b="1" dirty="0">
              <a:solidFill>
                <a:schemeClr val="bg1">
                  <a:lumMod val="95000"/>
                </a:schemeClr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70" name="Rounded Rectangle 69"/>
          <p:cNvSpPr/>
          <p:nvPr/>
        </p:nvSpPr>
        <p:spPr bwMode="auto">
          <a:xfrm>
            <a:off x="7782011" y="5805129"/>
            <a:ext cx="795273" cy="463575"/>
          </a:xfrm>
          <a:prstGeom prst="roundRect">
            <a:avLst>
              <a:gd name="adj" fmla="val 13270"/>
            </a:avLst>
          </a:prstGeom>
          <a:noFill/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70C0"/>
                </a:solidFill>
                <a:latin typeface="+mj-lt"/>
                <a:ea typeface="MS PGothic" pitchFamily="34" charset="-128"/>
              </a:rPr>
              <a:t>Services</a:t>
            </a:r>
            <a:endParaRPr lang="en-US" sz="1000" b="1" dirty="0">
              <a:solidFill>
                <a:srgbClr val="0070C0"/>
              </a:solidFill>
              <a:latin typeface="+mj-lt"/>
              <a:ea typeface="MS PGothic" pitchFamily="34" charset="-128"/>
            </a:endParaRPr>
          </a:p>
        </p:txBody>
      </p:sp>
      <p:cxnSp>
        <p:nvCxnSpPr>
          <p:cNvPr id="71" name="Straight Connector 70"/>
          <p:cNvCxnSpPr>
            <a:endCxn id="75" idx="0"/>
          </p:cNvCxnSpPr>
          <p:nvPr/>
        </p:nvCxnSpPr>
        <p:spPr bwMode="auto">
          <a:xfrm>
            <a:off x="8182558" y="4953910"/>
            <a:ext cx="1" cy="23151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Rounded Rectangle 81"/>
          <p:cNvSpPr/>
          <p:nvPr/>
        </p:nvSpPr>
        <p:spPr bwMode="auto">
          <a:xfrm rot="5400000">
            <a:off x="3493404" y="3749721"/>
            <a:ext cx="952042" cy="1919356"/>
          </a:xfrm>
          <a:prstGeom prst="roundRect">
            <a:avLst>
              <a:gd name="adj" fmla="val 7436"/>
            </a:avLst>
          </a:prstGeom>
          <a:noFill/>
          <a:ln w="19050" cap="flat" cmpd="sng" algn="ctr">
            <a:noFill/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dirty="0" smtClean="0">
              <a:ln w="38100">
                <a:solidFill>
                  <a:schemeClr val="tx1"/>
                </a:solidFill>
              </a:ln>
              <a:solidFill>
                <a:srgbClr val="626366"/>
              </a:solidFill>
              <a:effectLst/>
              <a:latin typeface="Verdana" pitchFamily="34" charset="0"/>
              <a:ea typeface="MS PGothic" pitchFamily="34" charset="-128"/>
            </a:endParaRPr>
          </a:p>
        </p:txBody>
      </p:sp>
      <p:cxnSp>
        <p:nvCxnSpPr>
          <p:cNvPr id="89" name="Straight Connector 88"/>
          <p:cNvCxnSpPr/>
          <p:nvPr/>
        </p:nvCxnSpPr>
        <p:spPr bwMode="auto">
          <a:xfrm>
            <a:off x="1743815" y="4260514"/>
            <a:ext cx="569695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/>
          <p:nvPr/>
        </p:nvCxnSpPr>
        <p:spPr bwMode="auto">
          <a:xfrm>
            <a:off x="1798495" y="4882336"/>
            <a:ext cx="49303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Straight Connector 90"/>
          <p:cNvCxnSpPr/>
          <p:nvPr/>
        </p:nvCxnSpPr>
        <p:spPr bwMode="auto">
          <a:xfrm>
            <a:off x="1743815" y="6089314"/>
            <a:ext cx="569695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051" name="Picture 3" descr="C:\Menda\Tech\InfoKeys\Call_Center_Agent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072331" y="5784514"/>
            <a:ext cx="533400" cy="609600"/>
          </a:xfrm>
          <a:prstGeom prst="rect">
            <a:avLst/>
          </a:prstGeom>
          <a:noFill/>
        </p:spPr>
      </p:pic>
      <p:pic>
        <p:nvPicPr>
          <p:cNvPr id="2052" name="Picture 4" descr="C:\Menda\Tech\InfoKeys\Web2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072331" y="4631454"/>
            <a:ext cx="685800" cy="533400"/>
          </a:xfrm>
          <a:prstGeom prst="rect">
            <a:avLst/>
          </a:prstGeom>
          <a:noFill/>
        </p:spPr>
      </p:pic>
      <p:pic>
        <p:nvPicPr>
          <p:cNvPr id="2053" name="Picture 5" descr="C:\Menda\Tech\InfoKeys\selfie-mobile_phone-128.pn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072331" y="4031914"/>
            <a:ext cx="671484" cy="558764"/>
          </a:xfrm>
          <a:prstGeom prst="rect">
            <a:avLst/>
          </a:prstGeom>
          <a:noFill/>
        </p:spPr>
      </p:pic>
      <p:sp>
        <p:nvSpPr>
          <p:cNvPr id="63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36525"/>
          </a:xfrm>
        </p:spPr>
        <p:txBody>
          <a:bodyPr/>
          <a:lstStyle/>
          <a:p>
            <a:r>
              <a:rPr lang="en-US" sz="1000" b="1" i="1" dirty="0" smtClean="0"/>
              <a:t>By Rama Menda</a:t>
            </a:r>
          </a:p>
        </p:txBody>
      </p:sp>
      <p:sp>
        <p:nvSpPr>
          <p:cNvPr id="66" name="Rounded Rectangle 65"/>
          <p:cNvSpPr/>
          <p:nvPr/>
        </p:nvSpPr>
        <p:spPr bwMode="auto">
          <a:xfrm>
            <a:off x="3282131" y="5807126"/>
            <a:ext cx="2923250" cy="434588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Service Registry</a:t>
            </a:r>
            <a:endParaRPr lang="en-US" sz="12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69" name="Rounded Rectangle 68"/>
          <p:cNvSpPr/>
          <p:nvPr/>
        </p:nvSpPr>
        <p:spPr bwMode="auto">
          <a:xfrm>
            <a:off x="4764820" y="5268366"/>
            <a:ext cx="1440561" cy="442896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Service Health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Aggregator</a:t>
            </a:r>
            <a:endParaRPr lang="en-US" sz="12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72" name="Rounded Rectangle 71"/>
          <p:cNvSpPr/>
          <p:nvPr/>
        </p:nvSpPr>
        <p:spPr bwMode="auto">
          <a:xfrm>
            <a:off x="3297370" y="5268366"/>
            <a:ext cx="1369879" cy="442896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Service Health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Dashboard</a:t>
            </a:r>
            <a:endParaRPr lang="en-US" sz="12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73" name="Rounded Rectangle 72"/>
          <p:cNvSpPr/>
          <p:nvPr/>
        </p:nvSpPr>
        <p:spPr bwMode="auto">
          <a:xfrm>
            <a:off x="6300071" y="5807126"/>
            <a:ext cx="1103935" cy="442896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Service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Configuration</a:t>
            </a:r>
            <a:endParaRPr lang="en-US" sz="12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75" name="Rounded Rectangle 74"/>
          <p:cNvSpPr/>
          <p:nvPr/>
        </p:nvSpPr>
        <p:spPr bwMode="auto">
          <a:xfrm>
            <a:off x="7696639" y="5185420"/>
            <a:ext cx="971839" cy="1173641"/>
          </a:xfrm>
          <a:prstGeom prst="roundRect">
            <a:avLst>
              <a:gd name="adj" fmla="val 7436"/>
            </a:avLst>
          </a:prstGeom>
          <a:noFill/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 w="38100">
                <a:solidFill>
                  <a:schemeClr val="tx1"/>
                </a:solidFill>
              </a:ln>
              <a:solidFill>
                <a:srgbClr val="626366"/>
              </a:solidFill>
              <a:latin typeface="Calibri" panose="020F0502020204030204" pitchFamily="34" charset="0"/>
              <a:ea typeface="MS PGothic" pitchFamily="34" charset="-128"/>
            </a:endParaRPr>
          </a:p>
        </p:txBody>
      </p:sp>
      <p:sp>
        <p:nvSpPr>
          <p:cNvPr id="94" name="Rounded Rectangle 93"/>
          <p:cNvSpPr/>
          <p:nvPr/>
        </p:nvSpPr>
        <p:spPr bwMode="auto">
          <a:xfrm>
            <a:off x="3535755" y="4579243"/>
            <a:ext cx="907799" cy="202073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Circuit Breaker</a:t>
            </a:r>
            <a:endParaRPr lang="en-US" sz="9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cxnSp>
        <p:nvCxnSpPr>
          <p:cNvPr id="45" name="Straight Connector 44"/>
          <p:cNvCxnSpPr>
            <a:stCxn id="62" idx="0"/>
            <a:endCxn id="58" idx="2"/>
          </p:cNvCxnSpPr>
          <p:nvPr/>
        </p:nvCxnSpPr>
        <p:spPr>
          <a:xfrm>
            <a:off x="5101445" y="4496818"/>
            <a:ext cx="32377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Rounded Rectangle 94"/>
          <p:cNvSpPr/>
          <p:nvPr/>
        </p:nvSpPr>
        <p:spPr bwMode="auto">
          <a:xfrm rot="5400000">
            <a:off x="4746011" y="3627831"/>
            <a:ext cx="1181507" cy="4261669"/>
          </a:xfrm>
          <a:prstGeom prst="roundRect">
            <a:avLst>
              <a:gd name="adj" fmla="val 7436"/>
            </a:avLst>
          </a:prstGeom>
          <a:noFill/>
          <a:ln w="19050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ln w="38100">
                <a:solidFill>
                  <a:schemeClr val="tx1"/>
                </a:solidFill>
              </a:ln>
              <a:solidFill>
                <a:srgbClr val="626366"/>
              </a:solidFill>
              <a:latin typeface="Verdana" pitchFamily="34" charset="0"/>
              <a:ea typeface="MS PGothic" pitchFamily="34" charset="-128"/>
            </a:endParaRPr>
          </a:p>
        </p:txBody>
      </p:sp>
      <p:cxnSp>
        <p:nvCxnSpPr>
          <p:cNvPr id="2048" name="Straight Connector 2047"/>
          <p:cNvCxnSpPr>
            <a:stCxn id="62" idx="3"/>
          </p:cNvCxnSpPr>
          <p:nvPr/>
        </p:nvCxnSpPr>
        <p:spPr>
          <a:xfrm>
            <a:off x="4153688" y="4953910"/>
            <a:ext cx="0" cy="2000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50" name="Straight Connector 2049"/>
          <p:cNvCxnSpPr/>
          <p:nvPr/>
        </p:nvCxnSpPr>
        <p:spPr>
          <a:xfrm>
            <a:off x="6372975" y="4953910"/>
            <a:ext cx="0" cy="18290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Straight Connector 102"/>
          <p:cNvCxnSpPr>
            <a:endCxn id="95" idx="2"/>
          </p:cNvCxnSpPr>
          <p:nvPr/>
        </p:nvCxnSpPr>
        <p:spPr bwMode="auto">
          <a:xfrm>
            <a:off x="2857761" y="5758664"/>
            <a:ext cx="348169" cy="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Straight Connector 105"/>
          <p:cNvCxnSpPr>
            <a:endCxn id="62" idx="2"/>
          </p:cNvCxnSpPr>
          <p:nvPr/>
        </p:nvCxnSpPr>
        <p:spPr bwMode="auto">
          <a:xfrm>
            <a:off x="2857762" y="4496818"/>
            <a:ext cx="348169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1" name="Rounded Rectangle 110"/>
          <p:cNvSpPr/>
          <p:nvPr/>
        </p:nvSpPr>
        <p:spPr bwMode="auto">
          <a:xfrm>
            <a:off x="4502502" y="4571962"/>
            <a:ext cx="508332" cy="202073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Trace</a:t>
            </a:r>
            <a:endParaRPr lang="en-US" sz="9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12" name="Rounded Rectangle 111"/>
          <p:cNvSpPr/>
          <p:nvPr/>
        </p:nvSpPr>
        <p:spPr bwMode="auto">
          <a:xfrm>
            <a:off x="5755817" y="4598724"/>
            <a:ext cx="907799" cy="202073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Circuit Breaker</a:t>
            </a:r>
            <a:endParaRPr lang="en-US" sz="9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13" name="Rounded Rectangle 112"/>
          <p:cNvSpPr/>
          <p:nvPr/>
        </p:nvSpPr>
        <p:spPr bwMode="auto">
          <a:xfrm>
            <a:off x="6722564" y="4591443"/>
            <a:ext cx="508332" cy="202073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Trace</a:t>
            </a:r>
            <a:endParaRPr lang="en-US" sz="9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81" name="Flowchart: Magnetic Disk 80"/>
          <p:cNvSpPr/>
          <p:nvPr/>
        </p:nvSpPr>
        <p:spPr bwMode="auto">
          <a:xfrm>
            <a:off x="7529903" y="4077710"/>
            <a:ext cx="857251" cy="564916"/>
          </a:xfrm>
          <a:prstGeom prst="flowChartMagneticDisk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Databases</a:t>
            </a:r>
            <a:endParaRPr lang="en-US" sz="12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78" name="Flowchart: Magnetic Disk 77"/>
          <p:cNvSpPr/>
          <p:nvPr/>
        </p:nvSpPr>
        <p:spPr bwMode="auto">
          <a:xfrm>
            <a:off x="7627023" y="4203566"/>
            <a:ext cx="857251" cy="564916"/>
          </a:xfrm>
          <a:prstGeom prst="flowChartMagneticDisk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Databases</a:t>
            </a:r>
            <a:endParaRPr lang="en-US" sz="12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68" name="Flowchart: Magnetic Disk 67"/>
          <p:cNvSpPr/>
          <p:nvPr/>
        </p:nvSpPr>
        <p:spPr bwMode="auto">
          <a:xfrm>
            <a:off x="7718333" y="4308220"/>
            <a:ext cx="857251" cy="564916"/>
          </a:xfrm>
          <a:prstGeom prst="flowChartMagneticDisk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Databases</a:t>
            </a:r>
            <a:endParaRPr lang="en-US" sz="12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cxnSp>
        <p:nvCxnSpPr>
          <p:cNvPr id="87" name="Straight Connector 86"/>
          <p:cNvCxnSpPr>
            <a:stCxn id="68" idx="2"/>
            <a:endCxn id="61" idx="0"/>
          </p:cNvCxnSpPr>
          <p:nvPr/>
        </p:nvCxnSpPr>
        <p:spPr bwMode="auto">
          <a:xfrm flipH="1">
            <a:off x="7272867" y="4590678"/>
            <a:ext cx="445466" cy="76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26" name="Picture 2" descr="Image result for ivr icon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153" y="5229037"/>
            <a:ext cx="739242" cy="50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Straight Connector 82"/>
          <p:cNvCxnSpPr/>
          <p:nvPr/>
        </p:nvCxnSpPr>
        <p:spPr bwMode="auto">
          <a:xfrm>
            <a:off x="1798495" y="5488340"/>
            <a:ext cx="49303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482485"/>
              </p:ext>
            </p:extLst>
          </p:nvPr>
        </p:nvGraphicFramePr>
        <p:xfrm>
          <a:off x="424149" y="1066800"/>
          <a:ext cx="8503851" cy="23621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0251"/>
                <a:gridCol w="5562600"/>
                <a:gridCol w="2451000"/>
              </a:tblGrid>
              <a:tr h="323589"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Challenge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Solution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91230">
                <a:tc rowSpan="6"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Dev</a:t>
                      </a:r>
                      <a:r>
                        <a:rPr lang="en-US" sz="1200" b="1" baseline="0" dirty="0" smtClean="0"/>
                        <a:t>Ops</a:t>
                      </a:r>
                      <a:endParaRPr lang="en-US" sz="1200" b="1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Provision to register and discover</a:t>
                      </a:r>
                      <a:r>
                        <a:rPr lang="en-US" sz="1200" baseline="0" dirty="0" smtClean="0"/>
                        <a:t> the service instances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Service</a:t>
                      </a:r>
                      <a:r>
                        <a:rPr lang="en-US" sz="1200" b="1" baseline="0" dirty="0" smtClean="0"/>
                        <a:t> Registry</a:t>
                      </a:r>
                      <a:endParaRPr lang="en-US" sz="1200" b="1" dirty="0"/>
                    </a:p>
                  </a:txBody>
                  <a:tcPr/>
                </a:tc>
              </a:tr>
              <a:tr h="291230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Centralized service configuration</a:t>
                      </a:r>
                      <a:r>
                        <a:rPr lang="en-US" sz="1200" baseline="0" dirty="0" smtClean="0"/>
                        <a:t> management across all environments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Service</a:t>
                      </a:r>
                      <a:r>
                        <a:rPr lang="en-US" sz="1200" b="1" baseline="0" dirty="0" smtClean="0"/>
                        <a:t> Configuration</a:t>
                      </a:r>
                      <a:endParaRPr lang="en-US" sz="1200" b="1" dirty="0"/>
                    </a:p>
                  </a:txBody>
                  <a:tcPr/>
                </a:tc>
              </a:tr>
              <a:tr h="291230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Consolidated dashboard for</a:t>
                      </a:r>
                      <a:r>
                        <a:rPr lang="en-US" sz="1200" baseline="0" dirty="0" smtClean="0"/>
                        <a:t> service metrics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Service</a:t>
                      </a:r>
                      <a:r>
                        <a:rPr lang="en-US" sz="1200" b="1" baseline="0" dirty="0" smtClean="0"/>
                        <a:t> health Dashboard</a:t>
                      </a:r>
                      <a:endParaRPr lang="en-US" sz="1200" b="1" dirty="0"/>
                    </a:p>
                  </a:txBody>
                  <a:tcPr/>
                </a:tc>
              </a:tr>
              <a:tr h="291230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Single</a:t>
                      </a:r>
                      <a:r>
                        <a:rPr lang="en-US" sz="1200" baseline="0" dirty="0" smtClean="0"/>
                        <a:t> entry point for service requests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API Gateway</a:t>
                      </a:r>
                      <a:endParaRPr lang="en-US" sz="1200" b="1" dirty="0"/>
                    </a:p>
                  </a:txBody>
                  <a:tcPr/>
                </a:tc>
              </a:tr>
              <a:tr h="291230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Consolidated dashboard for</a:t>
                      </a:r>
                      <a:r>
                        <a:rPr lang="en-US" sz="1200" baseline="0" dirty="0" smtClean="0"/>
                        <a:t> service requests trace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Distributed Trace Dashboard</a:t>
                      </a:r>
                      <a:endParaRPr lang="en-US" sz="1200" b="1" dirty="0"/>
                    </a:p>
                  </a:txBody>
                  <a:tcPr/>
                </a:tc>
              </a:tr>
              <a:tr h="291230">
                <a:tc vMerge="1"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Mechanism to prevent cascading failure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Circuit Breaker</a:t>
                      </a:r>
                      <a:endParaRPr lang="en-US" sz="1200" b="1" dirty="0"/>
                    </a:p>
                  </a:txBody>
                  <a:tcPr/>
                </a:tc>
              </a:tr>
              <a:tr h="291230">
                <a:tc gridSpan="2">
                  <a:txBody>
                    <a:bodyPr/>
                    <a:lstStyle/>
                    <a:p>
                      <a:r>
                        <a:rPr lang="en-US" sz="1200" b="1" dirty="0" smtClean="0"/>
                        <a:t>Performance/Consistency</a:t>
                      </a:r>
                      <a:endParaRPr 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Through Service Design Patterns</a:t>
                      </a:r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7" name="Rounded Rectangle 56"/>
          <p:cNvSpPr/>
          <p:nvPr/>
        </p:nvSpPr>
        <p:spPr bwMode="auto">
          <a:xfrm>
            <a:off x="6300071" y="5259889"/>
            <a:ext cx="1103935" cy="442896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Request Trace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Dashboard</a:t>
            </a:r>
            <a:endParaRPr lang="en-US" sz="12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56" name="Rounded Rectangle 55"/>
          <p:cNvSpPr/>
          <p:nvPr/>
        </p:nvSpPr>
        <p:spPr bwMode="auto">
          <a:xfrm rot="16200000">
            <a:off x="1393656" y="4885313"/>
            <a:ext cx="2361984" cy="566227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API Gateway</a:t>
            </a:r>
            <a:endParaRPr lang="en-US" sz="12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74" name="Rounded Rectangle 73"/>
          <p:cNvSpPr/>
          <p:nvPr/>
        </p:nvSpPr>
        <p:spPr bwMode="auto">
          <a:xfrm rot="16200000">
            <a:off x="2266126" y="5738562"/>
            <a:ext cx="633974" cy="404125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Load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Balancer</a:t>
            </a:r>
            <a:endParaRPr lang="en-US" sz="9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425254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traight Connector 105"/>
          <p:cNvCxnSpPr/>
          <p:nvPr/>
        </p:nvCxnSpPr>
        <p:spPr bwMode="auto">
          <a:xfrm>
            <a:off x="1662084" y="1009819"/>
            <a:ext cx="569695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4" name="Straight Connector 123"/>
          <p:cNvCxnSpPr>
            <a:endCxn id="99" idx="2"/>
          </p:cNvCxnSpPr>
          <p:nvPr/>
        </p:nvCxnSpPr>
        <p:spPr bwMode="auto">
          <a:xfrm>
            <a:off x="2684424" y="1246123"/>
            <a:ext cx="43977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Straight Connector 107"/>
          <p:cNvCxnSpPr/>
          <p:nvPr/>
        </p:nvCxnSpPr>
        <p:spPr bwMode="auto">
          <a:xfrm>
            <a:off x="1662084" y="2838619"/>
            <a:ext cx="569695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038"/>
            <a:ext cx="8610600" cy="5635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002060"/>
                </a:solidFill>
              </a:rPr>
              <a:t>Spring Cloud Netflix ecosystem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36525"/>
          </a:xfrm>
        </p:spPr>
        <p:txBody>
          <a:bodyPr/>
          <a:lstStyle/>
          <a:p>
            <a:fld id="{F43B1607-691C-45B5-AF95-DB2C7AF77555}" type="datetime1">
              <a:rPr lang="en-US" sz="1000" b="1" smtClean="0"/>
              <a:pPr/>
              <a:t>1/8/2018</a:t>
            </a:fld>
            <a:endParaRPr lang="en-US" sz="10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58200" y="6629400"/>
            <a:ext cx="457200" cy="136525"/>
          </a:xfrm>
        </p:spPr>
        <p:txBody>
          <a:bodyPr/>
          <a:lstStyle/>
          <a:p>
            <a:fld id="{B6F15528-21DE-4FAA-801E-634DDDAF4B2B}" type="slidenum">
              <a:rPr lang="en-US" sz="1000" b="1" smtClean="0"/>
              <a:pPr/>
              <a:t>7</a:t>
            </a:fld>
            <a:endParaRPr lang="en-US" sz="1000" b="1" dirty="0"/>
          </a:p>
        </p:txBody>
      </p:sp>
      <p:sp>
        <p:nvSpPr>
          <p:cNvPr id="63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36525"/>
          </a:xfrm>
        </p:spPr>
        <p:txBody>
          <a:bodyPr/>
          <a:lstStyle/>
          <a:p>
            <a:r>
              <a:rPr lang="en-US" sz="1000" b="1" i="1" dirty="0" smtClean="0"/>
              <a:t>By Rama Menda</a:t>
            </a:r>
          </a:p>
        </p:txBody>
      </p:sp>
      <p:pic>
        <p:nvPicPr>
          <p:cNvPr id="66" name="Picture 2" descr="C:\Users\U551178\Desktop\BPM1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711" y="2233190"/>
            <a:ext cx="405624" cy="23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7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7914527" y="2706975"/>
            <a:ext cx="383865" cy="256015"/>
            <a:chOff x="8403431" y="4775626"/>
            <a:chExt cx="1169520" cy="981937"/>
          </a:xfrm>
        </p:grpSpPr>
        <p:sp>
          <p:nvSpPr>
            <p:cNvPr id="72" name="Freeform 34"/>
            <p:cNvSpPr>
              <a:spLocks noEditPoints="1"/>
            </p:cNvSpPr>
            <p:nvPr>
              <p:custDataLst>
                <p:tags r:id="rId2"/>
              </p:custDataLst>
            </p:nvPr>
          </p:nvSpPr>
          <p:spPr bwMode="auto">
            <a:xfrm rot="538081">
              <a:off x="9027836" y="4775626"/>
              <a:ext cx="545115" cy="548001"/>
            </a:xfrm>
            <a:custGeom>
              <a:avLst/>
              <a:gdLst>
                <a:gd name="T0" fmla="*/ 2147483647 w 114"/>
                <a:gd name="T1" fmla="*/ 2147483647 h 114"/>
                <a:gd name="T2" fmla="*/ 2147483647 w 114"/>
                <a:gd name="T3" fmla="*/ 2147483647 h 114"/>
                <a:gd name="T4" fmla="*/ 2147483647 w 114"/>
                <a:gd name="T5" fmla="*/ 2147483647 h 114"/>
                <a:gd name="T6" fmla="*/ 2147483647 w 114"/>
                <a:gd name="T7" fmla="*/ 2147483647 h 114"/>
                <a:gd name="T8" fmla="*/ 2147483647 w 114"/>
                <a:gd name="T9" fmla="*/ 2147483647 h 114"/>
                <a:gd name="T10" fmla="*/ 2147483647 w 114"/>
                <a:gd name="T11" fmla="*/ 2147483647 h 114"/>
                <a:gd name="T12" fmla="*/ 2147483647 w 114"/>
                <a:gd name="T13" fmla="*/ 2147483647 h 114"/>
                <a:gd name="T14" fmla="*/ 2147483647 w 114"/>
                <a:gd name="T15" fmla="*/ 2147483647 h 114"/>
                <a:gd name="T16" fmla="*/ 2147483647 w 114"/>
                <a:gd name="T17" fmla="*/ 2147483647 h 114"/>
                <a:gd name="T18" fmla="*/ 2147483647 w 114"/>
                <a:gd name="T19" fmla="*/ 2147483647 h 114"/>
                <a:gd name="T20" fmla="*/ 2147483647 w 114"/>
                <a:gd name="T21" fmla="*/ 2147483647 h 114"/>
                <a:gd name="T22" fmla="*/ 2147483647 w 114"/>
                <a:gd name="T23" fmla="*/ 0 h 114"/>
                <a:gd name="T24" fmla="*/ 2147483647 w 114"/>
                <a:gd name="T25" fmla="*/ 2147483647 h 114"/>
                <a:gd name="T26" fmla="*/ 2147483647 w 114"/>
                <a:gd name="T27" fmla="*/ 2147483647 h 114"/>
                <a:gd name="T28" fmla="*/ 2147483647 w 114"/>
                <a:gd name="T29" fmla="*/ 2147483647 h 114"/>
                <a:gd name="T30" fmla="*/ 2147483647 w 114"/>
                <a:gd name="T31" fmla="*/ 2147483647 h 114"/>
                <a:gd name="T32" fmla="*/ 2147483647 w 114"/>
                <a:gd name="T33" fmla="*/ 2147483647 h 114"/>
                <a:gd name="T34" fmla="*/ 2147483647 w 114"/>
                <a:gd name="T35" fmla="*/ 2147483647 h 114"/>
                <a:gd name="T36" fmla="*/ 2147483647 w 114"/>
                <a:gd name="T37" fmla="*/ 2147483647 h 114"/>
                <a:gd name="T38" fmla="*/ 2147483647 w 114"/>
                <a:gd name="T39" fmla="*/ 2147483647 h 114"/>
                <a:gd name="T40" fmla="*/ 2147483647 w 114"/>
                <a:gd name="T41" fmla="*/ 2147483647 h 114"/>
                <a:gd name="T42" fmla="*/ 2147483647 w 114"/>
                <a:gd name="T43" fmla="*/ 2147483647 h 114"/>
                <a:gd name="T44" fmla="*/ 2147483647 w 114"/>
                <a:gd name="T45" fmla="*/ 2147483647 h 114"/>
                <a:gd name="T46" fmla="*/ 2147483647 w 114"/>
                <a:gd name="T47" fmla="*/ 2147483647 h 114"/>
                <a:gd name="T48" fmla="*/ 2147483647 w 114"/>
                <a:gd name="T49" fmla="*/ 2147483647 h 114"/>
                <a:gd name="T50" fmla="*/ 2147483647 w 114"/>
                <a:gd name="T51" fmla="*/ 2147483647 h 114"/>
                <a:gd name="T52" fmla="*/ 2147483647 w 114"/>
                <a:gd name="T53" fmla="*/ 2147483647 h 114"/>
                <a:gd name="T54" fmla="*/ 2147483647 w 114"/>
                <a:gd name="T55" fmla="*/ 2147483647 h 114"/>
                <a:gd name="T56" fmla="*/ 2147483647 w 114"/>
                <a:gd name="T57" fmla="*/ 2147483647 h 114"/>
                <a:gd name="T58" fmla="*/ 2147483647 w 114"/>
                <a:gd name="T59" fmla="*/ 2147483647 h 114"/>
                <a:gd name="T60" fmla="*/ 2147483647 w 114"/>
                <a:gd name="T61" fmla="*/ 2147483647 h 114"/>
                <a:gd name="T62" fmla="*/ 2147483647 w 114"/>
                <a:gd name="T63" fmla="*/ 2147483647 h 114"/>
                <a:gd name="T64" fmla="*/ 2147483647 w 114"/>
                <a:gd name="T65" fmla="*/ 2147483647 h 114"/>
                <a:gd name="T66" fmla="*/ 2147483647 w 114"/>
                <a:gd name="T67" fmla="*/ 2147483647 h 114"/>
                <a:gd name="T68" fmla="*/ 2147483647 w 114"/>
                <a:gd name="T69" fmla="*/ 2147483647 h 114"/>
                <a:gd name="T70" fmla="*/ 2147483647 w 114"/>
                <a:gd name="T71" fmla="*/ 2147483647 h 114"/>
                <a:gd name="T72" fmla="*/ 2147483647 w 114"/>
                <a:gd name="T73" fmla="*/ 2147483647 h 114"/>
                <a:gd name="T74" fmla="*/ 2147483647 w 114"/>
                <a:gd name="T75" fmla="*/ 2147483647 h 114"/>
                <a:gd name="T76" fmla="*/ 2147483647 w 114"/>
                <a:gd name="T77" fmla="*/ 2147483647 h 114"/>
                <a:gd name="T78" fmla="*/ 2147483647 w 114"/>
                <a:gd name="T79" fmla="*/ 2147483647 h 114"/>
                <a:gd name="T80" fmla="*/ 2147483647 w 114"/>
                <a:gd name="T81" fmla="*/ 2147483647 h 114"/>
                <a:gd name="T82" fmla="*/ 2147483647 w 114"/>
                <a:gd name="T83" fmla="*/ 2147483647 h 114"/>
                <a:gd name="T84" fmla="*/ 2147483647 w 114"/>
                <a:gd name="T85" fmla="*/ 2147483647 h 114"/>
                <a:gd name="T86" fmla="*/ 2147483647 w 114"/>
                <a:gd name="T87" fmla="*/ 2147483647 h 114"/>
                <a:gd name="T88" fmla="*/ 2147483647 w 114"/>
                <a:gd name="T89" fmla="*/ 2147483647 h 114"/>
                <a:gd name="T90" fmla="*/ 2147483647 w 114"/>
                <a:gd name="T91" fmla="*/ 2147483647 h 114"/>
                <a:gd name="T92" fmla="*/ 2147483647 w 114"/>
                <a:gd name="T93" fmla="*/ 2147483647 h 114"/>
                <a:gd name="T94" fmla="*/ 2147483647 w 114"/>
                <a:gd name="T95" fmla="*/ 2147483647 h 114"/>
                <a:gd name="T96" fmla="*/ 2147483647 w 114"/>
                <a:gd name="T97" fmla="*/ 2147483647 h 114"/>
                <a:gd name="T98" fmla="*/ 2147483647 w 114"/>
                <a:gd name="T99" fmla="*/ 2147483647 h 114"/>
                <a:gd name="T100" fmla="*/ 2147483647 w 114"/>
                <a:gd name="T101" fmla="*/ 2147483647 h 114"/>
                <a:gd name="T102" fmla="*/ 2147483647 w 114"/>
                <a:gd name="T103" fmla="*/ 2147483647 h 114"/>
                <a:gd name="T104" fmla="*/ 2147483647 w 114"/>
                <a:gd name="T105" fmla="*/ 2147483647 h 114"/>
                <a:gd name="T106" fmla="*/ 2147483647 w 114"/>
                <a:gd name="T107" fmla="*/ 2147483647 h 11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14" h="114">
                  <a:moveTo>
                    <a:pt x="112" y="60"/>
                  </a:moveTo>
                  <a:cubicBezTo>
                    <a:pt x="106" y="59"/>
                    <a:pt x="106" y="59"/>
                    <a:pt x="106" y="59"/>
                  </a:cubicBezTo>
                  <a:cubicBezTo>
                    <a:pt x="106" y="53"/>
                    <a:pt x="105" y="48"/>
                    <a:pt x="103" y="43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11" y="39"/>
                    <a:pt x="111" y="37"/>
                    <a:pt x="110" y="36"/>
                  </a:cubicBezTo>
                  <a:cubicBezTo>
                    <a:pt x="102" y="22"/>
                    <a:pt x="102" y="22"/>
                    <a:pt x="102" y="22"/>
                  </a:cubicBezTo>
                  <a:cubicBezTo>
                    <a:pt x="101" y="20"/>
                    <a:pt x="99" y="20"/>
                    <a:pt x="98" y="21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88" y="21"/>
                    <a:pt x="84" y="18"/>
                    <a:pt x="80" y="16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6"/>
                    <a:pt x="81" y="5"/>
                    <a:pt x="80" y="5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2" y="0"/>
                    <a:pt x="61" y="1"/>
                    <a:pt x="60" y="2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4" y="10"/>
                    <a:pt x="49" y="11"/>
                    <a:pt x="44" y="12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9" y="4"/>
                    <a:pt x="38" y="3"/>
                    <a:pt x="36" y="4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1" y="13"/>
                    <a:pt x="20" y="15"/>
                    <a:pt x="21" y="16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1" y="26"/>
                    <a:pt x="18" y="30"/>
                    <a:pt x="16" y="35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7" y="32"/>
                    <a:pt x="5" y="33"/>
                    <a:pt x="5" y="34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0" y="52"/>
                    <a:pt x="1" y="54"/>
                    <a:pt x="3" y="54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9" y="61"/>
                    <a:pt x="10" y="66"/>
                    <a:pt x="11" y="71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4" y="75"/>
                    <a:pt x="4" y="77"/>
                    <a:pt x="4" y="78"/>
                  </a:cubicBezTo>
                  <a:cubicBezTo>
                    <a:pt x="13" y="93"/>
                    <a:pt x="13" y="93"/>
                    <a:pt x="13" y="93"/>
                  </a:cubicBezTo>
                  <a:cubicBezTo>
                    <a:pt x="14" y="94"/>
                    <a:pt x="15" y="94"/>
                    <a:pt x="16" y="94"/>
                  </a:cubicBezTo>
                  <a:cubicBezTo>
                    <a:pt x="22" y="90"/>
                    <a:pt x="22" y="90"/>
                    <a:pt x="22" y="90"/>
                  </a:cubicBezTo>
                  <a:cubicBezTo>
                    <a:pt x="25" y="94"/>
                    <a:pt x="30" y="97"/>
                    <a:pt x="34" y="100"/>
                  </a:cubicBezTo>
                  <a:cubicBezTo>
                    <a:pt x="33" y="106"/>
                    <a:pt x="33" y="106"/>
                    <a:pt x="33" y="106"/>
                  </a:cubicBezTo>
                  <a:cubicBezTo>
                    <a:pt x="32" y="108"/>
                    <a:pt x="33" y="109"/>
                    <a:pt x="35" y="109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2" y="114"/>
                    <a:pt x="54" y="113"/>
                    <a:pt x="54" y="112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61" y="106"/>
                    <a:pt x="67" y="105"/>
                    <a:pt x="72" y="104"/>
                  </a:cubicBezTo>
                  <a:cubicBezTo>
                    <a:pt x="75" y="109"/>
                    <a:pt x="75" y="109"/>
                    <a:pt x="75" y="109"/>
                  </a:cubicBezTo>
                  <a:cubicBezTo>
                    <a:pt x="76" y="110"/>
                    <a:pt x="77" y="111"/>
                    <a:pt x="78" y="110"/>
                  </a:cubicBezTo>
                  <a:cubicBezTo>
                    <a:pt x="93" y="102"/>
                    <a:pt x="93" y="102"/>
                    <a:pt x="93" y="102"/>
                  </a:cubicBezTo>
                  <a:cubicBezTo>
                    <a:pt x="94" y="101"/>
                    <a:pt x="95" y="99"/>
                    <a:pt x="94" y="98"/>
                  </a:cubicBezTo>
                  <a:cubicBezTo>
                    <a:pt x="91" y="93"/>
                    <a:pt x="91" y="93"/>
                    <a:pt x="91" y="93"/>
                  </a:cubicBezTo>
                  <a:cubicBezTo>
                    <a:pt x="95" y="89"/>
                    <a:pt x="98" y="85"/>
                    <a:pt x="100" y="80"/>
                  </a:cubicBezTo>
                  <a:cubicBezTo>
                    <a:pt x="107" y="82"/>
                    <a:pt x="107" y="82"/>
                    <a:pt x="107" y="82"/>
                  </a:cubicBezTo>
                  <a:cubicBezTo>
                    <a:pt x="108" y="82"/>
                    <a:pt x="109" y="81"/>
                    <a:pt x="110" y="80"/>
                  </a:cubicBezTo>
                  <a:cubicBezTo>
                    <a:pt x="114" y="63"/>
                    <a:pt x="114" y="63"/>
                    <a:pt x="114" y="63"/>
                  </a:cubicBezTo>
                  <a:cubicBezTo>
                    <a:pt x="114" y="62"/>
                    <a:pt x="113" y="61"/>
                    <a:pt x="112" y="60"/>
                  </a:cubicBezTo>
                  <a:close/>
                  <a:moveTo>
                    <a:pt x="53" y="75"/>
                  </a:moveTo>
                  <a:cubicBezTo>
                    <a:pt x="44" y="73"/>
                    <a:pt x="38" y="63"/>
                    <a:pt x="41" y="54"/>
                  </a:cubicBezTo>
                  <a:cubicBezTo>
                    <a:pt x="43" y="44"/>
                    <a:pt x="53" y="39"/>
                    <a:pt x="62" y="41"/>
                  </a:cubicBezTo>
                  <a:cubicBezTo>
                    <a:pt x="71" y="43"/>
                    <a:pt x="77" y="53"/>
                    <a:pt x="75" y="62"/>
                  </a:cubicBezTo>
                  <a:cubicBezTo>
                    <a:pt x="72" y="72"/>
                    <a:pt x="63" y="78"/>
                    <a:pt x="53" y="75"/>
                  </a:cubicBezTo>
                  <a:close/>
                </a:path>
              </a:pathLst>
            </a:custGeom>
            <a:solidFill>
              <a:srgbClr val="76B2E4"/>
            </a:solidFill>
            <a:ln>
              <a:noFill/>
            </a:ln>
            <a:extLst/>
          </p:spPr>
          <p:txBody>
            <a:bodyPr/>
            <a:lstStyle/>
            <a:p>
              <a:pPr algn="ctr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endParaRPr lang="en-US" sz="700" kern="0" dirty="0">
                <a:solidFill>
                  <a:sysClr val="windowText" lastClr="000000"/>
                </a:solidFill>
                <a:latin typeface="Arial" pitchFamily="34" charset="0"/>
                <a:ea typeface="ＭＳ Ｐゴシック" charset="0"/>
                <a:cs typeface="Arial" pitchFamily="34" charset="0"/>
              </a:endParaRPr>
            </a:p>
          </p:txBody>
        </p:sp>
        <p:sp>
          <p:nvSpPr>
            <p:cNvPr id="73" name="Freeform 34"/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8403431" y="4832658"/>
              <a:ext cx="664049" cy="667022"/>
            </a:xfrm>
            <a:custGeom>
              <a:avLst/>
              <a:gdLst>
                <a:gd name="T0" fmla="*/ 2147483647 w 114"/>
                <a:gd name="T1" fmla="*/ 2147483647 h 114"/>
                <a:gd name="T2" fmla="*/ 2147483647 w 114"/>
                <a:gd name="T3" fmla="*/ 2147483647 h 114"/>
                <a:gd name="T4" fmla="*/ 2147483647 w 114"/>
                <a:gd name="T5" fmla="*/ 2147483647 h 114"/>
                <a:gd name="T6" fmla="*/ 2147483647 w 114"/>
                <a:gd name="T7" fmla="*/ 2147483647 h 114"/>
                <a:gd name="T8" fmla="*/ 2147483647 w 114"/>
                <a:gd name="T9" fmla="*/ 2147483647 h 114"/>
                <a:gd name="T10" fmla="*/ 2147483647 w 114"/>
                <a:gd name="T11" fmla="*/ 2147483647 h 114"/>
                <a:gd name="T12" fmla="*/ 2147483647 w 114"/>
                <a:gd name="T13" fmla="*/ 2147483647 h 114"/>
                <a:gd name="T14" fmla="*/ 2147483647 w 114"/>
                <a:gd name="T15" fmla="*/ 2147483647 h 114"/>
                <a:gd name="T16" fmla="*/ 2147483647 w 114"/>
                <a:gd name="T17" fmla="*/ 2147483647 h 114"/>
                <a:gd name="T18" fmla="*/ 2147483647 w 114"/>
                <a:gd name="T19" fmla="*/ 2147483647 h 114"/>
                <a:gd name="T20" fmla="*/ 2147483647 w 114"/>
                <a:gd name="T21" fmla="*/ 2147483647 h 114"/>
                <a:gd name="T22" fmla="*/ 2147483647 w 114"/>
                <a:gd name="T23" fmla="*/ 0 h 114"/>
                <a:gd name="T24" fmla="*/ 2147483647 w 114"/>
                <a:gd name="T25" fmla="*/ 2147483647 h 114"/>
                <a:gd name="T26" fmla="*/ 2147483647 w 114"/>
                <a:gd name="T27" fmla="*/ 2147483647 h 114"/>
                <a:gd name="T28" fmla="*/ 2147483647 w 114"/>
                <a:gd name="T29" fmla="*/ 2147483647 h 114"/>
                <a:gd name="T30" fmla="*/ 2147483647 w 114"/>
                <a:gd name="T31" fmla="*/ 2147483647 h 114"/>
                <a:gd name="T32" fmla="*/ 2147483647 w 114"/>
                <a:gd name="T33" fmla="*/ 2147483647 h 114"/>
                <a:gd name="T34" fmla="*/ 2147483647 w 114"/>
                <a:gd name="T35" fmla="*/ 2147483647 h 114"/>
                <a:gd name="T36" fmla="*/ 2147483647 w 114"/>
                <a:gd name="T37" fmla="*/ 2147483647 h 114"/>
                <a:gd name="T38" fmla="*/ 2147483647 w 114"/>
                <a:gd name="T39" fmla="*/ 2147483647 h 114"/>
                <a:gd name="T40" fmla="*/ 2147483647 w 114"/>
                <a:gd name="T41" fmla="*/ 2147483647 h 114"/>
                <a:gd name="T42" fmla="*/ 2147483647 w 114"/>
                <a:gd name="T43" fmla="*/ 2147483647 h 114"/>
                <a:gd name="T44" fmla="*/ 2147483647 w 114"/>
                <a:gd name="T45" fmla="*/ 2147483647 h 114"/>
                <a:gd name="T46" fmla="*/ 2147483647 w 114"/>
                <a:gd name="T47" fmla="*/ 2147483647 h 114"/>
                <a:gd name="T48" fmla="*/ 2147483647 w 114"/>
                <a:gd name="T49" fmla="*/ 2147483647 h 114"/>
                <a:gd name="T50" fmla="*/ 2147483647 w 114"/>
                <a:gd name="T51" fmla="*/ 2147483647 h 114"/>
                <a:gd name="T52" fmla="*/ 2147483647 w 114"/>
                <a:gd name="T53" fmla="*/ 2147483647 h 114"/>
                <a:gd name="T54" fmla="*/ 2147483647 w 114"/>
                <a:gd name="T55" fmla="*/ 2147483647 h 114"/>
                <a:gd name="T56" fmla="*/ 2147483647 w 114"/>
                <a:gd name="T57" fmla="*/ 2147483647 h 114"/>
                <a:gd name="T58" fmla="*/ 2147483647 w 114"/>
                <a:gd name="T59" fmla="*/ 2147483647 h 114"/>
                <a:gd name="T60" fmla="*/ 2147483647 w 114"/>
                <a:gd name="T61" fmla="*/ 2147483647 h 114"/>
                <a:gd name="T62" fmla="*/ 2147483647 w 114"/>
                <a:gd name="T63" fmla="*/ 2147483647 h 114"/>
                <a:gd name="T64" fmla="*/ 2147483647 w 114"/>
                <a:gd name="T65" fmla="*/ 2147483647 h 114"/>
                <a:gd name="T66" fmla="*/ 2147483647 w 114"/>
                <a:gd name="T67" fmla="*/ 2147483647 h 114"/>
                <a:gd name="T68" fmla="*/ 2147483647 w 114"/>
                <a:gd name="T69" fmla="*/ 2147483647 h 114"/>
                <a:gd name="T70" fmla="*/ 2147483647 w 114"/>
                <a:gd name="T71" fmla="*/ 2147483647 h 114"/>
                <a:gd name="T72" fmla="*/ 2147483647 w 114"/>
                <a:gd name="T73" fmla="*/ 2147483647 h 114"/>
                <a:gd name="T74" fmla="*/ 2147483647 w 114"/>
                <a:gd name="T75" fmla="*/ 2147483647 h 114"/>
                <a:gd name="T76" fmla="*/ 2147483647 w 114"/>
                <a:gd name="T77" fmla="*/ 2147483647 h 114"/>
                <a:gd name="T78" fmla="*/ 2147483647 w 114"/>
                <a:gd name="T79" fmla="*/ 2147483647 h 114"/>
                <a:gd name="T80" fmla="*/ 2147483647 w 114"/>
                <a:gd name="T81" fmla="*/ 2147483647 h 114"/>
                <a:gd name="T82" fmla="*/ 2147483647 w 114"/>
                <a:gd name="T83" fmla="*/ 2147483647 h 114"/>
                <a:gd name="T84" fmla="*/ 2147483647 w 114"/>
                <a:gd name="T85" fmla="*/ 2147483647 h 114"/>
                <a:gd name="T86" fmla="*/ 2147483647 w 114"/>
                <a:gd name="T87" fmla="*/ 2147483647 h 114"/>
                <a:gd name="T88" fmla="*/ 2147483647 w 114"/>
                <a:gd name="T89" fmla="*/ 2147483647 h 114"/>
                <a:gd name="T90" fmla="*/ 2147483647 w 114"/>
                <a:gd name="T91" fmla="*/ 2147483647 h 114"/>
                <a:gd name="T92" fmla="*/ 2147483647 w 114"/>
                <a:gd name="T93" fmla="*/ 2147483647 h 114"/>
                <a:gd name="T94" fmla="*/ 2147483647 w 114"/>
                <a:gd name="T95" fmla="*/ 2147483647 h 114"/>
                <a:gd name="T96" fmla="*/ 2147483647 w 114"/>
                <a:gd name="T97" fmla="*/ 2147483647 h 114"/>
                <a:gd name="T98" fmla="*/ 2147483647 w 114"/>
                <a:gd name="T99" fmla="*/ 2147483647 h 114"/>
                <a:gd name="T100" fmla="*/ 2147483647 w 114"/>
                <a:gd name="T101" fmla="*/ 2147483647 h 114"/>
                <a:gd name="T102" fmla="*/ 2147483647 w 114"/>
                <a:gd name="T103" fmla="*/ 2147483647 h 114"/>
                <a:gd name="T104" fmla="*/ 2147483647 w 114"/>
                <a:gd name="T105" fmla="*/ 2147483647 h 114"/>
                <a:gd name="T106" fmla="*/ 2147483647 w 114"/>
                <a:gd name="T107" fmla="*/ 2147483647 h 11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14" h="114">
                  <a:moveTo>
                    <a:pt x="112" y="60"/>
                  </a:moveTo>
                  <a:cubicBezTo>
                    <a:pt x="106" y="59"/>
                    <a:pt x="106" y="59"/>
                    <a:pt x="106" y="59"/>
                  </a:cubicBezTo>
                  <a:cubicBezTo>
                    <a:pt x="106" y="53"/>
                    <a:pt x="105" y="48"/>
                    <a:pt x="103" y="43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11" y="39"/>
                    <a:pt x="111" y="37"/>
                    <a:pt x="110" y="36"/>
                  </a:cubicBezTo>
                  <a:cubicBezTo>
                    <a:pt x="102" y="22"/>
                    <a:pt x="102" y="22"/>
                    <a:pt x="102" y="22"/>
                  </a:cubicBezTo>
                  <a:cubicBezTo>
                    <a:pt x="101" y="20"/>
                    <a:pt x="99" y="20"/>
                    <a:pt x="98" y="21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88" y="21"/>
                    <a:pt x="84" y="18"/>
                    <a:pt x="80" y="16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6"/>
                    <a:pt x="81" y="5"/>
                    <a:pt x="80" y="5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2" y="0"/>
                    <a:pt x="61" y="1"/>
                    <a:pt x="60" y="2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4" y="10"/>
                    <a:pt x="49" y="11"/>
                    <a:pt x="44" y="12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9" y="4"/>
                    <a:pt x="38" y="3"/>
                    <a:pt x="36" y="4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1" y="13"/>
                    <a:pt x="20" y="15"/>
                    <a:pt x="21" y="16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1" y="26"/>
                    <a:pt x="18" y="30"/>
                    <a:pt x="16" y="35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7" y="32"/>
                    <a:pt x="5" y="33"/>
                    <a:pt x="5" y="34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0" y="52"/>
                    <a:pt x="1" y="54"/>
                    <a:pt x="3" y="54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9" y="61"/>
                    <a:pt x="10" y="66"/>
                    <a:pt x="11" y="71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4" y="75"/>
                    <a:pt x="4" y="77"/>
                    <a:pt x="4" y="78"/>
                  </a:cubicBezTo>
                  <a:cubicBezTo>
                    <a:pt x="13" y="93"/>
                    <a:pt x="13" y="93"/>
                    <a:pt x="13" y="93"/>
                  </a:cubicBezTo>
                  <a:cubicBezTo>
                    <a:pt x="14" y="94"/>
                    <a:pt x="15" y="94"/>
                    <a:pt x="16" y="94"/>
                  </a:cubicBezTo>
                  <a:cubicBezTo>
                    <a:pt x="22" y="90"/>
                    <a:pt x="22" y="90"/>
                    <a:pt x="22" y="90"/>
                  </a:cubicBezTo>
                  <a:cubicBezTo>
                    <a:pt x="25" y="94"/>
                    <a:pt x="30" y="97"/>
                    <a:pt x="34" y="100"/>
                  </a:cubicBezTo>
                  <a:cubicBezTo>
                    <a:pt x="33" y="106"/>
                    <a:pt x="33" y="106"/>
                    <a:pt x="33" y="106"/>
                  </a:cubicBezTo>
                  <a:cubicBezTo>
                    <a:pt x="32" y="108"/>
                    <a:pt x="33" y="109"/>
                    <a:pt x="35" y="109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2" y="114"/>
                    <a:pt x="54" y="113"/>
                    <a:pt x="54" y="112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61" y="106"/>
                    <a:pt x="67" y="105"/>
                    <a:pt x="72" y="104"/>
                  </a:cubicBezTo>
                  <a:cubicBezTo>
                    <a:pt x="75" y="109"/>
                    <a:pt x="75" y="109"/>
                    <a:pt x="75" y="109"/>
                  </a:cubicBezTo>
                  <a:cubicBezTo>
                    <a:pt x="76" y="110"/>
                    <a:pt x="77" y="111"/>
                    <a:pt x="78" y="110"/>
                  </a:cubicBezTo>
                  <a:cubicBezTo>
                    <a:pt x="93" y="102"/>
                    <a:pt x="93" y="102"/>
                    <a:pt x="93" y="102"/>
                  </a:cubicBezTo>
                  <a:cubicBezTo>
                    <a:pt x="94" y="101"/>
                    <a:pt x="95" y="99"/>
                    <a:pt x="94" y="98"/>
                  </a:cubicBezTo>
                  <a:cubicBezTo>
                    <a:pt x="91" y="93"/>
                    <a:pt x="91" y="93"/>
                    <a:pt x="91" y="93"/>
                  </a:cubicBezTo>
                  <a:cubicBezTo>
                    <a:pt x="95" y="89"/>
                    <a:pt x="98" y="85"/>
                    <a:pt x="100" y="80"/>
                  </a:cubicBezTo>
                  <a:cubicBezTo>
                    <a:pt x="107" y="82"/>
                    <a:pt x="107" y="82"/>
                    <a:pt x="107" y="82"/>
                  </a:cubicBezTo>
                  <a:cubicBezTo>
                    <a:pt x="108" y="82"/>
                    <a:pt x="109" y="81"/>
                    <a:pt x="110" y="80"/>
                  </a:cubicBezTo>
                  <a:cubicBezTo>
                    <a:pt x="114" y="63"/>
                    <a:pt x="114" y="63"/>
                    <a:pt x="114" y="63"/>
                  </a:cubicBezTo>
                  <a:cubicBezTo>
                    <a:pt x="114" y="62"/>
                    <a:pt x="113" y="61"/>
                    <a:pt x="112" y="60"/>
                  </a:cubicBezTo>
                  <a:close/>
                  <a:moveTo>
                    <a:pt x="53" y="75"/>
                  </a:moveTo>
                  <a:cubicBezTo>
                    <a:pt x="44" y="73"/>
                    <a:pt x="38" y="63"/>
                    <a:pt x="41" y="54"/>
                  </a:cubicBezTo>
                  <a:cubicBezTo>
                    <a:pt x="43" y="44"/>
                    <a:pt x="53" y="39"/>
                    <a:pt x="62" y="41"/>
                  </a:cubicBezTo>
                  <a:cubicBezTo>
                    <a:pt x="71" y="43"/>
                    <a:pt x="77" y="53"/>
                    <a:pt x="75" y="62"/>
                  </a:cubicBezTo>
                  <a:cubicBezTo>
                    <a:pt x="72" y="72"/>
                    <a:pt x="63" y="78"/>
                    <a:pt x="53" y="75"/>
                  </a:cubicBezTo>
                  <a:close/>
                </a:path>
              </a:pathLst>
            </a:custGeom>
            <a:solidFill>
              <a:srgbClr val="066BB0"/>
            </a:solidFill>
            <a:ln>
              <a:noFill/>
            </a:ln>
            <a:extLst/>
          </p:spPr>
          <p:txBody>
            <a:bodyPr/>
            <a:lstStyle/>
            <a:p>
              <a:pPr algn="ctr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endParaRPr lang="en-US" sz="700" kern="0" dirty="0">
                <a:solidFill>
                  <a:sysClr val="windowText" lastClr="000000"/>
                </a:solidFill>
                <a:latin typeface="Arial" pitchFamily="34" charset="0"/>
                <a:ea typeface="ＭＳ Ｐゴシック" charset="0"/>
                <a:cs typeface="Arial" pitchFamily="34" charset="0"/>
              </a:endParaRPr>
            </a:p>
          </p:txBody>
        </p:sp>
        <p:sp>
          <p:nvSpPr>
            <p:cNvPr id="74" name="Freeform 34"/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 rot="1469594">
              <a:off x="8931201" y="5308749"/>
              <a:ext cx="448482" cy="448814"/>
            </a:xfrm>
            <a:custGeom>
              <a:avLst/>
              <a:gdLst>
                <a:gd name="T0" fmla="*/ 2147483647 w 114"/>
                <a:gd name="T1" fmla="*/ 2147483647 h 114"/>
                <a:gd name="T2" fmla="*/ 2147483647 w 114"/>
                <a:gd name="T3" fmla="*/ 2147483647 h 114"/>
                <a:gd name="T4" fmla="*/ 2147483647 w 114"/>
                <a:gd name="T5" fmla="*/ 2147483647 h 114"/>
                <a:gd name="T6" fmla="*/ 2147483647 w 114"/>
                <a:gd name="T7" fmla="*/ 2147483647 h 114"/>
                <a:gd name="T8" fmla="*/ 2147483647 w 114"/>
                <a:gd name="T9" fmla="*/ 2147483647 h 114"/>
                <a:gd name="T10" fmla="*/ 2147483647 w 114"/>
                <a:gd name="T11" fmla="*/ 2147483647 h 114"/>
                <a:gd name="T12" fmla="*/ 2147483647 w 114"/>
                <a:gd name="T13" fmla="*/ 2147483647 h 114"/>
                <a:gd name="T14" fmla="*/ 2147483647 w 114"/>
                <a:gd name="T15" fmla="*/ 2147483647 h 114"/>
                <a:gd name="T16" fmla="*/ 2147483647 w 114"/>
                <a:gd name="T17" fmla="*/ 2147483647 h 114"/>
                <a:gd name="T18" fmla="*/ 2147483647 w 114"/>
                <a:gd name="T19" fmla="*/ 2147483647 h 114"/>
                <a:gd name="T20" fmla="*/ 2147483647 w 114"/>
                <a:gd name="T21" fmla="*/ 2147483647 h 114"/>
                <a:gd name="T22" fmla="*/ 2147483647 w 114"/>
                <a:gd name="T23" fmla="*/ 0 h 114"/>
                <a:gd name="T24" fmla="*/ 2147483647 w 114"/>
                <a:gd name="T25" fmla="*/ 2147483647 h 114"/>
                <a:gd name="T26" fmla="*/ 2147483647 w 114"/>
                <a:gd name="T27" fmla="*/ 2147483647 h 114"/>
                <a:gd name="T28" fmla="*/ 2147483647 w 114"/>
                <a:gd name="T29" fmla="*/ 2147483647 h 114"/>
                <a:gd name="T30" fmla="*/ 2147483647 w 114"/>
                <a:gd name="T31" fmla="*/ 2147483647 h 114"/>
                <a:gd name="T32" fmla="*/ 2147483647 w 114"/>
                <a:gd name="T33" fmla="*/ 2147483647 h 114"/>
                <a:gd name="T34" fmla="*/ 2147483647 w 114"/>
                <a:gd name="T35" fmla="*/ 2147483647 h 114"/>
                <a:gd name="T36" fmla="*/ 2147483647 w 114"/>
                <a:gd name="T37" fmla="*/ 2147483647 h 114"/>
                <a:gd name="T38" fmla="*/ 2147483647 w 114"/>
                <a:gd name="T39" fmla="*/ 2147483647 h 114"/>
                <a:gd name="T40" fmla="*/ 2147483647 w 114"/>
                <a:gd name="T41" fmla="*/ 2147483647 h 114"/>
                <a:gd name="T42" fmla="*/ 2147483647 w 114"/>
                <a:gd name="T43" fmla="*/ 2147483647 h 114"/>
                <a:gd name="T44" fmla="*/ 2147483647 w 114"/>
                <a:gd name="T45" fmla="*/ 2147483647 h 114"/>
                <a:gd name="T46" fmla="*/ 2147483647 w 114"/>
                <a:gd name="T47" fmla="*/ 2147483647 h 114"/>
                <a:gd name="T48" fmla="*/ 2147483647 w 114"/>
                <a:gd name="T49" fmla="*/ 2147483647 h 114"/>
                <a:gd name="T50" fmla="*/ 2147483647 w 114"/>
                <a:gd name="T51" fmla="*/ 2147483647 h 114"/>
                <a:gd name="T52" fmla="*/ 2147483647 w 114"/>
                <a:gd name="T53" fmla="*/ 2147483647 h 114"/>
                <a:gd name="T54" fmla="*/ 2147483647 w 114"/>
                <a:gd name="T55" fmla="*/ 2147483647 h 114"/>
                <a:gd name="T56" fmla="*/ 2147483647 w 114"/>
                <a:gd name="T57" fmla="*/ 2147483647 h 114"/>
                <a:gd name="T58" fmla="*/ 2147483647 w 114"/>
                <a:gd name="T59" fmla="*/ 2147483647 h 114"/>
                <a:gd name="T60" fmla="*/ 2147483647 w 114"/>
                <a:gd name="T61" fmla="*/ 2147483647 h 114"/>
                <a:gd name="T62" fmla="*/ 2147483647 w 114"/>
                <a:gd name="T63" fmla="*/ 2147483647 h 114"/>
                <a:gd name="T64" fmla="*/ 2147483647 w 114"/>
                <a:gd name="T65" fmla="*/ 2147483647 h 114"/>
                <a:gd name="T66" fmla="*/ 2147483647 w 114"/>
                <a:gd name="T67" fmla="*/ 2147483647 h 114"/>
                <a:gd name="T68" fmla="*/ 2147483647 w 114"/>
                <a:gd name="T69" fmla="*/ 2147483647 h 114"/>
                <a:gd name="T70" fmla="*/ 2147483647 w 114"/>
                <a:gd name="T71" fmla="*/ 2147483647 h 114"/>
                <a:gd name="T72" fmla="*/ 2147483647 w 114"/>
                <a:gd name="T73" fmla="*/ 2147483647 h 114"/>
                <a:gd name="T74" fmla="*/ 2147483647 w 114"/>
                <a:gd name="T75" fmla="*/ 2147483647 h 114"/>
                <a:gd name="T76" fmla="*/ 2147483647 w 114"/>
                <a:gd name="T77" fmla="*/ 2147483647 h 114"/>
                <a:gd name="T78" fmla="*/ 2147483647 w 114"/>
                <a:gd name="T79" fmla="*/ 2147483647 h 114"/>
                <a:gd name="T80" fmla="*/ 2147483647 w 114"/>
                <a:gd name="T81" fmla="*/ 2147483647 h 114"/>
                <a:gd name="T82" fmla="*/ 2147483647 w 114"/>
                <a:gd name="T83" fmla="*/ 2147483647 h 114"/>
                <a:gd name="T84" fmla="*/ 2147483647 w 114"/>
                <a:gd name="T85" fmla="*/ 2147483647 h 114"/>
                <a:gd name="T86" fmla="*/ 2147483647 w 114"/>
                <a:gd name="T87" fmla="*/ 2147483647 h 114"/>
                <a:gd name="T88" fmla="*/ 2147483647 w 114"/>
                <a:gd name="T89" fmla="*/ 2147483647 h 114"/>
                <a:gd name="T90" fmla="*/ 2147483647 w 114"/>
                <a:gd name="T91" fmla="*/ 2147483647 h 114"/>
                <a:gd name="T92" fmla="*/ 2147483647 w 114"/>
                <a:gd name="T93" fmla="*/ 2147483647 h 114"/>
                <a:gd name="T94" fmla="*/ 2147483647 w 114"/>
                <a:gd name="T95" fmla="*/ 2147483647 h 114"/>
                <a:gd name="T96" fmla="*/ 2147483647 w 114"/>
                <a:gd name="T97" fmla="*/ 2147483647 h 114"/>
                <a:gd name="T98" fmla="*/ 2147483647 w 114"/>
                <a:gd name="T99" fmla="*/ 2147483647 h 114"/>
                <a:gd name="T100" fmla="*/ 2147483647 w 114"/>
                <a:gd name="T101" fmla="*/ 2147483647 h 114"/>
                <a:gd name="T102" fmla="*/ 2147483647 w 114"/>
                <a:gd name="T103" fmla="*/ 2147483647 h 114"/>
                <a:gd name="T104" fmla="*/ 2147483647 w 114"/>
                <a:gd name="T105" fmla="*/ 2147483647 h 114"/>
                <a:gd name="T106" fmla="*/ 2147483647 w 114"/>
                <a:gd name="T107" fmla="*/ 2147483647 h 11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14" h="114">
                  <a:moveTo>
                    <a:pt x="112" y="60"/>
                  </a:moveTo>
                  <a:cubicBezTo>
                    <a:pt x="106" y="59"/>
                    <a:pt x="106" y="59"/>
                    <a:pt x="106" y="59"/>
                  </a:cubicBezTo>
                  <a:cubicBezTo>
                    <a:pt x="106" y="53"/>
                    <a:pt x="105" y="48"/>
                    <a:pt x="103" y="43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11" y="39"/>
                    <a:pt x="111" y="37"/>
                    <a:pt x="110" y="36"/>
                  </a:cubicBezTo>
                  <a:cubicBezTo>
                    <a:pt x="102" y="22"/>
                    <a:pt x="102" y="22"/>
                    <a:pt x="102" y="22"/>
                  </a:cubicBezTo>
                  <a:cubicBezTo>
                    <a:pt x="101" y="20"/>
                    <a:pt x="99" y="20"/>
                    <a:pt x="98" y="21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88" y="21"/>
                    <a:pt x="84" y="18"/>
                    <a:pt x="80" y="16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6"/>
                    <a:pt x="81" y="5"/>
                    <a:pt x="80" y="5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2" y="0"/>
                    <a:pt x="61" y="1"/>
                    <a:pt x="60" y="2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4" y="10"/>
                    <a:pt x="49" y="11"/>
                    <a:pt x="44" y="12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9" y="4"/>
                    <a:pt x="38" y="3"/>
                    <a:pt x="36" y="4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1" y="13"/>
                    <a:pt x="20" y="15"/>
                    <a:pt x="21" y="16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1" y="26"/>
                    <a:pt x="18" y="30"/>
                    <a:pt x="16" y="35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7" y="32"/>
                    <a:pt x="5" y="33"/>
                    <a:pt x="5" y="34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0" y="52"/>
                    <a:pt x="1" y="54"/>
                    <a:pt x="3" y="54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9" y="61"/>
                    <a:pt x="10" y="66"/>
                    <a:pt x="11" y="71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4" y="75"/>
                    <a:pt x="4" y="77"/>
                    <a:pt x="4" y="78"/>
                  </a:cubicBezTo>
                  <a:cubicBezTo>
                    <a:pt x="13" y="93"/>
                    <a:pt x="13" y="93"/>
                    <a:pt x="13" y="93"/>
                  </a:cubicBezTo>
                  <a:cubicBezTo>
                    <a:pt x="14" y="94"/>
                    <a:pt x="15" y="94"/>
                    <a:pt x="16" y="94"/>
                  </a:cubicBezTo>
                  <a:cubicBezTo>
                    <a:pt x="22" y="90"/>
                    <a:pt x="22" y="90"/>
                    <a:pt x="22" y="90"/>
                  </a:cubicBezTo>
                  <a:cubicBezTo>
                    <a:pt x="25" y="94"/>
                    <a:pt x="30" y="97"/>
                    <a:pt x="34" y="100"/>
                  </a:cubicBezTo>
                  <a:cubicBezTo>
                    <a:pt x="33" y="106"/>
                    <a:pt x="33" y="106"/>
                    <a:pt x="33" y="106"/>
                  </a:cubicBezTo>
                  <a:cubicBezTo>
                    <a:pt x="32" y="108"/>
                    <a:pt x="33" y="109"/>
                    <a:pt x="35" y="109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2" y="114"/>
                    <a:pt x="54" y="113"/>
                    <a:pt x="54" y="112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61" y="106"/>
                    <a:pt x="67" y="105"/>
                    <a:pt x="72" y="104"/>
                  </a:cubicBezTo>
                  <a:cubicBezTo>
                    <a:pt x="75" y="109"/>
                    <a:pt x="75" y="109"/>
                    <a:pt x="75" y="109"/>
                  </a:cubicBezTo>
                  <a:cubicBezTo>
                    <a:pt x="76" y="110"/>
                    <a:pt x="77" y="111"/>
                    <a:pt x="78" y="110"/>
                  </a:cubicBezTo>
                  <a:cubicBezTo>
                    <a:pt x="93" y="102"/>
                    <a:pt x="93" y="102"/>
                    <a:pt x="93" y="102"/>
                  </a:cubicBezTo>
                  <a:cubicBezTo>
                    <a:pt x="94" y="101"/>
                    <a:pt x="95" y="99"/>
                    <a:pt x="94" y="98"/>
                  </a:cubicBezTo>
                  <a:cubicBezTo>
                    <a:pt x="91" y="93"/>
                    <a:pt x="91" y="93"/>
                    <a:pt x="91" y="93"/>
                  </a:cubicBezTo>
                  <a:cubicBezTo>
                    <a:pt x="95" y="89"/>
                    <a:pt x="98" y="85"/>
                    <a:pt x="100" y="80"/>
                  </a:cubicBezTo>
                  <a:cubicBezTo>
                    <a:pt x="107" y="82"/>
                    <a:pt x="107" y="82"/>
                    <a:pt x="107" y="82"/>
                  </a:cubicBezTo>
                  <a:cubicBezTo>
                    <a:pt x="108" y="82"/>
                    <a:pt x="109" y="81"/>
                    <a:pt x="110" y="80"/>
                  </a:cubicBezTo>
                  <a:cubicBezTo>
                    <a:pt x="114" y="63"/>
                    <a:pt x="114" y="63"/>
                    <a:pt x="114" y="63"/>
                  </a:cubicBezTo>
                  <a:cubicBezTo>
                    <a:pt x="114" y="62"/>
                    <a:pt x="113" y="61"/>
                    <a:pt x="112" y="60"/>
                  </a:cubicBezTo>
                  <a:close/>
                  <a:moveTo>
                    <a:pt x="53" y="75"/>
                  </a:moveTo>
                  <a:cubicBezTo>
                    <a:pt x="44" y="73"/>
                    <a:pt x="38" y="63"/>
                    <a:pt x="41" y="54"/>
                  </a:cubicBezTo>
                  <a:cubicBezTo>
                    <a:pt x="43" y="44"/>
                    <a:pt x="53" y="39"/>
                    <a:pt x="62" y="41"/>
                  </a:cubicBezTo>
                  <a:cubicBezTo>
                    <a:pt x="71" y="43"/>
                    <a:pt x="77" y="53"/>
                    <a:pt x="75" y="62"/>
                  </a:cubicBezTo>
                  <a:cubicBezTo>
                    <a:pt x="72" y="72"/>
                    <a:pt x="63" y="78"/>
                    <a:pt x="53" y="75"/>
                  </a:cubicBezTo>
                  <a:close/>
                </a:path>
              </a:pathLst>
            </a:custGeom>
            <a:solidFill>
              <a:srgbClr val="A5CCED"/>
            </a:solidFill>
            <a:ln>
              <a:noFill/>
            </a:ln>
            <a:extLst/>
          </p:spPr>
          <p:txBody>
            <a:bodyPr/>
            <a:lstStyle/>
            <a:p>
              <a:pPr algn="ctr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endParaRPr lang="en-US" sz="700" kern="0" dirty="0">
                <a:solidFill>
                  <a:sysClr val="windowText" lastClr="000000"/>
                </a:solidFill>
                <a:latin typeface="Arial" pitchFamily="34" charset="0"/>
                <a:ea typeface="ＭＳ Ｐゴシック" charset="0"/>
                <a:cs typeface="Arial" pitchFamily="34" charset="0"/>
              </a:endParaRPr>
            </a:p>
          </p:txBody>
        </p:sp>
      </p:grpSp>
      <p:sp>
        <p:nvSpPr>
          <p:cNvPr id="75" name="Rounded Rectangle 74"/>
          <p:cNvSpPr/>
          <p:nvPr/>
        </p:nvSpPr>
        <p:spPr bwMode="auto">
          <a:xfrm>
            <a:off x="7697524" y="2017672"/>
            <a:ext cx="802857" cy="441656"/>
          </a:xfrm>
          <a:prstGeom prst="roundRect">
            <a:avLst>
              <a:gd name="adj" fmla="val 13101"/>
            </a:avLst>
          </a:prstGeom>
          <a:noFill/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rgbClr val="0070C0"/>
                </a:solidFill>
                <a:latin typeface="+mj-lt"/>
                <a:ea typeface="MS PGothic" pitchFamily="34" charset="-128"/>
              </a:rPr>
              <a:t>BPMS</a:t>
            </a:r>
            <a:endParaRPr lang="en-US" sz="1000" b="1" dirty="0">
              <a:solidFill>
                <a:srgbClr val="0070C0"/>
              </a:solidFill>
              <a:latin typeface="+mj-lt"/>
              <a:ea typeface="MS PGothic" pitchFamily="34" charset="-128"/>
            </a:endParaRPr>
          </a:p>
        </p:txBody>
      </p:sp>
      <p:sp>
        <p:nvSpPr>
          <p:cNvPr id="78" name="Rounded Rectangle 77"/>
          <p:cNvSpPr/>
          <p:nvPr/>
        </p:nvSpPr>
        <p:spPr bwMode="auto">
          <a:xfrm rot="16200000">
            <a:off x="1311925" y="1634619"/>
            <a:ext cx="2361984" cy="566227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Zuul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ＭＳ Ｐゴシック" charset="0"/>
                <a:cs typeface="MS PGothic"/>
              </a:rPr>
              <a:t> </a:t>
            </a:r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ＭＳ Ｐゴシック" charset="0"/>
                <a:cs typeface="MS PGothic"/>
              </a:rPr>
              <a:t>(API Gateway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+mj-lt"/>
                <a:ea typeface="ＭＳ Ｐゴシック" charset="0"/>
                <a:cs typeface="MS PGothic"/>
              </a:rPr>
              <a:t>)</a:t>
            </a:r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ＭＳ Ｐゴシック" charset="0"/>
                <a:cs typeface="MS PGothic"/>
              </a:rPr>
              <a:t> </a:t>
            </a:r>
            <a:r>
              <a:rPr lang="en-US" sz="12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   </a:t>
            </a:r>
            <a:r>
              <a:rPr lang="en-US" sz="1200" b="1" dirty="0" smtClean="0">
                <a:solidFill>
                  <a:srgbClr val="0070C0"/>
                </a:solidFill>
                <a:latin typeface="+mj-lt"/>
                <a:ea typeface="ＭＳ Ｐゴシック" charset="0"/>
                <a:cs typeface="MS PGothic"/>
              </a:rPr>
              <a:t> </a:t>
            </a:r>
            <a:r>
              <a:rPr lang="en-US" sz="500" b="1" dirty="0" smtClean="0">
                <a:solidFill>
                  <a:srgbClr val="0070C0"/>
                </a:solidFill>
                <a:latin typeface="+mj-lt"/>
                <a:ea typeface="ＭＳ Ｐゴシック" charset="0"/>
                <a:cs typeface="MS PGothic"/>
              </a:rPr>
              <a:t>.</a:t>
            </a:r>
            <a:endParaRPr lang="en-US" sz="500" b="1" dirty="0">
              <a:solidFill>
                <a:srgbClr val="0070C0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81" name="Rounded Rectangle 80"/>
          <p:cNvSpPr/>
          <p:nvPr/>
        </p:nvSpPr>
        <p:spPr bwMode="auto">
          <a:xfrm rot="5400000">
            <a:off x="6508024" y="-375508"/>
            <a:ext cx="914184" cy="3243261"/>
          </a:xfrm>
          <a:prstGeom prst="roundRect">
            <a:avLst>
              <a:gd name="adj" fmla="val 7436"/>
            </a:avLst>
          </a:prstGeom>
          <a:noFill/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n w="38100">
                <a:solidFill>
                  <a:schemeClr val="tx1"/>
                </a:solidFill>
              </a:ln>
              <a:solidFill>
                <a:srgbClr val="626366"/>
              </a:solidFill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94" name="Rounded Rectangle 93"/>
          <p:cNvSpPr/>
          <p:nvPr/>
        </p:nvSpPr>
        <p:spPr bwMode="auto">
          <a:xfrm rot="5400000">
            <a:off x="5925109" y="346846"/>
            <a:ext cx="496704" cy="1549655"/>
          </a:xfrm>
          <a:prstGeom prst="roundRect">
            <a:avLst>
              <a:gd name="adj" fmla="val 8398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1" dirty="0">
              <a:solidFill>
                <a:schemeClr val="bg1">
                  <a:lumMod val="95000"/>
                </a:schemeClr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95" name="Rounded Rectangle 94"/>
          <p:cNvSpPr/>
          <p:nvPr/>
        </p:nvSpPr>
        <p:spPr bwMode="auto">
          <a:xfrm rot="5400000">
            <a:off x="6042557" y="451621"/>
            <a:ext cx="496704" cy="1549655"/>
          </a:xfrm>
          <a:prstGeom prst="roundRect">
            <a:avLst>
              <a:gd name="adj" fmla="val 8398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1" dirty="0">
              <a:solidFill>
                <a:schemeClr val="bg1">
                  <a:lumMod val="95000"/>
                </a:schemeClr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96" name="Rounded Rectangle 95"/>
          <p:cNvSpPr/>
          <p:nvPr/>
        </p:nvSpPr>
        <p:spPr bwMode="auto">
          <a:xfrm rot="5400000">
            <a:off x="6167956" y="565921"/>
            <a:ext cx="496704" cy="1549655"/>
          </a:xfrm>
          <a:prstGeom prst="roundRect">
            <a:avLst>
              <a:gd name="adj" fmla="val 8398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+mj-lt"/>
                <a:ea typeface="ＭＳ Ｐゴシック" charset="0"/>
                <a:cs typeface="MS PGothic"/>
              </a:rPr>
              <a:t>Domain </a:t>
            </a: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ＭＳ Ｐゴシック" charset="0"/>
                <a:cs typeface="MS PGothic"/>
              </a:rPr>
              <a:t>Microservices</a:t>
            </a:r>
            <a:endParaRPr lang="en-US" sz="1200" b="1" dirty="0">
              <a:solidFill>
                <a:schemeClr val="bg1">
                  <a:lumMod val="95000"/>
                </a:schemeClr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99" name="Rounded Rectangle 98"/>
          <p:cNvSpPr/>
          <p:nvPr/>
        </p:nvSpPr>
        <p:spPr bwMode="auto">
          <a:xfrm rot="5400000">
            <a:off x="3614865" y="298366"/>
            <a:ext cx="914184" cy="1895514"/>
          </a:xfrm>
          <a:prstGeom prst="roundRect">
            <a:avLst>
              <a:gd name="adj" fmla="val 7436"/>
            </a:avLst>
          </a:prstGeom>
          <a:noFill/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ln w="38100">
                <a:solidFill>
                  <a:schemeClr val="tx1"/>
                </a:solidFill>
              </a:ln>
              <a:solidFill>
                <a:srgbClr val="626366"/>
              </a:solidFill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100" name="Rounded Rectangle 99"/>
          <p:cNvSpPr/>
          <p:nvPr/>
        </p:nvSpPr>
        <p:spPr bwMode="auto">
          <a:xfrm rot="5400000">
            <a:off x="3720219" y="324900"/>
            <a:ext cx="496706" cy="1569146"/>
          </a:xfrm>
          <a:prstGeom prst="roundRect">
            <a:avLst>
              <a:gd name="adj" fmla="val 8398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chemeClr val="bg1">
                  <a:lumMod val="95000"/>
                </a:schemeClr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01" name="Rounded Rectangle 100"/>
          <p:cNvSpPr/>
          <p:nvPr/>
        </p:nvSpPr>
        <p:spPr bwMode="auto">
          <a:xfrm rot="5400000">
            <a:off x="3831290" y="429675"/>
            <a:ext cx="496706" cy="1569146"/>
          </a:xfrm>
          <a:prstGeom prst="roundRect">
            <a:avLst>
              <a:gd name="adj" fmla="val 8398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1" dirty="0">
              <a:solidFill>
                <a:schemeClr val="bg1">
                  <a:lumMod val="95000"/>
                </a:schemeClr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02" name="Rounded Rectangle 101"/>
          <p:cNvSpPr/>
          <p:nvPr/>
        </p:nvSpPr>
        <p:spPr bwMode="auto">
          <a:xfrm rot="5400000">
            <a:off x="3945590" y="543975"/>
            <a:ext cx="496706" cy="1569146"/>
          </a:xfrm>
          <a:prstGeom prst="roundRect">
            <a:avLst>
              <a:gd name="adj" fmla="val 8398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ＭＳ Ｐゴシック" charset="0"/>
                <a:cs typeface="MS PGothic"/>
              </a:rPr>
              <a:t>UI Microservices</a:t>
            </a:r>
            <a:endParaRPr lang="en-US" sz="1200" b="1" dirty="0">
              <a:solidFill>
                <a:schemeClr val="bg1">
                  <a:lumMod val="95000"/>
                </a:schemeClr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03" name="Rounded Rectangle 102"/>
          <p:cNvSpPr/>
          <p:nvPr/>
        </p:nvSpPr>
        <p:spPr bwMode="auto">
          <a:xfrm>
            <a:off x="7700280" y="2514600"/>
            <a:ext cx="795273" cy="463575"/>
          </a:xfrm>
          <a:prstGeom prst="roundRect">
            <a:avLst>
              <a:gd name="adj" fmla="val 13270"/>
            </a:avLst>
          </a:prstGeom>
          <a:noFill/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70C0"/>
                </a:solidFill>
                <a:latin typeface="+mj-lt"/>
                <a:ea typeface="MS PGothic" pitchFamily="34" charset="-128"/>
              </a:rPr>
              <a:t>Services</a:t>
            </a:r>
            <a:endParaRPr lang="en-US" sz="1000" b="1" dirty="0">
              <a:solidFill>
                <a:srgbClr val="0070C0"/>
              </a:solidFill>
              <a:latin typeface="+mj-lt"/>
              <a:ea typeface="MS PGothic" pitchFamily="34" charset="-128"/>
            </a:endParaRPr>
          </a:p>
        </p:txBody>
      </p:sp>
      <p:cxnSp>
        <p:nvCxnSpPr>
          <p:cNvPr id="104" name="Straight Connector 103"/>
          <p:cNvCxnSpPr>
            <a:endCxn id="117" idx="0"/>
          </p:cNvCxnSpPr>
          <p:nvPr/>
        </p:nvCxnSpPr>
        <p:spPr bwMode="auto">
          <a:xfrm>
            <a:off x="8100827" y="1703215"/>
            <a:ext cx="1" cy="23151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>
            <a:off x="1716764" y="1631641"/>
            <a:ext cx="49303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9" name="Picture 3" descr="C:\Menda\Tech\InfoKeys\Call_Center_Agent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990600" y="2533819"/>
            <a:ext cx="533400" cy="609600"/>
          </a:xfrm>
          <a:prstGeom prst="rect">
            <a:avLst/>
          </a:prstGeom>
          <a:noFill/>
        </p:spPr>
      </p:pic>
      <p:pic>
        <p:nvPicPr>
          <p:cNvPr id="110" name="Picture 4" descr="C:\Menda\Tech\InfoKeys\Web2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990600" y="1380759"/>
            <a:ext cx="685800" cy="533400"/>
          </a:xfrm>
          <a:prstGeom prst="rect">
            <a:avLst/>
          </a:prstGeom>
          <a:noFill/>
        </p:spPr>
      </p:pic>
      <p:pic>
        <p:nvPicPr>
          <p:cNvPr id="111" name="Picture 5" descr="C:\Menda\Tech\InfoKeys\selfie-mobile_phone-128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990600" y="781219"/>
            <a:ext cx="671484" cy="558764"/>
          </a:xfrm>
          <a:prstGeom prst="rect">
            <a:avLst/>
          </a:prstGeom>
          <a:noFill/>
        </p:spPr>
      </p:pic>
      <p:sp>
        <p:nvSpPr>
          <p:cNvPr id="112" name="Rounded Rectangle 111"/>
          <p:cNvSpPr/>
          <p:nvPr/>
        </p:nvSpPr>
        <p:spPr bwMode="auto">
          <a:xfrm>
            <a:off x="3200400" y="2521338"/>
            <a:ext cx="2667000" cy="434588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Eureka Server</a:t>
            </a:r>
            <a:r>
              <a:rPr lang="en-US" sz="1200" b="1" dirty="0" smtClean="0">
                <a:solidFill>
                  <a:srgbClr val="002060"/>
                </a:solidFill>
                <a:latin typeface="+mj-lt"/>
                <a:ea typeface="ＭＳ Ｐゴシック" charset="0"/>
                <a:cs typeface="MS PGothic"/>
              </a:rPr>
              <a:t> </a:t>
            </a:r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ＭＳ Ｐゴシック" charset="0"/>
                <a:cs typeface="MS PGothic"/>
              </a:rPr>
              <a:t>(Service Registry)</a:t>
            </a:r>
            <a:endParaRPr lang="en-US" sz="1200" b="1" dirty="0">
              <a:solidFill>
                <a:schemeClr val="bg1">
                  <a:lumMod val="65000"/>
                </a:schemeClr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13" name="Rounded Rectangle 112"/>
          <p:cNvSpPr/>
          <p:nvPr/>
        </p:nvSpPr>
        <p:spPr bwMode="auto">
          <a:xfrm>
            <a:off x="4740813" y="1977578"/>
            <a:ext cx="1126587" cy="442896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Turbine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ＭＳ Ｐゴシック" charset="0"/>
                <a:cs typeface="MS PGothic"/>
              </a:rPr>
              <a:t>(Service Status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ＭＳ Ｐゴシック" charset="0"/>
                <a:cs typeface="MS PGothic"/>
              </a:rPr>
              <a:t>Aggregator)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14" name="Rounded Rectangle 113"/>
          <p:cNvSpPr/>
          <p:nvPr/>
        </p:nvSpPr>
        <p:spPr bwMode="auto">
          <a:xfrm>
            <a:off x="3209359" y="1977578"/>
            <a:ext cx="1455255" cy="442896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ＭＳ Ｐゴシック" charset="0"/>
                <a:cs typeface="MS PGothic"/>
              </a:rPr>
              <a:t>Hystrix Dashboard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ＭＳ Ｐゴシック" charset="0"/>
                <a:cs typeface="MS PGothic"/>
              </a:rPr>
              <a:t>(Service </a:t>
            </a:r>
            <a:r>
              <a:rPr lang="en-US" sz="800" b="1" dirty="0">
                <a:solidFill>
                  <a:schemeClr val="bg1">
                    <a:lumMod val="65000"/>
                  </a:schemeClr>
                </a:solidFill>
                <a:latin typeface="+mj-lt"/>
                <a:ea typeface="ＭＳ Ｐゴシック" charset="0"/>
                <a:cs typeface="MS PGothic"/>
              </a:rPr>
              <a:t>Health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ＭＳ Ｐゴシック" charset="0"/>
                <a:cs typeface="MS PGothic"/>
              </a:rPr>
              <a:t>Dashboard)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15" name="Rounded Rectangle 114"/>
          <p:cNvSpPr/>
          <p:nvPr/>
        </p:nvSpPr>
        <p:spPr bwMode="auto">
          <a:xfrm>
            <a:off x="5980597" y="2521338"/>
            <a:ext cx="1334603" cy="442896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Spring Config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ＭＳ Ｐゴシック" charset="0"/>
                <a:cs typeface="MS PGothic"/>
              </a:rPr>
              <a:t>(Service Configuration</a:t>
            </a:r>
            <a:r>
              <a:rPr lang="en-US" sz="800" b="1" dirty="0">
                <a:solidFill>
                  <a:schemeClr val="bg1">
                    <a:lumMod val="65000"/>
                  </a:schemeClr>
                </a:solidFill>
                <a:latin typeface="+mj-lt"/>
                <a:ea typeface="ＭＳ Ｐゴシック" charset="0"/>
                <a:cs typeface="MS PGothic"/>
              </a:rPr>
              <a:t>)</a:t>
            </a:r>
          </a:p>
        </p:txBody>
      </p:sp>
      <p:sp>
        <p:nvSpPr>
          <p:cNvPr id="116" name="Rounded Rectangle 115"/>
          <p:cNvSpPr/>
          <p:nvPr/>
        </p:nvSpPr>
        <p:spPr bwMode="auto">
          <a:xfrm rot="16200000">
            <a:off x="2169155" y="2518347"/>
            <a:ext cx="633974" cy="404125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Ribbon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Client</a:t>
            </a:r>
            <a:endParaRPr lang="en-US" sz="9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17" name="Rounded Rectangle 116"/>
          <p:cNvSpPr/>
          <p:nvPr/>
        </p:nvSpPr>
        <p:spPr bwMode="auto">
          <a:xfrm>
            <a:off x="7614908" y="1934725"/>
            <a:ext cx="971839" cy="1164000"/>
          </a:xfrm>
          <a:prstGeom prst="roundRect">
            <a:avLst>
              <a:gd name="adj" fmla="val 7436"/>
            </a:avLst>
          </a:prstGeom>
          <a:noFill/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n w="38100">
                <a:solidFill>
                  <a:schemeClr val="tx1"/>
                </a:solidFill>
              </a:ln>
              <a:solidFill>
                <a:srgbClr val="626366"/>
              </a:solidFill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118" name="Rounded Rectangle 117"/>
          <p:cNvSpPr/>
          <p:nvPr/>
        </p:nvSpPr>
        <p:spPr bwMode="auto">
          <a:xfrm>
            <a:off x="3454024" y="1328548"/>
            <a:ext cx="907799" cy="202073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Spring Hystrix</a:t>
            </a:r>
            <a:endParaRPr lang="en-US" sz="9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cxnSp>
        <p:nvCxnSpPr>
          <p:cNvPr id="119" name="Straight Connector 118"/>
          <p:cNvCxnSpPr>
            <a:stCxn id="99" idx="0"/>
            <a:endCxn id="81" idx="2"/>
          </p:cNvCxnSpPr>
          <p:nvPr/>
        </p:nvCxnSpPr>
        <p:spPr>
          <a:xfrm>
            <a:off x="5019714" y="1246123"/>
            <a:ext cx="32377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0" name="Rounded Rectangle 119"/>
          <p:cNvSpPr/>
          <p:nvPr/>
        </p:nvSpPr>
        <p:spPr bwMode="auto">
          <a:xfrm rot="5400000">
            <a:off x="4678280" y="363136"/>
            <a:ext cx="1181507" cy="4289669"/>
          </a:xfrm>
          <a:prstGeom prst="roundRect">
            <a:avLst>
              <a:gd name="adj" fmla="val 7436"/>
            </a:avLst>
          </a:prstGeom>
          <a:noFill/>
          <a:ln w="19050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 w="38100">
                <a:solidFill>
                  <a:schemeClr val="tx1"/>
                </a:solidFill>
              </a:ln>
              <a:solidFill>
                <a:srgbClr val="626366"/>
              </a:solidFill>
              <a:effectLst/>
              <a:latin typeface="Verdana" pitchFamily="34" charset="0"/>
              <a:ea typeface="MS PGothic" pitchFamily="34" charset="-128"/>
            </a:endParaRPr>
          </a:p>
        </p:txBody>
      </p:sp>
      <p:cxnSp>
        <p:nvCxnSpPr>
          <p:cNvPr id="121" name="Straight Connector 120"/>
          <p:cNvCxnSpPr>
            <a:stCxn id="99" idx="3"/>
          </p:cNvCxnSpPr>
          <p:nvPr/>
        </p:nvCxnSpPr>
        <p:spPr>
          <a:xfrm>
            <a:off x="4071957" y="1703215"/>
            <a:ext cx="0" cy="2000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2" name="Straight Connector 121"/>
          <p:cNvCxnSpPr/>
          <p:nvPr/>
        </p:nvCxnSpPr>
        <p:spPr>
          <a:xfrm>
            <a:off x="6291244" y="1703215"/>
            <a:ext cx="0" cy="18290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3" name="Straight Connector 122"/>
          <p:cNvCxnSpPr>
            <a:endCxn id="120" idx="2"/>
          </p:cNvCxnSpPr>
          <p:nvPr/>
        </p:nvCxnSpPr>
        <p:spPr bwMode="auto">
          <a:xfrm>
            <a:off x="2776030" y="2507969"/>
            <a:ext cx="348169" cy="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5" name="Rounded Rectangle 124"/>
          <p:cNvSpPr/>
          <p:nvPr/>
        </p:nvSpPr>
        <p:spPr bwMode="auto">
          <a:xfrm>
            <a:off x="4420771" y="1321267"/>
            <a:ext cx="508332" cy="202073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Sleuth</a:t>
            </a:r>
            <a:endParaRPr lang="en-US" sz="9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26" name="Rounded Rectangle 125"/>
          <p:cNvSpPr/>
          <p:nvPr/>
        </p:nvSpPr>
        <p:spPr bwMode="auto">
          <a:xfrm>
            <a:off x="5674086" y="1348029"/>
            <a:ext cx="907799" cy="202073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chemeClr val="bg1"/>
                </a:solidFill>
                <a:ea typeface="ＭＳ Ｐゴシック" charset="0"/>
                <a:cs typeface="MS PGothic"/>
              </a:rPr>
              <a:t>Spring Hystrix</a:t>
            </a:r>
            <a:endParaRPr lang="en-US" sz="9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27" name="Rounded Rectangle 126"/>
          <p:cNvSpPr/>
          <p:nvPr/>
        </p:nvSpPr>
        <p:spPr bwMode="auto">
          <a:xfrm>
            <a:off x="6640833" y="1340748"/>
            <a:ext cx="508332" cy="202073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Sleuth</a:t>
            </a:r>
            <a:endParaRPr lang="en-US" sz="9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28" name="Flowchart: Magnetic Disk 127"/>
          <p:cNvSpPr/>
          <p:nvPr/>
        </p:nvSpPr>
        <p:spPr bwMode="auto">
          <a:xfrm>
            <a:off x="7448172" y="827015"/>
            <a:ext cx="857251" cy="564916"/>
          </a:xfrm>
          <a:prstGeom prst="flowChartMagneticDisk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Databases</a:t>
            </a:r>
            <a:endParaRPr lang="en-US" sz="12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29" name="Flowchart: Magnetic Disk 128"/>
          <p:cNvSpPr/>
          <p:nvPr/>
        </p:nvSpPr>
        <p:spPr bwMode="auto">
          <a:xfrm>
            <a:off x="7545292" y="952871"/>
            <a:ext cx="857251" cy="564916"/>
          </a:xfrm>
          <a:prstGeom prst="flowChartMagneticDisk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Databases</a:t>
            </a:r>
            <a:endParaRPr lang="en-US" sz="12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30" name="Flowchart: Magnetic Disk 129"/>
          <p:cNvSpPr/>
          <p:nvPr/>
        </p:nvSpPr>
        <p:spPr bwMode="auto">
          <a:xfrm>
            <a:off x="7636602" y="1057525"/>
            <a:ext cx="857251" cy="564916"/>
          </a:xfrm>
          <a:prstGeom prst="flowChartMagneticDisk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Databases</a:t>
            </a:r>
            <a:endParaRPr lang="en-US" sz="12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cxnSp>
        <p:nvCxnSpPr>
          <p:cNvPr id="131" name="Straight Connector 130"/>
          <p:cNvCxnSpPr>
            <a:stCxn id="130" idx="2"/>
            <a:endCxn id="96" idx="0"/>
          </p:cNvCxnSpPr>
          <p:nvPr/>
        </p:nvCxnSpPr>
        <p:spPr bwMode="auto">
          <a:xfrm flipH="1">
            <a:off x="7191136" y="1339983"/>
            <a:ext cx="445466" cy="76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2" name="Picture 2" descr="Image result for ivr ico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422" y="1978342"/>
            <a:ext cx="739242" cy="50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3" name="Straight Connector 132"/>
          <p:cNvCxnSpPr/>
          <p:nvPr/>
        </p:nvCxnSpPr>
        <p:spPr bwMode="auto">
          <a:xfrm>
            <a:off x="1716764" y="2237645"/>
            <a:ext cx="49303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727750514"/>
              </p:ext>
            </p:extLst>
          </p:nvPr>
        </p:nvGraphicFramePr>
        <p:xfrm>
          <a:off x="671458" y="3657600"/>
          <a:ext cx="8243942" cy="2889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34" name="TextBox 133"/>
          <p:cNvSpPr txBox="1"/>
          <p:nvPr/>
        </p:nvSpPr>
        <p:spPr>
          <a:xfrm>
            <a:off x="685800" y="3395990"/>
            <a:ext cx="2438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2060"/>
                </a:solidFill>
              </a:rPr>
              <a:t>Spring Could Core Services</a:t>
            </a:r>
            <a:endParaRPr lang="en-US" sz="1100" b="1" dirty="0">
              <a:solidFill>
                <a:srgbClr val="002060"/>
              </a:solidFill>
            </a:endParaRPr>
          </a:p>
        </p:txBody>
      </p:sp>
      <p:sp>
        <p:nvSpPr>
          <p:cNvPr id="53" name="Rounded Rectangle 52"/>
          <p:cNvSpPr/>
          <p:nvPr/>
        </p:nvSpPr>
        <p:spPr bwMode="auto">
          <a:xfrm>
            <a:off x="5943600" y="1977578"/>
            <a:ext cx="1371600" cy="442896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/>
                </a:solidFill>
                <a:ea typeface="ＭＳ Ｐゴシック" charset="0"/>
                <a:cs typeface="MS PGothic"/>
              </a:rPr>
              <a:t>Zipkin</a:t>
            </a:r>
            <a:endParaRPr lang="en-US" sz="1200" b="1" dirty="0">
              <a:solidFill>
                <a:schemeClr val="bg1"/>
              </a:solidFill>
              <a:ea typeface="ＭＳ Ｐゴシック" charset="0"/>
              <a:cs typeface="MS PGothic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ＭＳ Ｐゴシック" charset="0"/>
                <a:cs typeface="MS PGothic"/>
              </a:rPr>
              <a:t>(Request Trace Aggregator)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j-lt"/>
              <a:ea typeface="ＭＳ Ｐゴシック" charset="0"/>
              <a:cs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19453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ounded Rectangle 124"/>
          <p:cNvSpPr/>
          <p:nvPr/>
        </p:nvSpPr>
        <p:spPr bwMode="auto">
          <a:xfrm>
            <a:off x="376592" y="1524001"/>
            <a:ext cx="8615008" cy="3124199"/>
          </a:xfrm>
          <a:prstGeom prst="roundRect">
            <a:avLst>
              <a:gd name="adj" fmla="val 1882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2060"/>
                </a:solidFill>
              </a:rPr>
              <a:t>Service instances &amp; other common platform services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 w="38100">
                <a:solidFill>
                  <a:schemeClr val="tx1"/>
                </a:solidFill>
              </a:ln>
              <a:solidFill>
                <a:srgbClr val="626366"/>
              </a:solidFill>
              <a:effectLst/>
              <a:latin typeface="Verdana" pitchFamily="34" charset="0"/>
              <a:ea typeface="MS PGothic" pitchFamily="34" charset="-128"/>
            </a:endParaRPr>
          </a:p>
        </p:txBody>
      </p:sp>
      <p:cxnSp>
        <p:nvCxnSpPr>
          <p:cNvPr id="88" name="Straight Connector 87"/>
          <p:cNvCxnSpPr/>
          <p:nvPr/>
        </p:nvCxnSpPr>
        <p:spPr bwMode="auto">
          <a:xfrm>
            <a:off x="1151081" y="3907504"/>
            <a:ext cx="49303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038"/>
            <a:ext cx="8610600" cy="5635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002060"/>
                </a:solidFill>
              </a:rPr>
              <a:t>Use Case – Customer’s Accounts Summary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36525"/>
          </a:xfrm>
        </p:spPr>
        <p:txBody>
          <a:bodyPr/>
          <a:lstStyle/>
          <a:p>
            <a:fld id="{F43B1607-691C-45B5-AF95-DB2C7AF77555}" type="datetime1">
              <a:rPr lang="en-US" sz="1000" b="1" smtClean="0"/>
              <a:pPr/>
              <a:t>1/8/2018</a:t>
            </a:fld>
            <a:endParaRPr lang="en-US" sz="10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58200" y="6629400"/>
            <a:ext cx="457200" cy="136525"/>
          </a:xfrm>
        </p:spPr>
        <p:txBody>
          <a:bodyPr/>
          <a:lstStyle/>
          <a:p>
            <a:fld id="{B6F15528-21DE-4FAA-801E-634DDDAF4B2B}" type="slidenum">
              <a:rPr lang="en-US" sz="1000" b="1" smtClean="0"/>
              <a:pPr/>
              <a:t>8</a:t>
            </a:fld>
            <a:endParaRPr lang="en-US" sz="1000" b="1" dirty="0"/>
          </a:p>
        </p:txBody>
      </p:sp>
      <p:sp>
        <p:nvSpPr>
          <p:cNvPr id="4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36525"/>
          </a:xfrm>
        </p:spPr>
        <p:txBody>
          <a:bodyPr/>
          <a:lstStyle/>
          <a:p>
            <a:r>
              <a:rPr lang="en-US" sz="1000" b="1" i="1" dirty="0" smtClean="0"/>
              <a:t>By Rama Menda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7391" y="609600"/>
            <a:ext cx="8764209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lvl="0"/>
            <a:r>
              <a:rPr lang="en-US" sz="1100" b="1" dirty="0">
                <a:solidFill>
                  <a:srgbClr val="002060"/>
                </a:solidFill>
              </a:rPr>
              <a:t>Use case :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Banking customer can have more than one account. After successful authentication, system should load the accounts summary page containing Customer information and list of accounts and their balances. </a:t>
            </a:r>
            <a:r>
              <a:rPr 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Note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: Ignored Authentication/Authorization for simplicity.</a:t>
            </a:r>
          </a:p>
          <a:p>
            <a:pPr marL="262890" lvl="0" indent="-171450"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AccountsSummary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microservice  (</a:t>
            </a:r>
            <a:r>
              <a:rPr lang="en-US" sz="1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endpoint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: </a:t>
            </a:r>
            <a:r>
              <a:rPr 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AccountsSummary?custId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=2000 </a:t>
            </a:r>
            <a:r>
              <a:rPr lang="en-US" sz="1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method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GET)</a:t>
            </a:r>
          </a:p>
          <a:p>
            <a:pPr marL="262890" lvl="0" indent="-171450"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microservice(</a:t>
            </a:r>
            <a:r>
              <a:rPr lang="en-US" sz="1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endpoint :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customers/2000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method: GET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262890" lvl="0" indent="-171450"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CustomerAccount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microservice (endpoint : customers/2000/accounts/    method : GET)</a:t>
            </a:r>
          </a:p>
        </p:txBody>
      </p:sp>
      <p:sp>
        <p:nvSpPr>
          <p:cNvPr id="49" name="Rounded Rectangle 48"/>
          <p:cNvSpPr/>
          <p:nvPr/>
        </p:nvSpPr>
        <p:spPr bwMode="auto">
          <a:xfrm rot="16200000">
            <a:off x="551144" y="2926517"/>
            <a:ext cx="2724741" cy="566227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Zuul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ＭＳ Ｐゴシック" charset="0"/>
                <a:cs typeface="MS PGothic"/>
              </a:rPr>
              <a:t>  </a:t>
            </a: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(Port : 8000)</a:t>
            </a:r>
            <a:r>
              <a:rPr lang="en-US" sz="12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   </a:t>
            </a:r>
            <a:r>
              <a:rPr lang="en-US" sz="1200" b="1" dirty="0" smtClean="0">
                <a:solidFill>
                  <a:srgbClr val="0070C0"/>
                </a:solidFill>
                <a:latin typeface="+mj-lt"/>
                <a:ea typeface="ＭＳ Ｐゴシック" charset="0"/>
                <a:cs typeface="MS PGothic"/>
              </a:rPr>
              <a:t> </a:t>
            </a:r>
            <a:r>
              <a:rPr lang="en-US" sz="500" b="1" dirty="0" smtClean="0">
                <a:solidFill>
                  <a:srgbClr val="0070C0"/>
                </a:solidFill>
                <a:latin typeface="+mj-lt"/>
                <a:ea typeface="ＭＳ Ｐゴシック" charset="0"/>
                <a:cs typeface="MS PGothic"/>
              </a:rPr>
              <a:t>.</a:t>
            </a:r>
            <a:endParaRPr lang="en-US" sz="500" b="1" dirty="0">
              <a:solidFill>
                <a:srgbClr val="0070C0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76" name="Rounded Rectangle 75"/>
          <p:cNvSpPr/>
          <p:nvPr/>
        </p:nvSpPr>
        <p:spPr bwMode="auto">
          <a:xfrm rot="5400000">
            <a:off x="6216467" y="539589"/>
            <a:ext cx="1170347" cy="4075117"/>
          </a:xfrm>
          <a:prstGeom prst="roundRect">
            <a:avLst>
              <a:gd name="adj" fmla="val 7436"/>
            </a:avLst>
          </a:prstGeom>
          <a:noFill/>
          <a:ln w="19050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 w="38100">
                <a:solidFill>
                  <a:schemeClr val="tx1"/>
                </a:solidFill>
              </a:ln>
              <a:solidFill>
                <a:srgbClr val="626366"/>
              </a:solidFill>
              <a:effectLst/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79" name="Rounded Rectangle 78"/>
          <p:cNvSpPr/>
          <p:nvPr/>
        </p:nvSpPr>
        <p:spPr bwMode="auto">
          <a:xfrm rot="5400000">
            <a:off x="5211614" y="2211725"/>
            <a:ext cx="496704" cy="1262521"/>
          </a:xfrm>
          <a:prstGeom prst="roundRect">
            <a:avLst>
              <a:gd name="adj" fmla="val 8398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ＭＳ Ｐゴシック" charset="0"/>
                <a:cs typeface="MS PGothic"/>
              </a:rPr>
              <a:t>Customer : 9012</a:t>
            </a:r>
            <a:endParaRPr lang="en-US" sz="1200" b="1" dirty="0">
              <a:solidFill>
                <a:schemeClr val="bg1">
                  <a:lumMod val="95000"/>
                </a:schemeClr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80" name="Rounded Rectangle 79"/>
          <p:cNvSpPr/>
          <p:nvPr/>
        </p:nvSpPr>
        <p:spPr bwMode="auto">
          <a:xfrm rot="5400000">
            <a:off x="2907379" y="1629391"/>
            <a:ext cx="1170352" cy="1895514"/>
          </a:xfrm>
          <a:prstGeom prst="roundRect">
            <a:avLst>
              <a:gd name="adj" fmla="val 7436"/>
            </a:avLst>
          </a:prstGeom>
          <a:noFill/>
          <a:ln w="19050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 w="38100">
                <a:solidFill>
                  <a:schemeClr val="tx1"/>
                </a:solidFill>
              </a:ln>
              <a:solidFill>
                <a:srgbClr val="626366"/>
              </a:solidFill>
              <a:effectLst/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83" name="Rounded Rectangle 82"/>
          <p:cNvSpPr/>
          <p:nvPr/>
        </p:nvSpPr>
        <p:spPr bwMode="auto">
          <a:xfrm rot="5400000">
            <a:off x="3261703" y="1941727"/>
            <a:ext cx="496706" cy="1778116"/>
          </a:xfrm>
          <a:prstGeom prst="roundRect">
            <a:avLst>
              <a:gd name="adj" fmla="val 8398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ＭＳ Ｐゴシック" charset="0"/>
                <a:cs typeface="MS PGothic"/>
              </a:rPr>
              <a:t>AccountsSummary : </a:t>
            </a: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+mj-lt"/>
                <a:ea typeface="ＭＳ Ｐゴシック" charset="0"/>
                <a:cs typeface="MS PGothic"/>
              </a:rPr>
              <a:t>7</a:t>
            </a: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ＭＳ Ｐゴシック" charset="0"/>
                <a:cs typeface="MS PGothic"/>
              </a:rPr>
              <a:t>002</a:t>
            </a:r>
            <a:endParaRPr lang="en-US" sz="1200" b="1" dirty="0">
              <a:solidFill>
                <a:schemeClr val="bg1">
                  <a:lumMod val="95000"/>
                </a:schemeClr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86" name="Rounded Rectangle 85"/>
          <p:cNvSpPr/>
          <p:nvPr/>
        </p:nvSpPr>
        <p:spPr bwMode="auto">
          <a:xfrm rot="5400000">
            <a:off x="2832271" y="2001263"/>
            <a:ext cx="952042" cy="1919356"/>
          </a:xfrm>
          <a:prstGeom prst="roundRect">
            <a:avLst>
              <a:gd name="adj" fmla="val 7436"/>
            </a:avLst>
          </a:prstGeom>
          <a:noFill/>
          <a:ln w="19050" cap="flat" cmpd="sng" algn="ctr">
            <a:noFill/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dirty="0" smtClean="0">
              <a:ln w="38100">
                <a:solidFill>
                  <a:schemeClr val="tx1"/>
                </a:solidFill>
              </a:ln>
              <a:solidFill>
                <a:srgbClr val="626366"/>
              </a:solidFill>
              <a:effectLst/>
              <a:latin typeface="Verdana" pitchFamily="34" charset="0"/>
              <a:ea typeface="MS PGothic" pitchFamily="34" charset="-128"/>
            </a:endParaRPr>
          </a:p>
        </p:txBody>
      </p:sp>
      <p:cxnSp>
        <p:nvCxnSpPr>
          <p:cNvPr id="87" name="Straight Connector 86"/>
          <p:cNvCxnSpPr/>
          <p:nvPr/>
        </p:nvCxnSpPr>
        <p:spPr bwMode="auto">
          <a:xfrm>
            <a:off x="1069982" y="2512056"/>
            <a:ext cx="569695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1" name="Picture 4" descr="C:\Menda\Tech\InfoKeys\Web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676061"/>
            <a:ext cx="685800" cy="533400"/>
          </a:xfrm>
          <a:prstGeom prst="rect">
            <a:avLst/>
          </a:prstGeom>
          <a:noFill/>
        </p:spPr>
      </p:pic>
      <p:pic>
        <p:nvPicPr>
          <p:cNvPr id="92" name="Picture 5" descr="C:\Menda\Tech\InfoKeys\selfie-mobile_phone-12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7716" y="2283456"/>
            <a:ext cx="671484" cy="558764"/>
          </a:xfrm>
          <a:prstGeom prst="rect">
            <a:avLst/>
          </a:prstGeom>
          <a:noFill/>
        </p:spPr>
      </p:pic>
      <p:sp>
        <p:nvSpPr>
          <p:cNvPr id="93" name="Rounded Rectangle 92"/>
          <p:cNvSpPr/>
          <p:nvPr/>
        </p:nvSpPr>
        <p:spPr bwMode="auto">
          <a:xfrm>
            <a:off x="2620997" y="4013129"/>
            <a:ext cx="4084603" cy="434588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Eureka Server </a:t>
            </a: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(Port:8761)</a:t>
            </a:r>
            <a:endParaRPr lang="en-US" sz="8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94" name="Rounded Rectangle 93"/>
          <p:cNvSpPr/>
          <p:nvPr/>
        </p:nvSpPr>
        <p:spPr bwMode="auto">
          <a:xfrm>
            <a:off x="4764082" y="3461812"/>
            <a:ext cx="1941518" cy="442896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Turbine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(Port : 8040)</a:t>
            </a:r>
            <a:endParaRPr lang="en-US" sz="9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95" name="Rounded Rectangle 94"/>
          <p:cNvSpPr/>
          <p:nvPr/>
        </p:nvSpPr>
        <p:spPr bwMode="auto">
          <a:xfrm>
            <a:off x="2626279" y="3461812"/>
            <a:ext cx="1975917" cy="442896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ＭＳ Ｐゴシック" charset="0"/>
                <a:cs typeface="MS PGothic"/>
              </a:rPr>
              <a:t>Hystrix Dashboard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(Port: 8030)</a:t>
            </a:r>
            <a:endParaRPr lang="en-US" sz="9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96" name="Rounded Rectangle 95"/>
          <p:cNvSpPr/>
          <p:nvPr/>
        </p:nvSpPr>
        <p:spPr bwMode="auto">
          <a:xfrm>
            <a:off x="6867333" y="3988458"/>
            <a:ext cx="1885264" cy="442896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Spring Config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(Port : 8020)</a:t>
            </a:r>
            <a:endParaRPr lang="en-US" sz="8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97" name="Rounded Rectangle 96"/>
          <p:cNvSpPr/>
          <p:nvPr/>
        </p:nvSpPr>
        <p:spPr bwMode="auto">
          <a:xfrm rot="16200000">
            <a:off x="1604993" y="3990104"/>
            <a:ext cx="633974" cy="404125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Ribbon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Client</a:t>
            </a:r>
            <a:endParaRPr lang="en-US" sz="9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99" name="Rounded Rectangle 98"/>
          <p:cNvSpPr/>
          <p:nvPr/>
        </p:nvSpPr>
        <p:spPr bwMode="auto">
          <a:xfrm>
            <a:off x="2673601" y="2830785"/>
            <a:ext cx="907799" cy="202073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Spring Hystrix</a:t>
            </a:r>
            <a:endParaRPr lang="en-US" sz="9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01" name="Rounded Rectangle 100"/>
          <p:cNvSpPr/>
          <p:nvPr/>
        </p:nvSpPr>
        <p:spPr bwMode="auto">
          <a:xfrm rot="5400000">
            <a:off x="5101245" y="817467"/>
            <a:ext cx="1181507" cy="6294403"/>
          </a:xfrm>
          <a:prstGeom prst="roundRect">
            <a:avLst>
              <a:gd name="adj" fmla="val 7436"/>
            </a:avLst>
          </a:prstGeom>
          <a:noFill/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 w="38100">
                <a:solidFill>
                  <a:schemeClr val="tx1"/>
                </a:solidFill>
              </a:ln>
              <a:solidFill>
                <a:srgbClr val="626366"/>
              </a:solidFill>
              <a:effectLst/>
              <a:latin typeface="Verdana" pitchFamily="34" charset="0"/>
              <a:ea typeface="MS PGothic" pitchFamily="34" charset="-128"/>
            </a:endParaRPr>
          </a:p>
        </p:txBody>
      </p:sp>
      <p:cxnSp>
        <p:nvCxnSpPr>
          <p:cNvPr id="102" name="Straight Connector 101"/>
          <p:cNvCxnSpPr/>
          <p:nvPr/>
        </p:nvCxnSpPr>
        <p:spPr>
          <a:xfrm>
            <a:off x="3492555" y="3170950"/>
            <a:ext cx="0" cy="20003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Straight Connector 103"/>
          <p:cNvCxnSpPr/>
          <p:nvPr/>
        </p:nvCxnSpPr>
        <p:spPr bwMode="auto">
          <a:xfrm>
            <a:off x="2196628" y="3461812"/>
            <a:ext cx="348169" cy="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>
            <a:endCxn id="80" idx="2"/>
          </p:cNvCxnSpPr>
          <p:nvPr/>
        </p:nvCxnSpPr>
        <p:spPr bwMode="auto">
          <a:xfrm>
            <a:off x="2196629" y="2577147"/>
            <a:ext cx="348169" cy="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6" name="Rounded Rectangle 105"/>
          <p:cNvSpPr/>
          <p:nvPr/>
        </p:nvSpPr>
        <p:spPr bwMode="auto">
          <a:xfrm>
            <a:off x="3657600" y="2830785"/>
            <a:ext cx="692101" cy="194792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Sleuth</a:t>
            </a:r>
            <a:endParaRPr lang="en-US" sz="9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08" name="Rounded Rectangle 107"/>
          <p:cNvSpPr/>
          <p:nvPr/>
        </p:nvSpPr>
        <p:spPr bwMode="auto">
          <a:xfrm>
            <a:off x="4876800" y="2830785"/>
            <a:ext cx="508332" cy="202073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Sleuth</a:t>
            </a:r>
            <a:endParaRPr lang="en-US" sz="9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11" name="Flowchart: Magnetic Disk 110"/>
          <p:cNvSpPr/>
          <p:nvPr/>
        </p:nvSpPr>
        <p:spPr bwMode="auto">
          <a:xfrm>
            <a:off x="6333226" y="2228261"/>
            <a:ext cx="417679" cy="309650"/>
          </a:xfrm>
          <a:prstGeom prst="flowChartMagneticDisk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15" name="Rounded Rectangle 114"/>
          <p:cNvSpPr/>
          <p:nvPr/>
        </p:nvSpPr>
        <p:spPr bwMode="auto">
          <a:xfrm rot="5400000">
            <a:off x="3244202" y="1394398"/>
            <a:ext cx="496706" cy="1778116"/>
          </a:xfrm>
          <a:prstGeom prst="roundRect">
            <a:avLst>
              <a:gd name="adj" fmla="val 8398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ＭＳ Ｐゴシック" charset="0"/>
                <a:cs typeface="MS PGothic"/>
              </a:rPr>
              <a:t>AccountsSummary : 7000</a:t>
            </a:r>
            <a:endParaRPr lang="en-US" sz="1200" b="1" dirty="0">
              <a:solidFill>
                <a:schemeClr val="bg1">
                  <a:lumMod val="95000"/>
                </a:schemeClr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16" name="Rounded Rectangle 115"/>
          <p:cNvSpPr/>
          <p:nvPr/>
        </p:nvSpPr>
        <p:spPr bwMode="auto">
          <a:xfrm>
            <a:off x="2673601" y="2283456"/>
            <a:ext cx="907799" cy="202073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Spring Hystrix</a:t>
            </a:r>
            <a:endParaRPr lang="en-US" sz="9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17" name="Rounded Rectangle 116"/>
          <p:cNvSpPr/>
          <p:nvPr/>
        </p:nvSpPr>
        <p:spPr bwMode="auto">
          <a:xfrm>
            <a:off x="3657600" y="2283456"/>
            <a:ext cx="692101" cy="194792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Sleuth</a:t>
            </a:r>
            <a:endParaRPr lang="en-US" sz="9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18" name="Rounded Rectangle 117"/>
          <p:cNvSpPr/>
          <p:nvPr/>
        </p:nvSpPr>
        <p:spPr bwMode="auto">
          <a:xfrm rot="5400000">
            <a:off x="5209387" y="1659883"/>
            <a:ext cx="496704" cy="1262521"/>
          </a:xfrm>
          <a:prstGeom prst="roundRect">
            <a:avLst>
              <a:gd name="adj" fmla="val 8398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ＭＳ Ｐゴシック" charset="0"/>
                <a:cs typeface="MS PGothic"/>
              </a:rPr>
              <a:t>Customer : 9010</a:t>
            </a:r>
            <a:endParaRPr lang="en-US" sz="1200" b="1" dirty="0">
              <a:solidFill>
                <a:schemeClr val="bg1">
                  <a:lumMod val="95000"/>
                </a:schemeClr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19" name="Rounded Rectangle 118"/>
          <p:cNvSpPr/>
          <p:nvPr/>
        </p:nvSpPr>
        <p:spPr bwMode="auto">
          <a:xfrm>
            <a:off x="4876800" y="2278943"/>
            <a:ext cx="508332" cy="202073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Sleuth</a:t>
            </a:r>
            <a:endParaRPr lang="en-US" sz="9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20" name="Rounded Rectangle 119"/>
          <p:cNvSpPr/>
          <p:nvPr/>
        </p:nvSpPr>
        <p:spPr bwMode="auto">
          <a:xfrm rot="5400000">
            <a:off x="7624431" y="1952769"/>
            <a:ext cx="496704" cy="1780434"/>
          </a:xfrm>
          <a:prstGeom prst="roundRect">
            <a:avLst>
              <a:gd name="adj" fmla="val 8398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ＭＳ Ｐゴシック" charset="0"/>
                <a:cs typeface="MS PGothic"/>
              </a:rPr>
              <a:t>CustomerAccount : 9022</a:t>
            </a:r>
            <a:endParaRPr lang="en-US" sz="1200" b="1" dirty="0">
              <a:solidFill>
                <a:schemeClr val="bg1">
                  <a:lumMod val="95000"/>
                </a:schemeClr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21" name="Rounded Rectangle 120"/>
          <p:cNvSpPr/>
          <p:nvPr/>
        </p:nvSpPr>
        <p:spPr bwMode="auto">
          <a:xfrm>
            <a:off x="7357434" y="2830785"/>
            <a:ext cx="508332" cy="202073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Sleuth</a:t>
            </a:r>
            <a:endParaRPr lang="en-US" sz="9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22" name="Rounded Rectangle 121"/>
          <p:cNvSpPr/>
          <p:nvPr/>
        </p:nvSpPr>
        <p:spPr bwMode="auto">
          <a:xfrm rot="5400000">
            <a:off x="7622204" y="1400927"/>
            <a:ext cx="496704" cy="1780434"/>
          </a:xfrm>
          <a:prstGeom prst="roundRect">
            <a:avLst>
              <a:gd name="adj" fmla="val 8398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ＭＳ Ｐゴシック" charset="0"/>
                <a:cs typeface="MS PGothic"/>
              </a:rPr>
              <a:t>CustomerAccount : 9020</a:t>
            </a:r>
            <a:endParaRPr lang="en-US" sz="1200" b="1" dirty="0">
              <a:solidFill>
                <a:schemeClr val="bg1">
                  <a:lumMod val="95000"/>
                </a:schemeClr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23" name="Rounded Rectangle 122"/>
          <p:cNvSpPr/>
          <p:nvPr/>
        </p:nvSpPr>
        <p:spPr bwMode="auto">
          <a:xfrm>
            <a:off x="7355207" y="2278943"/>
            <a:ext cx="508332" cy="202073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Sleuth</a:t>
            </a:r>
            <a:endParaRPr lang="en-US" sz="9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24" name="Flowchart: Magnetic Disk 123"/>
          <p:cNvSpPr/>
          <p:nvPr/>
        </p:nvSpPr>
        <p:spPr bwMode="auto">
          <a:xfrm>
            <a:off x="6334421" y="2651290"/>
            <a:ext cx="417679" cy="309650"/>
          </a:xfrm>
          <a:prstGeom prst="flowChartMagneticDisk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cxnSp>
        <p:nvCxnSpPr>
          <p:cNvPr id="23" name="Straight Connector 22"/>
          <p:cNvCxnSpPr>
            <a:stCxn id="118" idx="0"/>
            <a:endCxn id="111" idx="2"/>
          </p:cNvCxnSpPr>
          <p:nvPr/>
        </p:nvCxnSpPr>
        <p:spPr>
          <a:xfrm>
            <a:off x="6089000" y="2291144"/>
            <a:ext cx="244226" cy="91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9" idx="0"/>
            <a:endCxn id="111" idx="2"/>
          </p:cNvCxnSpPr>
          <p:nvPr/>
        </p:nvCxnSpPr>
        <p:spPr>
          <a:xfrm flipV="1">
            <a:off x="6091227" y="2383086"/>
            <a:ext cx="241999" cy="459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22" idx="2"/>
            <a:endCxn id="124" idx="4"/>
          </p:cNvCxnSpPr>
          <p:nvPr/>
        </p:nvCxnSpPr>
        <p:spPr>
          <a:xfrm flipH="1">
            <a:off x="6752100" y="2291144"/>
            <a:ext cx="228239" cy="514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20" idx="2"/>
            <a:endCxn id="124" idx="4"/>
          </p:cNvCxnSpPr>
          <p:nvPr/>
        </p:nvCxnSpPr>
        <p:spPr>
          <a:xfrm flipH="1" flipV="1">
            <a:off x="6752100" y="2806115"/>
            <a:ext cx="230466" cy="36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376592" y="4724400"/>
            <a:ext cx="86150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2060"/>
                </a:solidFill>
              </a:rPr>
              <a:t>AccountsSummary </a:t>
            </a:r>
            <a:r>
              <a:rPr lang="en-US" sz="1100" b="1" dirty="0">
                <a:solidFill>
                  <a:srgbClr val="002060"/>
                </a:solidFill>
              </a:rPr>
              <a:t>s</a:t>
            </a:r>
            <a:r>
              <a:rPr lang="en-US" sz="1100" b="1" dirty="0" smtClean="0">
                <a:solidFill>
                  <a:srgbClr val="002060"/>
                </a:solidFill>
              </a:rPr>
              <a:t>ervice response:</a:t>
            </a:r>
          </a:p>
          <a:p>
            <a:endParaRPr lang="en-US" sz="1100" b="1" dirty="0">
              <a:solidFill>
                <a:srgbClr val="002060"/>
              </a:solidFill>
            </a:endParaRPr>
          </a:p>
          <a:p>
            <a:endParaRPr lang="en-US" sz="1100" b="1" dirty="0" smtClean="0">
              <a:solidFill>
                <a:srgbClr val="002060"/>
              </a:solidFill>
            </a:endParaRPr>
          </a:p>
          <a:p>
            <a:endParaRPr lang="en-US" sz="1100" b="1" dirty="0">
              <a:solidFill>
                <a:srgbClr val="002060"/>
              </a:solidFill>
            </a:endParaRPr>
          </a:p>
          <a:p>
            <a:endParaRPr lang="en-US" sz="1100" b="1" dirty="0" smtClean="0">
              <a:solidFill>
                <a:srgbClr val="002060"/>
              </a:solidFill>
            </a:endParaRPr>
          </a:p>
          <a:p>
            <a:endParaRPr lang="en-US" sz="1100" b="1" dirty="0">
              <a:solidFill>
                <a:srgbClr val="002060"/>
              </a:solidFill>
            </a:endParaRPr>
          </a:p>
          <a:p>
            <a:endParaRPr lang="en-US" sz="1100" b="1" dirty="0" smtClean="0">
              <a:solidFill>
                <a:srgbClr val="002060"/>
              </a:solidFill>
            </a:endParaRPr>
          </a:p>
          <a:p>
            <a:endParaRPr lang="en-US" sz="1100" b="1" dirty="0">
              <a:solidFill>
                <a:srgbClr val="002060"/>
              </a:solidFill>
            </a:endParaRPr>
          </a:p>
        </p:txBody>
      </p:sp>
      <p:cxnSp>
        <p:nvCxnSpPr>
          <p:cNvPr id="131" name="Straight Connector 130"/>
          <p:cNvCxnSpPr>
            <a:stCxn id="76" idx="3"/>
          </p:cNvCxnSpPr>
          <p:nvPr/>
        </p:nvCxnSpPr>
        <p:spPr>
          <a:xfrm>
            <a:off x="6801640" y="3162321"/>
            <a:ext cx="0" cy="21159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traight Connector 133"/>
          <p:cNvCxnSpPr>
            <a:stCxn id="80" idx="0"/>
            <a:endCxn id="76" idx="2"/>
          </p:cNvCxnSpPr>
          <p:nvPr/>
        </p:nvCxnSpPr>
        <p:spPr bwMode="auto">
          <a:xfrm>
            <a:off x="4440312" y="2577148"/>
            <a:ext cx="32377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Rounded Rectangle 47"/>
          <p:cNvSpPr/>
          <p:nvPr/>
        </p:nvSpPr>
        <p:spPr bwMode="auto">
          <a:xfrm>
            <a:off x="6867333" y="3461812"/>
            <a:ext cx="1885264" cy="442896"/>
          </a:xfrm>
          <a:prstGeom prst="roundRect">
            <a:avLst>
              <a:gd name="adj" fmla="val 10274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Zipkin</a:t>
            </a:r>
            <a:r>
              <a:rPr lang="en-US" sz="12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 Dashboard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+mj-lt"/>
                <a:ea typeface="ＭＳ Ｐゴシック" charset="0"/>
                <a:cs typeface="MS PGothic"/>
              </a:rPr>
              <a:t>(Port : 9411)</a:t>
            </a:r>
            <a:endParaRPr lang="en-US" sz="800" b="1" dirty="0">
              <a:solidFill>
                <a:schemeClr val="bg1"/>
              </a:solidFill>
              <a:latin typeface="+mj-lt"/>
              <a:ea typeface="ＭＳ Ｐゴシック" charset="0"/>
              <a:cs typeface="MS PGothic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319514" y="3010076"/>
            <a:ext cx="1681163" cy="5567008"/>
          </a:xfrm>
          <a:prstGeom prst="rect">
            <a:avLst/>
          </a:prstGeom>
          <a:noFill/>
          <a:ln w="2857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038"/>
            <a:ext cx="8610600" cy="5635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002060"/>
                </a:solidFill>
              </a:rPr>
              <a:t>Usecase – Customer’s Accounts Summary … </a:t>
            </a:r>
            <a:r>
              <a:rPr lang="en-US" sz="1800" b="1" dirty="0" smtClean="0">
                <a:solidFill>
                  <a:srgbClr val="002060"/>
                </a:solidFill>
              </a:rPr>
              <a:t>continued</a:t>
            </a:r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36525"/>
          </a:xfrm>
        </p:spPr>
        <p:txBody>
          <a:bodyPr/>
          <a:lstStyle/>
          <a:p>
            <a:fld id="{F43B1607-691C-45B5-AF95-DB2C7AF77555}" type="datetime1">
              <a:rPr lang="en-US" sz="1000" b="1" smtClean="0"/>
              <a:pPr/>
              <a:t>1/8/2018</a:t>
            </a:fld>
            <a:endParaRPr lang="en-US" sz="10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58200" y="6629400"/>
            <a:ext cx="457200" cy="136525"/>
          </a:xfrm>
        </p:spPr>
        <p:txBody>
          <a:bodyPr/>
          <a:lstStyle/>
          <a:p>
            <a:fld id="{B6F15528-21DE-4FAA-801E-634DDDAF4B2B}" type="slidenum">
              <a:rPr lang="en-US" sz="1000" b="1" smtClean="0"/>
              <a:pPr/>
              <a:t>9</a:t>
            </a:fld>
            <a:endParaRPr lang="en-US" sz="1000" b="1" dirty="0"/>
          </a:p>
        </p:txBody>
      </p:sp>
      <p:sp>
        <p:nvSpPr>
          <p:cNvPr id="12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36525"/>
          </a:xfrm>
        </p:spPr>
        <p:txBody>
          <a:bodyPr/>
          <a:lstStyle/>
          <a:p>
            <a:r>
              <a:rPr lang="en-US" sz="1000" b="1" i="1" dirty="0" smtClean="0"/>
              <a:t>By Rama Menda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9580" y="670560"/>
            <a:ext cx="4419600" cy="3124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3EDC92DE-94D6-4778-BECF-2B81A3432AA2" descr="6A2C02FA-BFC9-40B0-9E79-95B626DD3B72@caroli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85800"/>
            <a:ext cx="441960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0E98E412-BF15-45C7-A255-5CA2A02A41AB" descr="BFC1A02A-F611-45A8-B67E-709D5EE6B2E3@caroli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37360"/>
            <a:ext cx="4411980" cy="20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1143000" y="1524000"/>
            <a:ext cx="4419600" cy="3124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240" y="1531620"/>
            <a:ext cx="4404360" cy="3116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1636143" y="2133600"/>
            <a:ext cx="4419600" cy="3124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623" y="4038600"/>
            <a:ext cx="438912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003" y="2396490"/>
            <a:ext cx="4396740" cy="1337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1636143" y="2145268"/>
            <a:ext cx="4312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Service Request Trace (Spring Cloud Sleuth)</a:t>
            </a:r>
            <a:endParaRPr lang="en-US" sz="1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666623" y="3810000"/>
            <a:ext cx="4312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Propagated Trace Id to the called service</a:t>
            </a:r>
            <a:endParaRPr lang="en-US" sz="1000" b="1" dirty="0"/>
          </a:p>
        </p:txBody>
      </p:sp>
      <p:pic>
        <p:nvPicPr>
          <p:cNvPr id="17" name="E0C36824-0D65-4A03-8B2D-930C9B58E1EC" descr="8F1AA492-E638-4E40-B7B1-A6B0AA2CA77D@carolin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585" y="2667000"/>
            <a:ext cx="4419599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3251584" y="2667000"/>
            <a:ext cx="4419600" cy="3124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8"/>
          <p:cNvSpPr txBox="1">
            <a:spLocks/>
          </p:cNvSpPr>
          <p:nvPr/>
        </p:nvSpPr>
        <p:spPr>
          <a:xfrm>
            <a:off x="4013584" y="5029200"/>
            <a:ext cx="2133600" cy="136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43B1607-691C-45B5-AF95-DB2C7AF77555}" type="datetime1">
              <a:rPr lang="en-US" sz="1000" b="1" smtClean="0"/>
              <a:pPr/>
              <a:t>1/8/2018</a:t>
            </a:fld>
            <a:endParaRPr lang="en-US" sz="1000" b="1" dirty="0"/>
          </a:p>
        </p:txBody>
      </p:sp>
      <p:sp>
        <p:nvSpPr>
          <p:cNvPr id="32" name="Date Placeholder 8"/>
          <p:cNvSpPr txBox="1">
            <a:spLocks/>
          </p:cNvSpPr>
          <p:nvPr/>
        </p:nvSpPr>
        <p:spPr>
          <a:xfrm>
            <a:off x="457200" y="6629400"/>
            <a:ext cx="2133600" cy="136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43B1607-691C-45B5-AF95-DB2C7AF77555}" type="datetime1">
              <a:rPr lang="en-US" sz="1000" b="1" smtClean="0"/>
              <a:pPr/>
              <a:t>1/8/2018</a:t>
            </a:fld>
            <a:endParaRPr lang="en-US" sz="1000" b="1" dirty="0"/>
          </a:p>
        </p:txBody>
      </p:sp>
      <p:sp>
        <p:nvSpPr>
          <p:cNvPr id="26" name="Slide Number Placeholder 9"/>
          <p:cNvSpPr txBox="1">
            <a:spLocks/>
          </p:cNvSpPr>
          <p:nvPr/>
        </p:nvSpPr>
        <p:spPr>
          <a:xfrm>
            <a:off x="8244840" y="5547360"/>
            <a:ext cx="457200" cy="136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1000" b="1" smtClean="0"/>
              <a:pPr/>
              <a:t>9</a:t>
            </a:fld>
            <a:endParaRPr lang="en-US" sz="1000" b="1" dirty="0"/>
          </a:p>
        </p:txBody>
      </p:sp>
      <p:sp>
        <p:nvSpPr>
          <p:cNvPr id="29" name="Rectangle 28"/>
          <p:cNvSpPr/>
          <p:nvPr/>
        </p:nvSpPr>
        <p:spPr>
          <a:xfrm>
            <a:off x="4571999" y="3185160"/>
            <a:ext cx="4419600" cy="3124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F93A17C0-FEE4-41A8-8FEC-9BE951271251" descr="B6466A60-DE9C-4999-87F8-360885AD50D3@carolin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240" y="3200400"/>
            <a:ext cx="4404360" cy="166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2A697817-B6B1-41E5-8227-AE90B3D7A9E0" descr="C7C1EC35-8B9A-4679-8EBF-F7C8FF66AB06@carolin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240" y="4709160"/>
            <a:ext cx="440436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AVOFl64kq987u1J8wMq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EZ6HANQj0yOg0YugtuKR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EZ6HANQj0yOg0YugtuKR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EZ6HANQj0yOg0YugtuKR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AVOFl64kq987u1J8wMq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EZ6HANQj0yOg0YugtuKR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EZ6HANQj0yOg0YugtuKR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EZ6HANQj0yOg0YugtuKRQ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rand 2.0 template widescreen 3_26_15">
  <a:themeElements>
    <a:clrScheme name="Brand 2.0 colors">
      <a:dk1>
        <a:srgbClr val="000000"/>
      </a:dk1>
      <a:lt1>
        <a:srgbClr val="FFFFFF"/>
      </a:lt1>
      <a:dk2>
        <a:srgbClr val="ED8800"/>
      </a:dk2>
      <a:lt2>
        <a:srgbClr val="BB0826"/>
      </a:lt2>
      <a:accent1>
        <a:srgbClr val="ED8800"/>
      </a:accent1>
      <a:accent2>
        <a:srgbClr val="702F8A"/>
      </a:accent2>
      <a:accent3>
        <a:srgbClr val="0095C8"/>
      </a:accent3>
      <a:accent4>
        <a:srgbClr val="46A033"/>
      </a:accent4>
      <a:accent5>
        <a:srgbClr val="AE2573"/>
      </a:accent5>
      <a:accent6>
        <a:srgbClr val="7A6855"/>
      </a:accent6>
      <a:hlink>
        <a:srgbClr val="44464A"/>
      </a:hlink>
      <a:folHlink>
        <a:srgbClr val="D9D9D6"/>
      </a:folHlink>
    </a:clrScheme>
    <a:fontScheme name="Brand 2.0 fonts">
      <a:majorFont>
        <a:latin typeface="Georgi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none" lIns="91440" tIns="45720" rIns="91440" bIns="45720" rtlCol="0">
        <a:normAutofit/>
      </a:bodyPr>
      <a:lstStyle>
        <a:defPPr marL="342900" indent="-342900" algn="l" defTabSz="914400" rtl="0" eaLnBrk="1" latinLnBrk="0" hangingPunct="1">
          <a:spcBef>
            <a:spcPts val="800"/>
          </a:spcBef>
          <a:buFont typeface="Wingdings" pitchFamily="2" charset="2"/>
          <a:buChar char="§"/>
          <a:defRPr sz="1400" kern="1200" dirty="0" err="1" smtClean="0">
            <a:solidFill>
              <a:schemeClr val="tx1"/>
            </a:solidFill>
            <a:latin typeface="Verdana" pitchFamily="34" charset="0"/>
            <a:ea typeface="+mn-ea"/>
            <a:cs typeface="+mn-cs"/>
          </a:defRPr>
        </a:defPPr>
      </a:lstStyle>
    </a:txDef>
  </a:objectDefaults>
  <a:extraClrSchemeLst/>
  <a:custClrLst>
    <a:custClr name="Dark Orange">
      <a:srgbClr val="CE4C00"/>
    </a:custClr>
    <a:custClr name="Dark Plum">
      <a:srgbClr val="4D3B65"/>
    </a:custClr>
    <a:custClr name="Dark Teal">
      <a:srgbClr val="00698C"/>
    </a:custClr>
    <a:custClr name="Dark Green">
      <a:srgbClr val="007337"/>
    </a:custClr>
    <a:custClr name="Dark Magenta">
      <a:srgbClr val="821861"/>
    </a:custClr>
    <a:custClr name="Dark Ebony">
      <a:srgbClr val="574537"/>
    </a:custClr>
    <a:custClr name="WF Yellow">
      <a:srgbClr val="FCC60A"/>
    </a:custClr>
    <a:custClr name="WF Gray">
      <a:srgbClr val="8F8F8F"/>
    </a:custClr>
    <a:custClr name="Aqua Blue">
      <a:srgbClr val="44464A"/>
    </a:custClr>
    <a:custClr name="Khaki">
      <a:srgbClr val="BFC0BE"/>
    </a:custClr>
    <a:custClr name="Stone">
      <a:srgbClr val="D7D3C7"/>
    </a:custClr>
    <a:custClr name="Breeze">
      <a:srgbClr val="DADBBF"/>
    </a:custClr>
  </a:custClr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5155</TotalTime>
  <Words>980</Words>
  <Application>Microsoft Office PowerPoint</Application>
  <PresentationFormat>On-screen Show (4:3)</PresentationFormat>
  <Paragraphs>353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Brand 2.0 template widescreen 3_26_15</vt:lpstr>
      <vt:lpstr>PowerPoint Presentation</vt:lpstr>
      <vt:lpstr>Topics</vt:lpstr>
      <vt:lpstr>Software Architecture Evolution ( Middleware/Services)</vt:lpstr>
      <vt:lpstr>Monolith Application Limitations/Challenges</vt:lpstr>
      <vt:lpstr>Microservices adaption – Benefits / Challenges</vt:lpstr>
      <vt:lpstr>Microservices ecosystem</vt:lpstr>
      <vt:lpstr>Spring Cloud Netflix ecosystem</vt:lpstr>
      <vt:lpstr>Use Case – Customer’s Accounts Summary</vt:lpstr>
      <vt:lpstr>Usecase – Customer’s Accounts Summary … continued</vt:lpstr>
      <vt:lpstr>Questions and Next steps</vt:lpstr>
      <vt:lpstr>PowerPoint Presentation</vt:lpstr>
      <vt:lpstr>Microservices - Options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AS/400 application migration proposal</dc:title>
  <dc:creator>menda</dc:creator>
  <cp:lastModifiedBy>Menda, Rama</cp:lastModifiedBy>
  <cp:revision>179</cp:revision>
  <dcterms:created xsi:type="dcterms:W3CDTF">2006-08-16T00:00:00Z</dcterms:created>
  <dcterms:modified xsi:type="dcterms:W3CDTF">2018-01-08T20:17:10Z</dcterms:modified>
</cp:coreProperties>
</file>