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0" r:id="rId5"/>
    <p:sldId id="261" r:id="rId6"/>
    <p:sldId id="262" r:id="rId7"/>
    <p:sldId id="263" r:id="rId8"/>
    <p:sldId id="264" r:id="rId9"/>
    <p:sldId id="265" r:id="rId10"/>
    <p:sldId id="271" r:id="rId11"/>
    <p:sldId id="272" r:id="rId12"/>
    <p:sldId id="273" r:id="rId13"/>
    <p:sldId id="274" r:id="rId14"/>
    <p:sldId id="266" r:id="rId15"/>
    <p:sldId id="267" r:id="rId16"/>
    <p:sldId id="268" r:id="rId17"/>
    <p:sldId id="269" r:id="rId18"/>
    <p:sldId id="270"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18FF85-1DD7-40AE-812A-7FD56F45020B}">
          <p14:sldIdLst>
            <p14:sldId id="256"/>
          </p14:sldIdLst>
        </p14:section>
        <p14:section name="Untitled Section" id="{EEA982CE-E39B-4F2E-9CC1-7C7AD0110FDE}">
          <p14:sldIdLst>
            <p14:sldId id="257"/>
            <p14:sldId id="259"/>
            <p14:sldId id="260"/>
            <p14:sldId id="261"/>
            <p14:sldId id="262"/>
            <p14:sldId id="263"/>
            <p14:sldId id="264"/>
            <p14:sldId id="265"/>
            <p14:sldId id="271"/>
            <p14:sldId id="272"/>
            <p14:sldId id="273"/>
            <p14:sldId id="274"/>
            <p14:sldId id="266"/>
            <p14:sldId id="267"/>
            <p14:sldId id="268"/>
            <p14:sldId id="269"/>
            <p14:sldId id="270"/>
            <p14:sldId id="27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7319EFB-DD09-4498-8440-D0E43DC83EC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80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00BE1-E282-429D-B498-55E382581F42}"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19EFB-DD09-4498-8440-D0E43DC83ECA}" type="slidenum">
              <a:rPr lang="en-IN" smtClean="0"/>
              <a:t>‹#›</a:t>
            </a:fld>
            <a:endParaRPr lang="en-IN"/>
          </a:p>
        </p:txBody>
      </p:sp>
    </p:spTree>
    <p:extLst>
      <p:ext uri="{BB962C8B-B14F-4D97-AF65-F5344CB8AC3E}">
        <p14:creationId xmlns:p14="http://schemas.microsoft.com/office/powerpoint/2010/main" val="219076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383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05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spTree>
    <p:extLst>
      <p:ext uri="{BB962C8B-B14F-4D97-AF65-F5344CB8AC3E}">
        <p14:creationId xmlns:p14="http://schemas.microsoft.com/office/powerpoint/2010/main" val="308357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76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704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491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70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spTree>
    <p:extLst>
      <p:ext uri="{BB962C8B-B14F-4D97-AF65-F5344CB8AC3E}">
        <p14:creationId xmlns:p14="http://schemas.microsoft.com/office/powerpoint/2010/main" val="1439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0BE1-E282-429D-B498-55E382581F42}"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19EFB-DD09-4498-8440-D0E43DC83EC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10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00BE1-E282-429D-B498-55E382581F42}"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19EFB-DD09-4498-8440-D0E43DC83ECA}"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83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00BE1-E282-429D-B498-55E382581F42}"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319EFB-DD09-4498-8440-D0E43DC83EC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41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00BE1-E282-429D-B498-55E382581F42}"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319EFB-DD09-4498-8440-D0E43DC83EC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88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00BE1-E282-429D-B498-55E382581F42}"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319EFB-DD09-4498-8440-D0E43DC83ECA}" type="slidenum">
              <a:rPr lang="en-IN" smtClean="0"/>
              <a:t>‹#›</a:t>
            </a:fld>
            <a:endParaRPr lang="en-IN"/>
          </a:p>
        </p:txBody>
      </p:sp>
    </p:spTree>
    <p:extLst>
      <p:ext uri="{BB962C8B-B14F-4D97-AF65-F5344CB8AC3E}">
        <p14:creationId xmlns:p14="http://schemas.microsoft.com/office/powerpoint/2010/main" val="4477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00BE1-E282-429D-B498-55E382581F42}"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19EFB-DD09-4498-8440-D0E43DC83EC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67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00BE1-E282-429D-B498-55E382581F42}"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19EFB-DD09-4498-8440-D0E43DC83ECA}" type="slidenum">
              <a:rPr lang="en-IN" smtClean="0"/>
              <a:t>‹#›</a:t>
            </a:fld>
            <a:endParaRPr lang="en-IN"/>
          </a:p>
        </p:txBody>
      </p:sp>
    </p:spTree>
    <p:extLst>
      <p:ext uri="{BB962C8B-B14F-4D97-AF65-F5344CB8AC3E}">
        <p14:creationId xmlns:p14="http://schemas.microsoft.com/office/powerpoint/2010/main" val="211488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600BE1-E282-429D-B498-55E382581F42}" type="datetimeFigureOut">
              <a:rPr lang="en-IN" smtClean="0"/>
              <a:t>12-10-2023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319EFB-DD09-4498-8440-D0E43DC83ECA}" type="slidenum">
              <a:rPr lang="en-IN" smtClean="0"/>
              <a:t>‹#›</a:t>
            </a:fld>
            <a:endParaRPr lang="en-IN"/>
          </a:p>
        </p:txBody>
      </p:sp>
    </p:spTree>
    <p:extLst>
      <p:ext uri="{BB962C8B-B14F-4D97-AF65-F5344CB8AC3E}">
        <p14:creationId xmlns:p14="http://schemas.microsoft.com/office/powerpoint/2010/main" val="327816947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C074-EACD-0541-B15B-79EF712EEF0B}"/>
              </a:ext>
            </a:extLst>
          </p:cNvPr>
          <p:cNvSpPr>
            <a:spLocks noGrp="1"/>
          </p:cNvSpPr>
          <p:nvPr>
            <p:ph type="ctrTitle"/>
          </p:nvPr>
        </p:nvSpPr>
        <p:spPr/>
        <p:txBody>
          <a:bodyPr/>
          <a:lstStyle/>
          <a:p>
            <a:br>
              <a:rPr lang="en-US" b="1" dirty="0">
                <a:solidFill>
                  <a:schemeClr val="bg2"/>
                </a:solidFill>
                <a:latin typeface="Times New Roman" panose="02020603050405020304" pitchFamily="18" charset="0"/>
                <a:cs typeface="Times New Roman" panose="02020603050405020304" pitchFamily="18" charset="0"/>
              </a:rPr>
            </a:br>
            <a:r>
              <a:rPr lang="en-US" b="1" dirty="0">
                <a:solidFill>
                  <a:schemeClr val="bg2"/>
                </a:solidFill>
                <a:latin typeface="Times New Roman" panose="02020603050405020304" pitchFamily="18" charset="0"/>
                <a:cs typeface="Times New Roman" panose="02020603050405020304" pitchFamily="18" charset="0"/>
              </a:rPr>
              <a:t>EDA For Clicking Prediction Advertising</a:t>
            </a:r>
            <a:endParaRPr lang="en-IN" dirty="0"/>
          </a:p>
        </p:txBody>
      </p:sp>
      <p:sp>
        <p:nvSpPr>
          <p:cNvPr id="3" name="Subtitle 2">
            <a:extLst>
              <a:ext uri="{FF2B5EF4-FFF2-40B4-BE49-F238E27FC236}">
                <a16:creationId xmlns:a16="http://schemas.microsoft.com/office/drawing/2014/main" id="{A52E65C4-CC98-0C13-FC0D-679A1752254F}"/>
              </a:ext>
            </a:extLst>
          </p:cNvPr>
          <p:cNvSpPr>
            <a:spLocks noGrp="1"/>
          </p:cNvSpPr>
          <p:nvPr>
            <p:ph type="subTitle" idx="1"/>
          </p:nvPr>
        </p:nvSpPr>
        <p:spPr>
          <a:xfrm>
            <a:off x="2692398" y="3657596"/>
            <a:ext cx="6815669" cy="1515534"/>
          </a:xfrm>
        </p:spPr>
        <p:txBody>
          <a:bodyPr>
            <a:normAutofit fontScale="85000" lnSpcReduction="20000"/>
          </a:bodyPr>
          <a:lstStyle/>
          <a:p>
            <a:r>
              <a:rPr lang="en-IN" b="1" dirty="0">
                <a:solidFill>
                  <a:srgbClr val="002060"/>
                </a:solidFill>
                <a:latin typeface="Times New Roman" panose="02020603050405020304" pitchFamily="18" charset="0"/>
                <a:cs typeface="Times New Roman" panose="02020603050405020304" pitchFamily="18" charset="0"/>
              </a:rPr>
              <a:t>Presented By:</a:t>
            </a:r>
          </a:p>
          <a:p>
            <a:r>
              <a:rPr lang="en-IN" b="1" dirty="0">
                <a:solidFill>
                  <a:srgbClr val="002060"/>
                </a:solidFill>
                <a:latin typeface="Times New Roman" panose="02020603050405020304" pitchFamily="18" charset="0"/>
                <a:cs typeface="Times New Roman" panose="02020603050405020304" pitchFamily="18" charset="0"/>
              </a:rPr>
              <a:t> Name : D. Ramamoorthy</a:t>
            </a:r>
          </a:p>
          <a:p>
            <a:r>
              <a:rPr lang="en-IN" b="1" dirty="0">
                <a:solidFill>
                  <a:srgbClr val="002060"/>
                </a:solidFill>
                <a:latin typeface="Times New Roman" panose="02020603050405020304" pitchFamily="18" charset="0"/>
                <a:cs typeface="Times New Roman" panose="02020603050405020304" pitchFamily="18" charset="0"/>
              </a:rPr>
              <a:t>Batch : PGDDM34</a:t>
            </a:r>
          </a:p>
          <a:p>
            <a:r>
              <a:rPr lang="en-IN" b="1" dirty="0">
                <a:solidFill>
                  <a:srgbClr val="002060"/>
                </a:solidFill>
                <a:latin typeface="Times New Roman" panose="02020603050405020304" pitchFamily="18" charset="0"/>
                <a:cs typeface="Times New Roman" panose="02020603050405020304" pitchFamily="18" charset="0"/>
              </a:rPr>
              <a:t>                                     Course : Data Science And Machine Learning</a:t>
            </a:r>
          </a:p>
          <a:p>
            <a:endParaRPr lang="en-IN" b="1" dirty="0">
              <a:solidFill>
                <a:schemeClr val="bg1"/>
              </a:solidFill>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067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1271483"/>
            <a:ext cx="10102636" cy="4821407"/>
          </a:xfrm>
        </p:spPr>
        <p:txBody>
          <a:bodyPr>
            <a:normAutofit/>
          </a:bodyPr>
          <a:lstStyle/>
          <a:p>
            <a:r>
              <a:rPr lang="en-US" b="0" i="0" dirty="0">
                <a:solidFill>
                  <a:schemeClr val="bg1"/>
                </a:solidFill>
                <a:effectLst/>
                <a:latin typeface="Times New Roman" panose="02020603050405020304" pitchFamily="18" charset="0"/>
                <a:cs typeface="Times New Roman" panose="02020603050405020304" pitchFamily="18" charset="0"/>
              </a:rPr>
              <a:t>Reading data in Python can be done using various libraries and methods depending on the format of the data you're working with. Common data formats include text files, CSV (Comma Separated Values), Excel files, and more. Here are some common ways to read data in Python:</a:t>
            </a:r>
          </a:p>
          <a:p>
            <a:r>
              <a:rPr lang="en-US" dirty="0">
                <a:solidFill>
                  <a:srgbClr val="181CB8"/>
                </a:solidFill>
                <a:latin typeface="Times New Roman" panose="02020603050405020304" pitchFamily="18" charset="0"/>
                <a:cs typeface="Times New Roman" panose="02020603050405020304" pitchFamily="18" charset="0"/>
              </a:rPr>
              <a:t>Import pandas as pd</a:t>
            </a:r>
            <a:endParaRPr lang="en-US" b="0" i="0" dirty="0">
              <a:solidFill>
                <a:srgbClr val="181CB8"/>
              </a:solidFill>
              <a:effectLst/>
              <a:latin typeface="Times New Roman" panose="02020603050405020304" pitchFamily="18" charset="0"/>
              <a:cs typeface="Times New Roman" panose="02020603050405020304" pitchFamily="18" charset="0"/>
            </a:endParaRPr>
          </a:p>
          <a:p>
            <a:r>
              <a:rPr lang="en-US" b="0" i="0" dirty="0">
                <a:solidFill>
                  <a:schemeClr val="bg1"/>
                </a:solidFill>
                <a:effectLst/>
                <a:latin typeface="Times New Roman" panose="02020603050405020304" pitchFamily="18" charset="0"/>
                <a:cs typeface="Times New Roman" panose="02020603050405020304" pitchFamily="18" charset="0"/>
              </a:rPr>
              <a:t>Reading Excel Files: To read data from Excel files, you can use the Pandas library.</a:t>
            </a:r>
          </a:p>
          <a:p>
            <a:r>
              <a:rPr lang="en-IN" dirty="0">
                <a:solidFill>
                  <a:srgbClr val="C00000"/>
                </a:solidFill>
              </a:rPr>
              <a:t>pd.read_excel("C:\\Users\\Ramamoorthy\\OneDrive\\Documents\\Data\\advertisement.xlsx")</a:t>
            </a:r>
          </a:p>
          <a:p>
            <a:r>
              <a:rPr lang="en-US" b="0" i="0" dirty="0">
                <a:solidFill>
                  <a:schemeClr val="bg1"/>
                </a:solidFill>
                <a:effectLst/>
                <a:latin typeface="Times New Roman" panose="02020603050405020304" pitchFamily="18" charset="0"/>
                <a:cs typeface="Times New Roman" panose="02020603050405020304" pitchFamily="18" charset="0"/>
              </a:rPr>
              <a:t>Reading Csv Files: To read data from </a:t>
            </a:r>
            <a:r>
              <a:rPr lang="en-US" dirty="0">
                <a:solidFill>
                  <a:schemeClr val="bg1"/>
                </a:solidFill>
                <a:latin typeface="Times New Roman" panose="02020603050405020304" pitchFamily="18" charset="0"/>
                <a:cs typeface="Times New Roman" panose="02020603050405020304" pitchFamily="18" charset="0"/>
              </a:rPr>
              <a:t>Csv </a:t>
            </a:r>
            <a:r>
              <a:rPr lang="en-US" b="0" i="0" dirty="0">
                <a:solidFill>
                  <a:schemeClr val="bg1"/>
                </a:solidFill>
                <a:effectLst/>
                <a:latin typeface="Times New Roman" panose="02020603050405020304" pitchFamily="18" charset="0"/>
                <a:cs typeface="Times New Roman" panose="02020603050405020304" pitchFamily="18" charset="0"/>
              </a:rPr>
              <a:t>files, you can use the Pandas library.</a:t>
            </a:r>
          </a:p>
          <a:p>
            <a:r>
              <a:rPr lang="en-IN" dirty="0">
                <a:solidFill>
                  <a:schemeClr val="accent2"/>
                </a:solidFill>
              </a:rPr>
              <a:t>pd.read_csv("C:\\Users\\Ramamoorthy\\OneDrive\\Documents\\Data\\advertisement.csv")</a:t>
            </a:r>
          </a:p>
          <a:p>
            <a:r>
              <a:rPr lang="en-US" b="0" i="0" dirty="0">
                <a:solidFill>
                  <a:schemeClr val="bg1"/>
                </a:solidFill>
                <a:effectLst/>
                <a:latin typeface="Times New Roman" panose="02020603050405020304" pitchFamily="18" charset="0"/>
                <a:cs typeface="Times New Roman" panose="02020603050405020304" pitchFamily="18" charset="0"/>
              </a:rPr>
              <a:t>Reading text Files: To read data from text files, you can use the Pandas library.</a:t>
            </a:r>
          </a:p>
          <a:p>
            <a:r>
              <a:rPr lang="en-IN" dirty="0">
                <a:solidFill>
                  <a:schemeClr val="accent2"/>
                </a:solidFill>
              </a:rPr>
              <a:t>pd.read_text("C:\\Users\\Ramamoorthy\\OneDrive\\Documents\\Data\\advertisement.text")</a:t>
            </a:r>
          </a:p>
          <a:p>
            <a:endParaRPr lang="en-IN" dirty="0">
              <a:solidFill>
                <a:schemeClr val="bg1"/>
              </a:solidFill>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205275" y="625153"/>
            <a:ext cx="3918859" cy="646331"/>
          </a:xfrm>
          <a:prstGeom prst="rect">
            <a:avLst/>
          </a:prstGeom>
          <a:noFill/>
        </p:spPr>
        <p:txBody>
          <a:bodyPr wrap="square">
            <a:spAutoFit/>
          </a:bodyPr>
          <a:lstStyle/>
          <a:p>
            <a:pPr algn="r"/>
            <a:r>
              <a:rPr lang="en-US" sz="3600" b="1" dirty="0">
                <a:solidFill>
                  <a:schemeClr val="accent2"/>
                </a:solidFill>
                <a:latin typeface="Times New Roman" panose="02020603050405020304" pitchFamily="18" charset="0"/>
                <a:cs typeface="Times New Roman" panose="02020603050405020304" pitchFamily="18" charset="0"/>
              </a:rPr>
              <a:t>Read The Data       </a:t>
            </a:r>
            <a:endParaRPr lang="en-IN" sz="3600" b="1" dirty="0">
              <a:solidFill>
                <a:schemeClr val="accent2"/>
              </a:solidFill>
            </a:endParaRPr>
          </a:p>
        </p:txBody>
      </p:sp>
    </p:spTree>
    <p:extLst>
      <p:ext uri="{BB962C8B-B14F-4D97-AF65-F5344CB8AC3E}">
        <p14:creationId xmlns:p14="http://schemas.microsoft.com/office/powerpoint/2010/main" val="296481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746449" y="783771"/>
            <a:ext cx="10158620" cy="5607698"/>
          </a:xfrm>
        </p:spPr>
        <p:txBody>
          <a:bodyPr>
            <a:normAutofit/>
          </a:bodyPr>
          <a:lstStyle/>
          <a:p>
            <a:r>
              <a:rPr lang="en-US" b="1" i="0" dirty="0">
                <a:solidFill>
                  <a:schemeClr val="bg1"/>
                </a:solidFill>
                <a:effectLst/>
                <a:latin typeface="Times New Roman" panose="02020603050405020304" pitchFamily="18" charset="0"/>
                <a:cs typeface="Times New Roman" panose="02020603050405020304" pitchFamily="18" charset="0"/>
              </a:rPr>
              <a:t>Identify Junk Values</a:t>
            </a:r>
            <a:r>
              <a:rPr lang="en-US" b="0" i="0" dirty="0">
                <a:solidFill>
                  <a:schemeClr val="bg1"/>
                </a:solidFill>
                <a:effectLst/>
                <a:latin typeface="Times New Roman" panose="02020603050405020304" pitchFamily="18" charset="0"/>
                <a:cs typeface="Times New Roman" panose="02020603050405020304" pitchFamily="18" charset="0"/>
              </a:rPr>
              <a:t>: </a:t>
            </a:r>
          </a:p>
          <a:p>
            <a:r>
              <a:rPr lang="en-US" b="0" i="0" dirty="0">
                <a:solidFill>
                  <a:schemeClr val="bg1"/>
                </a:solidFill>
                <a:effectLst/>
                <a:latin typeface="Times New Roman" panose="02020603050405020304" pitchFamily="18" charset="0"/>
                <a:cs typeface="Times New Roman" panose="02020603050405020304" pitchFamily="18" charset="0"/>
              </a:rPr>
              <a:t>You need to identify the junk values in your dataset. Junk values could be any non-numeric or invalid entries.</a:t>
            </a:r>
          </a:p>
          <a:p>
            <a:r>
              <a:rPr lang="en-US" b="1" i="0" dirty="0">
                <a:solidFill>
                  <a:schemeClr val="bg1"/>
                </a:solidFill>
                <a:effectLst/>
                <a:latin typeface="Times New Roman" panose="02020603050405020304" pitchFamily="18" charset="0"/>
                <a:cs typeface="Times New Roman" panose="02020603050405020304" pitchFamily="18" charset="0"/>
              </a:rPr>
              <a:t>Replace Junk Values with NaN: </a:t>
            </a:r>
          </a:p>
          <a:p>
            <a:r>
              <a:rPr lang="en-US" dirty="0">
                <a:solidFill>
                  <a:schemeClr val="bg1"/>
                </a:solidFill>
                <a:latin typeface="Times New Roman" panose="02020603050405020304" pitchFamily="18" charset="0"/>
                <a:cs typeface="Times New Roman" panose="02020603050405020304" pitchFamily="18" charset="0"/>
              </a:rPr>
              <a:t>Use the ‘replace ( ) ‘ method of Pandas to replace the identified junk values with NaN. For instance, if you want to replace all occurrences of a specific junk value, such as “N/A” or “Invalid”, you can do this</a:t>
            </a: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data.replace('N/A', np.nan, inplace=True)</a:t>
            </a:r>
          </a:p>
          <a:p>
            <a:r>
              <a:rPr lang="en-US" dirty="0">
                <a:solidFill>
                  <a:srgbClr val="002060"/>
                </a:solidFill>
                <a:latin typeface="Times New Roman" panose="02020603050405020304" pitchFamily="18" charset="0"/>
                <a:cs typeface="Times New Roman" panose="02020603050405020304" pitchFamily="18" charset="0"/>
              </a:rPr>
              <a:t>                       data.replace('Invalid', np.nan, inplace=True)</a:t>
            </a:r>
          </a:p>
          <a:p>
            <a:r>
              <a:rPr lang="en-US" b="0" i="0" dirty="0">
                <a:solidFill>
                  <a:schemeClr val="bg1"/>
                </a:solidFill>
                <a:effectLst/>
                <a:latin typeface="Times New Roman" panose="02020603050405020304" pitchFamily="18" charset="0"/>
                <a:cs typeface="Times New Roman" panose="02020603050405020304" pitchFamily="18" charset="0"/>
              </a:rPr>
              <a:t>If the junk values are numeric but not valid, you can use numeric values to replace them with NaN. For example:</a:t>
            </a:r>
          </a:p>
          <a:p>
            <a:r>
              <a:rPr lang="en-US" b="0" i="0" dirty="0">
                <a:solidFill>
                  <a:schemeClr val="bg1"/>
                </a:solidFill>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data.replace(-999, np.nan, inplace=True)</a:t>
            </a:r>
          </a:p>
          <a:p>
            <a:r>
              <a:rPr lang="en-US" b="0" i="0" dirty="0">
                <a:solidFill>
                  <a:srgbClr val="002060"/>
                </a:solidFill>
                <a:effectLst/>
                <a:latin typeface="Times New Roman" panose="02020603050405020304" pitchFamily="18" charset="0"/>
                <a:cs typeface="Times New Roman" panose="02020603050405020304" pitchFamily="18" charset="0"/>
              </a:rPr>
              <a:t>                      data.replace(99999, np.nan, inplace=True)</a:t>
            </a:r>
          </a:p>
          <a:p>
            <a:endParaRPr lang="en-US" b="0" i="0" dirty="0">
              <a:solidFill>
                <a:schemeClr val="bg1"/>
              </a:solidFill>
              <a:effectLst/>
              <a:latin typeface="Times New Roman" panose="02020603050405020304" pitchFamily="18" charset="0"/>
              <a:cs typeface="Times New Roman" panose="02020603050405020304" pitchFamily="18" charset="0"/>
            </a:endParaRPr>
          </a:p>
          <a:p>
            <a:endParaRPr lang="en-US" b="1" i="0" dirty="0">
              <a:solidFill>
                <a:schemeClr val="bg1"/>
              </a:solidFill>
              <a:effectLst/>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345233"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a:t>
            </a:r>
            <a:endParaRPr lang="en-IN" sz="3600" b="1" dirty="0">
              <a:solidFill>
                <a:schemeClr val="accent2"/>
              </a:solidFill>
            </a:endParaRPr>
          </a:p>
        </p:txBody>
      </p:sp>
    </p:spTree>
    <p:extLst>
      <p:ext uri="{BB962C8B-B14F-4D97-AF65-F5344CB8AC3E}">
        <p14:creationId xmlns:p14="http://schemas.microsoft.com/office/powerpoint/2010/main" val="222376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774441"/>
            <a:ext cx="10102636" cy="5318449"/>
          </a:xfrm>
        </p:spPr>
        <p:txBody>
          <a:bodyPr>
            <a:normAutofit/>
          </a:bodyPr>
          <a:lstStyle/>
          <a:p>
            <a:r>
              <a:rPr lang="en-IN" b="1" i="0" dirty="0">
                <a:solidFill>
                  <a:schemeClr val="bg1"/>
                </a:solidFill>
                <a:effectLst/>
                <a:latin typeface="Times New Roman" panose="02020603050405020304" pitchFamily="18" charset="0"/>
                <a:cs typeface="Times New Roman" panose="02020603050405020304" pitchFamily="18" charset="0"/>
              </a:rPr>
              <a:t>Handling Multiple Columns:</a:t>
            </a:r>
          </a:p>
          <a:p>
            <a:r>
              <a:rPr lang="en-US" b="0" i="0" dirty="0">
                <a:solidFill>
                  <a:schemeClr val="bg1"/>
                </a:solidFill>
                <a:effectLst/>
                <a:latin typeface="Times New Roman" panose="02020603050405020304" pitchFamily="18" charset="0"/>
                <a:cs typeface="Times New Roman" panose="02020603050405020304" pitchFamily="18" charset="0"/>
              </a:rPr>
              <a:t>You can apply the replacement process to specific columns if needed. For instance, to replace junk values only in the 'Age' and 'Income' columns:</a:t>
            </a:r>
          </a:p>
          <a:p>
            <a:r>
              <a:rPr lang="en-US" dirty="0">
                <a:solidFill>
                  <a:schemeClr val="bg1"/>
                </a:solidFill>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data['Age'].replace('N/A', np.nan, inplace=True)</a:t>
            </a:r>
          </a:p>
          <a:p>
            <a:pPr algn="ctr"/>
            <a:r>
              <a:rPr lang="en-US" b="0" i="0" dirty="0">
                <a:solidFill>
                  <a:srgbClr val="002060"/>
                </a:solidFill>
                <a:effectLst/>
                <a:latin typeface="Times New Roman" panose="02020603050405020304" pitchFamily="18" charset="0"/>
                <a:cs typeface="Times New Roman" panose="02020603050405020304" pitchFamily="18" charset="0"/>
              </a:rPr>
              <a:t>data['Income'].replace('Invalid', np.nan, inplace=True)</a:t>
            </a:r>
          </a:p>
          <a:p>
            <a:r>
              <a:rPr lang="en-US" sz="2000" b="1" dirty="0">
                <a:solidFill>
                  <a:schemeClr val="bg1"/>
                </a:solidFill>
                <a:latin typeface="Times New Roman" panose="02020603050405020304" pitchFamily="18" charset="0"/>
                <a:cs typeface="Times New Roman" panose="02020603050405020304" pitchFamily="18" charset="0"/>
              </a:rPr>
              <a:t>C</a:t>
            </a:r>
            <a:r>
              <a:rPr lang="en-US" sz="2000" b="1" dirty="0">
                <a:solidFill>
                  <a:schemeClr val="bg1"/>
                </a:solidFill>
                <a:effectLst/>
                <a:latin typeface="Times New Roman" panose="02020603050405020304" pitchFamily="18" charset="0"/>
                <a:cs typeface="Times New Roman" panose="02020603050405020304" pitchFamily="18" charset="0"/>
              </a:rPr>
              <a:t>onverting each and every column to its respective </a:t>
            </a:r>
            <a:r>
              <a:rPr lang="en-US" sz="2000" b="1" dirty="0">
                <a:solidFill>
                  <a:schemeClr val="bg1"/>
                </a:solidFill>
                <a:latin typeface="Times New Roman" panose="02020603050405020304" pitchFamily="18" charset="0"/>
                <a:cs typeface="Times New Roman" panose="02020603050405020304" pitchFamily="18" charset="0"/>
              </a:rPr>
              <a:t>D</a:t>
            </a:r>
            <a:r>
              <a:rPr lang="en-US" sz="2000" b="1" dirty="0">
                <a:solidFill>
                  <a:schemeClr val="bg1"/>
                </a:solidFill>
                <a:effectLst/>
                <a:latin typeface="Times New Roman" panose="02020603050405020304" pitchFamily="18" charset="0"/>
                <a:cs typeface="Times New Roman" panose="02020603050405020304" pitchFamily="18" charset="0"/>
              </a:rPr>
              <a:t>atatype:</a:t>
            </a:r>
          </a:p>
          <a:p>
            <a:r>
              <a:rPr lang="en-US" b="0" i="0" dirty="0">
                <a:solidFill>
                  <a:schemeClr val="bg1"/>
                </a:solidFill>
                <a:effectLst/>
                <a:latin typeface="Söhne"/>
              </a:rPr>
              <a:t>You can find the data type of each column in a Pandas Dataframe using the</a:t>
            </a:r>
            <a:r>
              <a:rPr lang="en-US" b="1" i="0" dirty="0">
                <a:solidFill>
                  <a:schemeClr val="bg1"/>
                </a:solidFill>
                <a:latin typeface="Times New Roman" panose="02020603050405020304" pitchFamily="18" charset="0"/>
                <a:cs typeface="Times New Roman" panose="02020603050405020304" pitchFamily="18" charset="0"/>
              </a:rPr>
              <a:t> “data.dtypes</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attribute.</a:t>
            </a:r>
          </a:p>
          <a:p>
            <a:r>
              <a:rPr lang="en-US" sz="2000" b="1" dirty="0">
                <a:solidFill>
                  <a:schemeClr val="bg1"/>
                </a:solidFill>
                <a:effectLst/>
                <a:latin typeface="Times New Roman" panose="02020603050405020304" pitchFamily="18" charset="0"/>
                <a:cs typeface="Times New Roman" panose="02020603050405020304" pitchFamily="18" charset="0"/>
              </a:rPr>
              <a:t>Replacing NaN values with some meaningful values:</a:t>
            </a:r>
          </a:p>
          <a:p>
            <a:r>
              <a:rPr lang="en-US" b="0" i="0" dirty="0">
                <a:solidFill>
                  <a:schemeClr val="bg1"/>
                </a:solidFill>
                <a:effectLst/>
                <a:latin typeface="Times New Roman" panose="02020603050405020304" pitchFamily="18" charset="0"/>
                <a:cs typeface="Times New Roman" panose="02020603050405020304" pitchFamily="18" charset="0"/>
              </a:rPr>
              <a:t>Calculate the mean value for the column where you want to replace NaN values using the </a:t>
            </a:r>
          </a:p>
          <a:p>
            <a:r>
              <a:rPr lang="en-US" b="1" i="0" dirty="0">
                <a:solidFill>
                  <a:schemeClr val="bg1"/>
                </a:solidFill>
                <a:effectLst/>
                <a:latin typeface="Times New Roman" panose="02020603050405020304" pitchFamily="18" charset="0"/>
                <a:cs typeface="Times New Roman" panose="02020603050405020304" pitchFamily="18" charset="0"/>
              </a:rPr>
              <a:t>‘mean ( ) ‘ </a:t>
            </a:r>
            <a:r>
              <a:rPr lang="en-US" b="0" i="0" dirty="0">
                <a:solidFill>
                  <a:schemeClr val="bg1"/>
                </a:solidFill>
                <a:effectLst/>
                <a:latin typeface="Times New Roman" panose="02020603050405020304" pitchFamily="18" charset="0"/>
                <a:cs typeface="Times New Roman" panose="02020603050405020304" pitchFamily="18" charset="0"/>
              </a:rPr>
              <a:t>method.</a:t>
            </a:r>
          </a:p>
          <a:p>
            <a:r>
              <a:rPr lang="en-IN" b="0" i="0" dirty="0">
                <a:solidFill>
                  <a:schemeClr val="bg1"/>
                </a:solidFill>
                <a:effectLst/>
                <a:latin typeface="Times New Roman" panose="02020603050405020304" pitchFamily="18" charset="0"/>
                <a:cs typeface="Times New Roman" panose="02020603050405020304" pitchFamily="18" charset="0"/>
              </a:rPr>
              <a:t>Use the </a:t>
            </a:r>
            <a:r>
              <a:rPr lang="en-US" b="1" dirty="0">
                <a:solidFill>
                  <a:schemeClr val="bg1"/>
                </a:solidFill>
                <a:latin typeface="Times New Roman" panose="02020603050405020304" pitchFamily="18" charset="0"/>
                <a:cs typeface="Times New Roman" panose="02020603050405020304" pitchFamily="18" charset="0"/>
              </a:rPr>
              <a:t>‘ fillna ( ) ‘</a:t>
            </a:r>
            <a:r>
              <a:rPr lang="en-US" b="0" i="0" dirty="0">
                <a:solidFill>
                  <a:schemeClr val="bg1"/>
                </a:solidFill>
                <a:effectLst/>
                <a:latin typeface="Times New Roman" panose="02020603050405020304" pitchFamily="18" charset="0"/>
                <a:cs typeface="Times New Roman" panose="02020603050405020304" pitchFamily="18" charset="0"/>
              </a:rPr>
              <a:t>method to replace NaN values with the calculated mean.</a:t>
            </a:r>
            <a:endParaRPr lang="en-US" sz="2000" b="0" dirty="0">
              <a:solidFill>
                <a:schemeClr val="bg1"/>
              </a:solidFill>
              <a:effectLst/>
              <a:latin typeface="Times New Roman" panose="02020603050405020304" pitchFamily="18" charset="0"/>
              <a:cs typeface="Times New Roman" panose="02020603050405020304" pitchFamily="18" charset="0"/>
            </a:endParaRPr>
          </a:p>
          <a:p>
            <a:endParaRPr lang="en-US" i="0" dirty="0">
              <a:solidFill>
                <a:schemeClr val="bg1"/>
              </a:solidFill>
              <a:effectLst/>
              <a:latin typeface="Söhne"/>
            </a:endParaRPr>
          </a:p>
          <a:p>
            <a:endParaRPr lang="en-US" b="1" dirty="0">
              <a:solidFill>
                <a:schemeClr val="bg1"/>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354564" y="578500"/>
            <a:ext cx="559837"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a:t>
            </a:r>
            <a:endParaRPr lang="en-IN" sz="3600" b="1" dirty="0">
              <a:solidFill>
                <a:schemeClr val="accent2"/>
              </a:solidFill>
            </a:endParaRPr>
          </a:p>
        </p:txBody>
      </p:sp>
    </p:spTree>
    <p:extLst>
      <p:ext uri="{BB962C8B-B14F-4D97-AF65-F5344CB8AC3E}">
        <p14:creationId xmlns:p14="http://schemas.microsoft.com/office/powerpoint/2010/main" val="3289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942393"/>
            <a:ext cx="10102636" cy="5150498"/>
          </a:xfrm>
        </p:spPr>
        <p:txBody>
          <a:bodyPr>
            <a:normAutofit/>
          </a:bodyPr>
          <a:lstStyle/>
          <a:p>
            <a:r>
              <a:rPr lang="en-IN" b="1" i="0" dirty="0">
                <a:solidFill>
                  <a:schemeClr val="bg1"/>
                </a:solidFill>
                <a:effectLst/>
                <a:latin typeface="Times New Roman" panose="02020603050405020304" pitchFamily="18" charset="0"/>
                <a:cs typeface="Times New Roman" panose="02020603050405020304" pitchFamily="18" charset="0"/>
              </a:rPr>
              <a:t>Apply "bfill" &amp; “ffill” Method:</a:t>
            </a:r>
          </a:p>
          <a:p>
            <a:r>
              <a:rPr lang="en-US" b="0" i="0" dirty="0">
                <a:solidFill>
                  <a:schemeClr val="bg1"/>
                </a:solidFill>
                <a:effectLst/>
                <a:latin typeface="Söhne"/>
              </a:rPr>
              <a:t>The "bfill" method use it to fill NaN values backward along the columns.</a:t>
            </a:r>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data.fillna(method='bfill', inplace=True)</a:t>
            </a:r>
          </a:p>
          <a:p>
            <a:r>
              <a:rPr lang="en-US" b="0" i="0" dirty="0">
                <a:solidFill>
                  <a:schemeClr val="bg1"/>
                </a:solidFill>
                <a:effectLst/>
                <a:latin typeface="Söhne"/>
              </a:rPr>
              <a:t>The “ffill" method use it to fill NaN values </a:t>
            </a:r>
            <a:r>
              <a:rPr lang="en-US" dirty="0">
                <a:solidFill>
                  <a:schemeClr val="bg1"/>
                </a:solidFill>
                <a:latin typeface="Söhne"/>
              </a:rPr>
              <a:t>for</a:t>
            </a:r>
            <a:r>
              <a:rPr lang="en-US" b="0" i="0" dirty="0">
                <a:solidFill>
                  <a:schemeClr val="bg1"/>
                </a:solidFill>
                <a:effectLst/>
                <a:latin typeface="Söhne"/>
              </a:rPr>
              <a:t>ward along the columns.</a:t>
            </a:r>
          </a:p>
          <a:p>
            <a:r>
              <a:rPr lang="en-US" dirty="0">
                <a:solidFill>
                  <a:schemeClr val="bg1"/>
                </a:solidFill>
                <a:latin typeface="Söhne"/>
              </a:rPr>
              <a:t>					</a:t>
            </a:r>
            <a:r>
              <a:rPr lang="en-US" dirty="0">
                <a:solidFill>
                  <a:srgbClr val="002060"/>
                </a:solidFill>
                <a:latin typeface="Times New Roman" panose="02020603050405020304" pitchFamily="18" charset="0"/>
                <a:cs typeface="Times New Roman" panose="02020603050405020304" pitchFamily="18" charset="0"/>
              </a:rPr>
              <a:t>data.fillna(method='bfill', inplace=True)</a:t>
            </a:r>
          </a:p>
          <a:p>
            <a:r>
              <a:rPr lang="en-IN" b="1" i="0" dirty="0">
                <a:solidFill>
                  <a:schemeClr val="bg1"/>
                </a:solidFill>
                <a:effectLst/>
                <a:latin typeface="Times New Roman" panose="02020603050405020304" pitchFamily="18" charset="0"/>
                <a:cs typeface="Times New Roman" panose="02020603050405020304" pitchFamily="18" charset="0"/>
              </a:rPr>
              <a:t>Save the Cleaned Data:</a:t>
            </a:r>
          </a:p>
          <a:p>
            <a:r>
              <a:rPr lang="en-US" b="0" i="0" dirty="0">
                <a:solidFill>
                  <a:schemeClr val="bg1"/>
                </a:solidFill>
                <a:effectLst/>
                <a:latin typeface="Times New Roman" panose="02020603050405020304" pitchFamily="18" charset="0"/>
                <a:cs typeface="Times New Roman" panose="02020603050405020304" pitchFamily="18" charset="0"/>
              </a:rPr>
              <a:t>You can save the cleaned Dataframe to a new CSV file if you want to preserve the changes.</a:t>
            </a:r>
            <a:endParaRPr lang="en-IN" b="1" i="0" dirty="0">
              <a:solidFill>
                <a:schemeClr val="bg1"/>
              </a:solidFill>
              <a:effectLst/>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data.to_csv('cleaned_data.csv', index=False)</a:t>
            </a:r>
          </a:p>
          <a:p>
            <a:endParaRPr lang="en-IN" dirty="0">
              <a:solidFill>
                <a:schemeClr val="bg1"/>
              </a:solidFill>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494523"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a:t>
            </a:r>
            <a:endParaRPr lang="en-IN" sz="3600" b="1" dirty="0">
              <a:solidFill>
                <a:schemeClr val="accent2"/>
              </a:solidFill>
            </a:endParaRPr>
          </a:p>
        </p:txBody>
      </p:sp>
    </p:spTree>
    <p:extLst>
      <p:ext uri="{BB962C8B-B14F-4D97-AF65-F5344CB8AC3E}">
        <p14:creationId xmlns:p14="http://schemas.microsoft.com/office/powerpoint/2010/main" val="419943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1271483"/>
            <a:ext cx="10102636" cy="4821407"/>
          </a:xfrm>
        </p:spPr>
        <p:txBody>
          <a:bodyPr>
            <a:normAutofit/>
          </a:bodyPr>
          <a:lstStyle/>
          <a:p>
            <a:pPr algn="l"/>
            <a:r>
              <a:rPr lang="en-US" b="0" i="0" dirty="0">
                <a:solidFill>
                  <a:schemeClr val="bg1"/>
                </a:solidFill>
                <a:effectLst/>
                <a:latin typeface="Times New Roman" panose="02020603050405020304" pitchFamily="18" charset="0"/>
                <a:cs typeface="Times New Roman" panose="02020603050405020304" pitchFamily="18" charset="0"/>
              </a:rPr>
              <a:t>Some common types of plots and visualizations are:</a:t>
            </a:r>
          </a:p>
          <a:p>
            <a:pPr marL="342900" indent="-342900" algn="l">
              <a:buFont typeface="Wingdings" panose="05000000000000000000" pitchFamily="2" charset="2"/>
              <a:buChar char="q"/>
            </a:pPr>
            <a:r>
              <a:rPr lang="en-US" sz="2400" b="1" i="0" dirty="0">
                <a:solidFill>
                  <a:schemeClr val="bg1"/>
                </a:solidFill>
                <a:effectLst/>
                <a:latin typeface="Times New Roman" panose="02020603050405020304" pitchFamily="18" charset="0"/>
                <a:cs typeface="Times New Roman" panose="02020603050405020304" pitchFamily="18" charset="0"/>
              </a:rPr>
              <a:t>Bar Chart:</a:t>
            </a:r>
            <a:r>
              <a:rPr lang="en-US" sz="2400" b="0" i="0" dirty="0">
                <a:solidFill>
                  <a:schemeClr val="bg1"/>
                </a:solidFill>
                <a:effectLst/>
                <a:latin typeface="Times New Roman" panose="02020603050405020304" pitchFamily="18" charset="0"/>
                <a:cs typeface="Times New Roman" panose="02020603050405020304" pitchFamily="18" charset="0"/>
              </a:rPr>
              <a:t> A bar chart is used to represent categorical data with rectangular bars. The length of each bar is proportional to the value it represents.</a:t>
            </a:r>
          </a:p>
          <a:p>
            <a:pPr algn="l"/>
            <a:endParaRPr lang="en-US" b="0" i="0" dirty="0">
              <a:solidFill>
                <a:srgbClr val="374151"/>
              </a:solidFill>
              <a:effectLst/>
              <a:latin typeface="Söhne"/>
            </a:endParaRPr>
          </a:p>
          <a:p>
            <a:pPr algn="l"/>
            <a:r>
              <a:rPr lang="en-US" dirty="0">
                <a:solidFill>
                  <a:srgbClr val="374151"/>
                </a:solidFill>
                <a:latin typeface="Söhne"/>
              </a:rPr>
              <a:t> </a:t>
            </a:r>
            <a:r>
              <a:rPr lang="en-US" dirty="0">
                <a:solidFill>
                  <a:srgbClr val="002060"/>
                </a:solidFill>
                <a:latin typeface="Söhne"/>
              </a:rPr>
              <a:t>Gender Counts :</a:t>
            </a:r>
          </a:p>
          <a:p>
            <a:pPr algn="l"/>
            <a:r>
              <a:rPr lang="en-US" b="0" i="0" dirty="0">
                <a:solidFill>
                  <a:srgbClr val="002060"/>
                </a:solidFill>
                <a:effectLst/>
                <a:latin typeface="Söhne"/>
              </a:rPr>
              <a:t> Fe</a:t>
            </a:r>
            <a:r>
              <a:rPr lang="en-US" dirty="0">
                <a:solidFill>
                  <a:srgbClr val="002060"/>
                </a:solidFill>
                <a:latin typeface="Söhne"/>
              </a:rPr>
              <a:t>male : 525</a:t>
            </a:r>
          </a:p>
          <a:p>
            <a:pPr algn="l"/>
            <a:r>
              <a:rPr lang="en-US" b="0" i="0" dirty="0">
                <a:solidFill>
                  <a:srgbClr val="002060"/>
                </a:solidFill>
                <a:effectLst/>
                <a:latin typeface="Söhne"/>
              </a:rPr>
              <a:t> Male     : 484</a:t>
            </a:r>
          </a:p>
          <a:p>
            <a:endParaRPr lang="en-IN" dirty="0">
              <a:solidFill>
                <a:schemeClr val="bg1"/>
              </a:solidFill>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5495731"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Plots Of Visualization</a:t>
            </a:r>
            <a:endParaRPr lang="en-IN" sz="3600" b="1" dirty="0">
              <a:solidFill>
                <a:schemeClr val="accent2"/>
              </a:solidFill>
            </a:endParaRPr>
          </a:p>
        </p:txBody>
      </p:sp>
      <p:pic>
        <p:nvPicPr>
          <p:cNvPr id="3" name="Picture 2">
            <a:extLst>
              <a:ext uri="{FF2B5EF4-FFF2-40B4-BE49-F238E27FC236}">
                <a16:creationId xmlns:a16="http://schemas.microsoft.com/office/drawing/2014/main" id="{81370863-0054-3987-A798-997C92C42E14}"/>
              </a:ext>
            </a:extLst>
          </p:cNvPr>
          <p:cNvPicPr>
            <a:picLocks noChangeAspect="1"/>
          </p:cNvPicPr>
          <p:nvPr/>
        </p:nvPicPr>
        <p:blipFill>
          <a:blip r:embed="rId2"/>
          <a:stretch>
            <a:fillRect/>
          </a:stretch>
        </p:blipFill>
        <p:spPr>
          <a:xfrm>
            <a:off x="3754363" y="2652210"/>
            <a:ext cx="3970364" cy="2781541"/>
          </a:xfrm>
          <a:prstGeom prst="rect">
            <a:avLst/>
          </a:prstGeom>
        </p:spPr>
      </p:pic>
    </p:spTree>
    <p:extLst>
      <p:ext uri="{BB962C8B-B14F-4D97-AF65-F5344CB8AC3E}">
        <p14:creationId xmlns:p14="http://schemas.microsoft.com/office/powerpoint/2010/main" val="203740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811763"/>
            <a:ext cx="10102636" cy="5281127"/>
          </a:xfrm>
        </p:spPr>
        <p:txBody>
          <a:bodyPr>
            <a:normAutofit/>
          </a:bodyPr>
          <a:lstStyle/>
          <a:p>
            <a:pPr marL="342900" indent="-342900">
              <a:buFont typeface="Wingdings" panose="05000000000000000000" pitchFamily="2" charset="2"/>
              <a:buChar char="q"/>
            </a:pPr>
            <a:r>
              <a:rPr lang="en-US" sz="2400" b="1" i="0" dirty="0">
                <a:solidFill>
                  <a:schemeClr val="bg1"/>
                </a:solidFill>
                <a:effectLst/>
                <a:latin typeface="Times New Roman" panose="02020603050405020304" pitchFamily="18" charset="0"/>
                <a:cs typeface="Times New Roman" panose="02020603050405020304" pitchFamily="18" charset="0"/>
              </a:rPr>
              <a:t>Scatter Plot:</a:t>
            </a:r>
            <a:r>
              <a:rPr lang="en-US" sz="2400" b="0" i="0" dirty="0">
                <a:solidFill>
                  <a:schemeClr val="bg1"/>
                </a:solidFill>
                <a:effectLst/>
                <a:latin typeface="Times New Roman" panose="02020603050405020304" pitchFamily="18" charset="0"/>
                <a:cs typeface="Times New Roman" panose="02020603050405020304" pitchFamily="18" charset="0"/>
              </a:rPr>
              <a:t> Scatter plots are used to display individual data points as dots on a two-dimensional plane. They are useful for showing relationships or correlations between two variables.</a:t>
            </a:r>
          </a:p>
          <a:p>
            <a:r>
              <a:rPr lang="en-US" sz="2400"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0" y="625152"/>
            <a:ext cx="709126"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a:t>
            </a:r>
            <a:endParaRPr lang="en-IN" sz="3600" b="1" dirty="0">
              <a:solidFill>
                <a:schemeClr val="accent2"/>
              </a:solidFill>
            </a:endParaRPr>
          </a:p>
        </p:txBody>
      </p:sp>
      <p:pic>
        <p:nvPicPr>
          <p:cNvPr id="3" name="Picture 2">
            <a:extLst>
              <a:ext uri="{FF2B5EF4-FFF2-40B4-BE49-F238E27FC236}">
                <a16:creationId xmlns:a16="http://schemas.microsoft.com/office/drawing/2014/main" id="{0135952F-8076-9F00-7521-EE32437BD930}"/>
              </a:ext>
            </a:extLst>
          </p:cNvPr>
          <p:cNvPicPr>
            <a:picLocks noChangeAspect="1"/>
          </p:cNvPicPr>
          <p:nvPr/>
        </p:nvPicPr>
        <p:blipFill>
          <a:blip r:embed="rId2"/>
          <a:stretch>
            <a:fillRect/>
          </a:stretch>
        </p:blipFill>
        <p:spPr>
          <a:xfrm>
            <a:off x="2833171" y="1974194"/>
            <a:ext cx="5182049" cy="3749365"/>
          </a:xfrm>
          <a:prstGeom prst="rect">
            <a:avLst/>
          </a:prstGeom>
        </p:spPr>
      </p:pic>
    </p:spTree>
    <p:extLst>
      <p:ext uri="{BB962C8B-B14F-4D97-AF65-F5344CB8AC3E}">
        <p14:creationId xmlns:p14="http://schemas.microsoft.com/office/powerpoint/2010/main" val="215112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830425"/>
            <a:ext cx="10102636" cy="5262466"/>
          </a:xfrm>
        </p:spPr>
        <p:txBody>
          <a:bodyPr>
            <a:normAutofit/>
          </a:bodyPr>
          <a:lstStyle/>
          <a:p>
            <a:pPr marL="342900" indent="-342900">
              <a:buFont typeface="Wingdings" panose="05000000000000000000" pitchFamily="2" charset="2"/>
              <a:buChar char="q"/>
            </a:pPr>
            <a:r>
              <a:rPr lang="en-US" sz="2400" b="1" i="0" dirty="0">
                <a:solidFill>
                  <a:schemeClr val="bg1"/>
                </a:solidFill>
                <a:effectLst/>
                <a:latin typeface="Times New Roman" panose="02020603050405020304" pitchFamily="18" charset="0"/>
                <a:cs typeface="Times New Roman" panose="02020603050405020304" pitchFamily="18" charset="0"/>
              </a:rPr>
              <a:t>Histogram:</a:t>
            </a:r>
            <a:r>
              <a:rPr lang="en-US" sz="2400" b="0" i="0" dirty="0">
                <a:solidFill>
                  <a:schemeClr val="bg1"/>
                </a:solidFill>
                <a:effectLst/>
                <a:latin typeface="Times New Roman" panose="02020603050405020304" pitchFamily="18" charset="0"/>
                <a:cs typeface="Times New Roman" panose="02020603050405020304" pitchFamily="18" charset="0"/>
              </a:rPr>
              <a:t> A histogram is used to display the distribution of a single variable. It divides data into bins and shows the frequency of data points within each bin.</a:t>
            </a:r>
          </a:p>
          <a:p>
            <a:r>
              <a:rPr lang="en-US" sz="2400"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279917" y="550507"/>
            <a:ext cx="699796"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a:t>
            </a:r>
            <a:endParaRPr lang="en-IN" sz="3600" b="1" dirty="0">
              <a:solidFill>
                <a:schemeClr val="accent2"/>
              </a:solidFill>
            </a:endParaRPr>
          </a:p>
        </p:txBody>
      </p:sp>
      <p:pic>
        <p:nvPicPr>
          <p:cNvPr id="3" name="Picture 2">
            <a:extLst>
              <a:ext uri="{FF2B5EF4-FFF2-40B4-BE49-F238E27FC236}">
                <a16:creationId xmlns:a16="http://schemas.microsoft.com/office/drawing/2014/main" id="{3BA57338-CB56-8FE5-AB06-21960E77FD70}"/>
              </a:ext>
            </a:extLst>
          </p:cNvPr>
          <p:cNvPicPr>
            <a:picLocks noChangeAspect="1"/>
          </p:cNvPicPr>
          <p:nvPr/>
        </p:nvPicPr>
        <p:blipFill>
          <a:blip r:embed="rId2"/>
          <a:stretch>
            <a:fillRect/>
          </a:stretch>
        </p:blipFill>
        <p:spPr>
          <a:xfrm>
            <a:off x="2155372" y="2135588"/>
            <a:ext cx="6335485" cy="3388135"/>
          </a:xfrm>
          <a:prstGeom prst="rect">
            <a:avLst/>
          </a:prstGeom>
        </p:spPr>
      </p:pic>
    </p:spTree>
    <p:extLst>
      <p:ext uri="{BB962C8B-B14F-4D97-AF65-F5344CB8AC3E}">
        <p14:creationId xmlns:p14="http://schemas.microsoft.com/office/powerpoint/2010/main" val="2317584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867747"/>
            <a:ext cx="10102636" cy="5225143"/>
          </a:xfrm>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S</a:t>
            </a:r>
            <a:r>
              <a:rPr lang="en-US" sz="2400" b="1" i="0" dirty="0">
                <a:solidFill>
                  <a:schemeClr val="bg1"/>
                </a:solidFill>
                <a:effectLst/>
                <a:latin typeface="Times New Roman" panose="02020603050405020304" pitchFamily="18" charset="0"/>
                <a:cs typeface="Times New Roman" panose="02020603050405020304" pitchFamily="18" charset="0"/>
              </a:rPr>
              <a:t>tacked bar chart :  </a:t>
            </a:r>
            <a:r>
              <a:rPr lang="en-US" sz="2400" b="0" i="0" dirty="0">
                <a:solidFill>
                  <a:schemeClr val="bg1"/>
                </a:solidFill>
                <a:effectLst/>
                <a:latin typeface="Times New Roman" panose="02020603050405020304" pitchFamily="18" charset="0"/>
                <a:cs typeface="Times New Roman" panose="02020603050405020304" pitchFamily="18" charset="0"/>
              </a:rPr>
              <a:t>A stacked bar chart is a type of data visualization that is used to display the distribution of a categorical variable, where each category is divided into subcategories, and the subcategories are stacked on top of each other to represent the whole.</a:t>
            </a:r>
          </a:p>
          <a:p>
            <a:r>
              <a:rPr lang="en-US" sz="2400"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1" y="625152"/>
            <a:ext cx="391886"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a:t>
            </a:r>
            <a:endParaRPr lang="en-IN" sz="3600" b="1" dirty="0">
              <a:solidFill>
                <a:schemeClr val="accent2"/>
              </a:solidFill>
            </a:endParaRPr>
          </a:p>
        </p:txBody>
      </p:sp>
      <p:pic>
        <p:nvPicPr>
          <p:cNvPr id="3" name="Picture 2">
            <a:extLst>
              <a:ext uri="{FF2B5EF4-FFF2-40B4-BE49-F238E27FC236}">
                <a16:creationId xmlns:a16="http://schemas.microsoft.com/office/drawing/2014/main" id="{15A45709-0D87-BDD0-19E0-B0FDACDC8EC2}"/>
              </a:ext>
            </a:extLst>
          </p:cNvPr>
          <p:cNvPicPr>
            <a:picLocks noChangeAspect="1"/>
          </p:cNvPicPr>
          <p:nvPr/>
        </p:nvPicPr>
        <p:blipFill>
          <a:blip r:embed="rId2"/>
          <a:stretch>
            <a:fillRect/>
          </a:stretch>
        </p:blipFill>
        <p:spPr>
          <a:xfrm>
            <a:off x="3181740" y="2526469"/>
            <a:ext cx="4301411" cy="3033023"/>
          </a:xfrm>
          <a:prstGeom prst="rect">
            <a:avLst/>
          </a:prstGeom>
        </p:spPr>
      </p:pic>
    </p:spTree>
    <p:extLst>
      <p:ext uri="{BB962C8B-B14F-4D97-AF65-F5344CB8AC3E}">
        <p14:creationId xmlns:p14="http://schemas.microsoft.com/office/powerpoint/2010/main" val="377984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727787" y="858416"/>
            <a:ext cx="10083975" cy="4730621"/>
          </a:xfrm>
        </p:spPr>
        <p:txBody>
          <a:bodyPr>
            <a:normAutofit/>
          </a:bodyPr>
          <a:lstStyle/>
          <a:p>
            <a:pPr marL="342900" indent="-342900">
              <a:buFont typeface="Wingdings" panose="05000000000000000000" pitchFamily="2" charset="2"/>
              <a:buChar char="q"/>
            </a:pPr>
            <a:r>
              <a:rPr lang="en-US" sz="2400" i="0" dirty="0">
                <a:solidFill>
                  <a:schemeClr val="bg1"/>
                </a:solidFill>
                <a:effectLst/>
                <a:latin typeface="Times New Roman" panose="02020603050405020304" pitchFamily="18" charset="0"/>
                <a:cs typeface="Times New Roman" panose="02020603050405020304" pitchFamily="18" charset="0"/>
              </a:rPr>
              <a:t>Pie Chart: </a:t>
            </a:r>
            <a:r>
              <a:rPr lang="en-US" sz="2400" b="0" i="0" dirty="0">
                <a:solidFill>
                  <a:srgbClr val="374151"/>
                </a:solidFill>
                <a:effectLst/>
                <a:latin typeface="Times New Roman" panose="02020603050405020304" pitchFamily="18" charset="0"/>
                <a:cs typeface="Times New Roman" panose="02020603050405020304" pitchFamily="18" charset="0"/>
              </a:rPr>
              <a:t>A pie chart represents data as a circle, with slices (or wedges) representing parts of a whole. It's useful for showing the composition of a data set.</a:t>
            </a:r>
          </a:p>
          <a:p>
            <a:r>
              <a:rPr lang="en-US" sz="2400" dirty="0">
                <a:solidFill>
                  <a:srgbClr val="37415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3"/>
            <a:ext cx="410547"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a:t>
            </a:r>
            <a:endParaRPr lang="en-IN" sz="3600" b="1" dirty="0">
              <a:solidFill>
                <a:schemeClr val="accent2"/>
              </a:solidFill>
            </a:endParaRPr>
          </a:p>
        </p:txBody>
      </p:sp>
      <p:pic>
        <p:nvPicPr>
          <p:cNvPr id="3" name="Picture 2">
            <a:extLst>
              <a:ext uri="{FF2B5EF4-FFF2-40B4-BE49-F238E27FC236}">
                <a16:creationId xmlns:a16="http://schemas.microsoft.com/office/drawing/2014/main" id="{8800119C-54D8-07E6-48BA-55BF2CC47B19}"/>
              </a:ext>
            </a:extLst>
          </p:cNvPr>
          <p:cNvPicPr>
            <a:picLocks noChangeAspect="1"/>
          </p:cNvPicPr>
          <p:nvPr/>
        </p:nvPicPr>
        <p:blipFill>
          <a:blip r:embed="rId2"/>
          <a:stretch>
            <a:fillRect/>
          </a:stretch>
        </p:blipFill>
        <p:spPr>
          <a:xfrm>
            <a:off x="2780522" y="1847462"/>
            <a:ext cx="5607698" cy="3965510"/>
          </a:xfrm>
          <a:prstGeom prst="rect">
            <a:avLst/>
          </a:prstGeom>
        </p:spPr>
      </p:pic>
    </p:spTree>
    <p:extLst>
      <p:ext uri="{BB962C8B-B14F-4D97-AF65-F5344CB8AC3E}">
        <p14:creationId xmlns:p14="http://schemas.microsoft.com/office/powerpoint/2010/main" val="5861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1651518"/>
            <a:ext cx="10102636" cy="4441372"/>
          </a:xfrm>
        </p:spPr>
        <p:txBody>
          <a:bodyPr>
            <a:normAutofit/>
          </a:bodyPr>
          <a:lstStyle/>
          <a:p>
            <a:pPr marL="342900" indent="-342900">
              <a:buFont typeface="Wingdings" panose="05000000000000000000" pitchFamily="2" charset="2"/>
              <a:buChar char="q"/>
            </a:pPr>
            <a:r>
              <a:rPr lang="en-US" sz="2400" b="0" dirty="0">
                <a:solidFill>
                  <a:schemeClr val="bg1"/>
                </a:solidFill>
                <a:effectLst/>
                <a:latin typeface="Times New Roman" panose="02020603050405020304" pitchFamily="18" charset="0"/>
                <a:cs typeface="Times New Roman" panose="02020603050405020304" pitchFamily="18" charset="0"/>
              </a:rPr>
              <a:t>In conclusion, our exploratory data analysis (EDA) for the Click Prediction in Advertising project has provided valuable insights into user behavior and the factors influencing ad click-through rates. Through the examination of key features such as "Daily Time Spent on Site," "Age," "Area Income," "Daily Internet Usage," and others, we have identified patterns and correlations that can help inform our predictive models. By understanding the relationships between these variables, we are better equipped to develop more accurate click prediction models, which can ultimately lead to more effective and targeted advertising campaigns, improving the return on investment for our advertising efforts.</a:t>
            </a:r>
            <a:endParaRPr lang="en-IN" dirty="0">
              <a:solidFill>
                <a:schemeClr val="bg1"/>
              </a:solidFill>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205273" y="625153"/>
            <a:ext cx="3237723" cy="1200329"/>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Conclusion</a:t>
            </a:r>
          </a:p>
          <a:p>
            <a:endParaRPr lang="en-IN" sz="3600" b="1" dirty="0">
              <a:solidFill>
                <a:schemeClr val="accent2"/>
              </a:solidFill>
            </a:endParaRPr>
          </a:p>
        </p:txBody>
      </p:sp>
    </p:spTree>
    <p:extLst>
      <p:ext uri="{BB962C8B-B14F-4D97-AF65-F5344CB8AC3E}">
        <p14:creationId xmlns:p14="http://schemas.microsoft.com/office/powerpoint/2010/main" val="124958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1147665" y="1411440"/>
            <a:ext cx="9757404" cy="4765423"/>
          </a:xfrm>
        </p:spPr>
        <p:txBody>
          <a:bodyPr>
            <a:normAutofit fontScale="92500" lnSpcReduction="10000"/>
          </a:bodyPr>
          <a:lstStyle/>
          <a:p>
            <a:pPr marL="514350" indent="-514350">
              <a:buFont typeface="Wingdings" panose="05000000000000000000" pitchFamily="2" charset="2"/>
              <a:buChar char="ü"/>
            </a:pPr>
            <a:r>
              <a:rPr lang="en-IN" sz="3200" b="1" dirty="0"/>
              <a:t>D</a:t>
            </a:r>
            <a:r>
              <a:rPr lang="en-IN" sz="3200" b="1" dirty="0">
                <a:solidFill>
                  <a:schemeClr val="accent2"/>
                </a:solidFill>
              </a:rPr>
              <a:t>Introduction</a:t>
            </a:r>
          </a:p>
          <a:p>
            <a:pPr marL="514350" indent="-514350">
              <a:buFont typeface="Wingdings" panose="05000000000000000000" pitchFamily="2" charset="2"/>
              <a:buChar char="ü"/>
            </a:pPr>
            <a:r>
              <a:rPr lang="en-US" sz="3200" b="1" dirty="0">
                <a:solidFill>
                  <a:schemeClr val="accent2"/>
                </a:solidFill>
                <a:latin typeface="Times New Roman" panose="02020603050405020304" pitchFamily="18" charset="0"/>
                <a:cs typeface="Times New Roman" panose="02020603050405020304" pitchFamily="18" charset="0"/>
              </a:rPr>
              <a:t>   Objective</a:t>
            </a:r>
          </a:p>
          <a:p>
            <a:pPr marL="514350" indent="-514350">
              <a:buFont typeface="Wingdings" panose="05000000000000000000" pitchFamily="2" charset="2"/>
              <a:buChar char="ü"/>
            </a:pPr>
            <a:r>
              <a:rPr lang="en-US" sz="3200" b="1" dirty="0">
                <a:solidFill>
                  <a:schemeClr val="accent2"/>
                </a:solidFill>
                <a:latin typeface="Times New Roman" panose="02020603050405020304" pitchFamily="18" charset="0"/>
                <a:cs typeface="Times New Roman" panose="02020603050405020304" pitchFamily="18" charset="0"/>
              </a:rPr>
              <a:t>   Data Overview</a:t>
            </a:r>
          </a:p>
          <a:p>
            <a:pPr marL="514350" indent="-514350">
              <a:buFont typeface="Wingdings" panose="05000000000000000000" pitchFamily="2" charset="2"/>
              <a:buChar char="ü"/>
            </a:pPr>
            <a:r>
              <a:rPr lang="en-US" sz="3200" b="1" dirty="0">
                <a:solidFill>
                  <a:schemeClr val="accent2"/>
                </a:solidFill>
                <a:latin typeface="Times New Roman" panose="02020603050405020304" pitchFamily="18" charset="0"/>
                <a:cs typeface="Times New Roman" panose="02020603050405020304" pitchFamily="18" charset="0"/>
              </a:rPr>
              <a:t>   Data Sources</a:t>
            </a:r>
          </a:p>
          <a:p>
            <a:pPr marL="514350" indent="-514350">
              <a:buFont typeface="Wingdings" panose="05000000000000000000" pitchFamily="2" charset="2"/>
              <a:buChar char="ü"/>
            </a:pPr>
            <a:r>
              <a:rPr lang="en-US" sz="3200" b="1" dirty="0">
                <a:solidFill>
                  <a:schemeClr val="accent2"/>
                </a:solidFill>
                <a:latin typeface="Times New Roman" panose="02020603050405020304" pitchFamily="18" charset="0"/>
                <a:cs typeface="Times New Roman" panose="02020603050405020304" pitchFamily="18" charset="0"/>
              </a:rPr>
              <a:t>   Dataset</a:t>
            </a:r>
          </a:p>
          <a:p>
            <a:pPr marL="514350" indent="-514350">
              <a:buFont typeface="Wingdings" panose="05000000000000000000" pitchFamily="2" charset="2"/>
              <a:buChar char="ü"/>
            </a:pPr>
            <a:r>
              <a:rPr lang="en-US" sz="3200" b="1" dirty="0">
                <a:solidFill>
                  <a:schemeClr val="accent2"/>
                </a:solidFill>
                <a:latin typeface="Times New Roman" panose="02020603050405020304" pitchFamily="18" charset="0"/>
                <a:cs typeface="Times New Roman" panose="02020603050405020304" pitchFamily="18" charset="0"/>
              </a:rPr>
              <a:t>   EDA   </a:t>
            </a:r>
          </a:p>
          <a:p>
            <a:pPr marL="514350" indent="-514350">
              <a:buFont typeface="Wingdings" panose="05000000000000000000" pitchFamily="2" charset="2"/>
              <a:buChar char="ü"/>
            </a:pPr>
            <a:r>
              <a:rPr lang="en-US" sz="3200" b="1" dirty="0">
                <a:solidFill>
                  <a:schemeClr val="accent2"/>
                </a:solidFill>
                <a:latin typeface="Times New Roman" panose="02020603050405020304" pitchFamily="18" charset="0"/>
                <a:cs typeface="Times New Roman" panose="02020603050405020304" pitchFamily="18" charset="0"/>
              </a:rPr>
              <a:t>   Visualization</a:t>
            </a:r>
          </a:p>
          <a:p>
            <a:pPr marL="514350" indent="-514350">
              <a:buFont typeface="Wingdings" panose="05000000000000000000" pitchFamily="2" charset="2"/>
              <a:buChar char="ü"/>
            </a:pPr>
            <a:r>
              <a:rPr lang="en-US" sz="3200" b="1" dirty="0">
                <a:solidFill>
                  <a:schemeClr val="accent2"/>
                </a:solidFill>
                <a:latin typeface="Times New Roman" panose="02020603050405020304" pitchFamily="18" charset="0"/>
                <a:cs typeface="Times New Roman" panose="02020603050405020304" pitchFamily="18" charset="0"/>
              </a:rPr>
              <a:t>   Conclusion</a:t>
            </a:r>
          </a:p>
          <a:p>
            <a:pPr marL="514350" indent="-514350">
              <a:buFont typeface="Wingdings" panose="05000000000000000000" pitchFamily="2" charset="2"/>
              <a:buChar char="ü"/>
            </a:pPr>
            <a:endParaRPr lang="en-US" sz="3200" b="1" dirty="0">
              <a:solidFill>
                <a:schemeClr val="accent2"/>
              </a:solidFill>
              <a:latin typeface="Times New Roman" panose="02020603050405020304" pitchFamily="18" charset="0"/>
              <a:cs typeface="Times New Roman" panose="02020603050405020304" pitchFamily="18" charset="0"/>
            </a:endParaRPr>
          </a:p>
          <a:p>
            <a:endParaRPr lang="en-US" sz="3200" b="1" dirty="0">
              <a:solidFill>
                <a:schemeClr val="accent2"/>
              </a:solidFill>
              <a:latin typeface="Times New Roman" panose="02020603050405020304" pitchFamily="18" charset="0"/>
              <a:cs typeface="Times New Roman" panose="02020603050405020304" pitchFamily="18" charset="0"/>
            </a:endParaRPr>
          </a:p>
          <a:p>
            <a:endParaRPr lang="en-US" sz="3200" b="1" dirty="0">
              <a:solidFill>
                <a:schemeClr val="accent1"/>
              </a:solidFill>
              <a:latin typeface="Times New Roman" panose="02020603050405020304" pitchFamily="18" charset="0"/>
              <a:cs typeface="Times New Roman" panose="02020603050405020304" pitchFamily="18" charset="0"/>
            </a:endParaRPr>
          </a:p>
          <a:p>
            <a:endParaRPr lang="en-IN" sz="3200" dirty="0">
              <a:solidFill>
                <a:schemeClr val="accent1"/>
              </a:solidFill>
            </a:endParaRPr>
          </a:p>
          <a:p>
            <a:endParaRPr lang="en-IN" dirty="0"/>
          </a:p>
        </p:txBody>
      </p:sp>
      <p:sp>
        <p:nvSpPr>
          <p:cNvPr id="6" name="TextBox 5">
            <a:extLst>
              <a:ext uri="{FF2B5EF4-FFF2-40B4-BE49-F238E27FC236}">
                <a16:creationId xmlns:a16="http://schemas.microsoft.com/office/drawing/2014/main" id="{C58B803C-B0B7-75EB-605C-8D7C6FFEEA2B}"/>
              </a:ext>
            </a:extLst>
          </p:cNvPr>
          <p:cNvSpPr txBox="1"/>
          <p:nvPr/>
        </p:nvSpPr>
        <p:spPr>
          <a:xfrm>
            <a:off x="839755" y="765110"/>
            <a:ext cx="2509935" cy="646331"/>
          </a:xfrm>
          <a:prstGeom prst="rect">
            <a:avLst/>
          </a:prstGeom>
          <a:noFill/>
        </p:spPr>
        <p:txBody>
          <a:bodyPr wrap="square">
            <a:spAutoFit/>
          </a:bodyPr>
          <a:lstStyle/>
          <a:p>
            <a:r>
              <a:rPr lang="en-IN" sz="3600" b="1" i="0" dirty="0">
                <a:solidFill>
                  <a:schemeClr val="bg2"/>
                </a:solidFill>
                <a:effectLst/>
                <a:latin typeface="Söhne"/>
              </a:rPr>
              <a:t>Chapters</a:t>
            </a:r>
            <a:endParaRPr lang="en-IN" sz="3600" dirty="0"/>
          </a:p>
        </p:txBody>
      </p:sp>
    </p:spTree>
    <p:extLst>
      <p:ext uri="{BB962C8B-B14F-4D97-AF65-F5344CB8AC3E}">
        <p14:creationId xmlns:p14="http://schemas.microsoft.com/office/powerpoint/2010/main" val="58731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d_man_with_thank_you_text_board_stock_photo_Slide01">
            <a:extLst>
              <a:ext uri="{FF2B5EF4-FFF2-40B4-BE49-F238E27FC236}">
                <a16:creationId xmlns:a16="http://schemas.microsoft.com/office/drawing/2014/main" id="{AF1FCD72-CA42-0DBE-5016-136C31EC8EE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610948" y="1204524"/>
            <a:ext cx="4049485" cy="399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43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1147665" y="1271484"/>
            <a:ext cx="9757404" cy="4821406"/>
          </a:xfrm>
        </p:spPr>
        <p:txBody>
          <a:bodyPr>
            <a:normAutofit/>
          </a:bodyPr>
          <a:lstStyle/>
          <a:p>
            <a:pPr marL="457200" indent="-457200" algn="just">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We live in a world where billions of dollars are spent every year on online advertisements. It helps to grow awareness, draw traffic to a website, and encourages the targeted consumers to perform specific actions such as making a purchase.</a:t>
            </a:r>
          </a:p>
          <a:p>
            <a:pPr marL="457200" indent="-457200" algn="just">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 It is one of the most effective ways to spread marketing and promotional messages and expand the customer base. </a:t>
            </a:r>
          </a:p>
          <a:p>
            <a:pPr marL="457200" indent="-457200" algn="just">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Online advertisers use different channels to target audiences, but not all channels perform the same. Depending on various factors this variation in performance is observed</a:t>
            </a:r>
            <a:endParaRPr lang="en-US" sz="2400" b="1" dirty="0">
              <a:solidFill>
                <a:schemeClr val="accent2"/>
              </a:solidFill>
              <a:latin typeface="Times New Roman" panose="02020603050405020304" pitchFamily="18" charset="0"/>
              <a:cs typeface="Times New Roman" panose="02020603050405020304" pitchFamily="18" charset="0"/>
            </a:endParaRPr>
          </a:p>
          <a:p>
            <a:endParaRPr lang="en-US" sz="3200" b="1" dirty="0">
              <a:solidFill>
                <a:schemeClr val="accent1"/>
              </a:solidFill>
              <a:latin typeface="Times New Roman" panose="02020603050405020304" pitchFamily="18" charset="0"/>
              <a:cs typeface="Times New Roman" panose="02020603050405020304" pitchFamily="18" charset="0"/>
            </a:endParaRPr>
          </a:p>
          <a:p>
            <a:endParaRPr lang="en-IN" sz="3200" dirty="0">
              <a:solidFill>
                <a:schemeClr val="accent1"/>
              </a:solidFill>
            </a:endParaRPr>
          </a:p>
          <a:p>
            <a:endParaRPr lang="en-IN" dirty="0"/>
          </a:p>
        </p:txBody>
      </p:sp>
      <p:sp>
        <p:nvSpPr>
          <p:cNvPr id="6" name="TextBox 5">
            <a:extLst>
              <a:ext uri="{FF2B5EF4-FFF2-40B4-BE49-F238E27FC236}">
                <a16:creationId xmlns:a16="http://schemas.microsoft.com/office/drawing/2014/main" id="{C58B803C-B0B7-75EB-605C-8D7C6FFEEA2B}"/>
              </a:ext>
            </a:extLst>
          </p:cNvPr>
          <p:cNvSpPr txBox="1"/>
          <p:nvPr/>
        </p:nvSpPr>
        <p:spPr>
          <a:xfrm>
            <a:off x="-186613" y="625153"/>
            <a:ext cx="4730621" cy="646331"/>
          </a:xfrm>
          <a:prstGeom prst="rect">
            <a:avLst/>
          </a:prstGeom>
          <a:noFill/>
        </p:spPr>
        <p:txBody>
          <a:bodyPr wrap="square">
            <a:spAutoFit/>
          </a:bodyPr>
          <a:lstStyle/>
          <a:p>
            <a:r>
              <a:rPr lang="en-IN" sz="3600" b="1" dirty="0">
                <a:solidFill>
                  <a:schemeClr val="accent2"/>
                </a:solidFill>
              </a:rPr>
              <a:t>       Introduction</a:t>
            </a:r>
          </a:p>
        </p:txBody>
      </p:sp>
    </p:spTree>
    <p:extLst>
      <p:ext uri="{BB962C8B-B14F-4D97-AF65-F5344CB8AC3E}">
        <p14:creationId xmlns:p14="http://schemas.microsoft.com/office/powerpoint/2010/main" val="29142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1147665" y="1772816"/>
            <a:ext cx="9757404" cy="4320074"/>
          </a:xfrm>
        </p:spPr>
        <p:txBody>
          <a:bodyPr>
            <a:normAutofit/>
          </a:bodyPr>
          <a:lstStyle/>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To</a:t>
            </a:r>
            <a:r>
              <a:rPr lang="en-US" sz="2800" b="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display the data in the form of tables</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To check the Missing value in the Dataset</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To Analyze the Exploratory Data Analysis</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To Analyze Visual Exploration of relationship between two variables using different plots.</a:t>
            </a:r>
            <a:endParaRPr lang="en-IN" sz="2800" dirty="0">
              <a:solidFill>
                <a:schemeClr val="bg1"/>
              </a:solidFill>
              <a:latin typeface="Times New Roman" panose="02020603050405020304" pitchFamily="18" charset="0"/>
              <a:cs typeface="Times New Roman" panose="02020603050405020304" pitchFamily="18" charset="0"/>
            </a:endParaRPr>
          </a:p>
          <a:p>
            <a:endParaRPr lang="en-US" sz="3200" b="1" dirty="0">
              <a:solidFill>
                <a:schemeClr val="tx2">
                  <a:lumMod val="25000"/>
                </a:schemeClr>
              </a:solidFill>
              <a:latin typeface="Times New Roman" panose="02020603050405020304" pitchFamily="18" charset="0"/>
              <a:cs typeface="Times New Roman" panose="02020603050405020304" pitchFamily="18" charset="0"/>
            </a:endParaRPr>
          </a:p>
          <a:p>
            <a:endParaRPr lang="en-IN" sz="3200" dirty="0">
              <a:solidFill>
                <a:schemeClr val="accent1"/>
              </a:solidFill>
            </a:endParaRPr>
          </a:p>
          <a:p>
            <a:endParaRPr lang="en-IN" dirty="0"/>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4730621"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Objective</a:t>
            </a:r>
            <a:endParaRPr lang="en-IN" sz="3600" b="1" dirty="0">
              <a:solidFill>
                <a:schemeClr val="accent2"/>
              </a:solidFill>
            </a:endParaRPr>
          </a:p>
        </p:txBody>
      </p:sp>
    </p:spTree>
    <p:extLst>
      <p:ext uri="{BB962C8B-B14F-4D97-AF65-F5344CB8AC3E}">
        <p14:creationId xmlns:p14="http://schemas.microsoft.com/office/powerpoint/2010/main" val="64165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1147665" y="1576873"/>
            <a:ext cx="9757404" cy="4516017"/>
          </a:xfrm>
        </p:spPr>
        <p:txBody>
          <a:bodyPr>
            <a:normAutofit/>
          </a:bodyPr>
          <a:lstStyle/>
          <a:p>
            <a:r>
              <a:rPr lang="en-US" sz="2800" dirty="0">
                <a:solidFill>
                  <a:schemeClr val="bg2"/>
                </a:solidFill>
                <a:latin typeface="Times New Roman" panose="02020603050405020304" pitchFamily="18" charset="0"/>
                <a:cs typeface="Times New Roman" panose="02020603050405020304" pitchFamily="18" charset="0"/>
              </a:rPr>
              <a:t>I will work with the advertising data of a marketing agency to analyze the Explanatory Data Analysis that predicts if a particular user will click on an advertisement. </a:t>
            </a:r>
          </a:p>
          <a:p>
            <a:endParaRPr lang="en-US" sz="2800" dirty="0">
              <a:solidFill>
                <a:schemeClr val="bg2"/>
              </a:solidFill>
              <a:latin typeface="Times New Roman" panose="02020603050405020304" pitchFamily="18" charset="0"/>
              <a:cs typeface="Times New Roman" panose="02020603050405020304" pitchFamily="18" charset="0"/>
            </a:endParaRPr>
          </a:p>
          <a:p>
            <a:r>
              <a:rPr lang="en-US" sz="2800" dirty="0">
                <a:solidFill>
                  <a:schemeClr val="bg2"/>
                </a:solidFill>
                <a:latin typeface="Times New Roman" panose="02020603050405020304" pitchFamily="18" charset="0"/>
                <a:cs typeface="Times New Roman" panose="02020603050405020304" pitchFamily="18" charset="0"/>
              </a:rPr>
              <a:t>The consists of 10 Variables: </a:t>
            </a:r>
            <a:r>
              <a:rPr lang="en-US" sz="2800" b="1" dirty="0">
                <a:solidFill>
                  <a:schemeClr val="bg1"/>
                </a:solidFill>
                <a:latin typeface="Times New Roman" panose="02020603050405020304" pitchFamily="18" charset="0"/>
                <a:cs typeface="Times New Roman" panose="02020603050405020304" pitchFamily="18" charset="0"/>
              </a:rPr>
              <a:t>“Age”, “Daily Time Spent on Site”, “Daily Internet Usage”, “Ad Topic Line”, “City”, “Male”, “Country”, “Timestamp”, and “Clicked on Ad”.</a:t>
            </a:r>
            <a:endParaRPr lang="en-IN" sz="2800" b="1" dirty="0">
              <a:solidFill>
                <a:schemeClr val="bg1"/>
              </a:solidFill>
            </a:endParaRPr>
          </a:p>
          <a:p>
            <a:r>
              <a:rPr lang="en-IN" sz="2800" dirty="0"/>
              <a:t>dv</a:t>
            </a: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4730621"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Data Overview</a:t>
            </a:r>
            <a:endParaRPr lang="en-IN" sz="3600" b="1" dirty="0">
              <a:solidFill>
                <a:schemeClr val="accent2"/>
              </a:solidFill>
            </a:endParaRPr>
          </a:p>
        </p:txBody>
      </p:sp>
    </p:spTree>
    <p:extLst>
      <p:ext uri="{BB962C8B-B14F-4D97-AF65-F5344CB8AC3E}">
        <p14:creationId xmlns:p14="http://schemas.microsoft.com/office/powerpoint/2010/main" val="25118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727786" y="1159516"/>
            <a:ext cx="10636899" cy="5073332"/>
          </a:xfrm>
        </p:spPr>
        <p:txBody>
          <a:bodyPr>
            <a:normAutofit lnSpcReduction="10000"/>
          </a:bodyPr>
          <a:lstStyle/>
          <a:p>
            <a:r>
              <a:rPr lang="en-US" sz="2400" dirty="0">
                <a:solidFill>
                  <a:schemeClr val="bg1"/>
                </a:solidFill>
                <a:latin typeface="Times New Roman" panose="02020603050405020304" pitchFamily="18" charset="0"/>
                <a:cs typeface="Times New Roman" panose="02020603050405020304" pitchFamily="18" charset="0"/>
              </a:rPr>
              <a:t>The data used for the analysis is secondary data collected from the Kaggle website. The data consists of 1009 rows and 10 columns.The dataset consist of below features:</a:t>
            </a:r>
          </a:p>
          <a:p>
            <a:r>
              <a:rPr lang="en-US" sz="2400" b="1" dirty="0">
                <a:solidFill>
                  <a:srgbClr val="002060"/>
                </a:solidFill>
                <a:latin typeface="Times New Roman" panose="02020603050405020304" pitchFamily="18" charset="0"/>
                <a:cs typeface="Times New Roman" panose="02020603050405020304" pitchFamily="18" charset="0"/>
              </a:rPr>
              <a:t>Age					        :    </a:t>
            </a:r>
            <a:r>
              <a:rPr lang="en-US" sz="2400" dirty="0">
                <a:solidFill>
                  <a:schemeClr val="bg1"/>
                </a:solidFill>
                <a:latin typeface="Times New Roman" panose="02020603050405020304" pitchFamily="18" charset="0"/>
                <a:cs typeface="Times New Roman" panose="02020603050405020304" pitchFamily="18" charset="0"/>
              </a:rPr>
              <a:t>Consumer Age in years</a:t>
            </a:r>
          </a:p>
          <a:p>
            <a:r>
              <a:rPr lang="en-US" sz="2400" b="1" dirty="0">
                <a:solidFill>
                  <a:srgbClr val="002060"/>
                </a:solidFill>
                <a:latin typeface="Times New Roman" panose="02020603050405020304" pitchFamily="18" charset="0"/>
                <a:cs typeface="Times New Roman" panose="02020603050405020304" pitchFamily="18" charset="0"/>
              </a:rPr>
              <a:t>Daily time spend on site   :    </a:t>
            </a:r>
            <a:r>
              <a:rPr lang="en-US" sz="2400" dirty="0">
                <a:solidFill>
                  <a:schemeClr val="bg1"/>
                </a:solidFill>
                <a:latin typeface="Times New Roman" panose="02020603050405020304" pitchFamily="18" charset="0"/>
                <a:cs typeface="Times New Roman" panose="02020603050405020304" pitchFamily="18" charset="0"/>
              </a:rPr>
              <a:t>Consumer time on site in minutes </a:t>
            </a:r>
          </a:p>
          <a:p>
            <a:r>
              <a:rPr lang="en-US" sz="2400" b="1" dirty="0">
                <a:solidFill>
                  <a:srgbClr val="002060"/>
                </a:solidFill>
                <a:latin typeface="Times New Roman" panose="02020603050405020304" pitchFamily="18" charset="0"/>
                <a:cs typeface="Times New Roman" panose="02020603050405020304" pitchFamily="18" charset="0"/>
              </a:rPr>
              <a:t>Area Income			        :    </a:t>
            </a:r>
            <a:r>
              <a:rPr lang="en-US" sz="2400" dirty="0">
                <a:solidFill>
                  <a:schemeClr val="bg1"/>
                </a:solidFill>
                <a:latin typeface="Times New Roman" panose="02020603050405020304" pitchFamily="18" charset="0"/>
                <a:cs typeface="Times New Roman" panose="02020603050405020304" pitchFamily="18" charset="0"/>
              </a:rPr>
              <a:t>Avg.Income of Geographical area of Consumer </a:t>
            </a:r>
          </a:p>
          <a:p>
            <a:r>
              <a:rPr lang="en-US" sz="2400" b="1" dirty="0">
                <a:solidFill>
                  <a:srgbClr val="002060"/>
                </a:solidFill>
                <a:latin typeface="Times New Roman" panose="02020603050405020304" pitchFamily="18" charset="0"/>
                <a:cs typeface="Times New Roman" panose="02020603050405020304" pitchFamily="18" charset="0"/>
              </a:rPr>
              <a:t>Daily internet usage	        :    </a:t>
            </a:r>
            <a:r>
              <a:rPr lang="en-US" sz="2400" dirty="0">
                <a:solidFill>
                  <a:schemeClr val="bg1"/>
                </a:solidFill>
                <a:latin typeface="Times New Roman" panose="02020603050405020304" pitchFamily="18" charset="0"/>
                <a:cs typeface="Times New Roman" panose="02020603050405020304" pitchFamily="18" charset="0"/>
              </a:rPr>
              <a:t>Avg.Minutes a day Consumer in on the Internet</a:t>
            </a:r>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Ad Topic line                     :     </a:t>
            </a:r>
            <a:r>
              <a:rPr lang="en-US" sz="2400" dirty="0">
                <a:solidFill>
                  <a:schemeClr val="bg1"/>
                </a:solidFill>
                <a:latin typeface="Times New Roman" panose="02020603050405020304" pitchFamily="18" charset="0"/>
                <a:cs typeface="Times New Roman" panose="02020603050405020304" pitchFamily="18" charset="0"/>
              </a:rPr>
              <a:t>Headline of the advertisement</a:t>
            </a:r>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a:solidFill>
                  <a:srgbClr val="002060"/>
                </a:solidFill>
                <a:latin typeface="Times New Roman" panose="02020603050405020304" pitchFamily="18" charset="0"/>
                <a:cs typeface="Times New Roman" panose="02020603050405020304" pitchFamily="18" charset="0"/>
              </a:rPr>
              <a:t>City                                    </a:t>
            </a:r>
            <a:r>
              <a:rPr lang="en-US" sz="2400" b="1" dirty="0">
                <a:solidFill>
                  <a:srgbClr val="002060"/>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City of consumer </a:t>
            </a:r>
          </a:p>
          <a:p>
            <a:r>
              <a:rPr lang="en-US" sz="2400" b="1" dirty="0">
                <a:solidFill>
                  <a:srgbClr val="002060"/>
                </a:solidFill>
                <a:latin typeface="Times New Roman" panose="02020603050405020304" pitchFamily="18" charset="0"/>
                <a:cs typeface="Times New Roman" panose="02020603050405020304" pitchFamily="18" charset="0"/>
              </a:rPr>
              <a:t>Gender                               :     </a:t>
            </a:r>
            <a:r>
              <a:rPr lang="en-US" sz="2400" dirty="0">
                <a:solidFill>
                  <a:schemeClr val="bg1"/>
                </a:solidFill>
                <a:latin typeface="Times New Roman" panose="02020603050405020304" pitchFamily="18" charset="0"/>
                <a:cs typeface="Times New Roman" panose="02020603050405020304" pitchFamily="18" charset="0"/>
              </a:rPr>
              <a:t>The Consumer was Male or Female</a:t>
            </a:r>
          </a:p>
          <a:p>
            <a:r>
              <a:rPr lang="en-US" sz="2400" b="1" dirty="0">
                <a:solidFill>
                  <a:srgbClr val="002060"/>
                </a:solidFill>
                <a:latin typeface="Times New Roman" panose="02020603050405020304" pitchFamily="18" charset="0"/>
                <a:cs typeface="Times New Roman" panose="02020603050405020304" pitchFamily="18" charset="0"/>
              </a:rPr>
              <a:t>Country                             :      </a:t>
            </a:r>
            <a:r>
              <a:rPr lang="en-US" sz="2400" dirty="0">
                <a:solidFill>
                  <a:schemeClr val="bg1"/>
                </a:solidFill>
                <a:latin typeface="Times New Roman" panose="02020603050405020304" pitchFamily="18" charset="0"/>
                <a:cs typeface="Times New Roman" panose="02020603050405020304" pitchFamily="18" charset="0"/>
              </a:rPr>
              <a:t>Country of consumer</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4730621"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Data Source</a:t>
            </a:r>
            <a:endParaRPr lang="en-IN" sz="3600" b="1" dirty="0">
              <a:solidFill>
                <a:schemeClr val="accent2"/>
              </a:solidFill>
            </a:endParaRPr>
          </a:p>
        </p:txBody>
      </p:sp>
    </p:spTree>
    <p:extLst>
      <p:ext uri="{BB962C8B-B14F-4D97-AF65-F5344CB8AC3E}">
        <p14:creationId xmlns:p14="http://schemas.microsoft.com/office/powerpoint/2010/main" val="37981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690465" y="1271483"/>
            <a:ext cx="10214604" cy="4821407"/>
          </a:xfrm>
        </p:spPr>
        <p:txBody>
          <a:bodyPr>
            <a:normAutofit/>
          </a:bodyPr>
          <a:lstStyle/>
          <a:p>
            <a:r>
              <a:rPr lang="en-IN" sz="2800" dirty="0"/>
              <a:t>dv</a:t>
            </a: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4730621"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Dataset</a:t>
            </a:r>
            <a:endParaRPr lang="en-IN" sz="3600" b="1" dirty="0">
              <a:solidFill>
                <a:schemeClr val="accent2"/>
              </a:solidFill>
            </a:endParaRPr>
          </a:p>
        </p:txBody>
      </p:sp>
      <p:pic>
        <p:nvPicPr>
          <p:cNvPr id="2" name="Picture 1">
            <a:extLst>
              <a:ext uri="{FF2B5EF4-FFF2-40B4-BE49-F238E27FC236}">
                <a16:creationId xmlns:a16="http://schemas.microsoft.com/office/drawing/2014/main" id="{D1FE2259-A9CD-64C6-370F-B1A5D36A4DBD}"/>
              </a:ext>
            </a:extLst>
          </p:cNvPr>
          <p:cNvPicPr>
            <a:picLocks noChangeAspect="1"/>
          </p:cNvPicPr>
          <p:nvPr/>
        </p:nvPicPr>
        <p:blipFill>
          <a:blip r:embed="rId2"/>
          <a:stretch>
            <a:fillRect/>
          </a:stretch>
        </p:blipFill>
        <p:spPr>
          <a:xfrm>
            <a:off x="690464" y="1271482"/>
            <a:ext cx="10753725" cy="4821407"/>
          </a:xfrm>
          <a:prstGeom prst="rect">
            <a:avLst/>
          </a:prstGeom>
        </p:spPr>
      </p:pic>
    </p:spTree>
    <p:extLst>
      <p:ext uri="{BB962C8B-B14F-4D97-AF65-F5344CB8AC3E}">
        <p14:creationId xmlns:p14="http://schemas.microsoft.com/office/powerpoint/2010/main" val="155164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802433" y="1271483"/>
            <a:ext cx="10102636" cy="4821407"/>
          </a:xfrm>
        </p:spPr>
        <p:txBody>
          <a:bodyPr>
            <a:normAutofit/>
          </a:bodyPr>
          <a:lstStyle/>
          <a:p>
            <a:pPr marL="342900" indent="-342900">
              <a:buFont typeface="Wingdings" panose="05000000000000000000" pitchFamily="2" charset="2"/>
              <a:buChar char="q"/>
            </a:pPr>
            <a:r>
              <a:rPr lang="en-US" sz="2400" b="0" dirty="0">
                <a:solidFill>
                  <a:schemeClr val="bg1"/>
                </a:solidFill>
                <a:effectLst/>
                <a:latin typeface="Times New Roman" panose="02020603050405020304" pitchFamily="18" charset="0"/>
                <a:cs typeface="Times New Roman" panose="02020603050405020304" pitchFamily="18" charset="0"/>
              </a:rPr>
              <a:t>Reading the Data</a:t>
            </a:r>
          </a:p>
          <a:p>
            <a:pPr marL="342900" indent="-342900">
              <a:buFont typeface="Wingdings" panose="05000000000000000000" pitchFamily="2" charset="2"/>
              <a:buChar char="q"/>
            </a:pPr>
            <a:r>
              <a:rPr lang="en-US" sz="2400" b="0" dirty="0">
                <a:solidFill>
                  <a:schemeClr val="bg1"/>
                </a:solidFill>
                <a:effectLst/>
                <a:latin typeface="Times New Roman" panose="02020603050405020304" pitchFamily="18" charset="0"/>
                <a:cs typeface="Times New Roman" panose="02020603050405020304" pitchFamily="18" charset="0"/>
              </a:rPr>
              <a:t>Understanding the Data/ Getting some Domain knowledge on Data</a:t>
            </a:r>
          </a:p>
          <a:p>
            <a:pPr marL="342900" indent="-342900">
              <a:buFont typeface="Wingdings" panose="05000000000000000000" pitchFamily="2" charset="2"/>
              <a:buChar char="q"/>
            </a:pPr>
            <a:r>
              <a:rPr lang="en-US" sz="2400" b="0" dirty="0">
                <a:solidFill>
                  <a:schemeClr val="bg1"/>
                </a:solidFill>
                <a:effectLst/>
                <a:latin typeface="Times New Roman" panose="02020603050405020304" pitchFamily="18" charset="0"/>
                <a:cs typeface="Times New Roman" panose="02020603050405020304" pitchFamily="18" charset="0"/>
              </a:rPr>
              <a:t>Replacing Junk Values using NaN values</a:t>
            </a:r>
          </a:p>
          <a:p>
            <a:pPr marL="342900" indent="-342900">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C</a:t>
            </a:r>
            <a:r>
              <a:rPr lang="en-US" sz="2400" b="0" dirty="0">
                <a:solidFill>
                  <a:schemeClr val="bg1"/>
                </a:solidFill>
                <a:effectLst/>
                <a:latin typeface="Times New Roman" panose="02020603050405020304" pitchFamily="18" charset="0"/>
                <a:cs typeface="Times New Roman" panose="02020603050405020304" pitchFamily="18" charset="0"/>
              </a:rPr>
              <a:t>onverting each and every column to its respective </a:t>
            </a:r>
            <a:r>
              <a:rPr lang="en-US" sz="2400" dirty="0">
                <a:solidFill>
                  <a:schemeClr val="bg1"/>
                </a:solidFill>
                <a:latin typeface="Times New Roman" panose="02020603050405020304" pitchFamily="18" charset="0"/>
                <a:cs typeface="Times New Roman" panose="02020603050405020304" pitchFamily="18" charset="0"/>
              </a:rPr>
              <a:t>D</a:t>
            </a:r>
            <a:r>
              <a:rPr lang="en-US" sz="2400" b="0" dirty="0">
                <a:solidFill>
                  <a:schemeClr val="bg1"/>
                </a:solidFill>
                <a:effectLst/>
                <a:latin typeface="Times New Roman" panose="02020603050405020304" pitchFamily="18" charset="0"/>
                <a:cs typeface="Times New Roman" panose="02020603050405020304" pitchFamily="18" charset="0"/>
              </a:rPr>
              <a:t>atatype</a:t>
            </a:r>
          </a:p>
          <a:p>
            <a:pPr marL="342900" indent="-342900">
              <a:buFont typeface="Wingdings" panose="05000000000000000000" pitchFamily="2" charset="2"/>
              <a:buChar char="q"/>
            </a:pPr>
            <a:r>
              <a:rPr lang="en-US" sz="2400" b="0" dirty="0">
                <a:solidFill>
                  <a:schemeClr val="bg1"/>
                </a:solidFill>
                <a:effectLst/>
                <a:latin typeface="Times New Roman" panose="02020603050405020304" pitchFamily="18" charset="0"/>
                <a:cs typeface="Times New Roman" panose="02020603050405020304" pitchFamily="18" charset="0"/>
              </a:rPr>
              <a:t>Replacing NaN values with some meaningful values</a:t>
            </a:r>
          </a:p>
          <a:p>
            <a:pPr marL="342900" indent="-342900">
              <a:buFont typeface="Wingdings" panose="05000000000000000000" pitchFamily="2" charset="2"/>
              <a:buChar char="q"/>
            </a:pPr>
            <a:r>
              <a:rPr lang="en-US" sz="2400" b="0" dirty="0">
                <a:solidFill>
                  <a:schemeClr val="bg1"/>
                </a:solidFill>
                <a:effectLst/>
                <a:latin typeface="Times New Roman" panose="02020603050405020304" pitchFamily="18" charset="0"/>
                <a:cs typeface="Times New Roman" panose="02020603050405020304" pitchFamily="18" charset="0"/>
              </a:rPr>
              <a:t>Dropping unwanted columns, duplicated columns and duplicated rows</a:t>
            </a:r>
          </a:p>
          <a:p>
            <a:pPr marL="342900" indent="-342900">
              <a:buFont typeface="Wingdings" panose="05000000000000000000" pitchFamily="2" charset="2"/>
              <a:buChar char="q"/>
            </a:pPr>
            <a:r>
              <a:rPr lang="en-US" sz="2400" b="0" dirty="0">
                <a:solidFill>
                  <a:schemeClr val="bg1"/>
                </a:solidFill>
                <a:effectLst/>
                <a:latin typeface="Times New Roman" panose="02020603050405020304" pitchFamily="18" charset="0"/>
                <a:cs typeface="Times New Roman" panose="02020603050405020304" pitchFamily="18" charset="0"/>
              </a:rPr>
              <a:t> Saving the pure/cleaned dataset in the desirable format</a:t>
            </a:r>
          </a:p>
          <a:p>
            <a:endParaRPr lang="en-IN" dirty="0">
              <a:solidFill>
                <a:schemeClr val="bg1"/>
              </a:solidFill>
            </a:endParaRPr>
          </a:p>
        </p:txBody>
      </p:sp>
      <p:sp>
        <p:nvSpPr>
          <p:cNvPr id="6" name="TextBox 5">
            <a:extLst>
              <a:ext uri="{FF2B5EF4-FFF2-40B4-BE49-F238E27FC236}">
                <a16:creationId xmlns:a16="http://schemas.microsoft.com/office/drawing/2014/main" id="{C58B803C-B0B7-75EB-605C-8D7C6FFEEA2B}"/>
              </a:ext>
            </a:extLst>
          </p:cNvPr>
          <p:cNvSpPr txBox="1"/>
          <p:nvPr/>
        </p:nvSpPr>
        <p:spPr>
          <a:xfrm>
            <a:off x="-177282" y="625152"/>
            <a:ext cx="5495731"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Steps in EDA Process</a:t>
            </a:r>
            <a:endParaRPr lang="en-IN" sz="3600" b="1" dirty="0">
              <a:solidFill>
                <a:schemeClr val="accent2"/>
              </a:solidFill>
            </a:endParaRPr>
          </a:p>
        </p:txBody>
      </p:sp>
    </p:spTree>
    <p:extLst>
      <p:ext uri="{BB962C8B-B14F-4D97-AF65-F5344CB8AC3E}">
        <p14:creationId xmlns:p14="http://schemas.microsoft.com/office/powerpoint/2010/main" val="144922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DDA-9438-3423-8241-EF9BCD2EB3E5}"/>
              </a:ext>
            </a:extLst>
          </p:cNvPr>
          <p:cNvSpPr>
            <a:spLocks noGrp="1"/>
          </p:cNvSpPr>
          <p:nvPr>
            <p:ph type="title"/>
          </p:nvPr>
        </p:nvSpPr>
        <p:spPr/>
        <p:txBody>
          <a:bodyPr>
            <a:normAutofit fontScale="90000"/>
          </a:bodyPr>
          <a:lstStyle/>
          <a:p>
            <a:r>
              <a:rPr lang="en-IN" sz="4000" b="1" i="0" dirty="0">
                <a:solidFill>
                  <a:schemeClr val="bg2"/>
                </a:solidFill>
                <a:effectLst/>
                <a:latin typeface="Söhne"/>
              </a:rPr>
              <a:t>  </a:t>
            </a:r>
            <a:br>
              <a:rPr lang="en-IN" dirty="0">
                <a:solidFill>
                  <a:schemeClr val="bg1">
                    <a:lumMod val="85000"/>
                    <a:lumOff val="15000"/>
                  </a:schemeClr>
                </a:solidFill>
              </a:rPr>
            </a:br>
            <a:br>
              <a:rPr lang="en-IN" dirty="0">
                <a:solidFill>
                  <a:schemeClr val="bg1">
                    <a:lumMod val="85000"/>
                    <a:lumOff val="15000"/>
                  </a:schemeClr>
                </a:solidFill>
              </a:rPr>
            </a:br>
            <a:endParaRPr lang="en-IN" dirty="0">
              <a:solidFill>
                <a:schemeClr val="bg1">
                  <a:lumMod val="85000"/>
                  <a:lumOff val="15000"/>
                </a:schemeClr>
              </a:solidFill>
            </a:endParaRPr>
          </a:p>
        </p:txBody>
      </p:sp>
      <p:sp>
        <p:nvSpPr>
          <p:cNvPr id="8" name="Text Placeholder 7">
            <a:extLst>
              <a:ext uri="{FF2B5EF4-FFF2-40B4-BE49-F238E27FC236}">
                <a16:creationId xmlns:a16="http://schemas.microsoft.com/office/drawing/2014/main" id="{34DC179E-57CB-256A-907F-8E936205DB70}"/>
              </a:ext>
            </a:extLst>
          </p:cNvPr>
          <p:cNvSpPr>
            <a:spLocks noGrp="1"/>
          </p:cNvSpPr>
          <p:nvPr>
            <p:ph type="body" idx="1"/>
          </p:nvPr>
        </p:nvSpPr>
        <p:spPr>
          <a:xfrm>
            <a:off x="625151" y="1054359"/>
            <a:ext cx="10279918" cy="5019871"/>
          </a:xfrm>
        </p:spPr>
        <p:txBody>
          <a:bodyPr>
            <a:noAutofit/>
          </a:bodyPr>
          <a:lstStyle/>
          <a:p>
            <a:pPr algn="l"/>
            <a:r>
              <a:rPr lang="en-US" b="0" i="0" dirty="0">
                <a:solidFill>
                  <a:schemeClr val="bg1"/>
                </a:solidFill>
                <a:effectLst/>
                <a:latin typeface="Times New Roman" panose="02020603050405020304" pitchFamily="18" charset="0"/>
                <a:cs typeface="Times New Roman" panose="02020603050405020304" pitchFamily="18" charset="0"/>
              </a:rPr>
              <a:t>Exploratory Data Analysis (EDA) is an important step in the data analysis process to understand the structure and characteristics of your dataset. There are several Python packages that are commonly used for EDA. Some of the popular ones include:</a:t>
            </a:r>
          </a:p>
          <a:p>
            <a:pPr marL="342900" indent="-342900" algn="l">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Pandas</a:t>
            </a:r>
            <a:r>
              <a:rPr lang="en-US" b="0" i="0" dirty="0">
                <a:solidFill>
                  <a:schemeClr val="bg1"/>
                </a:solidFill>
                <a:effectLst/>
                <a:latin typeface="Times New Roman" panose="02020603050405020304" pitchFamily="18" charset="0"/>
                <a:cs typeface="Times New Roman" panose="02020603050405020304" pitchFamily="18" charset="0"/>
              </a:rPr>
              <a:t>: Pandas is a powerful library for data manipulation and analysis. It provides data structures like Data Frames and Series, which are essential for loading, cleaning, and exploring datasets.</a:t>
            </a:r>
          </a:p>
          <a:p>
            <a:pPr marL="342900" indent="-342900" algn="l">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NumPy</a:t>
            </a:r>
            <a:r>
              <a:rPr lang="en-US" b="0" i="0" dirty="0">
                <a:solidFill>
                  <a:schemeClr val="bg1"/>
                </a:solidFill>
                <a:effectLst/>
                <a:latin typeface="Times New Roman" panose="02020603050405020304" pitchFamily="18" charset="0"/>
                <a:cs typeface="Times New Roman" panose="02020603050405020304" pitchFamily="18" charset="0"/>
              </a:rPr>
              <a:t>: NumPy is used for numerical computations. It's particularly helpful for performing mathematical and logical operations on arrays and can be integrated with Pandas for data manipulation.</a:t>
            </a:r>
          </a:p>
          <a:p>
            <a:pPr marL="342900" indent="-342900" algn="l">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Matplotlib</a:t>
            </a:r>
            <a:r>
              <a:rPr lang="en-US" b="0" i="0" dirty="0">
                <a:solidFill>
                  <a:schemeClr val="bg1"/>
                </a:solidFill>
                <a:effectLst/>
                <a:latin typeface="Times New Roman" panose="02020603050405020304" pitchFamily="18" charset="0"/>
                <a:cs typeface="Times New Roman" panose="02020603050405020304" pitchFamily="18" charset="0"/>
              </a:rPr>
              <a:t>: Matplotlib is a versatile library for creating a wide range of static, animated, or interactive plots and charts. It's often used to visualize data distributions, trends, and relationships.</a:t>
            </a:r>
          </a:p>
          <a:p>
            <a:pPr marL="342900" indent="-342900" algn="l">
              <a:buFont typeface="Wingdings" panose="05000000000000000000" pitchFamily="2" charset="2"/>
              <a:buChar char="q"/>
            </a:pPr>
            <a:r>
              <a:rPr lang="en-US" b="1" i="0" dirty="0">
                <a:solidFill>
                  <a:schemeClr val="bg1"/>
                </a:solidFill>
                <a:effectLst/>
                <a:latin typeface="Times New Roman" panose="02020603050405020304" pitchFamily="18" charset="0"/>
                <a:cs typeface="Times New Roman" panose="02020603050405020304" pitchFamily="18" charset="0"/>
              </a:rPr>
              <a:t>Seaborn</a:t>
            </a:r>
            <a:r>
              <a:rPr lang="en-US" b="0" i="0" dirty="0">
                <a:solidFill>
                  <a:schemeClr val="bg1"/>
                </a:solidFill>
                <a:effectLst/>
                <a:latin typeface="Times New Roman" panose="02020603050405020304" pitchFamily="18" charset="0"/>
                <a:cs typeface="Times New Roman" panose="02020603050405020304" pitchFamily="18" charset="0"/>
              </a:rPr>
              <a:t>: Seaborn is built on top of Matplotlib and provides a high-level interface for creating informative and attractive statistical graphics. It simplifies many common data visualization tasks.</a:t>
            </a:r>
          </a:p>
        </p:txBody>
      </p:sp>
      <p:sp>
        <p:nvSpPr>
          <p:cNvPr id="6" name="TextBox 5">
            <a:extLst>
              <a:ext uri="{FF2B5EF4-FFF2-40B4-BE49-F238E27FC236}">
                <a16:creationId xmlns:a16="http://schemas.microsoft.com/office/drawing/2014/main" id="{C58B803C-B0B7-75EB-605C-8D7C6FFEEA2B}"/>
              </a:ext>
            </a:extLst>
          </p:cNvPr>
          <p:cNvSpPr txBox="1"/>
          <p:nvPr/>
        </p:nvSpPr>
        <p:spPr>
          <a:xfrm>
            <a:off x="-195942" y="513185"/>
            <a:ext cx="5607698" cy="646331"/>
          </a:xfrm>
          <a:prstGeom prst="rect">
            <a:avLst/>
          </a:prstGeom>
          <a:noFill/>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       EDA Using Packages</a:t>
            </a:r>
            <a:endParaRPr lang="en-IN" sz="3600" b="1" dirty="0">
              <a:solidFill>
                <a:schemeClr val="accent2"/>
              </a:solidFill>
            </a:endParaRPr>
          </a:p>
        </p:txBody>
      </p:sp>
    </p:spTree>
    <p:extLst>
      <p:ext uri="{BB962C8B-B14F-4D97-AF65-F5344CB8AC3E}">
        <p14:creationId xmlns:p14="http://schemas.microsoft.com/office/powerpoint/2010/main" val="1605428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401</TotalTime>
  <Words>1608</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Garamond</vt:lpstr>
      <vt:lpstr>Söhne</vt:lpstr>
      <vt:lpstr>Times New Roman</vt:lpstr>
      <vt:lpstr>Wingdings</vt:lpstr>
      <vt:lpstr>Organic</vt:lpstr>
      <vt:lpstr> EDA For Clicking Prediction Advertising</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For Clicking Prediction Advertising</dc:title>
  <dc:creator>SAIRAM D</dc:creator>
  <cp:lastModifiedBy>SAIRAM D</cp:lastModifiedBy>
  <cp:revision>7</cp:revision>
  <dcterms:created xsi:type="dcterms:W3CDTF">2023-10-11T16:49:13Z</dcterms:created>
  <dcterms:modified xsi:type="dcterms:W3CDTF">2023-10-12T15:51:02Z</dcterms:modified>
</cp:coreProperties>
</file>