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1" r:id="rId6"/>
    <p:sldId id="262" r:id="rId7"/>
    <p:sldId id="269" r:id="rId8"/>
    <p:sldId id="263" r:id="rId9"/>
    <p:sldId id="264"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60"/>
  </p:normalViewPr>
  <p:slideViewPr>
    <p:cSldViewPr>
      <p:cViewPr varScale="1">
        <p:scale>
          <a:sx n="83" d="100"/>
          <a:sy n="83" d="100"/>
        </p:scale>
        <p:origin x="-1483"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E89FE62-8022-4ED3-B4FC-24F9F50298F8}" type="datetimeFigureOut">
              <a:rPr lang="en-US" smtClean="0"/>
              <a:pPr/>
              <a:t>5/5/2020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F7F4F6-7EB0-4782-BBDA-CE4DF7AF8B2C}" type="slidenum">
              <a:rPr lang="en-IN" smtClean="0"/>
              <a:pPr/>
              <a:t>‹#›</a:t>
            </a:fld>
            <a:endParaRPr lang="en-IN"/>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8136A5-2B5A-4A0E-9553-42E876717EC6}" type="datetimeFigureOut">
              <a:rPr lang="en-US" smtClean="0"/>
              <a:pPr/>
              <a:t>5/5/2020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366A89-41E2-4C4A-B03E-461B7A10BF84}" type="slidenum">
              <a:rPr lang="en-US" smtClean="0"/>
              <a:pPr/>
              <a:t>‹#›</a:t>
            </a:fld>
            <a:endParaRPr lang="en-US"/>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Footer Placeholder 4"/>
          <p:cNvSpPr>
            <a:spLocks noGrp="1"/>
          </p:cNvSpPr>
          <p:nvPr>
            <p:ph type="ftr" sz="quarter" idx="10"/>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11/4/2019</a:t>
            </a:r>
            <a:endParaRPr lang="en-US"/>
          </a:p>
        </p:txBody>
      </p:sp>
      <p:sp>
        <p:nvSpPr>
          <p:cNvPr id="5" name="Footer Placeholder 4"/>
          <p:cNvSpPr>
            <a:spLocks noGrp="1"/>
          </p:cNvSpPr>
          <p:nvPr>
            <p:ph type="ftr" sz="quarter" idx="11"/>
          </p:nvPr>
        </p:nvSpPr>
        <p:spPr/>
        <p:txBody>
          <a:bodyPr/>
          <a:lstStyle/>
          <a:p>
            <a:r>
              <a:rPr lang="en-IN" smtClean="0"/>
              <a:t>Methodist college of engineering and technology,Department CSE</a:t>
            </a:r>
            <a:endParaRPr lang="en-US"/>
          </a:p>
        </p:txBody>
      </p:sp>
      <p:sp>
        <p:nvSpPr>
          <p:cNvPr id="6" name="Slide Number Placeholder 5"/>
          <p:cNvSpPr>
            <a:spLocks noGrp="1"/>
          </p:cNvSpPr>
          <p:nvPr>
            <p:ph type="sldNum" sz="quarter" idx="12"/>
          </p:nvPr>
        </p:nvSpPr>
        <p:spPr/>
        <p:txBody>
          <a:bodyPr/>
          <a:lstStyle/>
          <a:p>
            <a:fld id="{1FBE666F-1A65-4213-B37D-DC9CDAFC03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11/4/2019</a:t>
            </a:r>
            <a:endParaRPr lang="en-US"/>
          </a:p>
        </p:txBody>
      </p:sp>
      <p:sp>
        <p:nvSpPr>
          <p:cNvPr id="5" name="Footer Placeholder 4"/>
          <p:cNvSpPr>
            <a:spLocks noGrp="1"/>
          </p:cNvSpPr>
          <p:nvPr>
            <p:ph type="ftr" sz="quarter" idx="11"/>
          </p:nvPr>
        </p:nvSpPr>
        <p:spPr/>
        <p:txBody>
          <a:bodyPr/>
          <a:lstStyle/>
          <a:p>
            <a:r>
              <a:rPr lang="en-IN" smtClean="0"/>
              <a:t>Methodist college of engineering and technology,Department CSE</a:t>
            </a:r>
            <a:endParaRPr lang="en-US"/>
          </a:p>
        </p:txBody>
      </p:sp>
      <p:sp>
        <p:nvSpPr>
          <p:cNvPr id="6" name="Slide Number Placeholder 5"/>
          <p:cNvSpPr>
            <a:spLocks noGrp="1"/>
          </p:cNvSpPr>
          <p:nvPr>
            <p:ph type="sldNum" sz="quarter" idx="12"/>
          </p:nvPr>
        </p:nvSpPr>
        <p:spPr/>
        <p:txBody>
          <a:bodyPr/>
          <a:lstStyle/>
          <a:p>
            <a:fld id="{1FBE666F-1A65-4213-B37D-DC9CDAFC03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11/4/2019</a:t>
            </a:r>
            <a:endParaRPr lang="en-US"/>
          </a:p>
        </p:txBody>
      </p:sp>
      <p:sp>
        <p:nvSpPr>
          <p:cNvPr id="5" name="Footer Placeholder 4"/>
          <p:cNvSpPr>
            <a:spLocks noGrp="1"/>
          </p:cNvSpPr>
          <p:nvPr>
            <p:ph type="ftr" sz="quarter" idx="11"/>
          </p:nvPr>
        </p:nvSpPr>
        <p:spPr/>
        <p:txBody>
          <a:bodyPr/>
          <a:lstStyle/>
          <a:p>
            <a:r>
              <a:rPr lang="en-IN" smtClean="0"/>
              <a:t>Methodist college of engineering and technology,Department CSE</a:t>
            </a:r>
            <a:endParaRPr lang="en-US"/>
          </a:p>
        </p:txBody>
      </p:sp>
      <p:sp>
        <p:nvSpPr>
          <p:cNvPr id="6" name="Slide Number Placeholder 5"/>
          <p:cNvSpPr>
            <a:spLocks noGrp="1"/>
          </p:cNvSpPr>
          <p:nvPr>
            <p:ph type="sldNum" sz="quarter" idx="12"/>
          </p:nvPr>
        </p:nvSpPr>
        <p:spPr/>
        <p:txBody>
          <a:bodyPr/>
          <a:lstStyle/>
          <a:p>
            <a:fld id="{1FBE666F-1A65-4213-B37D-DC9CDAFC03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11/4/2019</a:t>
            </a:r>
            <a:endParaRPr lang="en-US"/>
          </a:p>
        </p:txBody>
      </p:sp>
      <p:sp>
        <p:nvSpPr>
          <p:cNvPr id="5" name="Footer Placeholder 4"/>
          <p:cNvSpPr>
            <a:spLocks noGrp="1"/>
          </p:cNvSpPr>
          <p:nvPr>
            <p:ph type="ftr" sz="quarter" idx="11"/>
          </p:nvPr>
        </p:nvSpPr>
        <p:spPr/>
        <p:txBody>
          <a:bodyPr/>
          <a:lstStyle/>
          <a:p>
            <a:r>
              <a:rPr lang="en-IN" smtClean="0"/>
              <a:t>Methodist college of engineering and technology,Department CSE</a:t>
            </a:r>
            <a:endParaRPr lang="en-US"/>
          </a:p>
        </p:txBody>
      </p:sp>
      <p:sp>
        <p:nvSpPr>
          <p:cNvPr id="6" name="Slide Number Placeholder 5"/>
          <p:cNvSpPr>
            <a:spLocks noGrp="1"/>
          </p:cNvSpPr>
          <p:nvPr>
            <p:ph type="sldNum" sz="quarter" idx="12"/>
          </p:nvPr>
        </p:nvSpPr>
        <p:spPr/>
        <p:txBody>
          <a:bodyPr/>
          <a:lstStyle/>
          <a:p>
            <a:fld id="{1FBE666F-1A65-4213-B37D-DC9CDAFC03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11/4/2019</a:t>
            </a:r>
            <a:endParaRPr lang="en-US"/>
          </a:p>
        </p:txBody>
      </p:sp>
      <p:sp>
        <p:nvSpPr>
          <p:cNvPr id="5" name="Footer Placeholder 4"/>
          <p:cNvSpPr>
            <a:spLocks noGrp="1"/>
          </p:cNvSpPr>
          <p:nvPr>
            <p:ph type="ftr" sz="quarter" idx="11"/>
          </p:nvPr>
        </p:nvSpPr>
        <p:spPr/>
        <p:txBody>
          <a:bodyPr/>
          <a:lstStyle/>
          <a:p>
            <a:r>
              <a:rPr lang="en-IN" smtClean="0"/>
              <a:t>Methodist college of engineering and technology,Department CSE</a:t>
            </a:r>
            <a:endParaRPr lang="en-US"/>
          </a:p>
        </p:txBody>
      </p:sp>
      <p:sp>
        <p:nvSpPr>
          <p:cNvPr id="6" name="Slide Number Placeholder 5"/>
          <p:cNvSpPr>
            <a:spLocks noGrp="1"/>
          </p:cNvSpPr>
          <p:nvPr>
            <p:ph type="sldNum" sz="quarter" idx="12"/>
          </p:nvPr>
        </p:nvSpPr>
        <p:spPr/>
        <p:txBody>
          <a:bodyPr/>
          <a:lstStyle/>
          <a:p>
            <a:fld id="{1FBE666F-1A65-4213-B37D-DC9CDAFC036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11/4/2019</a:t>
            </a:r>
            <a:endParaRPr lang="en-US"/>
          </a:p>
        </p:txBody>
      </p:sp>
      <p:sp>
        <p:nvSpPr>
          <p:cNvPr id="6" name="Footer Placeholder 5"/>
          <p:cNvSpPr>
            <a:spLocks noGrp="1"/>
          </p:cNvSpPr>
          <p:nvPr>
            <p:ph type="ftr" sz="quarter" idx="11"/>
          </p:nvPr>
        </p:nvSpPr>
        <p:spPr/>
        <p:txBody>
          <a:bodyPr/>
          <a:lstStyle/>
          <a:p>
            <a:r>
              <a:rPr lang="en-IN" smtClean="0"/>
              <a:t>Methodist college of engineering and technology,Department CSE</a:t>
            </a:r>
            <a:endParaRPr lang="en-US"/>
          </a:p>
        </p:txBody>
      </p:sp>
      <p:sp>
        <p:nvSpPr>
          <p:cNvPr id="7" name="Slide Number Placeholder 6"/>
          <p:cNvSpPr>
            <a:spLocks noGrp="1"/>
          </p:cNvSpPr>
          <p:nvPr>
            <p:ph type="sldNum" sz="quarter" idx="12"/>
          </p:nvPr>
        </p:nvSpPr>
        <p:spPr/>
        <p:txBody>
          <a:bodyPr/>
          <a:lstStyle/>
          <a:p>
            <a:fld id="{1FBE666F-1A65-4213-B37D-DC9CDAFC03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11/4/2019</a:t>
            </a:r>
            <a:endParaRPr lang="en-US"/>
          </a:p>
        </p:txBody>
      </p:sp>
      <p:sp>
        <p:nvSpPr>
          <p:cNvPr id="8" name="Footer Placeholder 7"/>
          <p:cNvSpPr>
            <a:spLocks noGrp="1"/>
          </p:cNvSpPr>
          <p:nvPr>
            <p:ph type="ftr" sz="quarter" idx="11"/>
          </p:nvPr>
        </p:nvSpPr>
        <p:spPr/>
        <p:txBody>
          <a:bodyPr/>
          <a:lstStyle/>
          <a:p>
            <a:r>
              <a:rPr lang="en-IN" smtClean="0"/>
              <a:t>Methodist college of engineering and technology,Department CSE</a:t>
            </a:r>
            <a:endParaRPr lang="en-US"/>
          </a:p>
        </p:txBody>
      </p:sp>
      <p:sp>
        <p:nvSpPr>
          <p:cNvPr id="9" name="Slide Number Placeholder 8"/>
          <p:cNvSpPr>
            <a:spLocks noGrp="1"/>
          </p:cNvSpPr>
          <p:nvPr>
            <p:ph type="sldNum" sz="quarter" idx="12"/>
          </p:nvPr>
        </p:nvSpPr>
        <p:spPr/>
        <p:txBody>
          <a:bodyPr/>
          <a:lstStyle/>
          <a:p>
            <a:fld id="{1FBE666F-1A65-4213-B37D-DC9CDAFC03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11/4/2019</a:t>
            </a:r>
            <a:endParaRPr lang="en-US"/>
          </a:p>
        </p:txBody>
      </p:sp>
      <p:sp>
        <p:nvSpPr>
          <p:cNvPr id="4" name="Footer Placeholder 3"/>
          <p:cNvSpPr>
            <a:spLocks noGrp="1"/>
          </p:cNvSpPr>
          <p:nvPr>
            <p:ph type="ftr" sz="quarter" idx="11"/>
          </p:nvPr>
        </p:nvSpPr>
        <p:spPr/>
        <p:txBody>
          <a:bodyPr/>
          <a:lstStyle/>
          <a:p>
            <a:r>
              <a:rPr lang="en-IN" smtClean="0"/>
              <a:t>Methodist college of engineering and technology,Department CSE</a:t>
            </a:r>
            <a:endParaRPr lang="en-US"/>
          </a:p>
        </p:txBody>
      </p:sp>
      <p:sp>
        <p:nvSpPr>
          <p:cNvPr id="5" name="Slide Number Placeholder 4"/>
          <p:cNvSpPr>
            <a:spLocks noGrp="1"/>
          </p:cNvSpPr>
          <p:nvPr>
            <p:ph type="sldNum" sz="quarter" idx="12"/>
          </p:nvPr>
        </p:nvSpPr>
        <p:spPr/>
        <p:txBody>
          <a:bodyPr/>
          <a:lstStyle/>
          <a:p>
            <a:fld id="{1FBE666F-1A65-4213-B37D-DC9CDAFC03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11/4/2019</a:t>
            </a:r>
            <a:endParaRPr lang="en-US"/>
          </a:p>
        </p:txBody>
      </p:sp>
      <p:sp>
        <p:nvSpPr>
          <p:cNvPr id="3" name="Footer Placeholder 2"/>
          <p:cNvSpPr>
            <a:spLocks noGrp="1"/>
          </p:cNvSpPr>
          <p:nvPr>
            <p:ph type="ftr" sz="quarter" idx="11"/>
          </p:nvPr>
        </p:nvSpPr>
        <p:spPr/>
        <p:txBody>
          <a:bodyPr/>
          <a:lstStyle/>
          <a:p>
            <a:r>
              <a:rPr lang="en-IN" smtClean="0"/>
              <a:t>Methodist college of engineering and technology,Department CSE</a:t>
            </a:r>
            <a:endParaRPr lang="en-US"/>
          </a:p>
        </p:txBody>
      </p:sp>
      <p:sp>
        <p:nvSpPr>
          <p:cNvPr id="4" name="Slide Number Placeholder 3"/>
          <p:cNvSpPr>
            <a:spLocks noGrp="1"/>
          </p:cNvSpPr>
          <p:nvPr>
            <p:ph type="sldNum" sz="quarter" idx="12"/>
          </p:nvPr>
        </p:nvSpPr>
        <p:spPr/>
        <p:txBody>
          <a:bodyPr/>
          <a:lstStyle/>
          <a:p>
            <a:fld id="{1FBE666F-1A65-4213-B37D-DC9CDAFC03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11/4/2019</a:t>
            </a:r>
            <a:endParaRPr lang="en-US"/>
          </a:p>
        </p:txBody>
      </p:sp>
      <p:sp>
        <p:nvSpPr>
          <p:cNvPr id="6" name="Footer Placeholder 5"/>
          <p:cNvSpPr>
            <a:spLocks noGrp="1"/>
          </p:cNvSpPr>
          <p:nvPr>
            <p:ph type="ftr" sz="quarter" idx="11"/>
          </p:nvPr>
        </p:nvSpPr>
        <p:spPr/>
        <p:txBody>
          <a:bodyPr/>
          <a:lstStyle/>
          <a:p>
            <a:r>
              <a:rPr lang="en-IN" smtClean="0"/>
              <a:t>Methodist college of engineering and technology,Department CSE</a:t>
            </a:r>
            <a:endParaRPr lang="en-US"/>
          </a:p>
        </p:txBody>
      </p:sp>
      <p:sp>
        <p:nvSpPr>
          <p:cNvPr id="7" name="Slide Number Placeholder 6"/>
          <p:cNvSpPr>
            <a:spLocks noGrp="1"/>
          </p:cNvSpPr>
          <p:nvPr>
            <p:ph type="sldNum" sz="quarter" idx="12"/>
          </p:nvPr>
        </p:nvSpPr>
        <p:spPr/>
        <p:txBody>
          <a:bodyPr/>
          <a:lstStyle/>
          <a:p>
            <a:fld id="{1FBE666F-1A65-4213-B37D-DC9CDAFC03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11/4/2019</a:t>
            </a:r>
            <a:endParaRPr lang="en-US"/>
          </a:p>
        </p:txBody>
      </p:sp>
      <p:sp>
        <p:nvSpPr>
          <p:cNvPr id="6" name="Footer Placeholder 5"/>
          <p:cNvSpPr>
            <a:spLocks noGrp="1"/>
          </p:cNvSpPr>
          <p:nvPr>
            <p:ph type="ftr" sz="quarter" idx="11"/>
          </p:nvPr>
        </p:nvSpPr>
        <p:spPr/>
        <p:txBody>
          <a:bodyPr/>
          <a:lstStyle/>
          <a:p>
            <a:r>
              <a:rPr lang="en-IN" smtClean="0"/>
              <a:t>Methodist college of engineering and technology,Department CSE</a:t>
            </a:r>
            <a:endParaRPr lang="en-US"/>
          </a:p>
        </p:txBody>
      </p:sp>
      <p:sp>
        <p:nvSpPr>
          <p:cNvPr id="7" name="Slide Number Placeholder 6"/>
          <p:cNvSpPr>
            <a:spLocks noGrp="1"/>
          </p:cNvSpPr>
          <p:nvPr>
            <p:ph type="sldNum" sz="quarter" idx="12"/>
          </p:nvPr>
        </p:nvSpPr>
        <p:spPr/>
        <p:txBody>
          <a:bodyPr/>
          <a:lstStyle/>
          <a:p>
            <a:fld id="{1FBE666F-1A65-4213-B37D-DC9CDAFC03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11/4/2019</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Methodist college of engineering and technology,Department CSE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E666F-1A65-4213-B37D-DC9CDAFC03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533400"/>
            <a:ext cx="7772400" cy="2133600"/>
          </a:xfrm>
        </p:spPr>
        <p:txBody>
          <a:bodyPr>
            <a:normAutofit/>
          </a:bodyPr>
          <a:lstStyle/>
          <a:p>
            <a:r>
              <a:rPr lang="en-US" sz="3200" b="1" dirty="0" smtClean="0"/>
              <a:t>Optimizing Information Leakage in Multi-cloud Storage Services</a:t>
            </a:r>
            <a:endParaRPr lang="en-IN" sz="3200" b="1" spc="-1" dirty="0">
              <a:latin typeface="Arial" pitchFamily="34" charset="0"/>
              <a:cs typeface="Arial" pitchFamily="34" charset="0"/>
            </a:endParaRPr>
          </a:p>
        </p:txBody>
      </p:sp>
      <p:sp>
        <p:nvSpPr>
          <p:cNvPr id="3" name="Subtitle 2"/>
          <p:cNvSpPr>
            <a:spLocks noGrp="1"/>
          </p:cNvSpPr>
          <p:nvPr>
            <p:ph type="subTitle" idx="1"/>
          </p:nvPr>
        </p:nvSpPr>
        <p:spPr>
          <a:xfrm>
            <a:off x="1" y="3249637"/>
            <a:ext cx="9144000" cy="2389163"/>
          </a:xfrm>
        </p:spPr>
        <p:txBody>
          <a:bodyPr>
            <a:normAutofit/>
          </a:bodyPr>
          <a:lstStyle/>
          <a:p>
            <a:pPr algn="just"/>
            <a:r>
              <a:rPr lang="en-US" sz="2000" b="1" dirty="0" smtClean="0">
                <a:solidFill>
                  <a:schemeClr val="tx1"/>
                </a:solidFill>
                <a:latin typeface="Times New Roman" pitchFamily="18" charset="0"/>
                <a:cs typeface="Times New Roman" pitchFamily="18" charset="0"/>
              </a:rPr>
              <a:t>  Batch:MP20CS09</a:t>
            </a:r>
            <a:r>
              <a:rPr lang="en-US" sz="2000"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Under  the guidance of</a:t>
            </a:r>
            <a:r>
              <a:rPr lang="en-US" sz="2000" dirty="0" smtClean="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Project Coordinator</a:t>
            </a:r>
          </a:p>
          <a:p>
            <a:pPr algn="just"/>
            <a:r>
              <a:rPr lang="en-US" sz="2000" dirty="0" smtClean="0">
                <a:solidFill>
                  <a:schemeClr val="tx1"/>
                </a:solidFill>
                <a:latin typeface="Times New Roman" pitchFamily="18" charset="0"/>
                <a:cs typeface="Times New Roman" pitchFamily="18" charset="0"/>
              </a:rPr>
              <a:t>  B. Raman (160716733031)              </a:t>
            </a:r>
            <a:r>
              <a:rPr lang="en-US" sz="2000" dirty="0" err="1" smtClean="0">
                <a:solidFill>
                  <a:schemeClr val="tx1"/>
                </a:solidFill>
                <a:latin typeface="Times New Roman" pitchFamily="18" charset="0"/>
                <a:cs typeface="Times New Roman" pitchFamily="18" charset="0"/>
              </a:rPr>
              <a:t>Mr</a:t>
            </a:r>
            <a:r>
              <a:rPr lang="en-US" sz="2000" dirty="0" smtClean="0">
                <a:solidFill>
                  <a:schemeClr val="tx1"/>
                </a:solidFill>
                <a:latin typeface="Times New Roman" pitchFamily="18" charset="0"/>
                <a:cs typeface="Times New Roman" pitchFamily="18" charset="0"/>
              </a:rPr>
              <a:t> K. </a:t>
            </a:r>
            <a:r>
              <a:rPr lang="en-US" sz="2000" dirty="0" err="1" smtClean="0">
                <a:solidFill>
                  <a:schemeClr val="tx1"/>
                </a:solidFill>
                <a:latin typeface="Times New Roman" pitchFamily="18" charset="0"/>
                <a:cs typeface="Times New Roman" pitchFamily="18" charset="0"/>
              </a:rPr>
              <a:t>Uday</a:t>
            </a:r>
            <a:r>
              <a:rPr lang="en-US" sz="2000" dirty="0" smtClean="0">
                <a:solidFill>
                  <a:schemeClr val="tx1"/>
                </a:solidFill>
                <a:latin typeface="Times New Roman" pitchFamily="18" charset="0"/>
                <a:cs typeface="Times New Roman" pitchFamily="18" charset="0"/>
              </a:rPr>
              <a:t> Kumar,                      Mr. Sandeep R ,       </a:t>
            </a:r>
          </a:p>
          <a:p>
            <a:pPr algn="just"/>
            <a:r>
              <a:rPr lang="en-US" sz="2000" dirty="0" smtClean="0">
                <a:solidFill>
                  <a:schemeClr val="tx1"/>
                </a:solidFill>
                <a:latin typeface="Times New Roman" pitchFamily="18" charset="0"/>
                <a:cs typeface="Times New Roman" pitchFamily="18" charset="0"/>
              </a:rPr>
              <a:t>  B. </a:t>
            </a:r>
            <a:r>
              <a:rPr lang="en-US" sz="2000" dirty="0" err="1" smtClean="0">
                <a:solidFill>
                  <a:schemeClr val="tx1"/>
                </a:solidFill>
                <a:latin typeface="Times New Roman" pitchFamily="18" charset="0"/>
                <a:cs typeface="Times New Roman" pitchFamily="18" charset="0"/>
              </a:rPr>
              <a:t>Nandu</a:t>
            </a:r>
            <a:r>
              <a:rPr lang="en-US" sz="2000" dirty="0" smtClean="0">
                <a:solidFill>
                  <a:schemeClr val="tx1"/>
                </a:solidFill>
                <a:latin typeface="Times New Roman" pitchFamily="18" charset="0"/>
                <a:cs typeface="Times New Roman" pitchFamily="18" charset="0"/>
              </a:rPr>
              <a:t> (160716733032)	  Assistant Professor,                  Assistant Professor,              </a:t>
            </a:r>
          </a:p>
          <a:p>
            <a:pPr algn="just"/>
            <a:r>
              <a:rPr lang="en-US" sz="2000" dirty="0" smtClean="0">
                <a:solidFill>
                  <a:schemeClr val="tx1"/>
                </a:solidFill>
                <a:latin typeface="Times New Roman" pitchFamily="18" charset="0"/>
                <a:cs typeface="Times New Roman" pitchFamily="18" charset="0"/>
              </a:rPr>
              <a:t>  K. </a:t>
            </a:r>
            <a:r>
              <a:rPr lang="en-US" sz="2000" dirty="0" err="1" smtClean="0">
                <a:solidFill>
                  <a:schemeClr val="tx1"/>
                </a:solidFill>
                <a:latin typeface="Times New Roman" pitchFamily="18" charset="0"/>
                <a:cs typeface="Times New Roman" pitchFamily="18" charset="0"/>
              </a:rPr>
              <a:t>Gautham</a:t>
            </a:r>
            <a:r>
              <a:rPr lang="en-US" sz="2000" dirty="0" smtClean="0">
                <a:solidFill>
                  <a:schemeClr val="tx1"/>
                </a:solidFill>
                <a:latin typeface="Times New Roman" pitchFamily="18" charset="0"/>
                <a:cs typeface="Times New Roman" pitchFamily="18" charset="0"/>
              </a:rPr>
              <a:t> (160716733045)          Department of CSE                 Department of CSE</a:t>
            </a:r>
          </a:p>
          <a:p>
            <a:endParaRPr lang="en-US" dirty="0"/>
          </a:p>
        </p:txBody>
      </p:sp>
      <p:sp>
        <p:nvSpPr>
          <p:cNvPr id="4" name="Footer Placeholder 3"/>
          <p:cNvSpPr>
            <a:spLocks noGrp="1"/>
          </p:cNvSpPr>
          <p:nvPr>
            <p:ph type="ftr" sz="quarter" idx="11"/>
          </p:nvPr>
        </p:nvSpPr>
        <p:spPr/>
        <p:txBody>
          <a:bodyPr/>
          <a:lstStyle/>
          <a:p>
            <a:r>
              <a:rPr lang="en-IN" smtClean="0"/>
              <a:t>Methodist college of engineering and technology,Department CSE</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Thank You</a:t>
            </a:r>
            <a:endParaRPr lang="en-US" b="1"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IN" smtClean="0"/>
              <a:t>Methodist college of engineering and technology,Department CSE</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Any Queries….???</a:t>
            </a:r>
            <a:endParaRPr lang="en-US" b="1"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IN" smtClean="0"/>
              <a:t>Methodist college of engineering and technology,Department CSE</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smtClean="0">
                <a:latin typeface="Times New Roman" pitchFamily="18" charset="0"/>
                <a:cs typeface="Times New Roman" pitchFamily="18" charset="0"/>
              </a:rPr>
              <a:t>ABSTRACT</a:t>
            </a:r>
            <a:endParaRPr lang="en-US" sz="3000" b="1" dirty="0">
              <a:latin typeface="Times New Roman" pitchFamily="18" charset="0"/>
              <a:cs typeface="Times New Roman" pitchFamily="18" charset="0"/>
            </a:endParaRPr>
          </a:p>
        </p:txBody>
      </p:sp>
      <p:sp>
        <p:nvSpPr>
          <p:cNvPr id="4" name="TextBox 3"/>
          <p:cNvSpPr txBox="1"/>
          <p:nvPr/>
        </p:nvSpPr>
        <p:spPr>
          <a:xfrm>
            <a:off x="685800" y="1219200"/>
            <a:ext cx="8001000" cy="4401205"/>
          </a:xfrm>
          <a:prstGeom prst="rect">
            <a:avLst/>
          </a:prstGeom>
          <a:noFill/>
        </p:spPr>
        <p:txBody>
          <a:bodyPr wrap="square" rtlCol="0">
            <a:spAutoFit/>
          </a:bodyPr>
          <a:lstStyle/>
          <a:p>
            <a:pPr algn="just">
              <a:buFont typeface="Arial" pitchFamily="34" charset="0"/>
              <a:buChar char="•"/>
            </a:pPr>
            <a:r>
              <a:rPr lang="en-US" sz="2000" dirty="0" smtClean="0">
                <a:latin typeface="Times New Roman" pitchFamily="18" charset="0"/>
                <a:cs typeface="Times New Roman" pitchFamily="18" charset="0"/>
              </a:rPr>
              <a:t> Distributing data over different cloud storage providers automatically provides users with a certain degree of information leakage control, for no single point of attack can leak all the information.</a:t>
            </a:r>
          </a:p>
          <a:p>
            <a:pPr algn="just">
              <a:buFont typeface="Arial" pitchFamily="34" charset="0"/>
              <a:buChar char="•"/>
            </a:pPr>
            <a:r>
              <a:rPr lang="en-US" sz="2000" dirty="0" smtClean="0">
                <a:latin typeface="Times New Roman" pitchFamily="18" charset="0"/>
                <a:cs typeface="Times New Roman" pitchFamily="18" charset="0"/>
              </a:rPr>
              <a:t> Unplanned distribution of data chunks can lead to high information disclosure even while using multiple clouds. We study an important information leakage problem caused by unplanned data distribution in </a:t>
            </a:r>
            <a:r>
              <a:rPr lang="en-US" sz="2000" dirty="0" err="1" smtClean="0">
                <a:latin typeface="Times New Roman" pitchFamily="18" charset="0"/>
                <a:cs typeface="Times New Roman" pitchFamily="18" charset="0"/>
              </a:rPr>
              <a:t>multicloud</a:t>
            </a:r>
            <a:r>
              <a:rPr lang="en-US" sz="2000" dirty="0" smtClean="0">
                <a:latin typeface="Times New Roman" pitchFamily="18" charset="0"/>
                <a:cs typeface="Times New Roman" pitchFamily="18" charset="0"/>
              </a:rPr>
              <a:t> storage services.</a:t>
            </a:r>
          </a:p>
          <a:p>
            <a:pPr algn="just">
              <a:buFont typeface="Arial" pitchFamily="34" charset="0"/>
              <a:buChar char="•"/>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StoreSim</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is an information leakage aware storage system in </a:t>
            </a:r>
            <a:r>
              <a:rPr lang="en-US" sz="2000" dirty="0" err="1" smtClean="0">
                <a:latin typeface="Times New Roman" pitchFamily="18" charset="0"/>
                <a:cs typeface="Times New Roman" pitchFamily="18" charset="0"/>
              </a:rPr>
              <a:t>multicloud</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StoreSim</a:t>
            </a:r>
            <a:r>
              <a:rPr lang="en-US" sz="2000" dirty="0" smtClean="0">
                <a:latin typeface="Times New Roman" pitchFamily="18" charset="0"/>
                <a:cs typeface="Times New Roman" pitchFamily="18" charset="0"/>
              </a:rPr>
              <a:t> aims to store syntactically similar data on the same cloud, thus minimizing the user’s information leakage across multiple clouds.</a:t>
            </a:r>
          </a:p>
          <a:p>
            <a:pPr algn="just">
              <a:buFont typeface="Arial" pitchFamily="34" charset="0"/>
              <a:buChar char="•"/>
            </a:pPr>
            <a:r>
              <a:rPr lang="en-US" sz="2000" dirty="0" smtClean="0">
                <a:latin typeface="Times New Roman" pitchFamily="18" charset="0"/>
                <a:cs typeface="Times New Roman" pitchFamily="18" charset="0"/>
              </a:rPr>
              <a:t> We design an approximate algorithm to efficiently generate similarity-preserving signatures for data chunks based on </a:t>
            </a:r>
            <a:r>
              <a:rPr lang="en-US" sz="2000" dirty="0" err="1" smtClean="0">
                <a:latin typeface="Times New Roman" pitchFamily="18" charset="0"/>
                <a:cs typeface="Times New Roman" pitchFamily="18" charset="0"/>
              </a:rPr>
              <a:t>MinHash</a:t>
            </a:r>
            <a:r>
              <a:rPr lang="en-US" sz="2000" dirty="0" smtClean="0">
                <a:latin typeface="Times New Roman" pitchFamily="18" charset="0"/>
                <a:cs typeface="Times New Roman" pitchFamily="18" charset="0"/>
              </a:rPr>
              <a:t> and Bloom filter, and also design a function to compute the information leakage based on these signatures.</a:t>
            </a:r>
            <a:endParaRPr lang="en-US" sz="20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smtClean="0"/>
              <a:t>Methodist college of engineering and technology,Department CSE</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000" dirty="0" smtClean="0">
                <a:latin typeface="Times New Roman" pitchFamily="18" charset="0"/>
                <a:cs typeface="Times New Roman" pitchFamily="18" charset="0"/>
              </a:rPr>
              <a:t>                              </a:t>
            </a:r>
            <a:r>
              <a:rPr lang="en-US" sz="3000" b="1" dirty="0" smtClean="0">
                <a:latin typeface="Times New Roman" pitchFamily="18" charset="0"/>
                <a:cs typeface="Times New Roman" pitchFamily="18" charset="0"/>
              </a:rPr>
              <a:t>CONTENTS</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457200" indent="-457200"/>
            <a:r>
              <a:rPr lang="en-US" sz="2400" dirty="0" smtClean="0">
                <a:latin typeface="Times New Roman" pitchFamily="18" charset="0"/>
                <a:cs typeface="Times New Roman" pitchFamily="18" charset="0"/>
              </a:rPr>
              <a:t>Introduction</a:t>
            </a:r>
          </a:p>
          <a:p>
            <a:pPr marL="457200" indent="-457200"/>
            <a:r>
              <a:rPr lang="en-US" sz="2400" dirty="0" smtClean="0">
                <a:latin typeface="Times New Roman" pitchFamily="18" charset="0"/>
                <a:cs typeface="Times New Roman" pitchFamily="18" charset="0"/>
              </a:rPr>
              <a:t> Literature Survey    </a:t>
            </a:r>
          </a:p>
          <a:p>
            <a:pPr marL="1257300" lvl="2" indent="-457200"/>
            <a:r>
              <a:rPr lang="en-US" dirty="0" smtClean="0">
                <a:latin typeface="Times New Roman" pitchFamily="18" charset="0"/>
                <a:cs typeface="Times New Roman" pitchFamily="18" charset="0"/>
              </a:rPr>
              <a:t>Existing System</a:t>
            </a:r>
          </a:p>
          <a:p>
            <a:pPr marL="1257300" lvl="2" indent="-457200"/>
            <a:r>
              <a:rPr lang="en-US" dirty="0" smtClean="0">
                <a:latin typeface="Times New Roman" pitchFamily="18" charset="0"/>
                <a:cs typeface="Times New Roman" pitchFamily="18" charset="0"/>
              </a:rPr>
              <a:t>Proposed System</a:t>
            </a:r>
            <a:r>
              <a:rPr lang="en-US" sz="12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marL="457200" indent="-457200"/>
            <a:r>
              <a:rPr lang="en-US" sz="2400" dirty="0" smtClean="0">
                <a:latin typeface="Times New Roman" pitchFamily="18" charset="0"/>
                <a:cs typeface="Times New Roman" pitchFamily="18" charset="0"/>
              </a:rPr>
              <a:t>Simple Project Flow</a:t>
            </a:r>
          </a:p>
          <a:p>
            <a:pPr marL="457200" indent="-457200"/>
            <a:r>
              <a:rPr lang="en-US" sz="2400" dirty="0" smtClean="0">
                <a:latin typeface="Times New Roman" pitchFamily="18" charset="0"/>
                <a:cs typeface="Times New Roman" pitchFamily="18" charset="0"/>
              </a:rPr>
              <a:t>Full Stack Technology</a:t>
            </a:r>
          </a:p>
          <a:p>
            <a:pPr marL="457200" indent="-457200"/>
            <a:r>
              <a:rPr lang="en-US" sz="2400" dirty="0" smtClean="0">
                <a:latin typeface="Times New Roman" pitchFamily="18" charset="0"/>
                <a:cs typeface="Times New Roman" pitchFamily="18" charset="0"/>
              </a:rPr>
              <a:t>References</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Methodist college of engineering and technology,Department CSE</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sz="3000" b="1" dirty="0" smtClean="0">
                <a:latin typeface="Times New Roman" pitchFamily="18" charset="0"/>
                <a:cs typeface="Times New Roman" pitchFamily="18" charset="0"/>
              </a:rPr>
              <a:t>Introduction</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458200" cy="5105400"/>
          </a:xfrm>
        </p:spPr>
        <p:txBody>
          <a:bodyPr>
            <a:noAutofit/>
          </a:bodyPr>
          <a:lstStyle/>
          <a:p>
            <a:pPr algn="just"/>
            <a:r>
              <a:rPr lang="en-US" sz="2000" dirty="0" smtClean="0">
                <a:latin typeface="Times New Roman" pitchFamily="18" charset="0"/>
                <a:cs typeface="Times New Roman" pitchFamily="18" charset="0"/>
              </a:rPr>
              <a:t> Centralized cloud storage services are criticized for grabbing the control of users data, which allows storage providers to run analytics for marketing and advertising.</a:t>
            </a:r>
          </a:p>
          <a:p>
            <a:pPr algn="just"/>
            <a:r>
              <a:rPr lang="en-US" sz="2000" dirty="0" smtClean="0">
                <a:latin typeface="Times New Roman" pitchFamily="18" charset="0"/>
                <a:cs typeface="Times New Roman" pitchFamily="18" charset="0"/>
              </a:rPr>
              <a:t>  Also the information in users data can be leaked. In our project the  possible solution to reduce the risk of information leakage is to employ </a:t>
            </a:r>
            <a:r>
              <a:rPr lang="en-US" sz="2000" dirty="0" err="1" smtClean="0">
                <a:latin typeface="Times New Roman" pitchFamily="18" charset="0"/>
                <a:cs typeface="Times New Roman" pitchFamily="18" charset="0"/>
              </a:rPr>
              <a:t>multicloud</a:t>
            </a:r>
            <a:r>
              <a:rPr lang="en-US" sz="2000" dirty="0" smtClean="0">
                <a:latin typeface="Times New Roman" pitchFamily="18" charset="0"/>
                <a:cs typeface="Times New Roman" pitchFamily="18" charset="0"/>
              </a:rPr>
              <a:t> storage systems in which no single point of attack can leak all the information.</a:t>
            </a: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Methodist college of engineering and technology,Department CSE</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3000" b="1" dirty="0" smtClean="0">
                <a:latin typeface="Times New Roman" pitchFamily="18" charset="0"/>
                <a:cs typeface="Times New Roman" pitchFamily="18" charset="0"/>
              </a:rPr>
              <a:t>Literature Survey</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34906"/>
            <a:ext cx="8229600" cy="5194494"/>
          </a:xfrm>
        </p:spPr>
        <p:txBody>
          <a:bodyPr>
            <a:normAutofit/>
          </a:bodyPr>
          <a:lstStyle/>
          <a:p>
            <a:pPr>
              <a:buNone/>
            </a:pPr>
            <a:r>
              <a:rPr lang="en-US" sz="8000" b="1" dirty="0" smtClean="0">
                <a:latin typeface="Times New Roman" pitchFamily="18" charset="0"/>
                <a:cs typeface="Times New Roman" pitchFamily="18" charset="0"/>
              </a:rPr>
              <a:t> </a:t>
            </a:r>
            <a:endParaRPr lang="en-US" sz="8000" dirty="0" smtClean="0">
              <a:latin typeface="Times New Roman" pitchFamily="18" charset="0"/>
              <a:cs typeface="Times New Roman" pitchFamily="18" charset="0"/>
            </a:endParaRPr>
          </a:p>
          <a:p>
            <a:pPr>
              <a:buNone/>
            </a:pPr>
            <a:r>
              <a:rPr lang="en-US" b="1" dirty="0"/>
              <a:t> </a:t>
            </a:r>
            <a:endParaRPr lang="en-US" dirty="0"/>
          </a:p>
        </p:txBody>
      </p:sp>
      <p:sp>
        <p:nvSpPr>
          <p:cNvPr id="4" name="TextBox 3"/>
          <p:cNvSpPr txBox="1"/>
          <p:nvPr/>
        </p:nvSpPr>
        <p:spPr>
          <a:xfrm>
            <a:off x="381000" y="990600"/>
            <a:ext cx="8153400" cy="4708981"/>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Existing System</a:t>
            </a:r>
          </a:p>
          <a:p>
            <a:pPr algn="just"/>
            <a:endParaRPr lang="en-US" sz="2000" b="1" dirty="0" smtClean="0">
              <a:latin typeface="Times New Roman" pitchFamily="18" charset="0"/>
              <a:cs typeface="Times New Roman" pitchFamily="18" charset="0"/>
            </a:endParaRPr>
          </a:p>
          <a:p>
            <a:pPr algn="just"/>
            <a:endParaRPr lang="en-US" sz="2000" b="1" dirty="0" smtClean="0">
              <a:latin typeface="Times New Roman" pitchFamily="18" charset="0"/>
              <a:cs typeface="Times New Roman" pitchFamily="18" charset="0"/>
            </a:endParaRPr>
          </a:p>
          <a:p>
            <a:pPr algn="just">
              <a:buFont typeface="Arial" pitchFamily="34" charset="0"/>
              <a:buChar char="•"/>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DepSky</a:t>
            </a:r>
            <a:r>
              <a:rPr lang="en-US" sz="2000" b="1" dirty="0" smtClean="0">
                <a:latin typeface="Times New Roman" pitchFamily="18" charset="0"/>
                <a:cs typeface="Times New Roman" pitchFamily="18" charset="0"/>
              </a:rPr>
              <a:t> : Dependable and Secure Storage in a Cloud-of-Clouds</a:t>
            </a:r>
          </a:p>
          <a:p>
            <a:pPr algn="just"/>
            <a:r>
              <a:rPr lang="en-US" sz="2000" dirty="0" err="1" smtClean="0">
                <a:latin typeface="Times New Roman" pitchFamily="18" charset="0"/>
                <a:cs typeface="Times New Roman" pitchFamily="18" charset="0"/>
              </a:rPr>
              <a:t>DepSky</a:t>
            </a:r>
            <a:r>
              <a:rPr lang="en-US" sz="2000" dirty="0" smtClean="0">
                <a:latin typeface="Times New Roman" pitchFamily="18" charset="0"/>
                <a:cs typeface="Times New Roman" pitchFamily="18" charset="0"/>
              </a:rPr>
              <a:t> a system that improves the availability, integrity, and confidentiality of information stored in the cloud through the encryption, encoding, and replication of the data on diverse clouds that form a cloud-of-clouds. </a:t>
            </a:r>
          </a:p>
          <a:p>
            <a:pPr algn="just"/>
            <a:r>
              <a:rPr lang="en-US" sz="2000" dirty="0" smtClean="0">
                <a:latin typeface="Times New Roman" pitchFamily="18" charset="0"/>
                <a:cs typeface="Times New Roman" pitchFamily="18" charset="0"/>
              </a:rPr>
              <a:t>The monetary costs of using </a:t>
            </a:r>
            <a:r>
              <a:rPr lang="en-US" sz="2000" dirty="0" err="1" smtClean="0">
                <a:latin typeface="Times New Roman" pitchFamily="18" charset="0"/>
                <a:cs typeface="Times New Roman" pitchFamily="18" charset="0"/>
              </a:rPr>
              <a:t>DepSky</a:t>
            </a:r>
            <a:r>
              <a:rPr lang="en-US" sz="2000" dirty="0" smtClean="0">
                <a:latin typeface="Times New Roman" pitchFamily="18" charset="0"/>
                <a:cs typeface="Times New Roman" pitchFamily="18" charset="0"/>
              </a:rPr>
              <a:t> in this scenario is at most twice the cost of using a single cloud.</a:t>
            </a:r>
          </a:p>
          <a:p>
            <a:pPr algn="just">
              <a:buFont typeface="Arial" pitchFamily="34" charset="0"/>
              <a:buChar char="•"/>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NCCloud</a:t>
            </a:r>
            <a:r>
              <a:rPr lang="en-US" sz="2000" b="1" dirty="0" smtClean="0">
                <a:latin typeface="Times New Roman" pitchFamily="18" charset="0"/>
                <a:cs typeface="Times New Roman" pitchFamily="18" charset="0"/>
              </a:rPr>
              <a:t> :A Network-Coding-Based Storage System in a Cloud-of-Clouds</a:t>
            </a:r>
          </a:p>
          <a:p>
            <a:pPr algn="just"/>
            <a:r>
              <a:rPr lang="en-US" sz="2000" dirty="0" err="1" smtClean="0">
                <a:latin typeface="Times New Roman" pitchFamily="18" charset="0"/>
                <a:cs typeface="Times New Roman" pitchFamily="18" charset="0"/>
              </a:rPr>
              <a:t>NCCloud</a:t>
            </a:r>
            <a:r>
              <a:rPr lang="en-US" sz="2000" dirty="0" smtClean="0">
                <a:latin typeface="Times New Roman" pitchFamily="18" charset="0"/>
                <a:cs typeface="Times New Roman" pitchFamily="18" charset="0"/>
              </a:rPr>
              <a:t> is built on top of a network-coding-based storage scheme called the functional minimum-storage regenerating codes, which maintain the same fault tolerance and data redundancy as in traditional erasure codes, but use less repair traffic and hence incur less monetary cost due to data transfer.</a:t>
            </a:r>
            <a:endParaRPr lang="en-US" sz="2000" b="1" dirty="0"/>
          </a:p>
        </p:txBody>
      </p:sp>
      <p:sp>
        <p:nvSpPr>
          <p:cNvPr id="5" name="Footer Placeholder 4"/>
          <p:cNvSpPr>
            <a:spLocks noGrp="1"/>
          </p:cNvSpPr>
          <p:nvPr>
            <p:ph type="ftr" sz="quarter" idx="11"/>
          </p:nvPr>
        </p:nvSpPr>
        <p:spPr/>
        <p:txBody>
          <a:bodyPr/>
          <a:lstStyle/>
          <a:p>
            <a:r>
              <a:rPr lang="en-IN" smtClean="0"/>
              <a:t>Methodist college of engineering and technology,Department CSE</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5943600"/>
          </a:xfrm>
        </p:spPr>
        <p:txBody>
          <a:bodyPr>
            <a:noAutofit/>
          </a:bodyPr>
          <a:lstStyle/>
          <a:p>
            <a:pPr>
              <a:buNone/>
            </a:pPr>
            <a:r>
              <a:rPr lang="en-US" sz="2000" b="1"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PROPOSED SYSTEM </a:t>
            </a:r>
          </a:p>
          <a:p>
            <a:pPr>
              <a:buNone/>
            </a:pPr>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lvl="0" algn="just"/>
            <a:r>
              <a:rPr lang="en-US" sz="2000" dirty="0" smtClean="0">
                <a:latin typeface="Times New Roman" pitchFamily="18" charset="0"/>
                <a:cs typeface="Times New Roman" pitchFamily="18" charset="0"/>
              </a:rPr>
              <a:t>We present </a:t>
            </a:r>
            <a:r>
              <a:rPr lang="en-US" sz="2000" dirty="0" err="1" smtClean="0">
                <a:latin typeface="Times New Roman" pitchFamily="18" charset="0"/>
                <a:cs typeface="Times New Roman" pitchFamily="18" charset="0"/>
              </a:rPr>
              <a:t>StoreSim</a:t>
            </a:r>
            <a:r>
              <a:rPr lang="en-US" sz="2000" dirty="0" smtClean="0">
                <a:latin typeface="Times New Roman" pitchFamily="18" charset="0"/>
                <a:cs typeface="Times New Roman" pitchFamily="18" charset="0"/>
              </a:rPr>
              <a:t>, an information leakage aware </a:t>
            </a:r>
            <a:r>
              <a:rPr lang="en-US" sz="2000" dirty="0" err="1" smtClean="0">
                <a:latin typeface="Times New Roman" pitchFamily="18" charset="0"/>
                <a:cs typeface="Times New Roman" pitchFamily="18" charset="0"/>
              </a:rPr>
              <a:t>multicloud</a:t>
            </a:r>
            <a:r>
              <a:rPr lang="en-US" sz="2000" dirty="0" smtClean="0">
                <a:latin typeface="Times New Roman" pitchFamily="18" charset="0"/>
                <a:cs typeface="Times New Roman" pitchFamily="18" charset="0"/>
              </a:rPr>
              <a:t> storage system which incorporates three important distributed entities and we also formulate information leakage optimization problem in </a:t>
            </a:r>
            <a:r>
              <a:rPr lang="en-US" sz="2000" dirty="0" err="1" smtClean="0">
                <a:latin typeface="Times New Roman" pitchFamily="18" charset="0"/>
                <a:cs typeface="Times New Roman" pitchFamily="18" charset="0"/>
              </a:rPr>
              <a:t>multicloud</a:t>
            </a:r>
            <a:r>
              <a:rPr lang="en-US" sz="2000" dirty="0" smtClean="0">
                <a:latin typeface="Times New Roman" pitchFamily="18" charset="0"/>
                <a:cs typeface="Times New Roman" pitchFamily="18" charset="0"/>
              </a:rPr>
              <a:t>.</a:t>
            </a:r>
          </a:p>
          <a:p>
            <a:pPr lvl="0" algn="just"/>
            <a:r>
              <a:rPr lang="en-US" sz="2000" dirty="0" smtClean="0">
                <a:latin typeface="Times New Roman" pitchFamily="18" charset="0"/>
                <a:cs typeface="Times New Roman" pitchFamily="18" charset="0"/>
              </a:rPr>
              <a:t>We propose an approximate algorithm, BFS </a:t>
            </a:r>
            <a:r>
              <a:rPr lang="en-US" sz="2000" dirty="0" err="1" smtClean="0">
                <a:latin typeface="Times New Roman" pitchFamily="18" charset="0"/>
                <a:cs typeface="Times New Roman" pitchFamily="18" charset="0"/>
              </a:rPr>
              <a:t>MinHash</a:t>
            </a:r>
            <a:r>
              <a:rPr lang="en-US" sz="2000" dirty="0" smtClean="0">
                <a:latin typeface="Times New Roman" pitchFamily="18" charset="0"/>
                <a:cs typeface="Times New Roman" pitchFamily="18" charset="0"/>
              </a:rPr>
              <a:t>, based on </a:t>
            </a:r>
            <a:r>
              <a:rPr lang="en-US" sz="2000" dirty="0" err="1" smtClean="0">
                <a:latin typeface="Times New Roman" pitchFamily="18" charset="0"/>
                <a:cs typeface="Times New Roman" pitchFamily="18" charset="0"/>
              </a:rPr>
              <a:t>Minhash</a:t>
            </a:r>
            <a:r>
              <a:rPr lang="en-US" sz="2000" dirty="0" smtClean="0">
                <a:latin typeface="Times New Roman" pitchFamily="18" charset="0"/>
                <a:cs typeface="Times New Roman" pitchFamily="18" charset="0"/>
              </a:rPr>
              <a:t> to generate similarity-preserving signatures for data chunks.</a:t>
            </a:r>
          </a:p>
          <a:p>
            <a:pPr lvl="0" algn="just"/>
            <a:r>
              <a:rPr lang="en-US" sz="2000" dirty="0" smtClean="0">
                <a:latin typeface="Times New Roman" pitchFamily="18" charset="0"/>
                <a:cs typeface="Times New Roman" pitchFamily="18" charset="0"/>
              </a:rPr>
              <a:t>Based on the information match  measured by </a:t>
            </a:r>
            <a:r>
              <a:rPr lang="en-US" sz="2000" dirty="0" err="1" smtClean="0">
                <a:latin typeface="Times New Roman" pitchFamily="18" charset="0"/>
                <a:cs typeface="Times New Roman" pitchFamily="18" charset="0"/>
              </a:rPr>
              <a:t>BFSMinHash</a:t>
            </a:r>
            <a:r>
              <a:rPr lang="en-US" sz="2000" dirty="0" smtClean="0">
                <a:latin typeface="Times New Roman" pitchFamily="18" charset="0"/>
                <a:cs typeface="Times New Roman" pitchFamily="18" charset="0"/>
              </a:rPr>
              <a:t>, we develop an efficient storage plan generation algorithm, Clustering, for distributing users data to different clouds.</a:t>
            </a:r>
          </a:p>
          <a:p>
            <a:pPr algn="just">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endParaRPr lang="en-US" sz="2000" dirty="0"/>
          </a:p>
        </p:txBody>
      </p:sp>
      <p:sp>
        <p:nvSpPr>
          <p:cNvPr id="4" name="Footer Placeholder 3"/>
          <p:cNvSpPr>
            <a:spLocks noGrp="1"/>
          </p:cNvSpPr>
          <p:nvPr>
            <p:ph type="ftr" sz="quarter" idx="11"/>
          </p:nvPr>
        </p:nvSpPr>
        <p:spPr/>
        <p:txBody>
          <a:bodyPr/>
          <a:lstStyle/>
          <a:p>
            <a:r>
              <a:rPr lang="en-IN" smtClean="0"/>
              <a:t>Methodist college of engineering and technology,Department CSE</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latin typeface="Times New Roman" pitchFamily="18" charset="0"/>
                <a:cs typeface="Times New Roman" pitchFamily="18" charset="0"/>
              </a:rPr>
              <a:t>Simple Project Flow</a:t>
            </a:r>
            <a:endParaRPr lang="en-IN" sz="30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Methodist college of engineering and technology,Department CSE</a:t>
            </a:r>
            <a:endParaRPr lang="en-US"/>
          </a:p>
        </p:txBody>
      </p:sp>
      <p:pic>
        <p:nvPicPr>
          <p:cNvPr id="7" name="Content Placeholder 3"/>
          <p:cNvPicPr>
            <a:picLocks/>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66800" y="1524000"/>
            <a:ext cx="6934200" cy="419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smtClean="0">
                <a:latin typeface="Times New Roman" pitchFamily="18" charset="0"/>
                <a:cs typeface="Times New Roman" pitchFamily="18" charset="0"/>
              </a:rPr>
              <a:t> Technology Stack</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r>
              <a:rPr lang="en-US" sz="2400" b="1" dirty="0" smtClean="0">
                <a:latin typeface="Times New Roman" pitchFamily="18" charset="0"/>
                <a:cs typeface="Times New Roman" pitchFamily="18" charset="0"/>
              </a:rPr>
              <a:t>Operating system        :   </a:t>
            </a:r>
            <a:r>
              <a:rPr lang="en-US" sz="2400" dirty="0" smtClean="0">
                <a:latin typeface="Times New Roman" pitchFamily="18" charset="0"/>
                <a:cs typeface="Times New Roman" pitchFamily="18" charset="0"/>
              </a:rPr>
              <a:t>Windows 7.</a:t>
            </a:r>
            <a:endParaRPr lang="en-IN" sz="2400" dirty="0" smtClean="0">
              <a:latin typeface="Times New Roman" pitchFamily="18" charset="0"/>
              <a:cs typeface="Times New Roman" pitchFamily="18" charset="0"/>
            </a:endParaRPr>
          </a:p>
          <a:p>
            <a:pPr lvl="0"/>
            <a:r>
              <a:rPr lang="en-US" sz="2400" b="1" dirty="0" smtClean="0">
                <a:latin typeface="Times New Roman" pitchFamily="18" charset="0"/>
                <a:cs typeface="Times New Roman" pitchFamily="18" charset="0"/>
              </a:rPr>
              <a:t>Coding Language        :    </a:t>
            </a:r>
            <a:r>
              <a:rPr lang="en-US" sz="2400" dirty="0" smtClean="0">
                <a:latin typeface="Times New Roman" pitchFamily="18" charset="0"/>
                <a:cs typeface="Times New Roman" pitchFamily="18" charset="0"/>
              </a:rPr>
              <a:t>Java/J2EE</a:t>
            </a:r>
            <a:r>
              <a:rPr lang="en-IN" sz="2400" dirty="0" smtClean="0">
                <a:latin typeface="Times New Roman" pitchFamily="18" charset="0"/>
                <a:cs typeface="Times New Roman" pitchFamily="18" charset="0"/>
              </a:rPr>
              <a:t>.</a:t>
            </a:r>
          </a:p>
          <a:p>
            <a:pPr lvl="0"/>
            <a:r>
              <a:rPr lang="en-US" sz="2400" b="1" dirty="0" smtClean="0">
                <a:latin typeface="Times New Roman" pitchFamily="18" charset="0"/>
                <a:cs typeface="Times New Roman" pitchFamily="18" charset="0"/>
              </a:rPr>
              <a:t>Tool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Netbeans</a:t>
            </a:r>
            <a:r>
              <a:rPr lang="en-US" sz="2400" dirty="0" smtClean="0">
                <a:latin typeface="Times New Roman" pitchFamily="18" charset="0"/>
                <a:cs typeface="Times New Roman" pitchFamily="18" charset="0"/>
              </a:rPr>
              <a:t> 7.4</a:t>
            </a:r>
            <a:endParaRPr lang="en-IN" sz="2400" dirty="0" smtClean="0">
              <a:latin typeface="Times New Roman" pitchFamily="18" charset="0"/>
              <a:cs typeface="Times New Roman" pitchFamily="18" charset="0"/>
            </a:endParaRPr>
          </a:p>
          <a:p>
            <a:pPr lvl="0"/>
            <a:r>
              <a:rPr lang="en-US" sz="2400" b="1" dirty="0" smtClean="0">
                <a:latin typeface="Times New Roman" pitchFamily="18" charset="0"/>
                <a:cs typeface="Times New Roman" pitchFamily="18" charset="0"/>
              </a:rPr>
              <a:t>Designing                      :   </a:t>
            </a:r>
            <a:r>
              <a:rPr lang="en-US" sz="2400" dirty="0" smtClean="0">
                <a:latin typeface="Times New Roman" pitchFamily="18" charset="0"/>
                <a:cs typeface="Times New Roman" pitchFamily="18" charset="0"/>
              </a:rPr>
              <a:t>Html, CSS</a:t>
            </a:r>
            <a:endParaRPr lang="en-IN" sz="2400" dirty="0" smtClean="0">
              <a:latin typeface="Times New Roman" pitchFamily="18" charset="0"/>
              <a:cs typeface="Times New Roman" pitchFamily="18" charset="0"/>
            </a:endParaRPr>
          </a:p>
          <a:p>
            <a:pPr lvl="0"/>
            <a:r>
              <a:rPr lang="en-US" sz="2400" b="1" dirty="0" smtClean="0">
                <a:latin typeface="Times New Roman" pitchFamily="18" charset="0"/>
                <a:cs typeface="Times New Roman" pitchFamily="18" charset="0"/>
              </a:rPr>
              <a:t>Data Base	                   :   </a:t>
            </a:r>
            <a:r>
              <a:rPr lang="en-US" sz="2400" dirty="0" err="1" smtClean="0">
                <a:latin typeface="Times New Roman" pitchFamily="18" charset="0"/>
                <a:cs typeface="Times New Roman" pitchFamily="18" charset="0"/>
              </a:rPr>
              <a:t>MySQL</a:t>
            </a:r>
            <a:r>
              <a:rPr lang="en-US" sz="2400" dirty="0" smtClean="0">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Methodist college of engineering and technology,Department CSE</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3000" b="1" dirty="0" smtClean="0">
                <a:latin typeface="Times New Roman" pitchFamily="18" charset="0"/>
                <a:cs typeface="Times New Roman" pitchFamily="18" charset="0"/>
              </a:rPr>
              <a:t>References</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143000"/>
            <a:ext cx="8534400" cy="5410200"/>
          </a:xfrm>
        </p:spPr>
        <p:txBody>
          <a:bodyPr>
            <a:noAutofit/>
          </a:bodyPr>
          <a:lstStyle/>
          <a:p>
            <a:pPr lvl="0">
              <a:buNone/>
            </a:pPr>
            <a:endParaRPr lang="en-IN" sz="2000" dirty="0" smtClean="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M. </a:t>
            </a:r>
            <a:r>
              <a:rPr lang="en-IN" sz="2000" dirty="0" err="1" smtClean="0">
                <a:latin typeface="Times New Roman" pitchFamily="18" charset="0"/>
                <a:cs typeface="Times New Roman" pitchFamily="18" charset="0"/>
              </a:rPr>
              <a:t>Balazinska</a:t>
            </a:r>
            <a:r>
              <a:rPr lang="en-IN" sz="2000" dirty="0" smtClean="0">
                <a:latin typeface="Times New Roman" pitchFamily="18" charset="0"/>
                <a:cs typeface="Times New Roman" pitchFamily="18" charset="0"/>
              </a:rPr>
              <a:t>, B. Howe, and D. </a:t>
            </a:r>
            <a:r>
              <a:rPr lang="en-IN" sz="2000" dirty="0" err="1" smtClean="0">
                <a:latin typeface="Times New Roman" pitchFamily="18" charset="0"/>
                <a:cs typeface="Times New Roman" pitchFamily="18" charset="0"/>
              </a:rPr>
              <a:t>Suciu</a:t>
            </a:r>
            <a:r>
              <a:rPr lang="en-IN" sz="2000" dirty="0" smtClean="0">
                <a:latin typeface="Times New Roman" pitchFamily="18" charset="0"/>
                <a:cs typeface="Times New Roman" pitchFamily="18" charset="0"/>
              </a:rPr>
              <a:t>, “Data markets in the cloud: An opportunity for the database community,” PVLDB, vol. 4, no. 12, pp. 1482–1485, 2011.</a:t>
            </a:r>
          </a:p>
          <a:p>
            <a:pPr algn="just"/>
            <a:endParaRPr lang="en-US" sz="2000" dirty="0" smtClean="0">
              <a:latin typeface="Times New Roman" pitchFamily="18" charset="0"/>
              <a:cs typeface="Times New Roman" pitchFamily="18" charset="0"/>
            </a:endParaRPr>
          </a:p>
          <a:p>
            <a:pPr lvl="0" algn="just"/>
            <a:r>
              <a:rPr lang="en-US" sz="2000" dirty="0" err="1" smtClean="0">
                <a:latin typeface="Times New Roman" pitchFamily="18" charset="0"/>
                <a:cs typeface="Times New Roman" pitchFamily="18" charset="0"/>
              </a:rPr>
              <a:t>Bessani</a:t>
            </a:r>
            <a:r>
              <a:rPr lang="en-US" sz="2000" dirty="0" smtClean="0">
                <a:latin typeface="Times New Roman" pitchFamily="18" charset="0"/>
                <a:cs typeface="Times New Roman" pitchFamily="18" charset="0"/>
              </a:rPr>
              <a:t>, M. </a:t>
            </a:r>
            <a:r>
              <a:rPr lang="en-US" sz="2000" dirty="0" err="1" smtClean="0">
                <a:latin typeface="Times New Roman" pitchFamily="18" charset="0"/>
                <a:cs typeface="Times New Roman" pitchFamily="18" charset="0"/>
              </a:rPr>
              <a:t>Correia</a:t>
            </a:r>
            <a:r>
              <a:rPr lang="en-US" sz="2000" dirty="0" smtClean="0">
                <a:latin typeface="Times New Roman" pitchFamily="18" charset="0"/>
                <a:cs typeface="Times New Roman" pitchFamily="18" charset="0"/>
              </a:rPr>
              <a:t>, B. </a:t>
            </a:r>
            <a:r>
              <a:rPr lang="en-US" sz="2000" dirty="0" err="1" smtClean="0">
                <a:latin typeface="Times New Roman" pitchFamily="18" charset="0"/>
                <a:cs typeface="Times New Roman" pitchFamily="18" charset="0"/>
              </a:rPr>
              <a:t>Quaresma</a:t>
            </a:r>
            <a:r>
              <a:rPr lang="en-US" sz="2000" dirty="0" smtClean="0">
                <a:latin typeface="Times New Roman" pitchFamily="18" charset="0"/>
                <a:cs typeface="Times New Roman" pitchFamily="18" charset="0"/>
              </a:rPr>
              <a:t>, F. </a:t>
            </a:r>
            <a:r>
              <a:rPr lang="en-US" sz="2000" dirty="0" err="1" smtClean="0">
                <a:latin typeface="Times New Roman" pitchFamily="18" charset="0"/>
                <a:cs typeface="Times New Roman" pitchFamily="18" charset="0"/>
              </a:rPr>
              <a:t>Andr´e</a:t>
            </a:r>
            <a:r>
              <a:rPr lang="en-US" sz="2000" dirty="0" smtClean="0">
                <a:latin typeface="Times New Roman" pitchFamily="18" charset="0"/>
                <a:cs typeface="Times New Roman" pitchFamily="18" charset="0"/>
              </a:rPr>
              <a:t>, and P. Sousa, “</a:t>
            </a:r>
            <a:r>
              <a:rPr lang="en-US" sz="2000" dirty="0" err="1" smtClean="0">
                <a:latin typeface="Times New Roman" pitchFamily="18" charset="0"/>
                <a:cs typeface="Times New Roman" pitchFamily="18" charset="0"/>
              </a:rPr>
              <a:t>Depsky</a:t>
            </a:r>
            <a:r>
              <a:rPr lang="en-US" sz="2000" dirty="0" smtClean="0">
                <a:latin typeface="Times New Roman" pitchFamily="18" charset="0"/>
                <a:cs typeface="Times New Roman" pitchFamily="18" charset="0"/>
              </a:rPr>
              <a:t>: dependable and secure storage in a cloud-of-clouds,” ACM Transactions on Storage (TOS), vol. 9, no. 4, p. 12, 2013.</a:t>
            </a:r>
          </a:p>
          <a:p>
            <a:pPr lvl="0" algn="just">
              <a:buNone/>
            </a:pPr>
            <a:endParaRPr lang="en-US" sz="2000" dirty="0" smtClean="0">
              <a:latin typeface="Times New Roman" pitchFamily="18" charset="0"/>
              <a:cs typeface="Times New Roman" pitchFamily="18" charset="0"/>
            </a:endParaRPr>
          </a:p>
          <a:p>
            <a:pPr lvl="0" algn="just"/>
            <a:r>
              <a:rPr lang="en-US" sz="2000" dirty="0" smtClean="0">
                <a:latin typeface="Times New Roman" pitchFamily="18" charset="0"/>
                <a:cs typeface="Times New Roman" pitchFamily="18" charset="0"/>
              </a:rPr>
              <a:t>H. Chen, Y. </a:t>
            </a:r>
            <a:r>
              <a:rPr lang="en-US" sz="2000" dirty="0" err="1" smtClean="0">
                <a:latin typeface="Times New Roman" pitchFamily="18" charset="0"/>
                <a:cs typeface="Times New Roman" pitchFamily="18" charset="0"/>
              </a:rPr>
              <a:t>Hu</a:t>
            </a:r>
            <a:r>
              <a:rPr lang="en-US" sz="2000" dirty="0" smtClean="0">
                <a:latin typeface="Times New Roman" pitchFamily="18" charset="0"/>
                <a:cs typeface="Times New Roman" pitchFamily="18" charset="0"/>
              </a:rPr>
              <a:t>, P. Lee, and Y. Tang, “</a:t>
            </a:r>
            <a:r>
              <a:rPr lang="en-US" sz="2000" dirty="0" err="1" smtClean="0">
                <a:latin typeface="Times New Roman" pitchFamily="18" charset="0"/>
                <a:cs typeface="Times New Roman" pitchFamily="18" charset="0"/>
              </a:rPr>
              <a:t>Nccloud</a:t>
            </a:r>
            <a:r>
              <a:rPr lang="en-US" sz="2000" dirty="0" smtClean="0">
                <a:latin typeface="Times New Roman" pitchFamily="18" charset="0"/>
                <a:cs typeface="Times New Roman" pitchFamily="18" charset="0"/>
              </a:rPr>
              <a:t>: A network-coding-based storage system in a cloud-of-clouds,” 2013.</a:t>
            </a:r>
          </a:p>
          <a:p>
            <a:pPr lvl="0">
              <a:buNone/>
            </a:pPr>
            <a:endParaRPr lang="en-IN" sz="20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Methodist college of engineering and technology,Department CSE</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669</Words>
  <Application>Microsoft Office PowerPoint</Application>
  <PresentationFormat>On-screen Show (4:3)</PresentationFormat>
  <Paragraphs>68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Optimizing Information Leakage in Multi-cloud Storage Services</vt:lpstr>
      <vt:lpstr>ABSTRACT</vt:lpstr>
      <vt:lpstr>                              CONTENTS</vt:lpstr>
      <vt:lpstr>Introduction</vt:lpstr>
      <vt:lpstr>Literature Survey</vt:lpstr>
      <vt:lpstr>Slide 6</vt:lpstr>
      <vt:lpstr>Simple Project Flow</vt:lpstr>
      <vt:lpstr> Technology Stack</vt:lpstr>
      <vt:lpstr>References</vt:lpstr>
      <vt:lpstr>Thank You</vt:lpstr>
      <vt:lpstr>Any 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yield prediction using supervised learning</dc:title>
  <dc:creator>Projectslab</dc:creator>
  <cp:lastModifiedBy>Raman Chinna</cp:lastModifiedBy>
  <cp:revision>36</cp:revision>
  <dcterms:created xsi:type="dcterms:W3CDTF">2019-09-28T05:24:47Z</dcterms:created>
  <dcterms:modified xsi:type="dcterms:W3CDTF">2020-05-05T13:16:40Z</dcterms:modified>
</cp:coreProperties>
</file>