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1" r:id="rId3"/>
    <p:sldId id="262" r:id="rId4"/>
    <p:sldId id="269" r:id="rId5"/>
    <p:sldId id="272" r:id="rId6"/>
    <p:sldId id="270" r:id="rId7"/>
    <p:sldId id="271" r:id="rId8"/>
    <p:sldId id="276" r:id="rId9"/>
    <p:sldId id="265" r:id="rId10"/>
    <p:sldId id="273" r:id="rId11"/>
    <p:sldId id="27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78"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04A65-92E2-4C7C-8ABF-40AEBB253DCB}" type="datetimeFigureOut">
              <a:rPr lang="en-US" smtClean="0"/>
              <a:pPr/>
              <a:t>5/5/2020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77068-DB42-4FAB-AE22-49AB28D2C0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a:p>
            <a:endParaRPr lang="en-US" dirty="0"/>
          </a:p>
        </p:txBody>
      </p:sp>
      <p:sp>
        <p:nvSpPr>
          <p:cNvPr id="4" name="Slide Number Placeholder 3"/>
          <p:cNvSpPr>
            <a:spLocks noGrp="1"/>
          </p:cNvSpPr>
          <p:nvPr>
            <p:ph type="sldNum" sz="quarter" idx="10"/>
          </p:nvPr>
        </p:nvSpPr>
        <p:spPr/>
        <p:txBody>
          <a:bodyPr/>
          <a:lstStyle/>
          <a:p>
            <a:fld id="{E0677068-DB42-4FAB-AE22-49AB28D2C06B}"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3BAEB5-791C-4F2F-BB26-1B16266C74F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25B079-F0D1-4FBF-AD19-584BF3E6D11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5B079-F0D1-4FBF-AD19-584BF3E6D11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5B079-F0D1-4FBF-AD19-584BF3E6D11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5B079-F0D1-4FBF-AD19-584BF3E6D11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25B079-F0D1-4FBF-AD19-584BF3E6D11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25B079-F0D1-4FBF-AD19-584BF3E6D11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25B079-F0D1-4FBF-AD19-584BF3E6D113}" type="datetimeFigureOut">
              <a:rPr lang="en-US" smtClean="0"/>
              <a:pPr/>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25B079-F0D1-4FBF-AD19-584BF3E6D113}" type="datetimeFigureOut">
              <a:rPr lang="en-US" smtClean="0"/>
              <a:pPr/>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5B079-F0D1-4FBF-AD19-584BF3E6D113}" type="datetimeFigureOut">
              <a:rPr lang="en-US" smtClean="0"/>
              <a:pPr/>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5B079-F0D1-4FBF-AD19-584BF3E6D11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5B079-F0D1-4FBF-AD19-584BF3E6D11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10602-1F6D-4823-8461-7A45D2C28C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B079-F0D1-4FBF-AD19-584BF3E6D113}" type="datetimeFigureOut">
              <a:rPr lang="en-US" smtClean="0"/>
              <a:pPr/>
              <a:t>5/5/2020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10602-1F6D-4823-8461-7A45D2C28C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493920" y="664297"/>
            <a:ext cx="8228763" cy="1512097"/>
          </a:xfrm>
          <a:prstGeom prst="rect">
            <a:avLst/>
          </a:prstGeom>
          <a:noFill/>
          <a:ln>
            <a:noFill/>
          </a:ln>
        </p:spPr>
        <p:txBody>
          <a:bodyPr lIns="0" tIns="0" rIns="0" bIns="0" anchor="ctr"/>
          <a:lstStyle/>
          <a:p>
            <a:pPr algn="ctr"/>
            <a:r>
              <a:rPr lang="en-US" sz="2800" b="1" dirty="0" smtClean="0"/>
              <a:t>Optimizing Information Leakage in Multi-cloud Storage Services</a:t>
            </a:r>
            <a:endParaRPr lang="en-IN" sz="2800" b="1" strike="noStrike" spc="-1" dirty="0">
              <a:latin typeface="Arial" pitchFamily="34" charset="0"/>
              <a:cs typeface="Arial" pitchFamily="34" charset="0"/>
            </a:endParaRPr>
          </a:p>
        </p:txBody>
      </p:sp>
      <p:sp>
        <p:nvSpPr>
          <p:cNvPr id="42" name="TextShape 2"/>
          <p:cNvSpPr txBox="1"/>
          <p:nvPr/>
        </p:nvSpPr>
        <p:spPr>
          <a:xfrm>
            <a:off x="493920" y="1770178"/>
            <a:ext cx="8228763" cy="3976819"/>
          </a:xfrm>
          <a:prstGeom prst="rect">
            <a:avLst/>
          </a:prstGeom>
          <a:noFill/>
          <a:ln>
            <a:noFill/>
          </a:ln>
        </p:spPr>
        <p:txBody>
          <a:bodyPr lIns="0" tIns="0" rIns="0" bIns="0" anchor="ctr"/>
          <a:lstStyle/>
          <a:p>
            <a:pPr algn="ctr"/>
            <a:endParaRPr lang="en-IN" sz="3200" b="0" strike="noStrike" spc="-1" dirty="0">
              <a:latin typeface="Arial"/>
            </a:endParaRPr>
          </a:p>
        </p:txBody>
      </p:sp>
      <p:sp>
        <p:nvSpPr>
          <p:cNvPr id="4" name="TextBox 3"/>
          <p:cNvSpPr txBox="1"/>
          <p:nvPr/>
        </p:nvSpPr>
        <p:spPr>
          <a:xfrm>
            <a:off x="573121" y="2415276"/>
            <a:ext cx="8570879" cy="2616101"/>
          </a:xfrm>
          <a:prstGeom prst="rect">
            <a:avLst/>
          </a:prstGeom>
          <a:noFill/>
        </p:spPr>
        <p:txBody>
          <a:bodyPr wrap="square" numCol="3" rtlCol="0">
            <a:spAutoFit/>
          </a:bodyPr>
          <a:lstStyle/>
          <a:p>
            <a:endParaRPr lang="en-US"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Batch No: MP20CS09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Raman (160716733031)</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Nandu</a:t>
            </a:r>
            <a:r>
              <a:rPr lang="en-US" dirty="0" smtClean="0">
                <a:latin typeface="Times New Roman" pitchFamily="18" charset="0"/>
                <a:cs typeface="Times New Roman" pitchFamily="18" charset="0"/>
              </a:rPr>
              <a:t> (160716733032)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K. </a:t>
            </a:r>
            <a:r>
              <a:rPr lang="en-US" dirty="0" err="1" smtClean="0">
                <a:latin typeface="Times New Roman" pitchFamily="18" charset="0"/>
                <a:cs typeface="Times New Roman" pitchFamily="18" charset="0"/>
              </a:rPr>
              <a:t>Gautham</a:t>
            </a:r>
            <a:r>
              <a:rPr lang="en-US" dirty="0" smtClean="0">
                <a:latin typeface="Times New Roman" pitchFamily="18" charset="0"/>
                <a:cs typeface="Times New Roman" pitchFamily="18" charset="0"/>
              </a:rPr>
              <a:t> (160716733045)</a:t>
            </a: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Under the Guidance of                             </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Mr</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Uday</a:t>
            </a:r>
            <a:r>
              <a:rPr lang="en-US" dirty="0" smtClean="0">
                <a:latin typeface="Times New Roman" pitchFamily="18" charset="0"/>
                <a:cs typeface="Times New Roman" pitchFamily="18" charset="0"/>
              </a:rPr>
              <a:t> Kumar </a:t>
            </a:r>
          </a:p>
          <a:p>
            <a:r>
              <a:rPr lang="en-US" dirty="0" smtClean="0">
                <a:latin typeface="Times New Roman" pitchFamily="18" charset="0"/>
                <a:cs typeface="Times New Roman" pitchFamily="18" charset="0"/>
              </a:rPr>
              <a:t>    Assistant Professor</a:t>
            </a:r>
          </a:p>
          <a:p>
            <a:r>
              <a:rPr lang="en-US" smtClean="0">
                <a:latin typeface="Times New Roman" pitchFamily="18" charset="0"/>
                <a:cs typeface="Times New Roman" pitchFamily="18" charset="0"/>
              </a:rPr>
              <a:t>    Department </a:t>
            </a:r>
            <a:r>
              <a:rPr lang="en-US" dirty="0" smtClean="0">
                <a:latin typeface="Times New Roman" pitchFamily="18" charset="0"/>
                <a:cs typeface="Times New Roman" pitchFamily="18" charset="0"/>
              </a:rPr>
              <a:t>Of CSE</a:t>
            </a: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Project Coordinator</a:t>
            </a:r>
          </a:p>
          <a:p>
            <a:endParaRPr lang="en-US" b="1" dirty="0">
              <a:latin typeface="Times New Roman" pitchFamily="18" charset="0"/>
              <a:cs typeface="Times New Roman" pitchFamily="18" charset="0"/>
            </a:endParaRPr>
          </a:p>
          <a:p>
            <a:r>
              <a:rPr lang="en-US" dirty="0" smtClean="0">
                <a:latin typeface="Times New Roman" pitchFamily="18" charset="0"/>
                <a:cs typeface="Times New Roman" pitchFamily="18" charset="0"/>
              </a:rPr>
              <a:t>      Mr. </a:t>
            </a:r>
            <a:r>
              <a:rPr lang="en-US" dirty="0" err="1" smtClean="0">
                <a:latin typeface="Times New Roman" pitchFamily="18" charset="0"/>
                <a:cs typeface="Times New Roman" pitchFamily="18" charset="0"/>
              </a:rPr>
              <a:t>Sandeep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Ravikanti</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Assistant Professor</a:t>
            </a:r>
          </a:p>
          <a:p>
            <a:r>
              <a:rPr lang="en-US" dirty="0" smtClean="0">
                <a:latin typeface="Times New Roman" pitchFamily="18" charset="0"/>
                <a:cs typeface="Times New Roman" pitchFamily="18" charset="0"/>
              </a:rPr>
              <a:t>      Department Of CSE</a:t>
            </a:r>
          </a:p>
          <a:p>
            <a:endParaRPr lang="en-US" dirty="0">
              <a:latin typeface="Times New Roman" pitchFamily="18" charset="0"/>
              <a:cs typeface="Times New Roman" pitchFamily="18" charset="0"/>
            </a:endParaRPr>
          </a:p>
        </p:txBody>
      </p:sp>
      <p:sp>
        <p:nvSpPr>
          <p:cNvPr id="7" name="Rectangle 6"/>
          <p:cNvSpPr/>
          <p:nvPr/>
        </p:nvSpPr>
        <p:spPr>
          <a:xfrm>
            <a:off x="1979712" y="5805264"/>
            <a:ext cx="5241928" cy="646331"/>
          </a:xfrm>
          <a:prstGeom prst="rect">
            <a:avLst/>
          </a:prstGeom>
        </p:spPr>
        <p:txBody>
          <a:bodyPr wrap="square">
            <a:spAutoFit/>
          </a:bodyPr>
          <a:lstStyle/>
          <a:p>
            <a:pPr algn="ctr"/>
            <a:r>
              <a:rPr lang="en-US" dirty="0" smtClean="0">
                <a:solidFill>
                  <a:schemeClr val="bg1">
                    <a:lumMod val="50000"/>
                  </a:schemeClr>
                </a:solidFill>
              </a:rPr>
              <a:t>Methodist College of Engineering and Technology Department of CSE</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800" y="476672"/>
            <a:ext cx="8229600" cy="6048672"/>
          </a:xfrm>
        </p:spPr>
        <p:txBody>
          <a:bodyPr>
            <a:normAutofit/>
          </a:bodyPr>
          <a:lstStyle/>
          <a:p>
            <a:pPr>
              <a:buFont typeface="Wingdings" pitchFamily="2" charset="2"/>
              <a:buChar char="Ø"/>
            </a:pPr>
            <a:r>
              <a:rPr lang="en-US" sz="2000" b="1" dirty="0" smtClean="0">
                <a:latin typeface="Times New Roman" pitchFamily="18" charset="0"/>
                <a:cs typeface="Times New Roman" pitchFamily="18" charset="0"/>
              </a:rPr>
              <a:t>DATA OWNER</a:t>
            </a:r>
          </a:p>
          <a:p>
            <a:pPr>
              <a:buNone/>
            </a:pP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module, we develop the Customer features functionalities. Customer first register user details and login. Customer can outsource sensitive and valuable data to cloud by encrypting data and splitting data in to multiple parts. </a:t>
            </a:r>
          </a:p>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METADATA  SERVER</a:t>
            </a:r>
          </a:p>
          <a:p>
            <a:pPr>
              <a:buNone/>
            </a:pP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Metadata servers are used to store the metadata database about the information of files, CSPs and </a:t>
            </a:r>
            <a:r>
              <a:rPr lang="en-US" sz="2000" dirty="0" err="1" smtClean="0">
                <a:latin typeface="Times New Roman" pitchFamily="18" charset="0"/>
                <a:cs typeface="Times New Roman" pitchFamily="18" charset="0"/>
              </a:rPr>
              <a:t>users,which</a:t>
            </a:r>
            <a:r>
              <a:rPr lang="en-US" sz="2000" dirty="0" smtClean="0">
                <a:latin typeface="Times New Roman" pitchFamily="18" charset="0"/>
                <a:cs typeface="Times New Roman" pitchFamily="18" charset="0"/>
              </a:rPr>
              <a:t> usually are structured data representing the whole cloud file system.</a:t>
            </a:r>
          </a:p>
          <a:p>
            <a:pPr>
              <a:buNone/>
            </a:pPr>
            <a:endParaRPr lang="en-US" sz="2000" dirty="0" smtClean="0">
              <a:latin typeface="Times New Roman" pitchFamily="18" charset="0"/>
              <a:cs typeface="Times New Roman" pitchFamily="18" charset="0"/>
            </a:endParaRPr>
          </a:p>
          <a:p>
            <a:pPr>
              <a:buNone/>
            </a:pPr>
            <a:endParaRPr lang="en-US" dirty="0" smtClean="0"/>
          </a:p>
          <a:p>
            <a:endParaRPr lang="en-US" dirty="0"/>
          </a:p>
        </p:txBody>
      </p:sp>
      <p:sp>
        <p:nvSpPr>
          <p:cNvPr id="4" name="TextBox 3"/>
          <p:cNvSpPr txBox="1"/>
          <p:nvPr/>
        </p:nvSpPr>
        <p:spPr>
          <a:xfrm>
            <a:off x="2051720" y="5661248"/>
            <a:ext cx="4824536" cy="923330"/>
          </a:xfrm>
          <a:prstGeom prst="rect">
            <a:avLst/>
          </a:prstGeom>
          <a:noFill/>
        </p:spPr>
        <p:txBody>
          <a:bodyPr wrap="square" rtlCol="0">
            <a:spAutoFit/>
          </a:bodyPr>
          <a:lstStyle/>
          <a:p>
            <a:pPr algn="ctr"/>
            <a:r>
              <a:rPr lang="en-US" dirty="0" smtClean="0">
                <a:solidFill>
                  <a:schemeClr val="bg1">
                    <a:lumMod val="50000"/>
                  </a:schemeClr>
                </a:solidFill>
              </a:rPr>
              <a:t>Methodist College of Engineering and Technology Department of CSE</a:t>
            </a:r>
          </a:p>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800" y="476672"/>
            <a:ext cx="8229600" cy="6048672"/>
          </a:xfrm>
        </p:spPr>
        <p:txBody>
          <a:bodyPr>
            <a:normAutofit/>
          </a:bodyPr>
          <a:lstStyle/>
          <a:p>
            <a:pPr>
              <a:buNone/>
            </a:pPr>
            <a:endParaRPr lang="en-US" sz="2000" dirty="0" smtClean="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CLOUD SERVICE PROVIDER</a:t>
            </a:r>
          </a:p>
          <a:p>
            <a:pPr>
              <a:buFont typeface="Wingdings" pitchFamily="2" charset="2"/>
              <a:buChar char="Ø"/>
            </a:pP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module, we design the Cloud functionalities. The Cloud entity can view all customer details, file upload details and customer file download details. In this module, we use the </a:t>
            </a:r>
            <a:r>
              <a:rPr lang="en-US" sz="2000" dirty="0" err="1" smtClean="0">
                <a:latin typeface="Times New Roman" pitchFamily="18" charset="0"/>
                <a:cs typeface="Times New Roman" pitchFamily="18" charset="0"/>
              </a:rPr>
              <a:t>DriveHQ</a:t>
            </a:r>
            <a:r>
              <a:rPr lang="en-US" sz="2000" dirty="0" smtClean="0">
                <a:latin typeface="Times New Roman" pitchFamily="18" charset="0"/>
                <a:cs typeface="Times New Roman" pitchFamily="18" charset="0"/>
              </a:rPr>
              <a:t> Cloud Service API for the Cloud Integration and develop the project. </a:t>
            </a:r>
          </a:p>
          <a:p>
            <a:pPr algn="just">
              <a:buNone/>
            </a:pPr>
            <a:endParaRPr lang="en-US" sz="2000" dirty="0" smtClean="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DATA USER</a:t>
            </a:r>
          </a:p>
          <a:p>
            <a:pPr>
              <a:buFont typeface="Wingdings" pitchFamily="2" charset="2"/>
              <a:buChar char="Ø"/>
            </a:pP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Data user module is used to check user data download by requesting file from </a:t>
            </a:r>
            <a:r>
              <a:rPr lang="en-US" sz="2000" dirty="0" err="1" smtClean="0">
                <a:latin typeface="Times New Roman" pitchFamily="18" charset="0"/>
                <a:cs typeface="Times New Roman" pitchFamily="18" charset="0"/>
              </a:rPr>
              <a:t>cloud.The</a:t>
            </a:r>
            <a:r>
              <a:rPr lang="en-US" sz="2000" dirty="0" smtClean="0">
                <a:latin typeface="Times New Roman" pitchFamily="18" charset="0"/>
                <a:cs typeface="Times New Roman" pitchFamily="18" charset="0"/>
              </a:rPr>
              <a:t> read routine fetches the stored value  from the servers. </a:t>
            </a:r>
          </a:p>
          <a:p>
            <a:pPr>
              <a:buNone/>
            </a:pPr>
            <a:endParaRPr lang="en-US" dirty="0" smtClean="0"/>
          </a:p>
          <a:p>
            <a:endParaRPr lang="en-US" dirty="0"/>
          </a:p>
        </p:txBody>
      </p:sp>
      <p:sp>
        <p:nvSpPr>
          <p:cNvPr id="4" name="TextBox 3"/>
          <p:cNvSpPr txBox="1"/>
          <p:nvPr/>
        </p:nvSpPr>
        <p:spPr>
          <a:xfrm flipH="1">
            <a:off x="1691680" y="5805264"/>
            <a:ext cx="5616624" cy="646331"/>
          </a:xfrm>
          <a:prstGeom prst="rect">
            <a:avLst/>
          </a:prstGeom>
          <a:noFill/>
        </p:spPr>
        <p:txBody>
          <a:bodyPr wrap="square" rtlCol="0">
            <a:spAutoFit/>
          </a:bodyPr>
          <a:lstStyle/>
          <a:p>
            <a:pPr algn="ctr"/>
            <a:r>
              <a:rPr lang="en-US" dirty="0" smtClean="0">
                <a:solidFill>
                  <a:schemeClr val="bg1">
                    <a:lumMod val="50000"/>
                  </a:schemeClr>
                </a:solidFill>
              </a:rPr>
              <a:t>Methodist College of Engineering and Technology Department of CSE</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93920" y="295670"/>
            <a:ext cx="8087040" cy="954107"/>
          </a:xfrm>
          <a:prstGeom prst="rect">
            <a:avLst/>
          </a:prstGeom>
          <a:noFill/>
        </p:spPr>
        <p:txBody>
          <a:bodyPr wrap="square" rtlCol="0">
            <a:spAutoFit/>
          </a:bodyPr>
          <a:lstStyle/>
          <a:p>
            <a:pPr algn="ctr"/>
            <a:r>
              <a:rPr lang="en-US" sz="2800" b="1" dirty="0" smtClean="0">
                <a:latin typeface="Arial" pitchFamily="34" charset="0"/>
                <a:cs typeface="Arial" pitchFamily="34" charset="0"/>
              </a:rPr>
              <a:t>Full Stack Technology</a:t>
            </a:r>
          </a:p>
          <a:p>
            <a:pPr algn="ctr"/>
            <a:endParaRPr lang="en-US" sz="2800" dirty="0">
              <a:solidFill>
                <a:schemeClr val="accent1"/>
              </a:solidFill>
              <a:latin typeface="Arial" pitchFamily="34" charset="0"/>
              <a:cs typeface="Arial" pitchFamily="34" charset="0"/>
            </a:endParaRPr>
          </a:p>
        </p:txBody>
      </p:sp>
      <p:sp>
        <p:nvSpPr>
          <p:cNvPr id="22" name="TextBox 21"/>
          <p:cNvSpPr txBox="1"/>
          <p:nvPr/>
        </p:nvSpPr>
        <p:spPr>
          <a:xfrm>
            <a:off x="632160" y="1770178"/>
            <a:ext cx="781056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Operating System			:	Windows 7 &amp; above</a:t>
            </a:r>
          </a:p>
          <a:p>
            <a:r>
              <a:rPr lang="en-US" dirty="0" smtClean="0">
                <a:latin typeface="Times New Roman" pitchFamily="18" charset="0"/>
                <a:cs typeface="Times New Roman" pitchFamily="18" charset="0"/>
              </a:rPr>
              <a:t>User Interface			:	HTML, CSS</a:t>
            </a:r>
          </a:p>
          <a:p>
            <a:r>
              <a:rPr lang="en-US" dirty="0" smtClean="0">
                <a:latin typeface="Times New Roman" pitchFamily="18" charset="0"/>
                <a:cs typeface="Times New Roman" pitchFamily="18" charset="0"/>
              </a:rPr>
              <a:t>Programming Language		:	Java</a:t>
            </a:r>
          </a:p>
          <a:p>
            <a:r>
              <a:rPr lang="en-US" dirty="0" smtClean="0">
                <a:latin typeface="Times New Roman" pitchFamily="18" charset="0"/>
                <a:cs typeface="Times New Roman" pitchFamily="18" charset="0"/>
              </a:rPr>
              <a:t>IDE/Workbench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7.4</a:t>
            </a:r>
          </a:p>
          <a:p>
            <a:r>
              <a:rPr lang="en-IN" dirty="0" smtClean="0">
                <a:latin typeface="Times New Roman" pitchFamily="18" charset="0"/>
                <a:cs typeface="Times New Roman" pitchFamily="18" charset="0"/>
              </a:rPr>
              <a:t>RAM				:	1GB Minimum</a:t>
            </a:r>
          </a:p>
          <a:p>
            <a:r>
              <a:rPr lang="en-IN" dirty="0" smtClean="0">
                <a:latin typeface="Times New Roman" pitchFamily="18" charset="0"/>
                <a:cs typeface="Times New Roman" pitchFamily="18" charset="0"/>
              </a:rPr>
              <a:t>Database				:	</a:t>
            </a:r>
            <a:r>
              <a:rPr lang="en-IN"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sp>
        <p:nvSpPr>
          <p:cNvPr id="5" name="Rectangle 4"/>
          <p:cNvSpPr/>
          <p:nvPr/>
        </p:nvSpPr>
        <p:spPr>
          <a:xfrm>
            <a:off x="1835696" y="5733256"/>
            <a:ext cx="5518432" cy="646331"/>
          </a:xfrm>
          <a:prstGeom prst="rect">
            <a:avLst/>
          </a:prstGeom>
        </p:spPr>
        <p:txBody>
          <a:bodyPr wrap="square">
            <a:spAutoFit/>
          </a:bodyPr>
          <a:lstStyle/>
          <a:p>
            <a:pPr algn="ctr"/>
            <a:r>
              <a:rPr lang="en-US" dirty="0" smtClean="0">
                <a:solidFill>
                  <a:schemeClr val="bg1">
                    <a:lumMod val="50000"/>
                  </a:schemeClr>
                </a:solidFill>
              </a:rPr>
              <a:t>Methodist College of Engineering and Technology Department of CSE</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920" y="295670"/>
            <a:ext cx="8062912" cy="848610"/>
          </a:xfrm>
        </p:spPr>
        <p:txBody>
          <a:bodyPr/>
          <a:lstStyle/>
          <a:p>
            <a:r>
              <a:rPr lang="en-US" sz="2800" b="1" dirty="0" smtClean="0">
                <a:effectLst/>
                <a:latin typeface="Arial" pitchFamily="34" charset="0"/>
                <a:cs typeface="Arial" pitchFamily="34" charset="0"/>
              </a:rPr>
              <a:t>References</a:t>
            </a:r>
            <a:endParaRPr lang="en-US" sz="2800" b="1" dirty="0">
              <a:effectLst/>
              <a:latin typeface="Arial" pitchFamily="34" charset="0"/>
              <a:cs typeface="Arial" pitchFamily="34" charset="0"/>
            </a:endParaRPr>
          </a:p>
        </p:txBody>
      </p:sp>
      <p:sp>
        <p:nvSpPr>
          <p:cNvPr id="6" name="TextBox 5"/>
          <p:cNvSpPr txBox="1"/>
          <p:nvPr/>
        </p:nvSpPr>
        <p:spPr>
          <a:xfrm>
            <a:off x="286560" y="1032924"/>
            <a:ext cx="8570880" cy="3570208"/>
          </a:xfrm>
          <a:prstGeom prst="rect">
            <a:avLst/>
          </a:prstGeom>
          <a:noFill/>
        </p:spPr>
        <p:txBody>
          <a:bodyPr wrap="square" rtlCol="0">
            <a:spAutoFit/>
          </a:bodyPr>
          <a:lstStyle/>
          <a:p>
            <a:pPr lvl="0"/>
            <a:endParaRPr lang="en-US" sz="16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UML Distilled : A Brief Guide to the Standard Object Modeling Language By</a:t>
            </a:r>
            <a:r>
              <a:rPr lang="en-US" dirty="0" smtClean="0"/>
              <a:t> </a:t>
            </a:r>
            <a:r>
              <a:rPr lang="en-US" sz="1900" dirty="0" smtClean="0">
                <a:latin typeface="Times New Roman" pitchFamily="18" charset="0"/>
                <a:cs typeface="Times New Roman" pitchFamily="18" charset="0"/>
              </a:rPr>
              <a:t>Martin Fowler</a:t>
            </a:r>
            <a:r>
              <a:rPr lang="en-US"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p>
          <a:p>
            <a:pPr lvl="0"/>
            <a:endParaRPr lang="en-US" sz="1600" dirty="0" smtClean="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Cloud Computing  : Principles and Paradigms By </a:t>
            </a:r>
            <a:r>
              <a:rPr lang="en-US" dirty="0" err="1" smtClean="0">
                <a:latin typeface="Times New Roman" pitchFamily="18" charset="0"/>
                <a:cs typeface="Times New Roman" pitchFamily="18" charset="0"/>
              </a:rPr>
              <a:t>Rajkummar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Buyya</a:t>
            </a:r>
            <a:r>
              <a:rPr lang="en-US"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cap="all"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[3] JAVA : The Complete Reference By </a:t>
            </a:r>
            <a:r>
              <a:rPr lang="en-US" dirty="0" err="1" smtClean="0">
                <a:latin typeface="Times New Roman" pitchFamily="18" charset="0"/>
                <a:cs typeface="Times New Roman" pitchFamily="18" charset="0"/>
              </a:rPr>
              <a:t>Herber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Schildt</a:t>
            </a:r>
            <a:r>
              <a:rPr lang="en-US" dirty="0" smtClean="0">
                <a:latin typeface="Times New Roman" pitchFamily="18" charset="0"/>
                <a:cs typeface="Times New Roman" pitchFamily="18" charset="0"/>
              </a:rPr>
              <a:t>.</a:t>
            </a:r>
          </a:p>
          <a:p>
            <a:pPr lvl="0"/>
            <a:endParaRPr lang="en-US"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p>
          <a:p>
            <a:pPr lvl="0"/>
            <a:endParaRPr lang="en-US" dirty="0" smtClean="0">
              <a:latin typeface="Times New Roman" pitchFamily="18" charset="0"/>
              <a:cs typeface="Times New Roman" pitchFamily="18" charset="0"/>
            </a:endParaRPr>
          </a:p>
          <a:p>
            <a:pPr lvl="0"/>
            <a:endParaRPr lang="en-US" i="1"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p:txBody>
      </p:sp>
      <p:sp>
        <p:nvSpPr>
          <p:cNvPr id="5" name="Rectangle 4"/>
          <p:cNvSpPr/>
          <p:nvPr/>
        </p:nvSpPr>
        <p:spPr>
          <a:xfrm>
            <a:off x="1619672" y="5733256"/>
            <a:ext cx="5590440" cy="646331"/>
          </a:xfrm>
          <a:prstGeom prst="rect">
            <a:avLst/>
          </a:prstGeom>
        </p:spPr>
        <p:txBody>
          <a:bodyPr wrap="square">
            <a:spAutoFit/>
          </a:bodyPr>
          <a:lstStyle/>
          <a:p>
            <a:pPr algn="ctr"/>
            <a:r>
              <a:rPr lang="en-US" dirty="0" smtClean="0">
                <a:solidFill>
                  <a:schemeClr val="bg1">
                    <a:lumMod val="50000"/>
                  </a:schemeClr>
                </a:solidFill>
              </a:rPr>
              <a:t>Methodist College of Engineering and Technology Department of CSE</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24801" y="5087823"/>
            <a:ext cx="8228763" cy="1144631"/>
          </a:xfrm>
          <a:prstGeom prst="rect">
            <a:avLst/>
          </a:prstGeom>
          <a:noFill/>
          <a:ln>
            <a:noFill/>
          </a:ln>
        </p:spPr>
        <p:txBody>
          <a:bodyPr lIns="0" tIns="0" rIns="0" bIns="0" anchor="ctr"/>
          <a:lstStyle/>
          <a:p>
            <a:pPr algn="ctr"/>
            <a:endParaRPr lang="en-IN" sz="4400" b="0" strike="noStrike" spc="-1" dirty="0">
              <a:latin typeface="Arial"/>
            </a:endParaRPr>
          </a:p>
        </p:txBody>
      </p:sp>
      <p:sp>
        <p:nvSpPr>
          <p:cNvPr id="3" name="TextBox 2"/>
          <p:cNvSpPr txBox="1"/>
          <p:nvPr/>
        </p:nvSpPr>
        <p:spPr>
          <a:xfrm>
            <a:off x="1046880" y="2230962"/>
            <a:ext cx="7188481" cy="923330"/>
          </a:xfrm>
          <a:prstGeom prst="rect">
            <a:avLst/>
          </a:prstGeom>
          <a:noFill/>
        </p:spPr>
        <p:txBody>
          <a:bodyPr wrap="square" rtlCol="0">
            <a:spAutoFit/>
          </a:bodyPr>
          <a:lstStyle/>
          <a:p>
            <a:pPr algn="ctr"/>
            <a:r>
              <a:rPr lang="en-US" sz="5400" b="1" dirty="0" smtClean="0">
                <a:latin typeface="Times New Roman" pitchFamily="18" charset="0"/>
                <a:cs typeface="Times New Roman" pitchFamily="18" charset="0"/>
              </a:rPr>
              <a:t>Thank You</a:t>
            </a:r>
            <a:endParaRPr lang="en-US" sz="5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560" y="295669"/>
            <a:ext cx="8062912" cy="713572"/>
          </a:xfrm>
        </p:spPr>
        <p:txBody>
          <a:bodyPr>
            <a:normAutofit/>
          </a:bodyPr>
          <a:lstStyle/>
          <a:p>
            <a:pPr algn="ctr"/>
            <a:r>
              <a:rPr lang="en-US" sz="2800" b="1" dirty="0" smtClean="0">
                <a:effectLst/>
                <a:latin typeface="Arial" pitchFamily="34" charset="0"/>
                <a:cs typeface="Arial" pitchFamily="34" charset="0"/>
              </a:rPr>
              <a:t>Contents</a:t>
            </a:r>
            <a:endParaRPr lang="en-US" sz="2800" b="1" dirty="0">
              <a:effectLst/>
              <a:latin typeface="Arial" pitchFamily="34" charset="0"/>
              <a:cs typeface="Arial" pitchFamily="34" charset="0"/>
            </a:endParaRPr>
          </a:p>
        </p:txBody>
      </p:sp>
      <p:sp>
        <p:nvSpPr>
          <p:cNvPr id="3" name="Subtitle 2"/>
          <p:cNvSpPr>
            <a:spLocks noGrp="1"/>
          </p:cNvSpPr>
          <p:nvPr>
            <p:ph type="subTitle" idx="1"/>
          </p:nvPr>
        </p:nvSpPr>
        <p:spPr>
          <a:xfrm>
            <a:off x="701280" y="940767"/>
            <a:ext cx="7672320" cy="4976466"/>
          </a:xfrm>
        </p:spPr>
        <p:txBody>
          <a:bodyPr>
            <a:normAutofit/>
          </a:bodyPr>
          <a:lstStyle/>
          <a:p>
            <a:pPr algn="just">
              <a:buFont typeface="Wingdings" pitchFamily="2" charset="2"/>
              <a:buChar char="Ø"/>
            </a:pPr>
            <a:endParaRPr lang="en-US" sz="2400" dirty="0" smtClean="0">
              <a:solidFill>
                <a:schemeClr val="tx1"/>
              </a:solidFill>
              <a:latin typeface="Times New Roman" pitchFamily="18" charset="0"/>
              <a:cs typeface="Times New Roman" pitchFamily="18" charset="0"/>
            </a:endParaRPr>
          </a:p>
          <a:p>
            <a:pPr algn="just">
              <a:buFont typeface="Wingdings" pitchFamily="2" charset="2"/>
              <a:buChar char="Ø"/>
            </a:pPr>
            <a:r>
              <a:rPr lang="en-US" sz="1800" dirty="0" smtClean="0">
                <a:solidFill>
                  <a:schemeClr val="tx1"/>
                </a:solidFill>
                <a:latin typeface="Times New Roman" pitchFamily="18" charset="0"/>
                <a:cs typeface="Times New Roman" pitchFamily="18" charset="0"/>
              </a:rPr>
              <a:t>Introduction</a:t>
            </a:r>
            <a:endParaRPr lang="en-US" sz="1800" dirty="0" smtClean="0">
              <a:solidFill>
                <a:schemeClr val="tx1"/>
              </a:solidFill>
              <a:latin typeface="Times New Roman" pitchFamily="18" charset="0"/>
              <a:cs typeface="Times New Roman" pitchFamily="18" charset="0"/>
            </a:endParaRPr>
          </a:p>
          <a:p>
            <a:pPr algn="just">
              <a:buFont typeface="Wingdings" pitchFamily="2" charset="2"/>
              <a:buChar char="Ø"/>
            </a:pPr>
            <a:r>
              <a:rPr lang="en-IN" sz="1800" dirty="0" smtClean="0">
                <a:solidFill>
                  <a:schemeClr val="tx1"/>
                </a:solidFill>
                <a:latin typeface="Times New Roman" pitchFamily="18" charset="0"/>
                <a:cs typeface="Times New Roman" pitchFamily="18" charset="0"/>
              </a:rPr>
              <a:t>UML Diagram</a:t>
            </a:r>
          </a:p>
          <a:p>
            <a:pPr algn="just">
              <a:buFont typeface="Wingdings" pitchFamily="2" charset="2"/>
              <a:buChar char="Ø"/>
            </a:pPr>
            <a:r>
              <a:rPr lang="en-IN" sz="1800" dirty="0" smtClean="0">
                <a:solidFill>
                  <a:schemeClr val="tx1"/>
                </a:solidFill>
                <a:latin typeface="Times New Roman" pitchFamily="18" charset="0"/>
                <a:cs typeface="Times New Roman" pitchFamily="18" charset="0"/>
              </a:rPr>
              <a:t>Modules </a:t>
            </a:r>
            <a:endParaRPr lang="en-US" sz="1800" dirty="0" smtClean="0">
              <a:solidFill>
                <a:schemeClr val="tx1"/>
              </a:solidFill>
              <a:latin typeface="Times New Roman" pitchFamily="18" charset="0"/>
              <a:cs typeface="Times New Roman" pitchFamily="18" charset="0"/>
            </a:endParaRPr>
          </a:p>
          <a:p>
            <a:pPr algn="just">
              <a:buFont typeface="Wingdings" pitchFamily="2" charset="2"/>
              <a:buChar char="Ø"/>
            </a:pPr>
            <a:r>
              <a:rPr lang="en-US" sz="1800" dirty="0" smtClean="0">
                <a:solidFill>
                  <a:schemeClr val="tx1"/>
                </a:solidFill>
                <a:latin typeface="Times New Roman" pitchFamily="18" charset="0"/>
                <a:cs typeface="Times New Roman" pitchFamily="18" charset="0"/>
              </a:rPr>
              <a:t>Full Stack Technology</a:t>
            </a:r>
          </a:p>
          <a:p>
            <a:pPr algn="just">
              <a:buFont typeface="Wingdings" pitchFamily="2" charset="2"/>
              <a:buChar char="Ø"/>
            </a:pPr>
            <a:r>
              <a:rPr lang="en-US" sz="1800" dirty="0" smtClean="0">
                <a:solidFill>
                  <a:schemeClr val="tx1"/>
                </a:solidFill>
                <a:latin typeface="Times New Roman" pitchFamily="18" charset="0"/>
                <a:cs typeface="Times New Roman" pitchFamily="18" charset="0"/>
              </a:rPr>
              <a:t>References</a:t>
            </a:r>
          </a:p>
        </p:txBody>
      </p:sp>
      <p:sp>
        <p:nvSpPr>
          <p:cNvPr id="5" name="Rectangle 4"/>
          <p:cNvSpPr/>
          <p:nvPr/>
        </p:nvSpPr>
        <p:spPr>
          <a:xfrm>
            <a:off x="1547664" y="5589240"/>
            <a:ext cx="5817992" cy="646331"/>
          </a:xfrm>
          <a:prstGeom prst="rect">
            <a:avLst/>
          </a:prstGeom>
        </p:spPr>
        <p:txBody>
          <a:bodyPr wrap="square">
            <a:spAutoFit/>
          </a:bodyPr>
          <a:lstStyle/>
          <a:p>
            <a:pPr algn="ctr"/>
            <a:r>
              <a:rPr lang="en-US" dirty="0" smtClean="0">
                <a:solidFill>
                  <a:schemeClr val="bg1">
                    <a:lumMod val="50000"/>
                  </a:schemeClr>
                </a:solidFill>
              </a:rPr>
              <a:t>Methodist College of Engineering and Technology Department of CSE</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24801" y="1"/>
            <a:ext cx="8228763" cy="1144631"/>
          </a:xfrm>
          <a:prstGeom prst="rect">
            <a:avLst/>
          </a:prstGeom>
          <a:noFill/>
          <a:ln>
            <a:noFill/>
          </a:ln>
        </p:spPr>
        <p:txBody>
          <a:bodyPr lIns="0" tIns="0" rIns="0" bIns="0" anchor="ctr"/>
          <a:lstStyle/>
          <a:p>
            <a:pPr algn="ctr"/>
            <a:r>
              <a:rPr lang="en-IN" sz="2800" b="1" strike="noStrike" spc="-1" dirty="0">
                <a:latin typeface="Times New Roman" pitchFamily="18" charset="0"/>
                <a:cs typeface="Times New Roman" pitchFamily="18" charset="0"/>
              </a:rPr>
              <a:t>Introduction</a:t>
            </a:r>
          </a:p>
        </p:txBody>
      </p:sp>
      <p:sp>
        <p:nvSpPr>
          <p:cNvPr id="46" name="TextShape 2"/>
          <p:cNvSpPr txBox="1"/>
          <p:nvPr/>
        </p:nvSpPr>
        <p:spPr>
          <a:xfrm>
            <a:off x="286560" y="1401551"/>
            <a:ext cx="8432640" cy="4423525"/>
          </a:xfrm>
          <a:prstGeom prst="rect">
            <a:avLst/>
          </a:prstGeom>
          <a:noFill/>
          <a:ln>
            <a:noFill/>
          </a:ln>
        </p:spPr>
        <p:txBody>
          <a:bodyPr lIns="0" tIns="0" rIns="0" bIns="0" numCol="1">
            <a:noAutofit/>
          </a:bodyPr>
          <a:lstStyle/>
          <a:p>
            <a:pPr algn="just"/>
            <a:endParaRPr lang="en-IN" spc="-1" dirty="0" smtClean="0">
              <a:latin typeface="Times New Roman" pitchFamily="18" charset="0"/>
              <a:cs typeface="Times New Roman" pitchFamily="18" charset="0"/>
            </a:endParaRPr>
          </a:p>
        </p:txBody>
      </p:sp>
      <p:sp>
        <p:nvSpPr>
          <p:cNvPr id="5" name="Rectangle 4"/>
          <p:cNvSpPr/>
          <p:nvPr/>
        </p:nvSpPr>
        <p:spPr>
          <a:xfrm>
            <a:off x="1835696" y="5589240"/>
            <a:ext cx="5751760" cy="646331"/>
          </a:xfrm>
          <a:prstGeom prst="rect">
            <a:avLst/>
          </a:prstGeom>
        </p:spPr>
        <p:txBody>
          <a:bodyPr wrap="square">
            <a:spAutoFit/>
          </a:bodyPr>
          <a:lstStyle/>
          <a:p>
            <a:pPr algn="ctr"/>
            <a:r>
              <a:rPr lang="en-US" dirty="0" smtClean="0">
                <a:solidFill>
                  <a:schemeClr val="bg1">
                    <a:lumMod val="50000"/>
                  </a:schemeClr>
                </a:solidFill>
              </a:rPr>
              <a:t>Methodist College of Engineering and Technology Department of CSE</a:t>
            </a:r>
            <a:endParaRPr lang="en-US" dirty="0">
              <a:solidFill>
                <a:schemeClr val="bg1">
                  <a:lumMod val="50000"/>
                </a:schemeClr>
              </a:solidFill>
            </a:endParaRPr>
          </a:p>
        </p:txBody>
      </p:sp>
      <p:sp>
        <p:nvSpPr>
          <p:cNvPr id="6" name="Rectangle 5"/>
          <p:cNvSpPr/>
          <p:nvPr/>
        </p:nvSpPr>
        <p:spPr>
          <a:xfrm>
            <a:off x="632160" y="1401551"/>
            <a:ext cx="7810560" cy="2246769"/>
          </a:xfrm>
          <a:prstGeom prst="rect">
            <a:avLst/>
          </a:prstGeom>
        </p:spPr>
        <p:txBody>
          <a:bodyPr wrap="square">
            <a:spAutoFit/>
          </a:bodyPr>
          <a:lstStyle/>
          <a:p>
            <a:pPr algn="just">
              <a:buFont typeface="Arial" pitchFamily="34" charset="0"/>
              <a:buChar char="•"/>
            </a:pPr>
            <a:r>
              <a:rPr lang="en-US" sz="2000" dirty="0" smtClean="0">
                <a:latin typeface="Times New Roman" pitchFamily="18" charset="0"/>
                <a:cs typeface="Times New Roman" pitchFamily="18" charset="0"/>
              </a:rPr>
              <a:t>  Centralized cloud storage services are criticized for grabbing the control of users data, which allows storage providers to run analytics for marketing and advertising.</a:t>
            </a:r>
          </a:p>
          <a:p>
            <a:pPr algn="just">
              <a:buFont typeface="Arial" pitchFamily="34" charset="0"/>
              <a:buChar char="•"/>
            </a:pPr>
            <a:r>
              <a:rPr lang="en-US" sz="2000" dirty="0" smtClean="0">
                <a:latin typeface="Times New Roman" pitchFamily="18" charset="0"/>
                <a:cs typeface="Times New Roman" pitchFamily="18" charset="0"/>
              </a:rPr>
              <a:t>  Also the information in users data can be leaked. In our project the  possible solution to reduce the risk of information leakage is to employ </a:t>
            </a:r>
            <a:r>
              <a:rPr lang="en-US" sz="2000" dirty="0" err="1" smtClean="0">
                <a:latin typeface="Times New Roman" pitchFamily="18" charset="0"/>
                <a:cs typeface="Times New Roman" pitchFamily="18" charset="0"/>
              </a:rPr>
              <a:t>multicloud</a:t>
            </a:r>
            <a:r>
              <a:rPr lang="en-US" sz="2000" dirty="0" smtClean="0">
                <a:latin typeface="Times New Roman" pitchFamily="18" charset="0"/>
                <a:cs typeface="Times New Roman" pitchFamily="18" charset="0"/>
              </a:rPr>
              <a:t> storage systems in which no single point of attack can leak all the information.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Arial" pitchFamily="34" charset="0"/>
                <a:cs typeface="Arial" pitchFamily="34" charset="0"/>
              </a:rPr>
              <a:t>UML Diagrams</a:t>
            </a:r>
            <a:endParaRPr lang="en-US" sz="2800" b="1" dirty="0">
              <a:latin typeface="Arial" pitchFamily="34" charset="0"/>
              <a:cs typeface="Arial" pitchFamily="34" charset="0"/>
            </a:endParaRPr>
          </a:p>
        </p:txBody>
      </p:sp>
      <p:sp>
        <p:nvSpPr>
          <p:cNvPr id="6" name="TextBox 5"/>
          <p:cNvSpPr txBox="1"/>
          <p:nvPr/>
        </p:nvSpPr>
        <p:spPr>
          <a:xfrm>
            <a:off x="3779912" y="5589240"/>
            <a:ext cx="1468735" cy="369332"/>
          </a:xfrm>
          <a:prstGeom prst="rect">
            <a:avLst/>
          </a:prstGeom>
          <a:noFill/>
        </p:spPr>
        <p:txBody>
          <a:bodyPr wrap="none" rtlCol="0">
            <a:spAutoFit/>
          </a:bodyPr>
          <a:lstStyle/>
          <a:p>
            <a:pPr algn="ctr"/>
            <a:r>
              <a:rPr lang="en-IN" dirty="0" smtClean="0"/>
              <a:t>Class diagram</a:t>
            </a:r>
            <a:endParaRPr lang="en-US" dirty="0"/>
          </a:p>
        </p:txBody>
      </p:sp>
      <p:sp>
        <p:nvSpPr>
          <p:cNvPr id="5" name="TextBox 4"/>
          <p:cNvSpPr txBox="1"/>
          <p:nvPr/>
        </p:nvSpPr>
        <p:spPr>
          <a:xfrm>
            <a:off x="1547664" y="5934670"/>
            <a:ext cx="5760640" cy="923330"/>
          </a:xfrm>
          <a:prstGeom prst="rect">
            <a:avLst/>
          </a:prstGeom>
          <a:noFill/>
        </p:spPr>
        <p:txBody>
          <a:bodyPr wrap="square" rtlCol="0">
            <a:spAutoFit/>
          </a:bodyPr>
          <a:lstStyle/>
          <a:p>
            <a:pPr algn="ctr"/>
            <a:r>
              <a:rPr lang="en-US" dirty="0" smtClean="0">
                <a:solidFill>
                  <a:schemeClr val="bg1">
                    <a:lumMod val="50000"/>
                  </a:schemeClr>
                </a:solidFill>
              </a:rPr>
              <a:t>Methodist College of Engineering and Technology Department of CSE</a:t>
            </a:r>
          </a:p>
          <a:p>
            <a:pPr algn="ctr"/>
            <a:endParaRPr lang="en-US" dirty="0"/>
          </a:p>
        </p:txBody>
      </p:sp>
      <p:pic>
        <p:nvPicPr>
          <p:cNvPr id="7" name="Picture 6" descr="CLASS.jpg"/>
          <p:cNvPicPr>
            <a:picLocks noChangeAspect="1"/>
          </p:cNvPicPr>
          <p:nvPr/>
        </p:nvPicPr>
        <p:blipFill>
          <a:blip r:embed="rId3" cstate="print"/>
          <a:stretch>
            <a:fillRect/>
          </a:stretch>
        </p:blipFill>
        <p:spPr>
          <a:xfrm>
            <a:off x="1973580" y="1402080"/>
            <a:ext cx="5196840" cy="40538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9872" y="5517232"/>
            <a:ext cx="1864678" cy="369332"/>
          </a:xfrm>
          <a:prstGeom prst="rect">
            <a:avLst/>
          </a:prstGeom>
          <a:noFill/>
        </p:spPr>
        <p:txBody>
          <a:bodyPr wrap="none" rtlCol="0">
            <a:spAutoFit/>
          </a:bodyPr>
          <a:lstStyle/>
          <a:p>
            <a:pPr algn="ctr"/>
            <a:r>
              <a:rPr lang="en-IN" dirty="0" smtClean="0"/>
              <a:t>Use-Case diagram</a:t>
            </a:r>
            <a:endParaRPr lang="en-US" dirty="0"/>
          </a:p>
        </p:txBody>
      </p:sp>
      <p:sp>
        <p:nvSpPr>
          <p:cNvPr id="6" name="TextBox 5"/>
          <p:cNvSpPr txBox="1"/>
          <p:nvPr/>
        </p:nvSpPr>
        <p:spPr>
          <a:xfrm>
            <a:off x="827584" y="6093297"/>
            <a:ext cx="7704856" cy="1200329"/>
          </a:xfrm>
          <a:prstGeom prst="rect">
            <a:avLst/>
          </a:prstGeom>
          <a:noFill/>
        </p:spPr>
        <p:txBody>
          <a:bodyPr wrap="square" rtlCol="0">
            <a:spAutoFit/>
          </a:bodyPr>
          <a:lstStyle/>
          <a:p>
            <a:pPr algn="ctr"/>
            <a:r>
              <a:rPr lang="en-US" dirty="0" smtClean="0">
                <a:solidFill>
                  <a:schemeClr val="bg1">
                    <a:lumMod val="50000"/>
                  </a:schemeClr>
                </a:solidFill>
              </a:rPr>
              <a:t>Methodist College of Engineering and Technology</a:t>
            </a:r>
          </a:p>
          <a:p>
            <a:pPr algn="ctr"/>
            <a:r>
              <a:rPr lang="en-US" dirty="0" smtClean="0">
                <a:solidFill>
                  <a:schemeClr val="bg1">
                    <a:lumMod val="50000"/>
                  </a:schemeClr>
                </a:solidFill>
              </a:rPr>
              <a:t>Department of CSE</a:t>
            </a:r>
          </a:p>
          <a:p>
            <a:pPr algn="ctr"/>
            <a:endParaRPr lang="en-US" dirty="0" smtClean="0"/>
          </a:p>
          <a:p>
            <a:pPr algn="ctr"/>
            <a:endParaRPr lang="en-US" dirty="0"/>
          </a:p>
        </p:txBody>
      </p:sp>
      <p:pic>
        <p:nvPicPr>
          <p:cNvPr id="8" name="Picture 7" descr="UseCaseDiagram1__.jpg"/>
          <p:cNvPicPr>
            <a:picLocks noChangeAspect="1"/>
          </p:cNvPicPr>
          <p:nvPr/>
        </p:nvPicPr>
        <p:blipFill>
          <a:blip r:embed="rId2" cstate="print"/>
          <a:stretch>
            <a:fillRect/>
          </a:stretch>
        </p:blipFill>
        <p:spPr>
          <a:xfrm>
            <a:off x="1181100" y="929640"/>
            <a:ext cx="6781800" cy="49987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5896" y="5661248"/>
            <a:ext cx="1917577" cy="369332"/>
          </a:xfrm>
          <a:prstGeom prst="rect">
            <a:avLst/>
          </a:prstGeom>
          <a:noFill/>
        </p:spPr>
        <p:txBody>
          <a:bodyPr wrap="none" rtlCol="0">
            <a:spAutoFit/>
          </a:bodyPr>
          <a:lstStyle/>
          <a:p>
            <a:pPr algn="ctr"/>
            <a:r>
              <a:rPr lang="en-IN" dirty="0" smtClean="0"/>
              <a:t>Sequence diagram</a:t>
            </a:r>
            <a:endParaRPr lang="en-US" dirty="0"/>
          </a:p>
        </p:txBody>
      </p:sp>
      <p:sp>
        <p:nvSpPr>
          <p:cNvPr id="4" name="TextBox 3"/>
          <p:cNvSpPr txBox="1"/>
          <p:nvPr/>
        </p:nvSpPr>
        <p:spPr>
          <a:xfrm>
            <a:off x="899592" y="5657671"/>
            <a:ext cx="6480720" cy="1754326"/>
          </a:xfrm>
          <a:prstGeom prst="rect">
            <a:avLst/>
          </a:prstGeom>
          <a:noFill/>
        </p:spPr>
        <p:txBody>
          <a:bodyPr wrap="square" rtlCol="0">
            <a:spAutoFit/>
          </a:bodyPr>
          <a:lstStyle/>
          <a:p>
            <a:pPr algn="ctr"/>
            <a:endParaRPr lang="en-US" dirty="0" smtClean="0">
              <a:solidFill>
                <a:schemeClr val="bg1">
                  <a:lumMod val="50000"/>
                </a:schemeClr>
              </a:solidFill>
            </a:endParaRPr>
          </a:p>
          <a:p>
            <a:pPr algn="ctr"/>
            <a:endParaRPr lang="en-US" dirty="0" smtClean="0">
              <a:solidFill>
                <a:schemeClr val="bg1">
                  <a:lumMod val="50000"/>
                </a:schemeClr>
              </a:solidFill>
            </a:endParaRPr>
          </a:p>
          <a:p>
            <a:pPr algn="ctr"/>
            <a:r>
              <a:rPr lang="en-US" dirty="0" smtClean="0">
                <a:solidFill>
                  <a:schemeClr val="bg1">
                    <a:lumMod val="50000"/>
                  </a:schemeClr>
                </a:solidFill>
              </a:rPr>
              <a:t>Methodist College of Engineering and Technology </a:t>
            </a:r>
          </a:p>
          <a:p>
            <a:pPr algn="ctr"/>
            <a:r>
              <a:rPr lang="en-US" dirty="0" smtClean="0">
                <a:solidFill>
                  <a:schemeClr val="bg1">
                    <a:lumMod val="50000"/>
                  </a:schemeClr>
                </a:solidFill>
              </a:rPr>
              <a:t>Department of CSE</a:t>
            </a:r>
          </a:p>
          <a:p>
            <a:pPr algn="ctr"/>
            <a:endParaRPr lang="en-US" dirty="0" smtClean="0"/>
          </a:p>
          <a:p>
            <a:endParaRPr lang="en-US" dirty="0"/>
          </a:p>
        </p:txBody>
      </p:sp>
      <p:sp>
        <p:nvSpPr>
          <p:cNvPr id="7" name="TextBox 6"/>
          <p:cNvSpPr txBox="1"/>
          <p:nvPr/>
        </p:nvSpPr>
        <p:spPr>
          <a:xfrm>
            <a:off x="1403648" y="1628800"/>
            <a:ext cx="184731" cy="369332"/>
          </a:xfrm>
          <a:prstGeom prst="rect">
            <a:avLst/>
          </a:prstGeom>
          <a:noFill/>
        </p:spPr>
        <p:txBody>
          <a:bodyPr wrap="none" rtlCol="0">
            <a:spAutoFit/>
          </a:bodyPr>
          <a:lstStyle/>
          <a:p>
            <a:endParaRPr lang="en-US" dirty="0"/>
          </a:p>
        </p:txBody>
      </p:sp>
      <p:pic>
        <p:nvPicPr>
          <p:cNvPr id="8" name="Picture 7" descr="Basic Sequence Diagram (1)___.png"/>
          <p:cNvPicPr>
            <a:picLocks noChangeAspect="1"/>
          </p:cNvPicPr>
          <p:nvPr/>
        </p:nvPicPr>
        <p:blipFill>
          <a:blip r:embed="rId2" cstate="print"/>
          <a:stretch>
            <a:fillRect/>
          </a:stretch>
        </p:blipFill>
        <p:spPr>
          <a:xfrm>
            <a:off x="2051720" y="260648"/>
            <a:ext cx="4882149" cy="5400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1880" y="5589240"/>
            <a:ext cx="1701171" cy="369332"/>
          </a:xfrm>
          <a:prstGeom prst="rect">
            <a:avLst/>
          </a:prstGeom>
          <a:noFill/>
        </p:spPr>
        <p:txBody>
          <a:bodyPr wrap="none" rtlCol="0">
            <a:spAutoFit/>
          </a:bodyPr>
          <a:lstStyle/>
          <a:p>
            <a:pPr algn="ctr"/>
            <a:r>
              <a:rPr lang="en-IN" dirty="0" smtClean="0"/>
              <a:t>Activity diagram</a:t>
            </a:r>
            <a:endParaRPr lang="en-US" dirty="0"/>
          </a:p>
        </p:txBody>
      </p:sp>
      <p:sp>
        <p:nvSpPr>
          <p:cNvPr id="4" name="TextBox 3"/>
          <p:cNvSpPr txBox="1"/>
          <p:nvPr/>
        </p:nvSpPr>
        <p:spPr>
          <a:xfrm>
            <a:off x="251520" y="5445224"/>
            <a:ext cx="8496944" cy="1754326"/>
          </a:xfrm>
          <a:prstGeom prst="rect">
            <a:avLst/>
          </a:prstGeom>
          <a:noFill/>
        </p:spPr>
        <p:txBody>
          <a:bodyPr wrap="square" rtlCol="0">
            <a:spAutoFit/>
          </a:bodyPr>
          <a:lstStyle/>
          <a:p>
            <a:pPr algn="ctr"/>
            <a:endParaRPr lang="en-US" dirty="0" smtClean="0">
              <a:solidFill>
                <a:schemeClr val="bg1">
                  <a:lumMod val="50000"/>
                </a:schemeClr>
              </a:solidFill>
            </a:endParaRPr>
          </a:p>
          <a:p>
            <a:pPr algn="ctr"/>
            <a:endParaRPr lang="en-US" dirty="0" smtClean="0">
              <a:solidFill>
                <a:schemeClr val="bg1">
                  <a:lumMod val="50000"/>
                </a:schemeClr>
              </a:solidFill>
            </a:endParaRPr>
          </a:p>
          <a:p>
            <a:pPr algn="ctr"/>
            <a:r>
              <a:rPr lang="en-US" dirty="0" smtClean="0">
                <a:solidFill>
                  <a:schemeClr val="bg1">
                    <a:lumMod val="50000"/>
                  </a:schemeClr>
                </a:solidFill>
              </a:rPr>
              <a:t>Methodist College of Engineering and Technology </a:t>
            </a:r>
          </a:p>
          <a:p>
            <a:pPr algn="ctr"/>
            <a:r>
              <a:rPr lang="en-US" dirty="0" smtClean="0">
                <a:solidFill>
                  <a:schemeClr val="bg1">
                    <a:lumMod val="50000"/>
                  </a:schemeClr>
                </a:solidFill>
              </a:rPr>
              <a:t>Department of CSE</a:t>
            </a:r>
          </a:p>
          <a:p>
            <a:pPr algn="ctr"/>
            <a:endParaRPr lang="en-US" dirty="0" smtClean="0"/>
          </a:p>
          <a:p>
            <a:endParaRPr lang="en-US" dirty="0"/>
          </a:p>
        </p:txBody>
      </p:sp>
      <p:pic>
        <p:nvPicPr>
          <p:cNvPr id="6" name="Picture 5" descr="SWIM.jpg"/>
          <p:cNvPicPr>
            <a:picLocks noChangeAspect="1"/>
          </p:cNvPicPr>
          <p:nvPr/>
        </p:nvPicPr>
        <p:blipFill>
          <a:blip r:embed="rId2" cstate="print"/>
          <a:stretch>
            <a:fillRect/>
          </a:stretch>
        </p:blipFill>
        <p:spPr>
          <a:xfrm>
            <a:off x="2782646" y="260648"/>
            <a:ext cx="3578707" cy="53285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08854" y="5589240"/>
            <a:ext cx="2067234" cy="369332"/>
          </a:xfrm>
          <a:prstGeom prst="rect">
            <a:avLst/>
          </a:prstGeom>
          <a:noFill/>
        </p:spPr>
        <p:txBody>
          <a:bodyPr wrap="none" rtlCol="0">
            <a:spAutoFit/>
          </a:bodyPr>
          <a:lstStyle/>
          <a:p>
            <a:pPr algn="ctr"/>
            <a:r>
              <a:rPr lang="en-IN" dirty="0" smtClean="0"/>
              <a:t>State Chart Diagram</a:t>
            </a:r>
            <a:endParaRPr lang="en-US" dirty="0"/>
          </a:p>
        </p:txBody>
      </p:sp>
      <p:sp>
        <p:nvSpPr>
          <p:cNvPr id="4" name="TextBox 3"/>
          <p:cNvSpPr txBox="1"/>
          <p:nvPr/>
        </p:nvSpPr>
        <p:spPr>
          <a:xfrm>
            <a:off x="251520" y="5445224"/>
            <a:ext cx="8496944" cy="1754326"/>
          </a:xfrm>
          <a:prstGeom prst="rect">
            <a:avLst/>
          </a:prstGeom>
          <a:noFill/>
        </p:spPr>
        <p:txBody>
          <a:bodyPr wrap="square" rtlCol="0">
            <a:spAutoFit/>
          </a:bodyPr>
          <a:lstStyle/>
          <a:p>
            <a:pPr algn="ctr"/>
            <a:endParaRPr lang="en-US" dirty="0" smtClean="0">
              <a:solidFill>
                <a:schemeClr val="bg1">
                  <a:lumMod val="50000"/>
                </a:schemeClr>
              </a:solidFill>
            </a:endParaRPr>
          </a:p>
          <a:p>
            <a:pPr algn="ctr"/>
            <a:endParaRPr lang="en-US" dirty="0" smtClean="0">
              <a:solidFill>
                <a:schemeClr val="bg1">
                  <a:lumMod val="50000"/>
                </a:schemeClr>
              </a:solidFill>
            </a:endParaRPr>
          </a:p>
          <a:p>
            <a:pPr algn="ctr"/>
            <a:r>
              <a:rPr lang="en-US" dirty="0" smtClean="0">
                <a:solidFill>
                  <a:schemeClr val="bg1">
                    <a:lumMod val="50000"/>
                  </a:schemeClr>
                </a:solidFill>
              </a:rPr>
              <a:t>Methodist College of Engineering and Technology </a:t>
            </a:r>
          </a:p>
          <a:p>
            <a:pPr algn="ctr"/>
            <a:r>
              <a:rPr lang="en-US" dirty="0" smtClean="0">
                <a:solidFill>
                  <a:schemeClr val="bg1">
                    <a:lumMod val="50000"/>
                  </a:schemeClr>
                </a:solidFill>
              </a:rPr>
              <a:t>Department of CSE</a:t>
            </a:r>
          </a:p>
          <a:p>
            <a:pPr algn="ctr"/>
            <a:endParaRPr lang="en-US" dirty="0" smtClean="0"/>
          </a:p>
          <a:p>
            <a:endParaRPr lang="en-US" dirty="0"/>
          </a:p>
        </p:txBody>
      </p:sp>
      <p:pic>
        <p:nvPicPr>
          <p:cNvPr id="6" name="Picture 5" descr="StatechartDiagram1.jpg"/>
          <p:cNvPicPr>
            <a:picLocks noChangeAspect="1"/>
          </p:cNvPicPr>
          <p:nvPr/>
        </p:nvPicPr>
        <p:blipFill>
          <a:blip r:embed="rId2" cstate="print"/>
          <a:stretch>
            <a:fillRect/>
          </a:stretch>
        </p:blipFill>
        <p:spPr>
          <a:xfrm>
            <a:off x="1403648" y="1124744"/>
            <a:ext cx="5654040" cy="381642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Arial" pitchFamily="34" charset="0"/>
                <a:cs typeface="Arial" pitchFamily="34" charset="0"/>
              </a:rPr>
              <a:t>Modules</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424800" y="1585865"/>
            <a:ext cx="8229600" cy="3041174"/>
          </a:xfrm>
        </p:spPr>
        <p:txBody>
          <a:bodyPr/>
          <a:lstStyle/>
          <a:p>
            <a:r>
              <a:rPr lang="en-US" sz="2000" dirty="0" smtClean="0">
                <a:latin typeface="Times New Roman" pitchFamily="18" charset="0"/>
                <a:cs typeface="Times New Roman" pitchFamily="18" charset="0"/>
              </a:rPr>
              <a:t>DATA OWNER</a:t>
            </a:r>
          </a:p>
          <a:p>
            <a:r>
              <a:rPr lang="en-US" sz="2000" dirty="0" smtClean="0">
                <a:latin typeface="Times New Roman" pitchFamily="18" charset="0"/>
                <a:cs typeface="Times New Roman" pitchFamily="18" charset="0"/>
              </a:rPr>
              <a:t>METADATA  SERVER</a:t>
            </a:r>
          </a:p>
          <a:p>
            <a:r>
              <a:rPr lang="en-US" sz="2000" dirty="0" smtClean="0">
                <a:latin typeface="Times New Roman" pitchFamily="18" charset="0"/>
                <a:cs typeface="Times New Roman" pitchFamily="18" charset="0"/>
              </a:rPr>
              <a:t>CLOUD SERVICE PROVIDER</a:t>
            </a:r>
          </a:p>
          <a:p>
            <a:r>
              <a:rPr lang="en-US" sz="2000" dirty="0" smtClean="0">
                <a:latin typeface="Times New Roman" pitchFamily="18" charset="0"/>
                <a:cs typeface="Times New Roman" pitchFamily="18" charset="0"/>
              </a:rPr>
              <a:t>DATA USER</a:t>
            </a:r>
          </a:p>
          <a:p>
            <a:pPr>
              <a:buNone/>
            </a:pPr>
            <a:endParaRPr lang="en-US" dirty="0" smtClean="0"/>
          </a:p>
          <a:p>
            <a:endParaRPr lang="en-US" dirty="0"/>
          </a:p>
        </p:txBody>
      </p:sp>
      <p:sp>
        <p:nvSpPr>
          <p:cNvPr id="4" name="TextBox 3"/>
          <p:cNvSpPr txBox="1"/>
          <p:nvPr/>
        </p:nvSpPr>
        <p:spPr>
          <a:xfrm>
            <a:off x="1763688" y="5657671"/>
            <a:ext cx="5616624" cy="1200329"/>
          </a:xfrm>
          <a:prstGeom prst="rect">
            <a:avLst/>
          </a:prstGeom>
          <a:noFill/>
        </p:spPr>
        <p:txBody>
          <a:bodyPr wrap="square" rtlCol="0">
            <a:spAutoFit/>
          </a:bodyPr>
          <a:lstStyle/>
          <a:p>
            <a:pPr algn="ctr"/>
            <a:r>
              <a:rPr lang="en-US" dirty="0" smtClean="0">
                <a:solidFill>
                  <a:schemeClr val="bg1">
                    <a:lumMod val="50000"/>
                  </a:schemeClr>
                </a:solidFill>
              </a:rPr>
              <a:t>Methodist College of Engineering and Technology Department of CSE</a:t>
            </a:r>
          </a:p>
          <a:p>
            <a:pPr algn="ct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391</Words>
  <Application>Microsoft Office PowerPoint</Application>
  <PresentationFormat>On-screen Show (4:3)</PresentationFormat>
  <Paragraphs>105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Contents</vt:lpstr>
      <vt:lpstr>Slide 3</vt:lpstr>
      <vt:lpstr>UML Diagrams</vt:lpstr>
      <vt:lpstr>Slide 5</vt:lpstr>
      <vt:lpstr>Slide 6</vt:lpstr>
      <vt:lpstr>Slide 7</vt:lpstr>
      <vt:lpstr>Slide 8</vt:lpstr>
      <vt:lpstr>Modules</vt:lpstr>
      <vt:lpstr>Slide 10</vt:lpstr>
      <vt:lpstr>Slide 11</vt:lpstr>
      <vt:lpstr>Slide 12</vt:lpstr>
      <vt:lpstr>References</vt:lpstr>
      <vt:lpstr>Slide 14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GAUTHAM RAJ</dc:creator>
  <cp:lastModifiedBy>Raman Chinna</cp:lastModifiedBy>
  <cp:revision>94</cp:revision>
  <dcterms:created xsi:type="dcterms:W3CDTF">2020-01-28T11:11:27Z</dcterms:created>
  <dcterms:modified xsi:type="dcterms:W3CDTF">2020-05-05T13:14:34Z</dcterms:modified>
</cp:coreProperties>
</file>