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23"/>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64FA2-4AA0-4BE5-BFE6-512FAE467BE6}" type="datetimeFigureOut">
              <a:rPr lang="en-IN" smtClean="0"/>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60731-958B-4955-9060-65D742E9CE25}" type="slidenum">
              <a:rPr lang="en-IN" smtClean="0"/>
              <a:t>‹#›</a:t>
            </a:fld>
            <a:endParaRPr lang="en-IN"/>
          </a:p>
        </p:txBody>
      </p:sp>
    </p:spTree>
    <p:extLst>
      <p:ext uri="{BB962C8B-B14F-4D97-AF65-F5344CB8AC3E}">
        <p14:creationId xmlns:p14="http://schemas.microsoft.com/office/powerpoint/2010/main" val="359175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119536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310169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8117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792814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284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450682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3983485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58291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427003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63486-1F0A-4E33-965B-5022E6057326}"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323521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863486-1F0A-4E33-965B-5022E6057326}"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267178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863486-1F0A-4E33-965B-5022E6057326}"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368064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863486-1F0A-4E33-965B-5022E6057326}"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273113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63486-1F0A-4E33-965B-5022E6057326}"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282782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863486-1F0A-4E33-965B-5022E6057326}"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318236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63486-1F0A-4E33-965B-5022E6057326}"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8F1E4-840C-45DF-A6F6-92118FF7E20D}" type="slidenum">
              <a:rPr lang="en-IN" smtClean="0"/>
              <a:t>‹#›</a:t>
            </a:fld>
            <a:endParaRPr lang="en-IN"/>
          </a:p>
        </p:txBody>
      </p:sp>
    </p:spTree>
    <p:extLst>
      <p:ext uri="{BB962C8B-B14F-4D97-AF65-F5344CB8AC3E}">
        <p14:creationId xmlns:p14="http://schemas.microsoft.com/office/powerpoint/2010/main" val="281992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863486-1F0A-4E33-965B-5022E6057326}" type="datetimeFigureOut">
              <a:rPr lang="en-IN" smtClean="0"/>
              <a:t>17-05-2023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A8F1E4-840C-45DF-A6F6-92118FF7E20D}" type="slidenum">
              <a:rPr lang="en-IN" smtClean="0"/>
              <a:t>‹#›</a:t>
            </a:fld>
            <a:endParaRPr lang="en-IN"/>
          </a:p>
        </p:txBody>
      </p:sp>
    </p:spTree>
    <p:extLst>
      <p:ext uri="{BB962C8B-B14F-4D97-AF65-F5344CB8AC3E}">
        <p14:creationId xmlns:p14="http://schemas.microsoft.com/office/powerpoint/2010/main" val="3843602734"/>
      </p:ext>
    </p:extLst>
  </p:cSld>
  <p:clrMap bg1="dk1" tx1="lt1" bg2="dk2" tx2="lt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EE6E-C071-47C4-49F2-CDAA0BFFE08B}"/>
              </a:ext>
            </a:extLst>
          </p:cNvPr>
          <p:cNvSpPr>
            <a:spLocks noGrp="1"/>
          </p:cNvSpPr>
          <p:nvPr>
            <p:ph type="ctrTitle"/>
          </p:nvPr>
        </p:nvSpPr>
        <p:spPr/>
        <p:txBody>
          <a:bodyPr>
            <a:noAutofit/>
          </a:bodyPr>
          <a:lstStyle/>
          <a:p>
            <a:r>
              <a:rPr lang="en-US" dirty="0"/>
              <a:t>Telco Customer Churn Prediction using Logistic Regression</a:t>
            </a:r>
            <a:endParaRPr lang="en-IN" dirty="0"/>
          </a:p>
        </p:txBody>
      </p:sp>
      <p:sp>
        <p:nvSpPr>
          <p:cNvPr id="3" name="Subtitle 2">
            <a:extLst>
              <a:ext uri="{FF2B5EF4-FFF2-40B4-BE49-F238E27FC236}">
                <a16:creationId xmlns:a16="http://schemas.microsoft.com/office/drawing/2014/main" id="{4FA2DE1B-4E29-C9ED-CB1A-102B5EACD83B}"/>
              </a:ext>
            </a:extLst>
          </p:cNvPr>
          <p:cNvSpPr>
            <a:spLocks noGrp="1"/>
          </p:cNvSpPr>
          <p:nvPr>
            <p:ph type="subTitle" idx="1"/>
          </p:nvPr>
        </p:nvSpPr>
        <p:spPr/>
        <p:txBody>
          <a:bodyPr/>
          <a:lstStyle/>
          <a:p>
            <a:r>
              <a:rPr lang="en-US" dirty="0"/>
              <a:t>Ramandeep Singh</a:t>
            </a:r>
          </a:p>
          <a:p>
            <a:r>
              <a:rPr lang="en-US" dirty="0"/>
              <a:t>21901014</a:t>
            </a:r>
            <a:endParaRPr lang="en-IN" dirty="0"/>
          </a:p>
        </p:txBody>
      </p:sp>
    </p:spTree>
    <p:extLst>
      <p:ext uri="{BB962C8B-B14F-4D97-AF65-F5344CB8AC3E}">
        <p14:creationId xmlns:p14="http://schemas.microsoft.com/office/powerpoint/2010/main" val="10933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847F-4EFD-2719-5F9B-D64346FAADD4}"/>
              </a:ext>
            </a:extLst>
          </p:cNvPr>
          <p:cNvSpPr>
            <a:spLocks noGrp="1"/>
          </p:cNvSpPr>
          <p:nvPr>
            <p:ph type="title"/>
          </p:nvPr>
        </p:nvSpPr>
        <p:spPr/>
        <p:txBody>
          <a:bodyPr/>
          <a:lstStyle/>
          <a:p>
            <a:r>
              <a:rPr lang="en-US" dirty="0"/>
              <a:t>EDA( </a:t>
            </a:r>
            <a:r>
              <a:rPr lang="en-US" dirty="0" err="1"/>
              <a:t>Explaratory</a:t>
            </a:r>
            <a:r>
              <a:rPr lang="en-US" dirty="0"/>
              <a:t> Data Analysis)</a:t>
            </a:r>
            <a:endParaRPr lang="en-IN" dirty="0"/>
          </a:p>
        </p:txBody>
      </p:sp>
      <p:pic>
        <p:nvPicPr>
          <p:cNvPr id="5" name="Content Placeholder 4">
            <a:extLst>
              <a:ext uri="{FF2B5EF4-FFF2-40B4-BE49-F238E27FC236}">
                <a16:creationId xmlns:a16="http://schemas.microsoft.com/office/drawing/2014/main" id="{7750021D-EA89-780F-63D9-C7FB651271B7}"/>
              </a:ext>
            </a:extLst>
          </p:cNvPr>
          <p:cNvPicPr>
            <a:picLocks noGrp="1" noChangeAspect="1"/>
          </p:cNvPicPr>
          <p:nvPr>
            <p:ph idx="1"/>
          </p:nvPr>
        </p:nvPicPr>
        <p:blipFill>
          <a:blip r:embed="rId2"/>
          <a:stretch>
            <a:fillRect/>
          </a:stretch>
        </p:blipFill>
        <p:spPr>
          <a:xfrm>
            <a:off x="6783571" y="2037924"/>
            <a:ext cx="4547587" cy="3881437"/>
          </a:xfrm>
        </p:spPr>
      </p:pic>
      <p:sp>
        <p:nvSpPr>
          <p:cNvPr id="6" name="TextBox 5">
            <a:extLst>
              <a:ext uri="{FF2B5EF4-FFF2-40B4-BE49-F238E27FC236}">
                <a16:creationId xmlns:a16="http://schemas.microsoft.com/office/drawing/2014/main" id="{5591882A-C620-2B5A-0A62-AB8BC3AC5CC4}"/>
              </a:ext>
            </a:extLst>
          </p:cNvPr>
          <p:cNvSpPr txBox="1"/>
          <p:nvPr/>
        </p:nvSpPr>
        <p:spPr>
          <a:xfrm>
            <a:off x="1248938" y="2442117"/>
            <a:ext cx="4847062"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phase many type of operations and are performed on the data to find the hidden insights in the data several plots are also plotted.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example, in this pie chart ratio percentage of churn and non churn values is plotted in which it tells the </a:t>
            </a:r>
            <a:r>
              <a:rPr lang="en-US" dirty="0" err="1"/>
              <a:t>imblanced</a:t>
            </a:r>
            <a:r>
              <a:rPr lang="en-US" dirty="0"/>
              <a:t> data set.        </a:t>
            </a:r>
            <a:endParaRPr lang="en-IN" dirty="0"/>
          </a:p>
        </p:txBody>
      </p:sp>
    </p:spTree>
    <p:extLst>
      <p:ext uri="{BB962C8B-B14F-4D97-AF65-F5344CB8AC3E}">
        <p14:creationId xmlns:p14="http://schemas.microsoft.com/office/powerpoint/2010/main" val="118474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C6DC-6803-8F8C-9FDD-32FF4B271ED3}"/>
              </a:ext>
            </a:extLst>
          </p:cNvPr>
          <p:cNvSpPr>
            <a:spLocks noGrp="1"/>
          </p:cNvSpPr>
          <p:nvPr>
            <p:ph type="title"/>
          </p:nvPr>
        </p:nvSpPr>
        <p:spPr>
          <a:xfrm>
            <a:off x="655031" y="284770"/>
            <a:ext cx="8596668" cy="1320800"/>
          </a:xfrm>
        </p:spPr>
        <p:txBody>
          <a:bodyPr/>
          <a:lstStyle/>
          <a:p>
            <a:r>
              <a:rPr lang="en-US" dirty="0"/>
              <a:t>Feature Selection/Importance</a:t>
            </a:r>
            <a:endParaRPr lang="en-IN" dirty="0"/>
          </a:p>
        </p:txBody>
      </p:sp>
      <p:sp>
        <p:nvSpPr>
          <p:cNvPr id="3" name="Content Placeholder 2">
            <a:extLst>
              <a:ext uri="{FF2B5EF4-FFF2-40B4-BE49-F238E27FC236}">
                <a16:creationId xmlns:a16="http://schemas.microsoft.com/office/drawing/2014/main" id="{4E85DD0D-97D6-7F9A-A2B9-F135EE605198}"/>
              </a:ext>
            </a:extLst>
          </p:cNvPr>
          <p:cNvSpPr>
            <a:spLocks noGrp="1"/>
          </p:cNvSpPr>
          <p:nvPr>
            <p:ph idx="1"/>
          </p:nvPr>
        </p:nvSpPr>
        <p:spPr>
          <a:xfrm>
            <a:off x="1222176" y="1139272"/>
            <a:ext cx="8596668" cy="1650502"/>
          </a:xfrm>
        </p:spPr>
        <p:txBody>
          <a:bodyPr/>
          <a:lstStyle/>
          <a:p>
            <a:r>
              <a:rPr lang="en-US" dirty="0"/>
              <a:t>In this phase importance of every feature on the result variable is measured and analyzed.</a:t>
            </a:r>
          </a:p>
          <a:p>
            <a:r>
              <a:rPr lang="en-US" dirty="0"/>
              <a:t>several column wise count and distribution plots are plotted to analyze the importance of each feature on churn feature.</a:t>
            </a:r>
          </a:p>
          <a:p>
            <a:endParaRPr lang="en-US" dirty="0"/>
          </a:p>
          <a:p>
            <a:endParaRPr lang="en-IN" dirty="0"/>
          </a:p>
        </p:txBody>
      </p:sp>
      <p:pic>
        <p:nvPicPr>
          <p:cNvPr id="4" name="Picture 3">
            <a:extLst>
              <a:ext uri="{FF2B5EF4-FFF2-40B4-BE49-F238E27FC236}">
                <a16:creationId xmlns:a16="http://schemas.microsoft.com/office/drawing/2014/main" id="{DF18A135-FBEA-C1DF-B718-D8FFB2AA65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1566" y="2675474"/>
            <a:ext cx="5320548" cy="3803194"/>
          </a:xfrm>
          <a:prstGeom prst="rect">
            <a:avLst/>
          </a:prstGeom>
          <a:noFill/>
          <a:ln>
            <a:noFill/>
          </a:ln>
        </p:spPr>
      </p:pic>
      <p:sp>
        <p:nvSpPr>
          <p:cNvPr id="6" name="TextBox 5">
            <a:extLst>
              <a:ext uri="{FF2B5EF4-FFF2-40B4-BE49-F238E27FC236}">
                <a16:creationId xmlns:a16="http://schemas.microsoft.com/office/drawing/2014/main" id="{E72D60FA-991F-CB7A-5155-8FE2D59023FE}"/>
              </a:ext>
            </a:extLst>
          </p:cNvPr>
          <p:cNvSpPr txBox="1"/>
          <p:nvPr/>
        </p:nvSpPr>
        <p:spPr>
          <a:xfrm>
            <a:off x="8504395" y="4207739"/>
            <a:ext cx="1108235" cy="738664"/>
          </a:xfrm>
          <a:prstGeom prst="rect">
            <a:avLst/>
          </a:prstGeom>
          <a:noFill/>
        </p:spPr>
        <p:txBody>
          <a:bodyPr wrap="square" rtlCol="0">
            <a:spAutoFit/>
          </a:bodyPr>
          <a:lstStyle/>
          <a:p>
            <a:r>
              <a:rPr lang="en-US" sz="1400" dirty="0"/>
              <a:t>Count plot for every column</a:t>
            </a:r>
            <a:endParaRPr lang="en-IN" sz="1400" dirty="0"/>
          </a:p>
        </p:txBody>
      </p:sp>
    </p:spTree>
    <p:extLst>
      <p:ext uri="{BB962C8B-B14F-4D97-AF65-F5344CB8AC3E}">
        <p14:creationId xmlns:p14="http://schemas.microsoft.com/office/powerpoint/2010/main" val="333129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B9D4-F665-DDD1-14A5-26A8871025D5}"/>
              </a:ext>
            </a:extLst>
          </p:cNvPr>
          <p:cNvSpPr>
            <a:spLocks noGrp="1"/>
          </p:cNvSpPr>
          <p:nvPr>
            <p:ph type="title"/>
          </p:nvPr>
        </p:nvSpPr>
        <p:spPr/>
        <p:txBody>
          <a:bodyPr/>
          <a:lstStyle/>
          <a:p>
            <a:r>
              <a:rPr lang="en-US" dirty="0"/>
              <a:t>Feature Importance</a:t>
            </a:r>
            <a:endParaRPr lang="en-IN" dirty="0"/>
          </a:p>
        </p:txBody>
      </p:sp>
      <p:pic>
        <p:nvPicPr>
          <p:cNvPr id="5" name="Picture 4">
            <a:extLst>
              <a:ext uri="{FF2B5EF4-FFF2-40B4-BE49-F238E27FC236}">
                <a16:creationId xmlns:a16="http://schemas.microsoft.com/office/drawing/2014/main" id="{91AAE391-7FCD-7346-5331-F4A4E780AA12}"/>
              </a:ext>
            </a:extLst>
          </p:cNvPr>
          <p:cNvPicPr>
            <a:picLocks noChangeAspect="1"/>
          </p:cNvPicPr>
          <p:nvPr/>
        </p:nvPicPr>
        <p:blipFill>
          <a:blip r:embed="rId2"/>
          <a:stretch>
            <a:fillRect/>
          </a:stretch>
        </p:blipFill>
        <p:spPr>
          <a:xfrm>
            <a:off x="8899043" y="1672088"/>
            <a:ext cx="2672185" cy="4369763"/>
          </a:xfrm>
          <a:prstGeom prst="rect">
            <a:avLst/>
          </a:prstGeom>
        </p:spPr>
      </p:pic>
      <p:sp>
        <p:nvSpPr>
          <p:cNvPr id="6" name="TextBox 5">
            <a:extLst>
              <a:ext uri="{FF2B5EF4-FFF2-40B4-BE49-F238E27FC236}">
                <a16:creationId xmlns:a16="http://schemas.microsoft.com/office/drawing/2014/main" id="{B481F4D0-00BF-104E-DFE0-1BB9C699B496}"/>
              </a:ext>
            </a:extLst>
          </p:cNvPr>
          <p:cNvSpPr txBox="1"/>
          <p:nvPr/>
        </p:nvSpPr>
        <p:spPr>
          <a:xfrm>
            <a:off x="9016896" y="6110464"/>
            <a:ext cx="2672184" cy="461665"/>
          </a:xfrm>
          <a:prstGeom prst="rect">
            <a:avLst/>
          </a:prstGeom>
          <a:noFill/>
        </p:spPr>
        <p:txBody>
          <a:bodyPr wrap="square" rtlCol="0">
            <a:spAutoFit/>
          </a:bodyPr>
          <a:lstStyle/>
          <a:p>
            <a:r>
              <a:rPr lang="en-US" sz="1200" dirty="0"/>
              <a:t>List of importance list of features on the target variable.</a:t>
            </a:r>
            <a:endParaRPr lang="en-IN" sz="1200" dirty="0"/>
          </a:p>
        </p:txBody>
      </p:sp>
      <p:pic>
        <p:nvPicPr>
          <p:cNvPr id="7" name="Picture 6">
            <a:extLst>
              <a:ext uri="{FF2B5EF4-FFF2-40B4-BE49-F238E27FC236}">
                <a16:creationId xmlns:a16="http://schemas.microsoft.com/office/drawing/2014/main" id="{7FA9062E-8C94-0078-7E6F-ADE60A2079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296" y="1498096"/>
            <a:ext cx="6488253" cy="4717748"/>
          </a:xfrm>
          <a:prstGeom prst="rect">
            <a:avLst/>
          </a:prstGeom>
          <a:noFill/>
          <a:ln>
            <a:noFill/>
          </a:ln>
        </p:spPr>
      </p:pic>
      <p:sp>
        <p:nvSpPr>
          <p:cNvPr id="8" name="TextBox 7">
            <a:extLst>
              <a:ext uri="{FF2B5EF4-FFF2-40B4-BE49-F238E27FC236}">
                <a16:creationId xmlns:a16="http://schemas.microsoft.com/office/drawing/2014/main" id="{1D0430F3-2B3B-CC30-638F-68E9526A44F1}"/>
              </a:ext>
            </a:extLst>
          </p:cNvPr>
          <p:cNvSpPr txBox="1"/>
          <p:nvPr/>
        </p:nvSpPr>
        <p:spPr>
          <a:xfrm>
            <a:off x="3070059" y="6310519"/>
            <a:ext cx="2566728" cy="261610"/>
          </a:xfrm>
          <a:prstGeom prst="rect">
            <a:avLst/>
          </a:prstGeom>
          <a:noFill/>
        </p:spPr>
        <p:txBody>
          <a:bodyPr wrap="none" rtlCol="0">
            <a:spAutoFit/>
          </a:bodyPr>
          <a:lstStyle/>
          <a:p>
            <a:r>
              <a:rPr lang="en-US" sz="1100" dirty="0" err="1"/>
              <a:t>Distrubution</a:t>
            </a:r>
            <a:r>
              <a:rPr lang="en-US" sz="1100" dirty="0"/>
              <a:t> of churn among the data</a:t>
            </a:r>
            <a:endParaRPr lang="en-IN" sz="1100" dirty="0"/>
          </a:p>
        </p:txBody>
      </p:sp>
    </p:spTree>
    <p:extLst>
      <p:ext uri="{BB962C8B-B14F-4D97-AF65-F5344CB8AC3E}">
        <p14:creationId xmlns:p14="http://schemas.microsoft.com/office/powerpoint/2010/main" val="152455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4737-2E92-63A0-4310-59556CB98ECD}"/>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A8CCC7C7-9B78-39E7-2948-9FF2B7F47EA2}"/>
              </a:ext>
            </a:extLst>
          </p:cNvPr>
          <p:cNvSpPr>
            <a:spLocks noGrp="1"/>
          </p:cNvSpPr>
          <p:nvPr>
            <p:ph idx="1"/>
          </p:nvPr>
        </p:nvSpPr>
        <p:spPr>
          <a:xfrm>
            <a:off x="944963" y="2115984"/>
            <a:ext cx="8596668" cy="3880773"/>
          </a:xfrm>
        </p:spPr>
        <p:txBody>
          <a:bodyPr/>
          <a:lstStyle/>
          <a:p>
            <a:r>
              <a:rPr lang="en-US" dirty="0"/>
              <a:t>Choosing the right predictive model is essential for accurate churn prediction.</a:t>
            </a:r>
          </a:p>
          <a:p>
            <a:r>
              <a:rPr lang="en-US" dirty="0"/>
              <a:t>Popular machine learning algorithms for churn prediction include logistic regression, decision trees, random forests, and support vector machines.</a:t>
            </a:r>
          </a:p>
          <a:p>
            <a:r>
              <a:rPr lang="en-US" dirty="0"/>
              <a:t>Each algorithm has its advantages and considerations, and the choice depends on the specific requirements of the telco company.</a:t>
            </a:r>
          </a:p>
          <a:p>
            <a:r>
              <a:rPr lang="en-US" dirty="0"/>
              <a:t>For this project Logistic regression is trained using the labeled churn data.</a:t>
            </a:r>
          </a:p>
          <a:p>
            <a:r>
              <a:rPr lang="en-US" dirty="0"/>
              <a:t>The model learns the relationship between the input features and the churn outcome.</a:t>
            </a:r>
          </a:p>
          <a:p>
            <a:endParaRPr lang="en-IN" dirty="0"/>
          </a:p>
        </p:txBody>
      </p:sp>
    </p:spTree>
    <p:extLst>
      <p:ext uri="{BB962C8B-B14F-4D97-AF65-F5344CB8AC3E}">
        <p14:creationId xmlns:p14="http://schemas.microsoft.com/office/powerpoint/2010/main" val="33019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1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973F-1913-165D-FBAC-00948D8B9690}"/>
              </a:ext>
            </a:extLst>
          </p:cNvPr>
          <p:cNvSpPr>
            <a:spLocks noGrp="1"/>
          </p:cNvSpPr>
          <p:nvPr>
            <p:ph type="title"/>
          </p:nvPr>
        </p:nvSpPr>
        <p:spPr/>
        <p:txBody>
          <a:bodyPr/>
          <a:lstStyle/>
          <a:p>
            <a:r>
              <a:rPr lang="en-US" dirty="0"/>
              <a:t>Model Building and Evaluation</a:t>
            </a:r>
            <a:endParaRPr lang="en-IN" dirty="0"/>
          </a:p>
        </p:txBody>
      </p:sp>
      <p:sp>
        <p:nvSpPr>
          <p:cNvPr id="3" name="Content Placeholder 2">
            <a:extLst>
              <a:ext uri="{FF2B5EF4-FFF2-40B4-BE49-F238E27FC236}">
                <a16:creationId xmlns:a16="http://schemas.microsoft.com/office/drawing/2014/main" id="{3AE1B369-1642-1112-48D7-C1D121309C1D}"/>
              </a:ext>
            </a:extLst>
          </p:cNvPr>
          <p:cNvSpPr>
            <a:spLocks noGrp="1"/>
          </p:cNvSpPr>
          <p:nvPr>
            <p:ph idx="1"/>
          </p:nvPr>
        </p:nvSpPr>
        <p:spPr>
          <a:xfrm>
            <a:off x="974795" y="1603028"/>
            <a:ext cx="8596668" cy="3880773"/>
          </a:xfrm>
        </p:spPr>
        <p:txBody>
          <a:bodyPr/>
          <a:lstStyle/>
          <a:p>
            <a:r>
              <a:rPr lang="en-US" dirty="0"/>
              <a:t>The selected churn prediction model is trained using the training set.</a:t>
            </a:r>
          </a:p>
          <a:p>
            <a:r>
              <a:rPr lang="en-US" dirty="0"/>
              <a:t>Model performance is evaluated using various metrics like accuracy, precision, recall, AUC-ROC, to assess its effectiveness.</a:t>
            </a:r>
          </a:p>
          <a:p>
            <a:r>
              <a:rPr lang="en-US" dirty="0"/>
              <a:t>Performance of several models including decision trees, random forests, SVMs, KNN, </a:t>
            </a:r>
            <a:r>
              <a:rPr lang="en-US" dirty="0" err="1"/>
              <a:t>XGboost</a:t>
            </a:r>
            <a:r>
              <a:rPr lang="en-US" dirty="0"/>
              <a:t> etc. are compared with logistic regression.</a:t>
            </a:r>
            <a:endParaRPr lang="en-IN" dirty="0"/>
          </a:p>
        </p:txBody>
      </p:sp>
      <p:pic>
        <p:nvPicPr>
          <p:cNvPr id="7" name="Picture 6">
            <a:extLst>
              <a:ext uri="{FF2B5EF4-FFF2-40B4-BE49-F238E27FC236}">
                <a16:creationId xmlns:a16="http://schemas.microsoft.com/office/drawing/2014/main" id="{F49ACD36-F9B7-FDD5-33E0-6B7C6EB96A4C}"/>
              </a:ext>
            </a:extLst>
          </p:cNvPr>
          <p:cNvPicPr>
            <a:picLocks noChangeAspect="1"/>
          </p:cNvPicPr>
          <p:nvPr/>
        </p:nvPicPr>
        <p:blipFill rotWithShape="1">
          <a:blip r:embed="rId2"/>
          <a:srcRect l="3311" t="4354" r="4048" b="7686"/>
          <a:stretch/>
        </p:blipFill>
        <p:spPr>
          <a:xfrm>
            <a:off x="4382429" y="3429000"/>
            <a:ext cx="7504772" cy="3223308"/>
          </a:xfrm>
          <a:prstGeom prst="rect">
            <a:avLst/>
          </a:prstGeom>
        </p:spPr>
      </p:pic>
    </p:spTree>
    <p:extLst>
      <p:ext uri="{BB962C8B-B14F-4D97-AF65-F5344CB8AC3E}">
        <p14:creationId xmlns:p14="http://schemas.microsoft.com/office/powerpoint/2010/main" val="10279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7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A6C3-638C-FFB5-E6AC-97D1AC05DFDA}"/>
              </a:ext>
            </a:extLst>
          </p:cNvPr>
          <p:cNvSpPr>
            <a:spLocks noGrp="1"/>
          </p:cNvSpPr>
          <p:nvPr>
            <p:ph type="title"/>
          </p:nvPr>
        </p:nvSpPr>
        <p:spPr/>
        <p:txBody>
          <a:bodyPr/>
          <a:lstStyle/>
          <a:p>
            <a:r>
              <a:rPr lang="en-US" dirty="0"/>
              <a:t>Model </a:t>
            </a:r>
            <a:r>
              <a:rPr lang="en-US" i="1" dirty="0"/>
              <a:t>Improvement</a:t>
            </a:r>
            <a:endParaRPr lang="en-IN" dirty="0"/>
          </a:p>
        </p:txBody>
      </p:sp>
      <p:sp>
        <p:nvSpPr>
          <p:cNvPr id="3" name="Content Placeholder 2">
            <a:extLst>
              <a:ext uri="{FF2B5EF4-FFF2-40B4-BE49-F238E27FC236}">
                <a16:creationId xmlns:a16="http://schemas.microsoft.com/office/drawing/2014/main" id="{9C259355-777E-41D0-29BE-6CF39D2F70B3}"/>
              </a:ext>
            </a:extLst>
          </p:cNvPr>
          <p:cNvSpPr>
            <a:spLocks noGrp="1"/>
          </p:cNvSpPr>
          <p:nvPr>
            <p:ph idx="1"/>
          </p:nvPr>
        </p:nvSpPr>
        <p:spPr>
          <a:xfrm>
            <a:off x="855753" y="2149438"/>
            <a:ext cx="8596668" cy="3880773"/>
          </a:xfrm>
        </p:spPr>
        <p:txBody>
          <a:bodyPr/>
          <a:lstStyle/>
          <a:p>
            <a:pPr algn="just"/>
            <a:r>
              <a:rPr lang="en-US" dirty="0"/>
              <a:t>used two techniques to do this: ROC and AUC analysis and k-fold cross-validation.</a:t>
            </a:r>
          </a:p>
          <a:p>
            <a:pPr algn="just"/>
            <a:r>
              <a:rPr lang="en-US" dirty="0"/>
              <a:t>adjusting the threshold value for predicting churn and re-evaluating the AUC score</a:t>
            </a:r>
            <a:r>
              <a:rPr lang="en-IN" dirty="0"/>
              <a:t>.</a:t>
            </a:r>
          </a:p>
          <a:p>
            <a:pPr algn="just"/>
            <a:r>
              <a:rPr lang="en-IN" dirty="0"/>
              <a:t>K-fold validation is performed several times on the data and calculated the </a:t>
            </a:r>
            <a:r>
              <a:rPr lang="en-IN" dirty="0" err="1"/>
              <a:t>auc</a:t>
            </a:r>
            <a:r>
              <a:rPr lang="en-IN" dirty="0"/>
              <a:t> score.</a:t>
            </a:r>
          </a:p>
          <a:p>
            <a:pPr algn="just"/>
            <a:r>
              <a:rPr lang="en-IN" b="1" dirty="0" err="1"/>
              <a:t>Auc</a:t>
            </a:r>
            <a:r>
              <a:rPr lang="en-IN" b="1" dirty="0"/>
              <a:t> score improved from 0.81 to 0.86.</a:t>
            </a:r>
            <a:endParaRPr lang="en-US" b="1" dirty="0"/>
          </a:p>
        </p:txBody>
      </p:sp>
    </p:spTree>
    <p:extLst>
      <p:ext uri="{BB962C8B-B14F-4D97-AF65-F5344CB8AC3E}">
        <p14:creationId xmlns:p14="http://schemas.microsoft.com/office/powerpoint/2010/main" val="32471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0D37-32E2-BFF3-4F1B-F4CD647CB6E1}"/>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DC50463C-B4FA-15AC-ECC7-32AA0E56921C}"/>
              </a:ext>
            </a:extLst>
          </p:cNvPr>
          <p:cNvSpPr>
            <a:spLocks noGrp="1"/>
          </p:cNvSpPr>
          <p:nvPr>
            <p:ph idx="1"/>
          </p:nvPr>
        </p:nvSpPr>
        <p:spPr>
          <a:xfrm>
            <a:off x="677334" y="1930400"/>
            <a:ext cx="4608344" cy="3880773"/>
          </a:xfrm>
        </p:spPr>
        <p:txBody>
          <a:bodyPr>
            <a:normAutofit lnSpcReduction="10000"/>
          </a:bodyPr>
          <a:lstStyle/>
          <a:p>
            <a:pPr algn="just"/>
            <a:r>
              <a:rPr lang="en-US" dirty="0"/>
              <a:t>For deploying our application Web app created using </a:t>
            </a:r>
            <a:r>
              <a:rPr lang="en-US" dirty="0" err="1"/>
              <a:t>streamlit</a:t>
            </a:r>
            <a:r>
              <a:rPr lang="en-US" dirty="0"/>
              <a:t> library of the Python.</a:t>
            </a:r>
          </a:p>
          <a:p>
            <a:pPr algn="just"/>
            <a:endParaRPr lang="en-US" dirty="0"/>
          </a:p>
          <a:p>
            <a:pPr algn="just"/>
            <a:r>
              <a:rPr lang="en-US" dirty="0"/>
              <a:t>After building model some important objects are extracted using pickle library for the deployment of the model</a:t>
            </a:r>
            <a:r>
              <a:rPr lang="en-IN" dirty="0"/>
              <a:t>.</a:t>
            </a:r>
          </a:p>
          <a:p>
            <a:pPr algn="just"/>
            <a:endParaRPr lang="en-IN" dirty="0"/>
          </a:p>
          <a:p>
            <a:pPr algn="just"/>
            <a:r>
              <a:rPr lang="en-IN" dirty="0"/>
              <a:t>After making the application using </a:t>
            </a:r>
            <a:r>
              <a:rPr lang="en-IN" dirty="0" err="1"/>
              <a:t>streamlit</a:t>
            </a:r>
            <a:r>
              <a:rPr lang="en-IN" dirty="0"/>
              <a:t> then the whole application is Containerized using docker.</a:t>
            </a:r>
            <a:endParaRPr lang="en-US" dirty="0"/>
          </a:p>
        </p:txBody>
      </p:sp>
      <p:pic>
        <p:nvPicPr>
          <p:cNvPr id="5" name="Picture 4">
            <a:extLst>
              <a:ext uri="{FF2B5EF4-FFF2-40B4-BE49-F238E27FC236}">
                <a16:creationId xmlns:a16="http://schemas.microsoft.com/office/drawing/2014/main" id="{79B04476-9C73-9DEF-9FEE-4C19A2693614}"/>
              </a:ext>
            </a:extLst>
          </p:cNvPr>
          <p:cNvPicPr>
            <a:picLocks noChangeAspect="1"/>
          </p:cNvPicPr>
          <p:nvPr/>
        </p:nvPicPr>
        <p:blipFill>
          <a:blip r:embed="rId2"/>
          <a:stretch>
            <a:fillRect/>
          </a:stretch>
        </p:blipFill>
        <p:spPr>
          <a:xfrm>
            <a:off x="5470255" y="1358118"/>
            <a:ext cx="6318024" cy="4683243"/>
          </a:xfrm>
          <a:prstGeom prst="rect">
            <a:avLst/>
          </a:prstGeom>
        </p:spPr>
      </p:pic>
    </p:spTree>
    <p:extLst>
      <p:ext uri="{BB962C8B-B14F-4D97-AF65-F5344CB8AC3E}">
        <p14:creationId xmlns:p14="http://schemas.microsoft.com/office/powerpoint/2010/main" val="402567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6023-047F-9BD0-B7CE-DA74AB1FC32A}"/>
              </a:ext>
            </a:extLst>
          </p:cNvPr>
          <p:cNvSpPr>
            <a:spLocks noGrp="1"/>
          </p:cNvSpPr>
          <p:nvPr>
            <p:ph type="title"/>
          </p:nvPr>
        </p:nvSpPr>
        <p:spPr/>
        <p:txBody>
          <a:bodyPr/>
          <a:lstStyle/>
          <a:p>
            <a:r>
              <a:rPr lang="en-US" dirty="0"/>
              <a:t>Front End of Application</a:t>
            </a:r>
            <a:endParaRPr lang="en-IN" dirty="0"/>
          </a:p>
        </p:txBody>
      </p:sp>
      <p:sp>
        <p:nvSpPr>
          <p:cNvPr id="5" name="TextBox 4">
            <a:extLst>
              <a:ext uri="{FF2B5EF4-FFF2-40B4-BE49-F238E27FC236}">
                <a16:creationId xmlns:a16="http://schemas.microsoft.com/office/drawing/2014/main" id="{A763B0E4-90D3-0F47-4AEF-90702FD292D1}"/>
              </a:ext>
            </a:extLst>
          </p:cNvPr>
          <p:cNvSpPr txBox="1"/>
          <p:nvPr/>
        </p:nvSpPr>
        <p:spPr>
          <a:xfrm>
            <a:off x="5229467" y="6248400"/>
            <a:ext cx="1529586" cy="338554"/>
          </a:xfrm>
          <a:prstGeom prst="rect">
            <a:avLst/>
          </a:prstGeom>
          <a:noFill/>
        </p:spPr>
        <p:txBody>
          <a:bodyPr wrap="none" rtlCol="0">
            <a:spAutoFit/>
          </a:bodyPr>
          <a:lstStyle/>
          <a:p>
            <a:r>
              <a:rPr lang="en-US" sz="1600" dirty="0"/>
              <a:t>In online Mode</a:t>
            </a:r>
            <a:endParaRPr lang="en-IN" sz="1600" dirty="0"/>
          </a:p>
        </p:txBody>
      </p:sp>
      <p:pic>
        <p:nvPicPr>
          <p:cNvPr id="9" name="Picture 8">
            <a:extLst>
              <a:ext uri="{FF2B5EF4-FFF2-40B4-BE49-F238E27FC236}">
                <a16:creationId xmlns:a16="http://schemas.microsoft.com/office/drawing/2014/main" id="{06A8EE58-D4B3-1363-B76D-144E541485D0}"/>
              </a:ext>
            </a:extLst>
          </p:cNvPr>
          <p:cNvPicPr>
            <a:picLocks noChangeAspect="1"/>
          </p:cNvPicPr>
          <p:nvPr/>
        </p:nvPicPr>
        <p:blipFill>
          <a:blip r:embed="rId2"/>
          <a:stretch>
            <a:fillRect/>
          </a:stretch>
        </p:blipFill>
        <p:spPr>
          <a:xfrm>
            <a:off x="1867830" y="1491709"/>
            <a:ext cx="8456340" cy="4756691"/>
          </a:xfrm>
          <a:prstGeom prst="rect">
            <a:avLst/>
          </a:prstGeom>
        </p:spPr>
      </p:pic>
    </p:spTree>
    <p:extLst>
      <p:ext uri="{BB962C8B-B14F-4D97-AF65-F5344CB8AC3E}">
        <p14:creationId xmlns:p14="http://schemas.microsoft.com/office/powerpoint/2010/main" val="332504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50C0-5274-E180-82DB-219F5D9EBF84}"/>
              </a:ext>
            </a:extLst>
          </p:cNvPr>
          <p:cNvSpPr>
            <a:spLocks noGrp="1"/>
          </p:cNvSpPr>
          <p:nvPr>
            <p:ph type="title"/>
          </p:nvPr>
        </p:nvSpPr>
        <p:spPr/>
        <p:txBody>
          <a:bodyPr/>
          <a:lstStyle/>
          <a:p>
            <a:r>
              <a:rPr lang="en-US" dirty="0"/>
              <a:t>Front End/Final Output</a:t>
            </a:r>
            <a:endParaRPr lang="en-IN" dirty="0"/>
          </a:p>
        </p:txBody>
      </p:sp>
      <p:pic>
        <p:nvPicPr>
          <p:cNvPr id="8" name="Content Placeholder 7">
            <a:extLst>
              <a:ext uri="{FF2B5EF4-FFF2-40B4-BE49-F238E27FC236}">
                <a16:creationId xmlns:a16="http://schemas.microsoft.com/office/drawing/2014/main" id="{C5ECA41E-E772-13E8-1B2A-A350BF9F3B5E}"/>
              </a:ext>
            </a:extLst>
          </p:cNvPr>
          <p:cNvPicPr>
            <a:picLocks noGrp="1" noChangeAspect="1"/>
          </p:cNvPicPr>
          <p:nvPr>
            <p:ph idx="1"/>
          </p:nvPr>
        </p:nvPicPr>
        <p:blipFill>
          <a:blip r:embed="rId2"/>
          <a:stretch>
            <a:fillRect/>
          </a:stretch>
        </p:blipFill>
        <p:spPr>
          <a:xfrm>
            <a:off x="2326923" y="1580725"/>
            <a:ext cx="7538154" cy="4240212"/>
          </a:xfrm>
        </p:spPr>
      </p:pic>
      <p:sp>
        <p:nvSpPr>
          <p:cNvPr id="9" name="TextBox 8">
            <a:extLst>
              <a:ext uri="{FF2B5EF4-FFF2-40B4-BE49-F238E27FC236}">
                <a16:creationId xmlns:a16="http://schemas.microsoft.com/office/drawing/2014/main" id="{2ACB69E2-76C8-601A-3789-146CA6F8006A}"/>
              </a:ext>
            </a:extLst>
          </p:cNvPr>
          <p:cNvSpPr txBox="1"/>
          <p:nvPr/>
        </p:nvSpPr>
        <p:spPr>
          <a:xfrm>
            <a:off x="5151863" y="5879068"/>
            <a:ext cx="2149948" cy="369332"/>
          </a:xfrm>
          <a:prstGeom prst="rect">
            <a:avLst/>
          </a:prstGeom>
          <a:noFill/>
        </p:spPr>
        <p:txBody>
          <a:bodyPr wrap="none" rtlCol="0">
            <a:spAutoFit/>
          </a:bodyPr>
          <a:lstStyle/>
          <a:p>
            <a:r>
              <a:rPr lang="en-US" dirty="0"/>
              <a:t>Data to be Entered</a:t>
            </a:r>
            <a:endParaRPr lang="en-IN" dirty="0"/>
          </a:p>
        </p:txBody>
      </p:sp>
    </p:spTree>
    <p:extLst>
      <p:ext uri="{BB962C8B-B14F-4D97-AF65-F5344CB8AC3E}">
        <p14:creationId xmlns:p14="http://schemas.microsoft.com/office/powerpoint/2010/main" val="339132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367F-2C33-EA14-B84A-ADC20F1AA6D6}"/>
              </a:ext>
            </a:extLst>
          </p:cNvPr>
          <p:cNvSpPr>
            <a:spLocks noGrp="1"/>
          </p:cNvSpPr>
          <p:nvPr>
            <p:ph type="title"/>
          </p:nvPr>
        </p:nvSpPr>
        <p:spPr/>
        <p:txBody>
          <a:bodyPr/>
          <a:lstStyle/>
          <a:p>
            <a:r>
              <a:rPr lang="en-US" dirty="0"/>
              <a:t>Final Output</a:t>
            </a:r>
            <a:endParaRPr lang="en-IN" dirty="0"/>
          </a:p>
        </p:txBody>
      </p:sp>
      <p:pic>
        <p:nvPicPr>
          <p:cNvPr id="5" name="Content Placeholder 4">
            <a:extLst>
              <a:ext uri="{FF2B5EF4-FFF2-40B4-BE49-F238E27FC236}">
                <a16:creationId xmlns:a16="http://schemas.microsoft.com/office/drawing/2014/main" id="{018E0AE0-D2D6-ABD4-29E5-0FD0DE916E21}"/>
              </a:ext>
            </a:extLst>
          </p:cNvPr>
          <p:cNvPicPr>
            <a:picLocks noGrp="1" noChangeAspect="1"/>
          </p:cNvPicPr>
          <p:nvPr>
            <p:ph idx="1"/>
          </p:nvPr>
        </p:nvPicPr>
        <p:blipFill>
          <a:blip r:embed="rId2"/>
          <a:stretch>
            <a:fillRect/>
          </a:stretch>
        </p:blipFill>
        <p:spPr>
          <a:xfrm>
            <a:off x="1971902" y="1743652"/>
            <a:ext cx="8008440" cy="4504748"/>
          </a:xfrm>
        </p:spPr>
      </p:pic>
    </p:spTree>
    <p:extLst>
      <p:ext uri="{BB962C8B-B14F-4D97-AF65-F5344CB8AC3E}">
        <p14:creationId xmlns:p14="http://schemas.microsoft.com/office/powerpoint/2010/main" val="345345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7E005-3599-6F59-C83E-85399E68C4D6}"/>
              </a:ext>
            </a:extLst>
          </p:cNvPr>
          <p:cNvSpPr>
            <a:spLocks noGrp="1"/>
          </p:cNvSpPr>
          <p:nvPr>
            <p:ph type="ctrTitle"/>
          </p:nvPr>
        </p:nvSpPr>
        <p:spPr>
          <a:xfrm>
            <a:off x="1806498" y="229884"/>
            <a:ext cx="7973122" cy="914400"/>
          </a:xfrm>
        </p:spPr>
        <p:txBody>
          <a:bodyPr/>
          <a:lstStyle/>
          <a:p>
            <a:pPr algn="ctr"/>
            <a:r>
              <a:rPr lang="en-US" sz="4000" dirty="0"/>
              <a:t>Introduction</a:t>
            </a:r>
            <a:endParaRPr lang="en-IN" sz="4000" dirty="0"/>
          </a:p>
        </p:txBody>
      </p:sp>
      <p:sp>
        <p:nvSpPr>
          <p:cNvPr id="2" name="TextBox 1">
            <a:extLst>
              <a:ext uri="{FF2B5EF4-FFF2-40B4-BE49-F238E27FC236}">
                <a16:creationId xmlns:a16="http://schemas.microsoft.com/office/drawing/2014/main" id="{91F8F73F-53F7-2A23-0FBD-8187460CEFD2}"/>
              </a:ext>
            </a:extLst>
          </p:cNvPr>
          <p:cNvSpPr txBox="1"/>
          <p:nvPr/>
        </p:nvSpPr>
        <p:spPr>
          <a:xfrm>
            <a:off x="602166" y="1674674"/>
            <a:ext cx="5720575" cy="1754326"/>
          </a:xfrm>
          <a:prstGeom prst="rect">
            <a:avLst/>
          </a:prstGeom>
          <a:noFill/>
        </p:spPr>
        <p:txBody>
          <a:bodyPr wrap="square" rtlCol="0">
            <a:spAutoFit/>
          </a:bodyPr>
          <a:lstStyle/>
          <a:p>
            <a:pPr algn="just"/>
            <a:r>
              <a:rPr lang="en-US" b="1" dirty="0"/>
              <a:t>Customer churn</a:t>
            </a:r>
            <a:r>
              <a:rPr lang="en-US" dirty="0"/>
              <a:t> is the situation where clients stop doing business with a business and stop using its goods or services. Customer churn specifically refers to subscribers who break their contracts for mobile phone or internet service in the context of telecom businesses.</a:t>
            </a:r>
            <a:endParaRPr lang="en-IN" dirty="0"/>
          </a:p>
        </p:txBody>
      </p:sp>
      <p:pic>
        <p:nvPicPr>
          <p:cNvPr id="9" name="Picture 8">
            <a:extLst>
              <a:ext uri="{FF2B5EF4-FFF2-40B4-BE49-F238E27FC236}">
                <a16:creationId xmlns:a16="http://schemas.microsoft.com/office/drawing/2014/main" id="{F033885B-995F-8F9C-E4E4-8E4D502EC697}"/>
              </a:ext>
            </a:extLst>
          </p:cNvPr>
          <p:cNvPicPr>
            <a:picLocks noChangeAspect="1"/>
          </p:cNvPicPr>
          <p:nvPr/>
        </p:nvPicPr>
        <p:blipFill>
          <a:blip r:embed="rId2"/>
          <a:stretch>
            <a:fillRect/>
          </a:stretch>
        </p:blipFill>
        <p:spPr>
          <a:xfrm>
            <a:off x="6984466" y="1958673"/>
            <a:ext cx="4742815" cy="3483118"/>
          </a:xfrm>
          <a:prstGeom prst="rect">
            <a:avLst/>
          </a:prstGeom>
        </p:spPr>
      </p:pic>
      <p:sp>
        <p:nvSpPr>
          <p:cNvPr id="10" name="TextBox 9">
            <a:extLst>
              <a:ext uri="{FF2B5EF4-FFF2-40B4-BE49-F238E27FC236}">
                <a16:creationId xmlns:a16="http://schemas.microsoft.com/office/drawing/2014/main" id="{5AB4959D-9D99-E8C6-0DC6-DCA20AC985ED}"/>
              </a:ext>
            </a:extLst>
          </p:cNvPr>
          <p:cNvSpPr txBox="1"/>
          <p:nvPr/>
        </p:nvSpPr>
        <p:spPr>
          <a:xfrm>
            <a:off x="676507" y="4042672"/>
            <a:ext cx="5646234" cy="1754326"/>
          </a:xfrm>
          <a:prstGeom prst="rect">
            <a:avLst/>
          </a:prstGeom>
          <a:noFill/>
        </p:spPr>
        <p:txBody>
          <a:bodyPr wrap="square" rtlCol="0">
            <a:spAutoFit/>
          </a:bodyPr>
          <a:lstStyle/>
          <a:p>
            <a:pPr algn="just"/>
            <a:r>
              <a:rPr lang="en-US" b="1" dirty="0"/>
              <a:t>Customer churn prediction </a:t>
            </a:r>
            <a:r>
              <a:rPr lang="en-US" dirty="0"/>
              <a:t>is the process of identifying customers who are at risk of churning and taking actions to retain them. It can help businesses to reduce customer acquisition costs, increase customer lifetime value, and improve customer satisfaction and loyalty.</a:t>
            </a:r>
            <a:endParaRPr lang="en-IN" dirty="0"/>
          </a:p>
        </p:txBody>
      </p:sp>
    </p:spTree>
    <p:extLst>
      <p:ext uri="{BB962C8B-B14F-4D97-AF65-F5344CB8AC3E}">
        <p14:creationId xmlns:p14="http://schemas.microsoft.com/office/powerpoint/2010/main" val="1303263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F287-40CF-3FFD-9B78-7135056325E5}"/>
              </a:ext>
            </a:extLst>
          </p:cNvPr>
          <p:cNvSpPr>
            <a:spLocks noGrp="1"/>
          </p:cNvSpPr>
          <p:nvPr>
            <p:ph type="title"/>
          </p:nvPr>
        </p:nvSpPr>
        <p:spPr/>
        <p:txBody>
          <a:bodyPr/>
          <a:lstStyle/>
          <a:p>
            <a:r>
              <a:rPr lang="en-US" dirty="0"/>
              <a:t>Final Output</a:t>
            </a:r>
            <a:endParaRPr lang="en-IN" dirty="0"/>
          </a:p>
        </p:txBody>
      </p:sp>
      <p:pic>
        <p:nvPicPr>
          <p:cNvPr id="5" name="Picture 4">
            <a:extLst>
              <a:ext uri="{FF2B5EF4-FFF2-40B4-BE49-F238E27FC236}">
                <a16:creationId xmlns:a16="http://schemas.microsoft.com/office/drawing/2014/main" id="{1426F155-181F-BEC4-3F9B-2750DBBD3AEB}"/>
              </a:ext>
            </a:extLst>
          </p:cNvPr>
          <p:cNvPicPr>
            <a:picLocks noChangeAspect="1"/>
          </p:cNvPicPr>
          <p:nvPr/>
        </p:nvPicPr>
        <p:blipFill>
          <a:blip r:embed="rId2"/>
          <a:stretch>
            <a:fillRect/>
          </a:stretch>
        </p:blipFill>
        <p:spPr>
          <a:xfrm>
            <a:off x="1865040" y="1451439"/>
            <a:ext cx="8461917" cy="4759829"/>
          </a:xfrm>
          <a:prstGeom prst="rect">
            <a:avLst/>
          </a:prstGeom>
        </p:spPr>
      </p:pic>
      <p:sp>
        <p:nvSpPr>
          <p:cNvPr id="6" name="TextBox 5">
            <a:extLst>
              <a:ext uri="{FF2B5EF4-FFF2-40B4-BE49-F238E27FC236}">
                <a16:creationId xmlns:a16="http://schemas.microsoft.com/office/drawing/2014/main" id="{27DA2E13-D841-8AA2-D2CD-D1A8F85C2EBC}"/>
              </a:ext>
            </a:extLst>
          </p:cNvPr>
          <p:cNvSpPr txBox="1"/>
          <p:nvPr/>
        </p:nvSpPr>
        <p:spPr>
          <a:xfrm>
            <a:off x="5262277" y="6248400"/>
            <a:ext cx="1503938" cy="338554"/>
          </a:xfrm>
          <a:prstGeom prst="rect">
            <a:avLst/>
          </a:prstGeom>
          <a:noFill/>
        </p:spPr>
        <p:txBody>
          <a:bodyPr wrap="none" rtlCol="0">
            <a:spAutoFit/>
          </a:bodyPr>
          <a:lstStyle/>
          <a:p>
            <a:r>
              <a:rPr lang="en-US" sz="1600" dirty="0"/>
              <a:t>In Batch mode</a:t>
            </a:r>
            <a:endParaRPr lang="en-IN" sz="1600" dirty="0"/>
          </a:p>
        </p:txBody>
      </p:sp>
    </p:spTree>
    <p:extLst>
      <p:ext uri="{BB962C8B-B14F-4D97-AF65-F5344CB8AC3E}">
        <p14:creationId xmlns:p14="http://schemas.microsoft.com/office/powerpoint/2010/main" val="58081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DE1043-D5E9-13B4-AF7F-0A9F3A5F3EF3}"/>
              </a:ext>
            </a:extLst>
          </p:cNvPr>
          <p:cNvSpPr txBox="1"/>
          <p:nvPr/>
        </p:nvSpPr>
        <p:spPr>
          <a:xfrm rot="21348926">
            <a:off x="2029962" y="2644170"/>
            <a:ext cx="7326182" cy="1569660"/>
          </a:xfrm>
          <a:prstGeom prst="rect">
            <a:avLst/>
          </a:prstGeom>
          <a:noFill/>
        </p:spPr>
        <p:txBody>
          <a:bodyPr wrap="square" rtlCol="0">
            <a:spAutoFit/>
          </a:bodyPr>
          <a:lstStyle/>
          <a:p>
            <a:r>
              <a:rPr lang="en-US" sz="9600" b="1" dirty="0">
                <a:ln w="22225">
                  <a:solidFill>
                    <a:schemeClr val="accent2"/>
                  </a:solidFill>
                  <a:prstDash val="solid"/>
                </a:ln>
                <a:solidFill>
                  <a:schemeClr val="accent2">
                    <a:lumMod val="40000"/>
                    <a:lumOff val="60000"/>
                  </a:schemeClr>
                </a:solidFill>
                <a:latin typeface="Comic Sans MS" panose="030F0702030302020204" pitchFamily="66" charset="0"/>
              </a:rPr>
              <a:t>Thank You</a:t>
            </a:r>
            <a:endParaRPr lang="en-IN" sz="96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Tree>
    <p:extLst>
      <p:ext uri="{BB962C8B-B14F-4D97-AF65-F5344CB8AC3E}">
        <p14:creationId xmlns:p14="http://schemas.microsoft.com/office/powerpoint/2010/main" val="206891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59D32D-6CA2-C332-E3E0-C6AF6CBF3184}"/>
              </a:ext>
            </a:extLst>
          </p:cNvPr>
          <p:cNvSpPr txBox="1"/>
          <p:nvPr/>
        </p:nvSpPr>
        <p:spPr>
          <a:xfrm>
            <a:off x="530690" y="771070"/>
            <a:ext cx="8672567" cy="584775"/>
          </a:xfrm>
          <a:prstGeom prst="rect">
            <a:avLst/>
          </a:prstGeom>
          <a:noFill/>
        </p:spPr>
        <p:txBody>
          <a:bodyPr wrap="none" rtlCol="0">
            <a:spAutoFit/>
          </a:bodyPr>
          <a:lstStyle/>
          <a:p>
            <a:r>
              <a:rPr lang="en-US" sz="3200" b="1" dirty="0">
                <a:solidFill>
                  <a:srgbClr val="90C226"/>
                </a:solidFill>
                <a:latin typeface="Trebuchet MS" panose="020B0603020202020204"/>
                <a:ea typeface="+mj-ea"/>
                <a:cs typeface="+mj-cs"/>
              </a:rPr>
              <a:t>Impact of Customer Churn on Telco business</a:t>
            </a:r>
            <a:endParaRPr lang="en-IN" sz="3200" b="1" dirty="0"/>
          </a:p>
        </p:txBody>
      </p:sp>
      <p:sp>
        <p:nvSpPr>
          <p:cNvPr id="6" name="TextBox 5">
            <a:extLst>
              <a:ext uri="{FF2B5EF4-FFF2-40B4-BE49-F238E27FC236}">
                <a16:creationId xmlns:a16="http://schemas.microsoft.com/office/drawing/2014/main" id="{FBCF253E-1CCE-4084-9754-84563072869E}"/>
              </a:ext>
            </a:extLst>
          </p:cNvPr>
          <p:cNvSpPr txBox="1"/>
          <p:nvPr/>
        </p:nvSpPr>
        <p:spPr>
          <a:xfrm>
            <a:off x="1025912" y="1728439"/>
            <a:ext cx="9021337" cy="3949799"/>
          </a:xfrm>
          <a:prstGeom prst="rect">
            <a:avLst/>
          </a:prstGeom>
          <a:noFill/>
        </p:spPr>
        <p:txBody>
          <a:bodyPr wrap="square" rtlCol="0">
            <a:spAutoFit/>
          </a:bodyPr>
          <a:lstStyle/>
          <a:p>
            <a:pPr>
              <a:lnSpc>
                <a:spcPct val="150000"/>
              </a:lnSpc>
            </a:pPr>
            <a:r>
              <a:rPr lang="en-US" sz="1900" dirty="0"/>
              <a:t>Customer churn has a significant impact on telco companies. Here are a few key effects:</a:t>
            </a:r>
          </a:p>
          <a:p>
            <a:pPr>
              <a:lnSpc>
                <a:spcPct val="150000"/>
              </a:lnSpc>
            </a:pPr>
            <a:r>
              <a:rPr lang="en-US" sz="1900" dirty="0"/>
              <a:t>          </a:t>
            </a:r>
          </a:p>
          <a:p>
            <a:pPr>
              <a:lnSpc>
                <a:spcPct val="150000"/>
              </a:lnSpc>
            </a:pPr>
            <a:endParaRPr lang="en-US" sz="1900" dirty="0"/>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lang="en-US" sz="1900" dirty="0"/>
              <a:t>Revenue Loss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lang="en-US" sz="1900" dirty="0"/>
              <a:t>Decreased Market Share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lang="en-US" sz="1900" dirty="0"/>
              <a:t>Increased Customer Acquisition Costs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lang="en-US" sz="1900" dirty="0"/>
              <a:t>Reputation Damage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lang="en-US" sz="1900" dirty="0"/>
              <a:t>Reduced Customer Lifetime Value</a:t>
            </a:r>
            <a:endParaRPr lang="en-IN" sz="1900" dirty="0"/>
          </a:p>
        </p:txBody>
      </p:sp>
      <p:pic>
        <p:nvPicPr>
          <p:cNvPr id="8" name="Picture 7">
            <a:extLst>
              <a:ext uri="{FF2B5EF4-FFF2-40B4-BE49-F238E27FC236}">
                <a16:creationId xmlns:a16="http://schemas.microsoft.com/office/drawing/2014/main" id="{269E3A73-B628-D22F-E22C-B65C508012C3}"/>
              </a:ext>
            </a:extLst>
          </p:cNvPr>
          <p:cNvPicPr>
            <a:picLocks noChangeAspect="1"/>
          </p:cNvPicPr>
          <p:nvPr/>
        </p:nvPicPr>
        <p:blipFill>
          <a:blip r:embed="rId2"/>
          <a:stretch>
            <a:fillRect/>
          </a:stretch>
        </p:blipFill>
        <p:spPr>
          <a:xfrm>
            <a:off x="6320089" y="3453380"/>
            <a:ext cx="5303199" cy="3035737"/>
          </a:xfrm>
          <a:prstGeom prst="rect">
            <a:avLst/>
          </a:prstGeom>
        </p:spPr>
      </p:pic>
    </p:spTree>
    <p:extLst>
      <p:ext uri="{BB962C8B-B14F-4D97-AF65-F5344CB8AC3E}">
        <p14:creationId xmlns:p14="http://schemas.microsoft.com/office/powerpoint/2010/main" val="369360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1000"/>
                                        <p:tgtEl>
                                          <p:spTgt spid="6">
                                            <p:txEl>
                                              <p:pRg st="5" end="5"/>
                                            </p:txEl>
                                          </p:spTgt>
                                        </p:tgtEl>
                                      </p:cBhvr>
                                    </p:animEffect>
                                    <p:anim calcmode="lin" valueType="num">
                                      <p:cBhvr>
                                        <p:cTn id="2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1000"/>
                                        <p:tgtEl>
                                          <p:spTgt spid="6">
                                            <p:txEl>
                                              <p:pRg st="7" end="7"/>
                                            </p:txEl>
                                          </p:spTgt>
                                        </p:tgtEl>
                                      </p:cBhvr>
                                    </p:animEffect>
                                    <p:anim calcmode="lin" valueType="num">
                                      <p:cBhvr>
                                        <p:cTn id="3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5CD1-5A3C-9022-0824-0193D856219E}"/>
              </a:ext>
            </a:extLst>
          </p:cNvPr>
          <p:cNvSpPr>
            <a:spLocks noGrp="1"/>
          </p:cNvSpPr>
          <p:nvPr>
            <p:ph type="title"/>
          </p:nvPr>
        </p:nvSpPr>
        <p:spPr/>
        <p:txBody>
          <a:bodyPr>
            <a:normAutofit fontScale="90000"/>
          </a:bodyPr>
          <a:lstStyle/>
          <a:p>
            <a:r>
              <a:rPr lang="en-US" dirty="0"/>
              <a:t>Why Telco Customer Churn Matters</a:t>
            </a:r>
            <a:br>
              <a:rPr lang="en-US" dirty="0"/>
            </a:br>
            <a:br>
              <a:rPr lang="en-US" dirty="0"/>
            </a:br>
            <a:endParaRPr lang="en-IN" dirty="0"/>
          </a:p>
        </p:txBody>
      </p:sp>
      <p:sp>
        <p:nvSpPr>
          <p:cNvPr id="3" name="Content Placeholder 2">
            <a:extLst>
              <a:ext uri="{FF2B5EF4-FFF2-40B4-BE49-F238E27FC236}">
                <a16:creationId xmlns:a16="http://schemas.microsoft.com/office/drawing/2014/main" id="{6DE9955A-918C-15B5-DF1E-B8A3606A7124}"/>
              </a:ext>
            </a:extLst>
          </p:cNvPr>
          <p:cNvSpPr>
            <a:spLocks noGrp="1"/>
          </p:cNvSpPr>
          <p:nvPr>
            <p:ph idx="1"/>
          </p:nvPr>
        </p:nvSpPr>
        <p:spPr>
          <a:xfrm>
            <a:off x="811149" y="1826052"/>
            <a:ext cx="8596668" cy="3880773"/>
          </a:xfrm>
        </p:spPr>
        <p:txBody>
          <a:bodyPr>
            <a:normAutofit/>
          </a:bodyPr>
          <a:lstStyle/>
          <a:p>
            <a:pPr>
              <a:buFont typeface="Wingdings" panose="05000000000000000000" pitchFamily="2" charset="2"/>
              <a:buChar char="q"/>
            </a:pPr>
            <a:r>
              <a:rPr lang="en-US" sz="2400" dirty="0"/>
              <a:t>Telco industry is highly competitive, and customer acquisition costs are substantial.</a:t>
            </a:r>
          </a:p>
          <a:p>
            <a:pPr marL="0" indent="0">
              <a:buNone/>
            </a:pPr>
            <a:endParaRPr lang="en-US" sz="2400" dirty="0"/>
          </a:p>
          <a:p>
            <a:pPr>
              <a:buFont typeface="Wingdings" panose="05000000000000000000" pitchFamily="2" charset="2"/>
              <a:buChar char="q"/>
            </a:pPr>
            <a:r>
              <a:rPr lang="en-US" sz="2400" dirty="0"/>
              <a:t>Customer churn has a direct impact on revenue and profitability.</a:t>
            </a:r>
          </a:p>
          <a:p>
            <a:pPr marL="0" indent="0">
              <a:buNone/>
            </a:pPr>
            <a:endParaRPr lang="en-US" sz="2400" dirty="0"/>
          </a:p>
          <a:p>
            <a:pPr>
              <a:buFont typeface="Wingdings" panose="05000000000000000000" pitchFamily="2" charset="2"/>
              <a:buChar char="q"/>
            </a:pPr>
            <a:r>
              <a:rPr lang="en-US" sz="2400" dirty="0"/>
              <a:t>By reducing customer churn, telco companies can improve customer lifetime value and enhance business growth.</a:t>
            </a:r>
            <a:endParaRPr lang="en-IN" sz="2400" dirty="0"/>
          </a:p>
        </p:txBody>
      </p:sp>
    </p:spTree>
    <p:extLst>
      <p:ext uri="{BB962C8B-B14F-4D97-AF65-F5344CB8AC3E}">
        <p14:creationId xmlns:p14="http://schemas.microsoft.com/office/powerpoint/2010/main" val="390602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3F19-FA3B-F7F6-B4E6-4A65F598C8C2}"/>
              </a:ext>
            </a:extLst>
          </p:cNvPr>
          <p:cNvSpPr>
            <a:spLocks noGrp="1"/>
          </p:cNvSpPr>
          <p:nvPr>
            <p:ph type="title"/>
          </p:nvPr>
        </p:nvSpPr>
        <p:spPr/>
        <p:txBody>
          <a:bodyPr/>
          <a:lstStyle/>
          <a:p>
            <a:r>
              <a:rPr lang="en-US" dirty="0"/>
              <a:t>Objectives of the Project</a:t>
            </a:r>
            <a:endParaRPr lang="en-IN" dirty="0"/>
          </a:p>
        </p:txBody>
      </p:sp>
      <p:sp>
        <p:nvSpPr>
          <p:cNvPr id="4" name="TextBox 3">
            <a:extLst>
              <a:ext uri="{FF2B5EF4-FFF2-40B4-BE49-F238E27FC236}">
                <a16:creationId xmlns:a16="http://schemas.microsoft.com/office/drawing/2014/main" id="{5F85A651-8CC0-5690-8C18-C8D866B49F34}"/>
              </a:ext>
            </a:extLst>
          </p:cNvPr>
          <p:cNvSpPr txBox="1"/>
          <p:nvPr/>
        </p:nvSpPr>
        <p:spPr>
          <a:xfrm>
            <a:off x="1037063" y="1706137"/>
            <a:ext cx="8596668" cy="3642472"/>
          </a:xfrm>
          <a:prstGeom prst="rect">
            <a:avLst/>
          </a:prstGeom>
          <a:noFill/>
        </p:spPr>
        <p:txBody>
          <a:bodyPr wrap="square" rtlCol="0">
            <a:spAutoFit/>
          </a:bodyPr>
          <a:lstStyle/>
          <a:p>
            <a:r>
              <a:rPr lang="en-US" dirty="0"/>
              <a:t>There are few objectives that need to be achieved in this project:</a:t>
            </a:r>
          </a:p>
          <a:p>
            <a:pPr>
              <a:lnSpc>
                <a:spcPct val="150000"/>
              </a:lnSpc>
            </a:pPr>
            <a:endParaRPr lang="en-US" dirty="0"/>
          </a:p>
          <a:p>
            <a:pPr>
              <a:lnSpc>
                <a:spcPct val="150000"/>
              </a:lnSpc>
            </a:pPr>
            <a:endParaRPr lang="en-US" dirty="0"/>
          </a:p>
          <a:p>
            <a:pPr marL="742950" lvl="1" indent="-285750">
              <a:lnSpc>
                <a:spcPct val="150000"/>
              </a:lnSpc>
              <a:buFont typeface="Wingdings" panose="05000000000000000000" pitchFamily="2" charset="2"/>
              <a:buChar char="Ø"/>
            </a:pPr>
            <a:r>
              <a:rPr lang="en-US" dirty="0"/>
              <a:t>Predict churn </a:t>
            </a:r>
          </a:p>
          <a:p>
            <a:pPr marL="742950" lvl="1" indent="-285750">
              <a:lnSpc>
                <a:spcPct val="150000"/>
              </a:lnSpc>
              <a:buFont typeface="Wingdings" panose="05000000000000000000" pitchFamily="2" charset="2"/>
              <a:buChar char="Ø"/>
            </a:pPr>
            <a:r>
              <a:rPr lang="en-US" dirty="0"/>
              <a:t>Identify at-risk customers</a:t>
            </a:r>
          </a:p>
          <a:p>
            <a:pPr marL="742950" lvl="1" indent="-285750">
              <a:lnSpc>
                <a:spcPct val="150000"/>
              </a:lnSpc>
              <a:buFont typeface="Wingdings" panose="05000000000000000000" pitchFamily="2" charset="2"/>
              <a:buChar char="Ø"/>
            </a:pPr>
            <a:r>
              <a:rPr lang="en-US" dirty="0"/>
              <a:t>Take proactive measures</a:t>
            </a:r>
          </a:p>
          <a:p>
            <a:pPr marL="742950" lvl="1" indent="-285750">
              <a:lnSpc>
                <a:spcPct val="150000"/>
              </a:lnSpc>
              <a:buFont typeface="Wingdings" panose="05000000000000000000" pitchFamily="2" charset="2"/>
              <a:buChar char="Ø"/>
            </a:pPr>
            <a:r>
              <a:rPr lang="en-US" dirty="0"/>
              <a:t>Provide real-time predictions</a:t>
            </a:r>
          </a:p>
          <a:p>
            <a:pPr marL="742950" lvl="1" indent="-285750">
              <a:lnSpc>
                <a:spcPct val="150000"/>
              </a:lnSpc>
              <a:buFont typeface="Wingdings" panose="05000000000000000000" pitchFamily="2" charset="2"/>
              <a:buChar char="Ø"/>
            </a:pPr>
            <a:r>
              <a:rPr lang="en-US" dirty="0"/>
              <a:t>Evaluate model performance</a:t>
            </a:r>
          </a:p>
          <a:p>
            <a:pPr marL="742950" lvl="1" indent="-285750">
              <a:lnSpc>
                <a:spcPct val="150000"/>
              </a:lnSpc>
              <a:buFont typeface="Wingdings" panose="05000000000000000000" pitchFamily="2" charset="2"/>
              <a:buChar char="Ø"/>
            </a:pPr>
            <a:r>
              <a:rPr lang="en-US" dirty="0"/>
              <a:t>Reduce churn rate</a:t>
            </a:r>
            <a:endParaRPr lang="en-IN" dirty="0"/>
          </a:p>
        </p:txBody>
      </p:sp>
      <p:pic>
        <p:nvPicPr>
          <p:cNvPr id="7" name="Picture 6">
            <a:extLst>
              <a:ext uri="{FF2B5EF4-FFF2-40B4-BE49-F238E27FC236}">
                <a16:creationId xmlns:a16="http://schemas.microsoft.com/office/drawing/2014/main" id="{99A22073-1D3B-A2EB-1E45-D366FD9BBF9C}"/>
              </a:ext>
            </a:extLst>
          </p:cNvPr>
          <p:cNvPicPr>
            <a:picLocks noChangeAspect="1"/>
          </p:cNvPicPr>
          <p:nvPr/>
        </p:nvPicPr>
        <p:blipFill>
          <a:blip r:embed="rId2"/>
          <a:stretch>
            <a:fillRect/>
          </a:stretch>
        </p:blipFill>
        <p:spPr>
          <a:xfrm>
            <a:off x="5865424" y="2543498"/>
            <a:ext cx="5724525" cy="3486150"/>
          </a:xfrm>
          <a:prstGeom prst="rect">
            <a:avLst/>
          </a:prstGeom>
        </p:spPr>
      </p:pic>
    </p:spTree>
    <p:extLst>
      <p:ext uri="{BB962C8B-B14F-4D97-AF65-F5344CB8AC3E}">
        <p14:creationId xmlns:p14="http://schemas.microsoft.com/office/powerpoint/2010/main" val="69856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50A1-F081-F900-7603-A7EFBFD9F7DF}"/>
              </a:ext>
            </a:extLst>
          </p:cNvPr>
          <p:cNvSpPr>
            <a:spLocks noGrp="1"/>
          </p:cNvSpPr>
          <p:nvPr>
            <p:ph type="title"/>
          </p:nvPr>
        </p:nvSpPr>
        <p:spPr>
          <a:xfrm rot="21326068">
            <a:off x="376250" y="2371493"/>
            <a:ext cx="10228559" cy="3928946"/>
          </a:xfrm>
        </p:spPr>
        <p:txBody>
          <a:bodyPr>
            <a:normAutofit/>
          </a:bodyPr>
          <a:lstStyle/>
          <a:p>
            <a:r>
              <a:rPr lang="en-US" sz="6000" b="1" dirty="0"/>
              <a:t>Churn Prediction Process</a:t>
            </a:r>
            <a:endParaRPr lang="en-IN" sz="6000" b="1" dirty="0"/>
          </a:p>
        </p:txBody>
      </p:sp>
    </p:spTree>
    <p:extLst>
      <p:ext uri="{BB962C8B-B14F-4D97-AF65-F5344CB8AC3E}">
        <p14:creationId xmlns:p14="http://schemas.microsoft.com/office/powerpoint/2010/main" val="400476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A32D-6161-2A85-43A8-B3912F8BD20B}"/>
              </a:ext>
            </a:extLst>
          </p:cNvPr>
          <p:cNvSpPr>
            <a:spLocks noGrp="1"/>
          </p:cNvSpPr>
          <p:nvPr>
            <p:ph type="title"/>
          </p:nvPr>
        </p:nvSpPr>
        <p:spPr>
          <a:xfrm>
            <a:off x="432008" y="442332"/>
            <a:ext cx="8596668" cy="1320800"/>
          </a:xfrm>
        </p:spPr>
        <p:txBody>
          <a:bodyPr/>
          <a:lstStyle/>
          <a:p>
            <a:r>
              <a:rPr lang="en-US" dirty="0"/>
              <a:t>Process Flow</a:t>
            </a:r>
            <a:endParaRPr lang="en-IN" dirty="0"/>
          </a:p>
        </p:txBody>
      </p:sp>
      <p:pic>
        <p:nvPicPr>
          <p:cNvPr id="10" name="Picture 9">
            <a:extLst>
              <a:ext uri="{FF2B5EF4-FFF2-40B4-BE49-F238E27FC236}">
                <a16:creationId xmlns:a16="http://schemas.microsoft.com/office/drawing/2014/main" id="{356EBCFE-B7ED-1B4A-E3D6-838620E0A7FA}"/>
              </a:ext>
            </a:extLst>
          </p:cNvPr>
          <p:cNvPicPr>
            <a:picLocks noChangeAspect="1"/>
          </p:cNvPicPr>
          <p:nvPr/>
        </p:nvPicPr>
        <p:blipFill rotWithShape="1">
          <a:blip r:embed="rId2">
            <a:extLst>
              <a:ext uri="{28A0092B-C50C-407E-A947-70E740481C1C}">
                <a14:useLocalDpi xmlns:a14="http://schemas.microsoft.com/office/drawing/2010/main" val="0"/>
              </a:ext>
            </a:extLst>
          </a:blip>
          <a:srcRect l="2260" t="6709" r="4570"/>
          <a:stretch/>
        </p:blipFill>
        <p:spPr>
          <a:xfrm>
            <a:off x="2732049" y="1227924"/>
            <a:ext cx="6779941" cy="5375313"/>
          </a:xfrm>
          <a:prstGeom prst="rect">
            <a:avLst/>
          </a:prstGeom>
        </p:spPr>
      </p:pic>
    </p:spTree>
    <p:extLst>
      <p:ext uri="{BB962C8B-B14F-4D97-AF65-F5344CB8AC3E}">
        <p14:creationId xmlns:p14="http://schemas.microsoft.com/office/powerpoint/2010/main" val="363863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EB9D-432A-09FA-B6CA-4115D52AB3F4}"/>
              </a:ext>
            </a:extLst>
          </p:cNvPr>
          <p:cNvSpPr>
            <a:spLocks noGrp="1"/>
          </p:cNvSpPr>
          <p:nvPr>
            <p:ph type="title"/>
          </p:nvPr>
        </p:nvSpPr>
        <p:spPr/>
        <p:txBody>
          <a:bodyPr/>
          <a:lstStyle/>
          <a:p>
            <a:r>
              <a:rPr lang="en-US" dirty="0"/>
              <a:t>Step 1- Data Collection</a:t>
            </a:r>
            <a:endParaRPr lang="en-IN" dirty="0"/>
          </a:p>
        </p:txBody>
      </p:sp>
      <p:sp>
        <p:nvSpPr>
          <p:cNvPr id="3" name="Content Placeholder 2">
            <a:extLst>
              <a:ext uri="{FF2B5EF4-FFF2-40B4-BE49-F238E27FC236}">
                <a16:creationId xmlns:a16="http://schemas.microsoft.com/office/drawing/2014/main" id="{717FA60C-F800-2B32-948B-690CF26B94C1}"/>
              </a:ext>
            </a:extLst>
          </p:cNvPr>
          <p:cNvSpPr>
            <a:spLocks noGrp="1"/>
          </p:cNvSpPr>
          <p:nvPr>
            <p:ph idx="1"/>
          </p:nvPr>
        </p:nvSpPr>
        <p:spPr>
          <a:xfrm>
            <a:off x="776579" y="2094518"/>
            <a:ext cx="8596668" cy="3880773"/>
          </a:xfrm>
        </p:spPr>
        <p:txBody>
          <a:bodyPr/>
          <a:lstStyle/>
          <a:p>
            <a:r>
              <a:rPr lang="en-US" dirty="0"/>
              <a:t>We collected a comprehensive dataset that includes customer information, usage patterns, transaction history, and demographic data.</a:t>
            </a:r>
          </a:p>
          <a:p>
            <a:r>
              <a:rPr lang="en-US" dirty="0"/>
              <a:t>The dataset that We’ve used in this project is the real existing data that can be downloaded from machine learning data repository site. In this project we use Kaggle as a data source.</a:t>
            </a:r>
          </a:p>
          <a:p>
            <a:r>
              <a:rPr lang="en-US" dirty="0"/>
              <a:t>These dataset might contain more than 5000 labelled messages for training and testing.</a:t>
            </a:r>
            <a:endParaRPr lang="en-IN" dirty="0"/>
          </a:p>
        </p:txBody>
      </p:sp>
      <p:pic>
        <p:nvPicPr>
          <p:cNvPr id="5" name="Picture 4">
            <a:extLst>
              <a:ext uri="{FF2B5EF4-FFF2-40B4-BE49-F238E27FC236}">
                <a16:creationId xmlns:a16="http://schemas.microsoft.com/office/drawing/2014/main" id="{1697F721-41EB-02C1-6FCA-44ABCD36E975}"/>
              </a:ext>
            </a:extLst>
          </p:cNvPr>
          <p:cNvPicPr>
            <a:picLocks noChangeAspect="1"/>
          </p:cNvPicPr>
          <p:nvPr/>
        </p:nvPicPr>
        <p:blipFill>
          <a:blip r:embed="rId2"/>
          <a:stretch>
            <a:fillRect/>
          </a:stretch>
        </p:blipFill>
        <p:spPr>
          <a:xfrm flipV="1">
            <a:off x="4376458" y="4469340"/>
            <a:ext cx="6672542" cy="1779060"/>
          </a:xfrm>
          <a:prstGeom prst="rect">
            <a:avLst/>
          </a:prstGeom>
        </p:spPr>
      </p:pic>
      <p:sp>
        <p:nvSpPr>
          <p:cNvPr id="6" name="TextBox 5">
            <a:extLst>
              <a:ext uri="{FF2B5EF4-FFF2-40B4-BE49-F238E27FC236}">
                <a16:creationId xmlns:a16="http://schemas.microsoft.com/office/drawing/2014/main" id="{6EF17D29-CDD7-F3FB-AFB0-045C4D0BD9C9}"/>
              </a:ext>
            </a:extLst>
          </p:cNvPr>
          <p:cNvSpPr txBox="1"/>
          <p:nvPr/>
        </p:nvSpPr>
        <p:spPr>
          <a:xfrm>
            <a:off x="6938010" y="6248400"/>
            <a:ext cx="2045969" cy="369332"/>
          </a:xfrm>
          <a:prstGeom prst="rect">
            <a:avLst/>
          </a:prstGeom>
          <a:noFill/>
        </p:spPr>
        <p:txBody>
          <a:bodyPr wrap="square" rtlCol="0">
            <a:spAutoFit/>
          </a:bodyPr>
          <a:lstStyle/>
          <a:p>
            <a:r>
              <a:rPr lang="en-US" dirty="0"/>
              <a:t>Sample data</a:t>
            </a:r>
            <a:endParaRPr lang="en-IN" dirty="0"/>
          </a:p>
        </p:txBody>
      </p:sp>
    </p:spTree>
    <p:extLst>
      <p:ext uri="{BB962C8B-B14F-4D97-AF65-F5344CB8AC3E}">
        <p14:creationId xmlns:p14="http://schemas.microsoft.com/office/powerpoint/2010/main" val="321660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2B8F-D73B-C45C-A7A4-73631DC25F3B}"/>
              </a:ext>
            </a:extLst>
          </p:cNvPr>
          <p:cNvSpPr>
            <a:spLocks noGrp="1"/>
          </p:cNvSpPr>
          <p:nvPr>
            <p:ph type="title"/>
          </p:nvPr>
        </p:nvSpPr>
        <p:spPr/>
        <p:txBody>
          <a:bodyPr/>
          <a:lstStyle/>
          <a:p>
            <a:r>
              <a:rPr lang="en-US" dirty="0"/>
              <a:t>Initial Data Preparation</a:t>
            </a:r>
            <a:endParaRPr lang="en-IN" dirty="0"/>
          </a:p>
        </p:txBody>
      </p:sp>
      <p:sp>
        <p:nvSpPr>
          <p:cNvPr id="3" name="Content Placeholder 2">
            <a:extLst>
              <a:ext uri="{FF2B5EF4-FFF2-40B4-BE49-F238E27FC236}">
                <a16:creationId xmlns:a16="http://schemas.microsoft.com/office/drawing/2014/main" id="{1734AFE6-F933-331D-54E5-7D7089E62D82}"/>
              </a:ext>
            </a:extLst>
          </p:cNvPr>
          <p:cNvSpPr>
            <a:spLocks noGrp="1"/>
          </p:cNvSpPr>
          <p:nvPr>
            <p:ph idx="1"/>
          </p:nvPr>
        </p:nvSpPr>
        <p:spPr>
          <a:xfrm>
            <a:off x="1011871" y="2149438"/>
            <a:ext cx="8596668" cy="3880773"/>
          </a:xfrm>
        </p:spPr>
        <p:txBody>
          <a:bodyPr/>
          <a:lstStyle/>
          <a:p>
            <a:r>
              <a:rPr lang="en-US" dirty="0"/>
              <a:t>In this Step cleaning and preparation of data for the further steps is done .</a:t>
            </a:r>
          </a:p>
          <a:p>
            <a:r>
              <a:rPr lang="en-US" dirty="0"/>
              <a:t>In this step features of the data and the data types of the features are examined and </a:t>
            </a:r>
          </a:p>
          <a:p>
            <a:r>
              <a:rPr lang="en-US" dirty="0"/>
              <a:t>converted to the proper format for easy processing and data is </a:t>
            </a:r>
            <a:r>
              <a:rPr lang="en-US" dirty="0" err="1"/>
              <a:t>splitted</a:t>
            </a:r>
            <a:r>
              <a:rPr lang="en-US" dirty="0"/>
              <a:t> into two sets for training and testing purpose.</a:t>
            </a:r>
            <a:endParaRPr lang="en-IN" dirty="0"/>
          </a:p>
        </p:txBody>
      </p:sp>
    </p:spTree>
    <p:extLst>
      <p:ext uri="{BB962C8B-B14F-4D97-AF65-F5344CB8AC3E}">
        <p14:creationId xmlns:p14="http://schemas.microsoft.com/office/powerpoint/2010/main" val="221342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1106</TotalTime>
  <Words>751</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Comic Sans MS</vt:lpstr>
      <vt:lpstr>Trebuchet MS</vt:lpstr>
      <vt:lpstr>Wingdings</vt:lpstr>
      <vt:lpstr>Wingdings 3</vt:lpstr>
      <vt:lpstr>Facet</vt:lpstr>
      <vt:lpstr>Telco Customer Churn Prediction using Logistic Regression</vt:lpstr>
      <vt:lpstr>Introduction</vt:lpstr>
      <vt:lpstr>PowerPoint Presentation</vt:lpstr>
      <vt:lpstr>Why Telco Customer Churn Matters  </vt:lpstr>
      <vt:lpstr>Objectives of the Project</vt:lpstr>
      <vt:lpstr>Churn Prediction Process</vt:lpstr>
      <vt:lpstr>Process Flow</vt:lpstr>
      <vt:lpstr>Step 1- Data Collection</vt:lpstr>
      <vt:lpstr>Initial Data Preparation</vt:lpstr>
      <vt:lpstr>EDA( Explaratory Data Analysis)</vt:lpstr>
      <vt:lpstr>Feature Selection/Importance</vt:lpstr>
      <vt:lpstr>Feature Importance</vt:lpstr>
      <vt:lpstr>Model Selection</vt:lpstr>
      <vt:lpstr>Model Building and Evaluation</vt:lpstr>
      <vt:lpstr>Model Improvement</vt:lpstr>
      <vt:lpstr>Deployment</vt:lpstr>
      <vt:lpstr>Front End of Application</vt:lpstr>
      <vt:lpstr>Front End/Final Output</vt:lpstr>
      <vt:lpstr>Final Output</vt:lpstr>
      <vt:lpstr>Final Output</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 Prediction using Logistic Regression</dc:title>
  <dc:creator>raman rattan</dc:creator>
  <cp:lastModifiedBy>raman rattan</cp:lastModifiedBy>
  <cp:revision>6</cp:revision>
  <dcterms:created xsi:type="dcterms:W3CDTF">2023-05-14T11:36:14Z</dcterms:created>
  <dcterms:modified xsi:type="dcterms:W3CDTF">2023-05-18T00:52:22Z</dcterms:modified>
</cp:coreProperties>
</file>