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69" r:id="rId6"/>
    <p:sldId id="271" r:id="rId7"/>
    <p:sldId id="260" r:id="rId8"/>
    <p:sldId id="261" r:id="rId9"/>
    <p:sldId id="262" r:id="rId10"/>
    <p:sldId id="272" r:id="rId11"/>
    <p:sldId id="270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AB1AF-A67D-4CB9-8927-354819CD3ADB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535C376-8ECE-4F04-B13A-9C4A91DB618D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Define variables</a:t>
          </a:r>
        </a:p>
      </dgm:t>
    </dgm:pt>
    <dgm:pt modelId="{A387F032-A8BC-4F83-9ED8-E9174AE3CA59}" type="parTrans" cxnId="{A3CD28E0-BD25-447D-9B58-8A553FCD5252}">
      <dgm:prSet/>
      <dgm:spPr/>
      <dgm:t>
        <a:bodyPr/>
        <a:lstStyle/>
        <a:p>
          <a:endParaRPr lang="en-US"/>
        </a:p>
      </dgm:t>
    </dgm:pt>
    <dgm:pt modelId="{F3E49279-69A7-4DA5-8E33-DA0378302948}" type="sibTrans" cxnId="{A3CD28E0-BD25-447D-9B58-8A553FCD5252}">
      <dgm:prSet/>
      <dgm:spPr/>
      <dgm:t>
        <a:bodyPr/>
        <a:lstStyle/>
        <a:p>
          <a:endParaRPr lang="en-US"/>
        </a:p>
      </dgm:t>
    </dgm:pt>
    <dgm:pt modelId="{96BA0364-C0F6-4D41-B316-545737175F52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Assign domains</a:t>
          </a:r>
        </a:p>
      </dgm:t>
    </dgm:pt>
    <dgm:pt modelId="{D23BB82F-494F-42EB-B431-E8AAEA7A285C}" type="parTrans" cxnId="{F1BADC6E-3957-40D1-AEC9-0855F9202633}">
      <dgm:prSet/>
      <dgm:spPr/>
      <dgm:t>
        <a:bodyPr/>
        <a:lstStyle/>
        <a:p>
          <a:endParaRPr lang="en-US"/>
        </a:p>
      </dgm:t>
    </dgm:pt>
    <dgm:pt modelId="{2EEDFCB2-9060-4C81-91E0-6075B0C03B22}" type="sibTrans" cxnId="{F1BADC6E-3957-40D1-AEC9-0855F9202633}">
      <dgm:prSet/>
      <dgm:spPr/>
      <dgm:t>
        <a:bodyPr/>
        <a:lstStyle/>
        <a:p>
          <a:endParaRPr lang="en-US"/>
        </a:p>
      </dgm:t>
    </dgm:pt>
    <dgm:pt modelId="{B6E2C3E0-98A6-4CE6-8E5D-474F8A386C25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Apply constraints</a:t>
          </a:r>
        </a:p>
      </dgm:t>
    </dgm:pt>
    <dgm:pt modelId="{2F784B54-756F-42F1-BD3D-8673543183F9}" type="parTrans" cxnId="{A55981FA-CF62-4BC4-B8A5-3E6A627B869E}">
      <dgm:prSet/>
      <dgm:spPr/>
      <dgm:t>
        <a:bodyPr/>
        <a:lstStyle/>
        <a:p>
          <a:endParaRPr lang="en-US"/>
        </a:p>
      </dgm:t>
    </dgm:pt>
    <dgm:pt modelId="{9A45CEC5-42EE-4E2A-93B3-57A427CC5E99}" type="sibTrans" cxnId="{A55981FA-CF62-4BC4-B8A5-3E6A627B869E}">
      <dgm:prSet/>
      <dgm:spPr/>
      <dgm:t>
        <a:bodyPr/>
        <a:lstStyle/>
        <a:p>
          <a:endParaRPr lang="en-US"/>
        </a:p>
      </dgm:t>
    </dgm:pt>
    <dgm:pt modelId="{7609ACC5-60CA-46CA-A71B-12FACC7F0794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Find a valid solution</a:t>
          </a:r>
        </a:p>
      </dgm:t>
    </dgm:pt>
    <dgm:pt modelId="{FD28C392-16DC-45DA-9251-0558C108EC71}" type="parTrans" cxnId="{CB179421-FDA8-4233-BC82-5F3D7328ACCD}">
      <dgm:prSet/>
      <dgm:spPr/>
      <dgm:t>
        <a:bodyPr/>
        <a:lstStyle/>
        <a:p>
          <a:endParaRPr lang="en-US"/>
        </a:p>
      </dgm:t>
    </dgm:pt>
    <dgm:pt modelId="{0B07791E-BDA0-43DC-AAE2-382532B85D6F}" type="sibTrans" cxnId="{CB179421-FDA8-4233-BC82-5F3D7328ACCD}">
      <dgm:prSet/>
      <dgm:spPr/>
      <dgm:t>
        <a:bodyPr/>
        <a:lstStyle/>
        <a:p>
          <a:endParaRPr lang="en-US"/>
        </a:p>
      </dgm:t>
    </dgm:pt>
    <dgm:pt modelId="{9FD686BB-5238-4EA1-B173-731273F7B1D3}" type="pres">
      <dgm:prSet presAssocID="{439AB1AF-A67D-4CB9-8927-354819CD3ADB}" presName="outerComposite" presStyleCnt="0">
        <dgm:presLayoutVars>
          <dgm:chMax val="5"/>
          <dgm:dir/>
          <dgm:resizeHandles val="exact"/>
        </dgm:presLayoutVars>
      </dgm:prSet>
      <dgm:spPr/>
    </dgm:pt>
    <dgm:pt modelId="{D7F28253-8034-49E7-87C8-3A203D5CB964}" type="pres">
      <dgm:prSet presAssocID="{439AB1AF-A67D-4CB9-8927-354819CD3ADB}" presName="dummyMaxCanvas" presStyleCnt="0">
        <dgm:presLayoutVars/>
      </dgm:prSet>
      <dgm:spPr/>
    </dgm:pt>
    <dgm:pt modelId="{03211C1D-94A9-49CE-89E5-3745A3E7682C}" type="pres">
      <dgm:prSet presAssocID="{439AB1AF-A67D-4CB9-8927-354819CD3ADB}" presName="FourNodes_1" presStyleLbl="node1" presStyleIdx="0" presStyleCnt="4">
        <dgm:presLayoutVars>
          <dgm:bulletEnabled val="1"/>
        </dgm:presLayoutVars>
      </dgm:prSet>
      <dgm:spPr/>
    </dgm:pt>
    <dgm:pt modelId="{88EEB3DB-F369-4DB1-AA24-8798FEEC20A6}" type="pres">
      <dgm:prSet presAssocID="{439AB1AF-A67D-4CB9-8927-354819CD3ADB}" presName="FourNodes_2" presStyleLbl="node1" presStyleIdx="1" presStyleCnt="4">
        <dgm:presLayoutVars>
          <dgm:bulletEnabled val="1"/>
        </dgm:presLayoutVars>
      </dgm:prSet>
      <dgm:spPr/>
    </dgm:pt>
    <dgm:pt modelId="{88EBF2A5-81D9-492E-9621-AA85D57D884C}" type="pres">
      <dgm:prSet presAssocID="{439AB1AF-A67D-4CB9-8927-354819CD3ADB}" presName="FourNodes_3" presStyleLbl="node1" presStyleIdx="2" presStyleCnt="4" custLinFactNeighborX="156" custLinFactNeighborY="1027">
        <dgm:presLayoutVars>
          <dgm:bulletEnabled val="1"/>
        </dgm:presLayoutVars>
      </dgm:prSet>
      <dgm:spPr/>
    </dgm:pt>
    <dgm:pt modelId="{1FFE149D-9DFE-4DF5-9A89-8FC68D810E31}" type="pres">
      <dgm:prSet presAssocID="{439AB1AF-A67D-4CB9-8927-354819CD3ADB}" presName="FourNodes_4" presStyleLbl="node1" presStyleIdx="3" presStyleCnt="4">
        <dgm:presLayoutVars>
          <dgm:bulletEnabled val="1"/>
        </dgm:presLayoutVars>
      </dgm:prSet>
      <dgm:spPr/>
    </dgm:pt>
    <dgm:pt modelId="{B609A1BB-4C55-4FC0-A888-331058AD78AB}" type="pres">
      <dgm:prSet presAssocID="{439AB1AF-A67D-4CB9-8927-354819CD3ADB}" presName="FourConn_1-2" presStyleLbl="fgAccFollowNode1" presStyleIdx="0" presStyleCnt="3">
        <dgm:presLayoutVars>
          <dgm:bulletEnabled val="1"/>
        </dgm:presLayoutVars>
      </dgm:prSet>
      <dgm:spPr/>
    </dgm:pt>
    <dgm:pt modelId="{16343E48-DDC1-486E-96D8-0A71DB641FE8}" type="pres">
      <dgm:prSet presAssocID="{439AB1AF-A67D-4CB9-8927-354819CD3ADB}" presName="FourConn_2-3" presStyleLbl="fgAccFollowNode1" presStyleIdx="1" presStyleCnt="3">
        <dgm:presLayoutVars>
          <dgm:bulletEnabled val="1"/>
        </dgm:presLayoutVars>
      </dgm:prSet>
      <dgm:spPr/>
    </dgm:pt>
    <dgm:pt modelId="{F76EAC4A-28A5-488A-AF71-587B41D4BEA9}" type="pres">
      <dgm:prSet presAssocID="{439AB1AF-A67D-4CB9-8927-354819CD3ADB}" presName="FourConn_3-4" presStyleLbl="fgAccFollowNode1" presStyleIdx="2" presStyleCnt="3">
        <dgm:presLayoutVars>
          <dgm:bulletEnabled val="1"/>
        </dgm:presLayoutVars>
      </dgm:prSet>
      <dgm:spPr/>
    </dgm:pt>
    <dgm:pt modelId="{D8EF20E4-0E78-4C3E-B3E6-DB8BA67FCC15}" type="pres">
      <dgm:prSet presAssocID="{439AB1AF-A67D-4CB9-8927-354819CD3ADB}" presName="FourNodes_1_text" presStyleLbl="node1" presStyleIdx="3" presStyleCnt="4">
        <dgm:presLayoutVars>
          <dgm:bulletEnabled val="1"/>
        </dgm:presLayoutVars>
      </dgm:prSet>
      <dgm:spPr/>
    </dgm:pt>
    <dgm:pt modelId="{A000864F-A68B-45BD-8C53-D88C2D18BE13}" type="pres">
      <dgm:prSet presAssocID="{439AB1AF-A67D-4CB9-8927-354819CD3ADB}" presName="FourNodes_2_text" presStyleLbl="node1" presStyleIdx="3" presStyleCnt="4">
        <dgm:presLayoutVars>
          <dgm:bulletEnabled val="1"/>
        </dgm:presLayoutVars>
      </dgm:prSet>
      <dgm:spPr/>
    </dgm:pt>
    <dgm:pt modelId="{6CB86506-5018-4AB7-B705-C2E8D04698CD}" type="pres">
      <dgm:prSet presAssocID="{439AB1AF-A67D-4CB9-8927-354819CD3ADB}" presName="FourNodes_3_text" presStyleLbl="node1" presStyleIdx="3" presStyleCnt="4">
        <dgm:presLayoutVars>
          <dgm:bulletEnabled val="1"/>
        </dgm:presLayoutVars>
      </dgm:prSet>
      <dgm:spPr/>
    </dgm:pt>
    <dgm:pt modelId="{A987D211-B494-40AA-B8A1-A9F28154DB95}" type="pres">
      <dgm:prSet presAssocID="{439AB1AF-A67D-4CB9-8927-354819CD3AD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3C79303-6148-4283-A791-160EB0619393}" type="presOf" srcId="{96BA0364-C0F6-4D41-B316-545737175F52}" destId="{88EEB3DB-F369-4DB1-AA24-8798FEEC20A6}" srcOrd="0" destOrd="0" presId="urn:microsoft.com/office/officeart/2005/8/layout/vProcess5"/>
    <dgm:cxn modelId="{563E7714-260D-4CC5-96F5-835FDE46AA8C}" type="presOf" srcId="{9A45CEC5-42EE-4E2A-93B3-57A427CC5E99}" destId="{F76EAC4A-28A5-488A-AF71-587B41D4BEA9}" srcOrd="0" destOrd="0" presId="urn:microsoft.com/office/officeart/2005/8/layout/vProcess5"/>
    <dgm:cxn modelId="{CB179421-FDA8-4233-BC82-5F3D7328ACCD}" srcId="{439AB1AF-A67D-4CB9-8927-354819CD3ADB}" destId="{7609ACC5-60CA-46CA-A71B-12FACC7F0794}" srcOrd="3" destOrd="0" parTransId="{FD28C392-16DC-45DA-9251-0558C108EC71}" sibTransId="{0B07791E-BDA0-43DC-AAE2-382532B85D6F}"/>
    <dgm:cxn modelId="{31918225-0F1C-4538-A46D-84F397FA2E0E}" type="presOf" srcId="{96BA0364-C0F6-4D41-B316-545737175F52}" destId="{A000864F-A68B-45BD-8C53-D88C2D18BE13}" srcOrd="1" destOrd="0" presId="urn:microsoft.com/office/officeart/2005/8/layout/vProcess5"/>
    <dgm:cxn modelId="{9220A334-9323-4192-9ED7-4A7C0302E2CA}" type="presOf" srcId="{2EEDFCB2-9060-4C81-91E0-6075B0C03B22}" destId="{16343E48-DDC1-486E-96D8-0A71DB641FE8}" srcOrd="0" destOrd="0" presId="urn:microsoft.com/office/officeart/2005/8/layout/vProcess5"/>
    <dgm:cxn modelId="{16D27840-11CB-421A-98C6-E413A2CC2D4B}" type="presOf" srcId="{7609ACC5-60CA-46CA-A71B-12FACC7F0794}" destId="{1FFE149D-9DFE-4DF5-9A89-8FC68D810E31}" srcOrd="0" destOrd="0" presId="urn:microsoft.com/office/officeart/2005/8/layout/vProcess5"/>
    <dgm:cxn modelId="{93DEDB64-ED8D-414B-9BFE-E9783AFE0BB7}" type="presOf" srcId="{F3E49279-69A7-4DA5-8E33-DA0378302948}" destId="{B609A1BB-4C55-4FC0-A888-331058AD78AB}" srcOrd="0" destOrd="0" presId="urn:microsoft.com/office/officeart/2005/8/layout/vProcess5"/>
    <dgm:cxn modelId="{F1BADC6E-3957-40D1-AEC9-0855F9202633}" srcId="{439AB1AF-A67D-4CB9-8927-354819CD3ADB}" destId="{96BA0364-C0F6-4D41-B316-545737175F52}" srcOrd="1" destOrd="0" parTransId="{D23BB82F-494F-42EB-B431-E8AAEA7A285C}" sibTransId="{2EEDFCB2-9060-4C81-91E0-6075B0C03B22}"/>
    <dgm:cxn modelId="{B9A6C186-D458-4843-ACC2-4B800F089C67}" type="presOf" srcId="{7609ACC5-60CA-46CA-A71B-12FACC7F0794}" destId="{A987D211-B494-40AA-B8A1-A9F28154DB95}" srcOrd="1" destOrd="0" presId="urn:microsoft.com/office/officeart/2005/8/layout/vProcess5"/>
    <dgm:cxn modelId="{EA4AC788-2609-4511-B470-C62F93BF5AA4}" type="presOf" srcId="{439AB1AF-A67D-4CB9-8927-354819CD3ADB}" destId="{9FD686BB-5238-4EA1-B173-731273F7B1D3}" srcOrd="0" destOrd="0" presId="urn:microsoft.com/office/officeart/2005/8/layout/vProcess5"/>
    <dgm:cxn modelId="{06F881A0-BFA2-4142-A75A-E59A3E2D8D91}" type="presOf" srcId="{B6E2C3E0-98A6-4CE6-8E5D-474F8A386C25}" destId="{88EBF2A5-81D9-492E-9621-AA85D57D884C}" srcOrd="0" destOrd="0" presId="urn:microsoft.com/office/officeart/2005/8/layout/vProcess5"/>
    <dgm:cxn modelId="{FE39F3D1-5F32-4880-B1A8-638973A0CAE2}" type="presOf" srcId="{B6E2C3E0-98A6-4CE6-8E5D-474F8A386C25}" destId="{6CB86506-5018-4AB7-B705-C2E8D04698CD}" srcOrd="1" destOrd="0" presId="urn:microsoft.com/office/officeart/2005/8/layout/vProcess5"/>
    <dgm:cxn modelId="{19A765D9-0096-4BFA-86D6-0D656378BCBD}" type="presOf" srcId="{2535C376-8ECE-4F04-B13A-9C4A91DB618D}" destId="{D8EF20E4-0E78-4C3E-B3E6-DB8BA67FCC15}" srcOrd="1" destOrd="0" presId="urn:microsoft.com/office/officeart/2005/8/layout/vProcess5"/>
    <dgm:cxn modelId="{A3CD28E0-BD25-447D-9B58-8A553FCD5252}" srcId="{439AB1AF-A67D-4CB9-8927-354819CD3ADB}" destId="{2535C376-8ECE-4F04-B13A-9C4A91DB618D}" srcOrd="0" destOrd="0" parTransId="{A387F032-A8BC-4F83-9ED8-E9174AE3CA59}" sibTransId="{F3E49279-69A7-4DA5-8E33-DA0378302948}"/>
    <dgm:cxn modelId="{0C7D20EC-EAE7-4468-B81C-6252A9391334}" type="presOf" srcId="{2535C376-8ECE-4F04-B13A-9C4A91DB618D}" destId="{03211C1D-94A9-49CE-89E5-3745A3E7682C}" srcOrd="0" destOrd="0" presId="urn:microsoft.com/office/officeart/2005/8/layout/vProcess5"/>
    <dgm:cxn modelId="{A55981FA-CF62-4BC4-B8A5-3E6A627B869E}" srcId="{439AB1AF-A67D-4CB9-8927-354819CD3ADB}" destId="{B6E2C3E0-98A6-4CE6-8E5D-474F8A386C25}" srcOrd="2" destOrd="0" parTransId="{2F784B54-756F-42F1-BD3D-8673543183F9}" sibTransId="{9A45CEC5-42EE-4E2A-93B3-57A427CC5E99}"/>
    <dgm:cxn modelId="{F5682174-4F1A-4B2A-A348-706108E57CAB}" type="presParOf" srcId="{9FD686BB-5238-4EA1-B173-731273F7B1D3}" destId="{D7F28253-8034-49E7-87C8-3A203D5CB964}" srcOrd="0" destOrd="0" presId="urn:microsoft.com/office/officeart/2005/8/layout/vProcess5"/>
    <dgm:cxn modelId="{F918CB22-09BE-4AF8-8CC8-77D3781709A1}" type="presParOf" srcId="{9FD686BB-5238-4EA1-B173-731273F7B1D3}" destId="{03211C1D-94A9-49CE-89E5-3745A3E7682C}" srcOrd="1" destOrd="0" presId="urn:microsoft.com/office/officeart/2005/8/layout/vProcess5"/>
    <dgm:cxn modelId="{00E35E29-12D0-4C46-BCC2-84175981919B}" type="presParOf" srcId="{9FD686BB-5238-4EA1-B173-731273F7B1D3}" destId="{88EEB3DB-F369-4DB1-AA24-8798FEEC20A6}" srcOrd="2" destOrd="0" presId="urn:microsoft.com/office/officeart/2005/8/layout/vProcess5"/>
    <dgm:cxn modelId="{9A10D230-2D2D-45C8-BCF2-BA5FCC17AF0A}" type="presParOf" srcId="{9FD686BB-5238-4EA1-B173-731273F7B1D3}" destId="{88EBF2A5-81D9-492E-9621-AA85D57D884C}" srcOrd="3" destOrd="0" presId="urn:microsoft.com/office/officeart/2005/8/layout/vProcess5"/>
    <dgm:cxn modelId="{FB45DE9E-BCBD-49B3-8631-DE384EA6E9A9}" type="presParOf" srcId="{9FD686BB-5238-4EA1-B173-731273F7B1D3}" destId="{1FFE149D-9DFE-4DF5-9A89-8FC68D810E31}" srcOrd="4" destOrd="0" presId="urn:microsoft.com/office/officeart/2005/8/layout/vProcess5"/>
    <dgm:cxn modelId="{A528569D-A8F8-4C51-B5F3-7D4F22E2D4CF}" type="presParOf" srcId="{9FD686BB-5238-4EA1-B173-731273F7B1D3}" destId="{B609A1BB-4C55-4FC0-A888-331058AD78AB}" srcOrd="5" destOrd="0" presId="urn:microsoft.com/office/officeart/2005/8/layout/vProcess5"/>
    <dgm:cxn modelId="{A5016865-4898-4635-9E30-F83C81B1E8D5}" type="presParOf" srcId="{9FD686BB-5238-4EA1-B173-731273F7B1D3}" destId="{16343E48-DDC1-486E-96D8-0A71DB641FE8}" srcOrd="6" destOrd="0" presId="urn:microsoft.com/office/officeart/2005/8/layout/vProcess5"/>
    <dgm:cxn modelId="{4A8F39EE-A8C7-4C09-B144-EFBDB177027E}" type="presParOf" srcId="{9FD686BB-5238-4EA1-B173-731273F7B1D3}" destId="{F76EAC4A-28A5-488A-AF71-587B41D4BEA9}" srcOrd="7" destOrd="0" presId="urn:microsoft.com/office/officeart/2005/8/layout/vProcess5"/>
    <dgm:cxn modelId="{543E603C-7B59-4187-847F-52AB754A2CD2}" type="presParOf" srcId="{9FD686BB-5238-4EA1-B173-731273F7B1D3}" destId="{D8EF20E4-0E78-4C3E-B3E6-DB8BA67FCC15}" srcOrd="8" destOrd="0" presId="urn:microsoft.com/office/officeart/2005/8/layout/vProcess5"/>
    <dgm:cxn modelId="{EB9840B8-29D8-41F3-B3F8-B59B970DA0CE}" type="presParOf" srcId="{9FD686BB-5238-4EA1-B173-731273F7B1D3}" destId="{A000864F-A68B-45BD-8C53-D88C2D18BE13}" srcOrd="9" destOrd="0" presId="urn:microsoft.com/office/officeart/2005/8/layout/vProcess5"/>
    <dgm:cxn modelId="{B0C4252C-3EBD-4207-B9EE-E66001A1C86C}" type="presParOf" srcId="{9FD686BB-5238-4EA1-B173-731273F7B1D3}" destId="{6CB86506-5018-4AB7-B705-C2E8D04698CD}" srcOrd="10" destOrd="0" presId="urn:microsoft.com/office/officeart/2005/8/layout/vProcess5"/>
    <dgm:cxn modelId="{F0C865EE-6757-409A-9EE8-CBF85B4C28AF}" type="presParOf" srcId="{9FD686BB-5238-4EA1-B173-731273F7B1D3}" destId="{A987D211-B494-40AA-B8A1-A9F28154DB9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8ED063-697F-4DD3-BA51-B2FD7E4FC39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CDD4B94-34F9-4BA9-935D-56812D59F2DC}">
      <dgm:prSet/>
      <dgm:spPr/>
      <dgm:t>
        <a:bodyPr/>
        <a:lstStyle/>
        <a:p>
          <a:r>
            <a:rPr lang="en-US"/>
            <a:t>Tool Features:- Uses CSP-based Backtracking algorithm.</a:t>
          </a:r>
          <a:endParaRPr lang="en-US" dirty="0"/>
        </a:p>
      </dgm:t>
    </dgm:pt>
    <dgm:pt modelId="{B173AAA4-2CA0-4BBB-92CB-72E354BD62F8}" type="parTrans" cxnId="{2D9F6418-2E75-4F06-8FCA-CA87C2E4B310}">
      <dgm:prSet/>
      <dgm:spPr/>
      <dgm:t>
        <a:bodyPr/>
        <a:lstStyle/>
        <a:p>
          <a:endParaRPr lang="en-US"/>
        </a:p>
      </dgm:t>
    </dgm:pt>
    <dgm:pt modelId="{4B4E73AF-2284-4D84-80A7-6C6C492FF624}" type="sibTrans" cxnId="{2D9F6418-2E75-4F06-8FCA-CA87C2E4B310}">
      <dgm:prSet/>
      <dgm:spPr/>
      <dgm:t>
        <a:bodyPr/>
        <a:lstStyle/>
        <a:p>
          <a:endParaRPr lang="en-US"/>
        </a:p>
      </dgm:t>
    </dgm:pt>
    <dgm:pt modelId="{A202D945-3AB4-4856-BDB4-4FF3E4C38F38}">
      <dgm:prSet/>
      <dgm:spPr/>
      <dgm:t>
        <a:bodyPr/>
        <a:lstStyle/>
        <a:p>
          <a:r>
            <a:rPr lang="en-US"/>
            <a:t>- Allows users to input nodes and edges and colour.</a:t>
          </a:r>
          <a:endParaRPr lang="en-US" dirty="0"/>
        </a:p>
      </dgm:t>
    </dgm:pt>
    <dgm:pt modelId="{6442F354-1A6E-4E64-8981-D13A2B5C2891}" type="parTrans" cxnId="{96F2CC2B-2D07-412B-9673-E3D747738BF4}">
      <dgm:prSet/>
      <dgm:spPr/>
      <dgm:t>
        <a:bodyPr/>
        <a:lstStyle/>
        <a:p>
          <a:endParaRPr lang="en-US"/>
        </a:p>
      </dgm:t>
    </dgm:pt>
    <dgm:pt modelId="{87A7A8FD-2916-4033-9DAA-7D6038D3B6C4}" type="sibTrans" cxnId="{96F2CC2B-2D07-412B-9673-E3D747738BF4}">
      <dgm:prSet/>
      <dgm:spPr/>
      <dgm:t>
        <a:bodyPr/>
        <a:lstStyle/>
        <a:p>
          <a:endParaRPr lang="en-US"/>
        </a:p>
      </dgm:t>
    </dgm:pt>
    <dgm:pt modelId="{07D2DC85-3821-4863-947C-716E397AB138}">
      <dgm:prSet/>
      <dgm:spPr/>
      <dgm:t>
        <a:bodyPr/>
        <a:lstStyle/>
        <a:p>
          <a:r>
            <a:rPr lang="en-US"/>
            <a:t>- Visualizes the graph with assigned colors.</a:t>
          </a:r>
          <a:endParaRPr lang="en-US" dirty="0"/>
        </a:p>
      </dgm:t>
    </dgm:pt>
    <dgm:pt modelId="{1EFAA1DE-9238-4256-A6A2-2970EFA1E3A6}" type="parTrans" cxnId="{52D03E25-FA99-4731-B3DB-A0DA0AFD1FBC}">
      <dgm:prSet/>
      <dgm:spPr/>
      <dgm:t>
        <a:bodyPr/>
        <a:lstStyle/>
        <a:p>
          <a:endParaRPr lang="en-US"/>
        </a:p>
      </dgm:t>
    </dgm:pt>
    <dgm:pt modelId="{7B16A70E-9F52-453B-B4A7-A7842281729D}" type="sibTrans" cxnId="{52D03E25-FA99-4731-B3DB-A0DA0AFD1FBC}">
      <dgm:prSet/>
      <dgm:spPr/>
      <dgm:t>
        <a:bodyPr/>
        <a:lstStyle/>
        <a:p>
          <a:endParaRPr lang="en-US"/>
        </a:p>
      </dgm:t>
    </dgm:pt>
    <dgm:pt modelId="{82556C61-7E00-460A-A042-7D72056D1824}">
      <dgm:prSet/>
      <dgm:spPr/>
      <dgm:t>
        <a:bodyPr/>
        <a:lstStyle/>
        <a:p>
          <a:r>
            <a:rPr lang="en-US"/>
            <a:t>Key Functionalities:-Dynamic Graph Visualization</a:t>
          </a:r>
          <a:endParaRPr lang="en-US" dirty="0"/>
        </a:p>
      </dgm:t>
    </dgm:pt>
    <dgm:pt modelId="{7919186D-AE52-487E-B58B-E27BB0A65AA3}" type="parTrans" cxnId="{C8828762-7189-4682-8F44-6995815444CE}">
      <dgm:prSet/>
      <dgm:spPr/>
      <dgm:t>
        <a:bodyPr/>
        <a:lstStyle/>
        <a:p>
          <a:endParaRPr lang="en-US"/>
        </a:p>
      </dgm:t>
    </dgm:pt>
    <dgm:pt modelId="{C64E2BA7-B5A7-4258-86C4-D8F2F6ECDCCF}" type="sibTrans" cxnId="{C8828762-7189-4682-8F44-6995815444CE}">
      <dgm:prSet/>
      <dgm:spPr/>
      <dgm:t>
        <a:bodyPr/>
        <a:lstStyle/>
        <a:p>
          <a:endParaRPr lang="en-US"/>
        </a:p>
      </dgm:t>
    </dgm:pt>
    <dgm:pt modelId="{87E49E61-6446-4A40-9026-24DEF1A1C621}">
      <dgm:prSet/>
      <dgm:spPr/>
      <dgm:t>
        <a:bodyPr/>
        <a:lstStyle/>
        <a:p>
          <a:r>
            <a:rPr lang="en-US"/>
            <a:t>- Constraint Checking in Real-Time</a:t>
          </a:r>
          <a:endParaRPr lang="en-US" dirty="0"/>
        </a:p>
      </dgm:t>
    </dgm:pt>
    <dgm:pt modelId="{123BD5E2-38DA-4701-8E26-309F4353C322}" type="parTrans" cxnId="{B7088B86-BC2A-4AA6-AEE7-4C59109C24EE}">
      <dgm:prSet/>
      <dgm:spPr/>
      <dgm:t>
        <a:bodyPr/>
        <a:lstStyle/>
        <a:p>
          <a:endParaRPr lang="en-US"/>
        </a:p>
      </dgm:t>
    </dgm:pt>
    <dgm:pt modelId="{37E43FFE-C83B-4061-A54A-30CBDD2DBD3B}" type="sibTrans" cxnId="{B7088B86-BC2A-4AA6-AEE7-4C59109C24EE}">
      <dgm:prSet/>
      <dgm:spPr/>
      <dgm:t>
        <a:bodyPr/>
        <a:lstStyle/>
        <a:p>
          <a:endParaRPr lang="en-US"/>
        </a:p>
      </dgm:t>
    </dgm:pt>
    <dgm:pt modelId="{BD50A9DB-4532-4FFF-8931-33365BAEF3F8}" type="pres">
      <dgm:prSet presAssocID="{C68ED063-697F-4DD3-BA51-B2FD7E4FC396}" presName="vert0" presStyleCnt="0">
        <dgm:presLayoutVars>
          <dgm:dir/>
          <dgm:animOne val="branch"/>
          <dgm:animLvl val="lvl"/>
        </dgm:presLayoutVars>
      </dgm:prSet>
      <dgm:spPr/>
    </dgm:pt>
    <dgm:pt modelId="{723D5902-9EA4-4015-8D8D-252EF0230FE7}" type="pres">
      <dgm:prSet presAssocID="{9CDD4B94-34F9-4BA9-935D-56812D59F2DC}" presName="thickLine" presStyleLbl="alignNode1" presStyleIdx="0" presStyleCnt="5"/>
      <dgm:spPr/>
    </dgm:pt>
    <dgm:pt modelId="{33369DB4-97BB-4515-A1C5-F94811E0B6C2}" type="pres">
      <dgm:prSet presAssocID="{9CDD4B94-34F9-4BA9-935D-56812D59F2DC}" presName="horz1" presStyleCnt="0"/>
      <dgm:spPr/>
    </dgm:pt>
    <dgm:pt modelId="{F7A82E60-21D6-488B-89B9-F216373313C9}" type="pres">
      <dgm:prSet presAssocID="{9CDD4B94-34F9-4BA9-935D-56812D59F2DC}" presName="tx1" presStyleLbl="revTx" presStyleIdx="0" presStyleCnt="5"/>
      <dgm:spPr/>
    </dgm:pt>
    <dgm:pt modelId="{CABE46A4-0BBA-40A8-BCB8-D5B933244B29}" type="pres">
      <dgm:prSet presAssocID="{9CDD4B94-34F9-4BA9-935D-56812D59F2DC}" presName="vert1" presStyleCnt="0"/>
      <dgm:spPr/>
    </dgm:pt>
    <dgm:pt modelId="{D269FF17-4CD9-4947-B502-83278174CDC4}" type="pres">
      <dgm:prSet presAssocID="{A202D945-3AB4-4856-BDB4-4FF3E4C38F38}" presName="thickLine" presStyleLbl="alignNode1" presStyleIdx="1" presStyleCnt="5"/>
      <dgm:spPr/>
    </dgm:pt>
    <dgm:pt modelId="{9970526A-4920-45C3-B129-A1DC4E4FEEAF}" type="pres">
      <dgm:prSet presAssocID="{A202D945-3AB4-4856-BDB4-4FF3E4C38F38}" presName="horz1" presStyleCnt="0"/>
      <dgm:spPr/>
    </dgm:pt>
    <dgm:pt modelId="{7813190E-9B9C-44E5-97BC-8A406C689F8F}" type="pres">
      <dgm:prSet presAssocID="{A202D945-3AB4-4856-BDB4-4FF3E4C38F38}" presName="tx1" presStyleLbl="revTx" presStyleIdx="1" presStyleCnt="5"/>
      <dgm:spPr/>
    </dgm:pt>
    <dgm:pt modelId="{7B3A1DEB-D451-4A09-ADDA-CAB062BBACAF}" type="pres">
      <dgm:prSet presAssocID="{A202D945-3AB4-4856-BDB4-4FF3E4C38F38}" presName="vert1" presStyleCnt="0"/>
      <dgm:spPr/>
    </dgm:pt>
    <dgm:pt modelId="{CF9C4D73-4512-4EF6-8102-837A2F010EE8}" type="pres">
      <dgm:prSet presAssocID="{07D2DC85-3821-4863-947C-716E397AB138}" presName="thickLine" presStyleLbl="alignNode1" presStyleIdx="2" presStyleCnt="5"/>
      <dgm:spPr/>
    </dgm:pt>
    <dgm:pt modelId="{C9B7A1B7-2B4B-44C7-8016-2923AEBD4039}" type="pres">
      <dgm:prSet presAssocID="{07D2DC85-3821-4863-947C-716E397AB138}" presName="horz1" presStyleCnt="0"/>
      <dgm:spPr/>
    </dgm:pt>
    <dgm:pt modelId="{EB244B25-A7BA-4FF5-AB5E-7C92B194580E}" type="pres">
      <dgm:prSet presAssocID="{07D2DC85-3821-4863-947C-716E397AB138}" presName="tx1" presStyleLbl="revTx" presStyleIdx="2" presStyleCnt="5"/>
      <dgm:spPr/>
    </dgm:pt>
    <dgm:pt modelId="{B0708C8E-DB7A-4E6C-9189-09904633C8B5}" type="pres">
      <dgm:prSet presAssocID="{07D2DC85-3821-4863-947C-716E397AB138}" presName="vert1" presStyleCnt="0"/>
      <dgm:spPr/>
    </dgm:pt>
    <dgm:pt modelId="{B5D41733-817E-471E-8031-84688017685E}" type="pres">
      <dgm:prSet presAssocID="{82556C61-7E00-460A-A042-7D72056D1824}" presName="thickLine" presStyleLbl="alignNode1" presStyleIdx="3" presStyleCnt="5"/>
      <dgm:spPr/>
    </dgm:pt>
    <dgm:pt modelId="{CA250827-F7CC-47C5-A393-0E63EA65BD5F}" type="pres">
      <dgm:prSet presAssocID="{82556C61-7E00-460A-A042-7D72056D1824}" presName="horz1" presStyleCnt="0"/>
      <dgm:spPr/>
    </dgm:pt>
    <dgm:pt modelId="{C3623AB0-097E-47EC-BE9A-DD22DCB1158C}" type="pres">
      <dgm:prSet presAssocID="{82556C61-7E00-460A-A042-7D72056D1824}" presName="tx1" presStyleLbl="revTx" presStyleIdx="3" presStyleCnt="5"/>
      <dgm:spPr/>
    </dgm:pt>
    <dgm:pt modelId="{AB50E56F-B305-46FB-A0A2-53B19D397878}" type="pres">
      <dgm:prSet presAssocID="{82556C61-7E00-460A-A042-7D72056D1824}" presName="vert1" presStyleCnt="0"/>
      <dgm:spPr/>
    </dgm:pt>
    <dgm:pt modelId="{8097E92B-45DE-4074-9217-FFFB541CE586}" type="pres">
      <dgm:prSet presAssocID="{87E49E61-6446-4A40-9026-24DEF1A1C621}" presName="thickLine" presStyleLbl="alignNode1" presStyleIdx="4" presStyleCnt="5"/>
      <dgm:spPr/>
    </dgm:pt>
    <dgm:pt modelId="{B8957D8F-B5AE-4A35-A203-499A240B0859}" type="pres">
      <dgm:prSet presAssocID="{87E49E61-6446-4A40-9026-24DEF1A1C621}" presName="horz1" presStyleCnt="0"/>
      <dgm:spPr/>
    </dgm:pt>
    <dgm:pt modelId="{7BB326D1-08B8-4A77-8F27-6DF17EDCEC3C}" type="pres">
      <dgm:prSet presAssocID="{87E49E61-6446-4A40-9026-24DEF1A1C621}" presName="tx1" presStyleLbl="revTx" presStyleIdx="4" presStyleCnt="5"/>
      <dgm:spPr/>
    </dgm:pt>
    <dgm:pt modelId="{7840F543-53DF-4D13-845D-5B334B7BEB2C}" type="pres">
      <dgm:prSet presAssocID="{87E49E61-6446-4A40-9026-24DEF1A1C621}" presName="vert1" presStyleCnt="0"/>
      <dgm:spPr/>
    </dgm:pt>
  </dgm:ptLst>
  <dgm:cxnLst>
    <dgm:cxn modelId="{40BC2307-DE07-4C08-9FE9-F2AF5444BE6D}" type="presOf" srcId="{82556C61-7E00-460A-A042-7D72056D1824}" destId="{C3623AB0-097E-47EC-BE9A-DD22DCB1158C}" srcOrd="0" destOrd="0" presId="urn:microsoft.com/office/officeart/2008/layout/LinedList"/>
    <dgm:cxn modelId="{9CF81A16-9907-469C-882E-7850FFB4D3D4}" type="presOf" srcId="{07D2DC85-3821-4863-947C-716E397AB138}" destId="{EB244B25-A7BA-4FF5-AB5E-7C92B194580E}" srcOrd="0" destOrd="0" presId="urn:microsoft.com/office/officeart/2008/layout/LinedList"/>
    <dgm:cxn modelId="{2D9F6418-2E75-4F06-8FCA-CA87C2E4B310}" srcId="{C68ED063-697F-4DD3-BA51-B2FD7E4FC396}" destId="{9CDD4B94-34F9-4BA9-935D-56812D59F2DC}" srcOrd="0" destOrd="0" parTransId="{B173AAA4-2CA0-4BBB-92CB-72E354BD62F8}" sibTransId="{4B4E73AF-2284-4D84-80A7-6C6C492FF624}"/>
    <dgm:cxn modelId="{52D03E25-FA99-4731-B3DB-A0DA0AFD1FBC}" srcId="{C68ED063-697F-4DD3-BA51-B2FD7E4FC396}" destId="{07D2DC85-3821-4863-947C-716E397AB138}" srcOrd="2" destOrd="0" parTransId="{1EFAA1DE-9238-4256-A6A2-2970EFA1E3A6}" sibTransId="{7B16A70E-9F52-453B-B4A7-A7842281729D}"/>
    <dgm:cxn modelId="{96F2CC2B-2D07-412B-9673-E3D747738BF4}" srcId="{C68ED063-697F-4DD3-BA51-B2FD7E4FC396}" destId="{A202D945-3AB4-4856-BDB4-4FF3E4C38F38}" srcOrd="1" destOrd="0" parTransId="{6442F354-1A6E-4E64-8981-D13A2B5C2891}" sibTransId="{87A7A8FD-2916-4033-9DAA-7D6038D3B6C4}"/>
    <dgm:cxn modelId="{FA462C3A-8549-4C6E-9892-90CEA74262BC}" type="presOf" srcId="{A202D945-3AB4-4856-BDB4-4FF3E4C38F38}" destId="{7813190E-9B9C-44E5-97BC-8A406C689F8F}" srcOrd="0" destOrd="0" presId="urn:microsoft.com/office/officeart/2008/layout/LinedList"/>
    <dgm:cxn modelId="{C8828762-7189-4682-8F44-6995815444CE}" srcId="{C68ED063-697F-4DD3-BA51-B2FD7E4FC396}" destId="{82556C61-7E00-460A-A042-7D72056D1824}" srcOrd="3" destOrd="0" parTransId="{7919186D-AE52-487E-B58B-E27BB0A65AA3}" sibTransId="{C64E2BA7-B5A7-4258-86C4-D8F2F6ECDCCF}"/>
    <dgm:cxn modelId="{843C0A7B-04E3-4D2A-A3E9-997F58CB917E}" type="presOf" srcId="{9CDD4B94-34F9-4BA9-935D-56812D59F2DC}" destId="{F7A82E60-21D6-488B-89B9-F216373313C9}" srcOrd="0" destOrd="0" presId="urn:microsoft.com/office/officeart/2008/layout/LinedList"/>
    <dgm:cxn modelId="{B7088B86-BC2A-4AA6-AEE7-4C59109C24EE}" srcId="{C68ED063-697F-4DD3-BA51-B2FD7E4FC396}" destId="{87E49E61-6446-4A40-9026-24DEF1A1C621}" srcOrd="4" destOrd="0" parTransId="{123BD5E2-38DA-4701-8E26-309F4353C322}" sibTransId="{37E43FFE-C83B-4061-A54A-30CBDD2DBD3B}"/>
    <dgm:cxn modelId="{C648B7BC-8135-4D5D-B39C-349095E0F9E4}" type="presOf" srcId="{C68ED063-697F-4DD3-BA51-B2FD7E4FC396}" destId="{BD50A9DB-4532-4FFF-8931-33365BAEF3F8}" srcOrd="0" destOrd="0" presId="urn:microsoft.com/office/officeart/2008/layout/LinedList"/>
    <dgm:cxn modelId="{A7092AEE-859D-44A8-B2E3-3BA9C5DF7EA5}" type="presOf" srcId="{87E49E61-6446-4A40-9026-24DEF1A1C621}" destId="{7BB326D1-08B8-4A77-8F27-6DF17EDCEC3C}" srcOrd="0" destOrd="0" presId="urn:microsoft.com/office/officeart/2008/layout/LinedList"/>
    <dgm:cxn modelId="{AAC91520-8217-44A6-91D3-DB92D98FBE1F}" type="presParOf" srcId="{BD50A9DB-4532-4FFF-8931-33365BAEF3F8}" destId="{723D5902-9EA4-4015-8D8D-252EF0230FE7}" srcOrd="0" destOrd="0" presId="urn:microsoft.com/office/officeart/2008/layout/LinedList"/>
    <dgm:cxn modelId="{A699B39F-2347-4D2F-9F69-0654AFAB530A}" type="presParOf" srcId="{BD50A9DB-4532-4FFF-8931-33365BAEF3F8}" destId="{33369DB4-97BB-4515-A1C5-F94811E0B6C2}" srcOrd="1" destOrd="0" presId="urn:microsoft.com/office/officeart/2008/layout/LinedList"/>
    <dgm:cxn modelId="{7F05B32B-7DFD-4019-A06D-507E3B46BD3F}" type="presParOf" srcId="{33369DB4-97BB-4515-A1C5-F94811E0B6C2}" destId="{F7A82E60-21D6-488B-89B9-F216373313C9}" srcOrd="0" destOrd="0" presId="urn:microsoft.com/office/officeart/2008/layout/LinedList"/>
    <dgm:cxn modelId="{78DE924A-51DB-4CE6-9F7B-66EC0E322C1A}" type="presParOf" srcId="{33369DB4-97BB-4515-A1C5-F94811E0B6C2}" destId="{CABE46A4-0BBA-40A8-BCB8-D5B933244B29}" srcOrd="1" destOrd="0" presId="urn:microsoft.com/office/officeart/2008/layout/LinedList"/>
    <dgm:cxn modelId="{38C7CE7A-9E5B-4656-A1F8-925096DF9553}" type="presParOf" srcId="{BD50A9DB-4532-4FFF-8931-33365BAEF3F8}" destId="{D269FF17-4CD9-4947-B502-83278174CDC4}" srcOrd="2" destOrd="0" presId="urn:microsoft.com/office/officeart/2008/layout/LinedList"/>
    <dgm:cxn modelId="{D691242D-622B-4A08-ABCE-A77336EBFAA7}" type="presParOf" srcId="{BD50A9DB-4532-4FFF-8931-33365BAEF3F8}" destId="{9970526A-4920-45C3-B129-A1DC4E4FEEAF}" srcOrd="3" destOrd="0" presId="urn:microsoft.com/office/officeart/2008/layout/LinedList"/>
    <dgm:cxn modelId="{947EF5C3-5A82-419A-9405-1C32E6FC8754}" type="presParOf" srcId="{9970526A-4920-45C3-B129-A1DC4E4FEEAF}" destId="{7813190E-9B9C-44E5-97BC-8A406C689F8F}" srcOrd="0" destOrd="0" presId="urn:microsoft.com/office/officeart/2008/layout/LinedList"/>
    <dgm:cxn modelId="{4FC77DE2-16D0-4595-A102-A0E5E88A321A}" type="presParOf" srcId="{9970526A-4920-45C3-B129-A1DC4E4FEEAF}" destId="{7B3A1DEB-D451-4A09-ADDA-CAB062BBACAF}" srcOrd="1" destOrd="0" presId="urn:microsoft.com/office/officeart/2008/layout/LinedList"/>
    <dgm:cxn modelId="{E37BA37C-631B-4026-A07C-A30FDC64FC52}" type="presParOf" srcId="{BD50A9DB-4532-4FFF-8931-33365BAEF3F8}" destId="{CF9C4D73-4512-4EF6-8102-837A2F010EE8}" srcOrd="4" destOrd="0" presId="urn:microsoft.com/office/officeart/2008/layout/LinedList"/>
    <dgm:cxn modelId="{B2CD3064-40E0-4587-B4D5-27A16A5D5E59}" type="presParOf" srcId="{BD50A9DB-4532-4FFF-8931-33365BAEF3F8}" destId="{C9B7A1B7-2B4B-44C7-8016-2923AEBD4039}" srcOrd="5" destOrd="0" presId="urn:microsoft.com/office/officeart/2008/layout/LinedList"/>
    <dgm:cxn modelId="{257CA8E0-304D-43F7-8A59-5009FE3E4645}" type="presParOf" srcId="{C9B7A1B7-2B4B-44C7-8016-2923AEBD4039}" destId="{EB244B25-A7BA-4FF5-AB5E-7C92B194580E}" srcOrd="0" destOrd="0" presId="urn:microsoft.com/office/officeart/2008/layout/LinedList"/>
    <dgm:cxn modelId="{74AA6392-B238-4B14-9872-F3A448AD16CA}" type="presParOf" srcId="{C9B7A1B7-2B4B-44C7-8016-2923AEBD4039}" destId="{B0708C8E-DB7A-4E6C-9189-09904633C8B5}" srcOrd="1" destOrd="0" presId="urn:microsoft.com/office/officeart/2008/layout/LinedList"/>
    <dgm:cxn modelId="{929AECF4-45C6-4247-823B-F7C1C30B42E5}" type="presParOf" srcId="{BD50A9DB-4532-4FFF-8931-33365BAEF3F8}" destId="{B5D41733-817E-471E-8031-84688017685E}" srcOrd="6" destOrd="0" presId="urn:microsoft.com/office/officeart/2008/layout/LinedList"/>
    <dgm:cxn modelId="{AA39DA17-4D00-4C02-840C-998A0F406078}" type="presParOf" srcId="{BD50A9DB-4532-4FFF-8931-33365BAEF3F8}" destId="{CA250827-F7CC-47C5-A393-0E63EA65BD5F}" srcOrd="7" destOrd="0" presId="urn:microsoft.com/office/officeart/2008/layout/LinedList"/>
    <dgm:cxn modelId="{F2C8598B-F8BC-4BD6-8668-0819619D2DFD}" type="presParOf" srcId="{CA250827-F7CC-47C5-A393-0E63EA65BD5F}" destId="{C3623AB0-097E-47EC-BE9A-DD22DCB1158C}" srcOrd="0" destOrd="0" presId="urn:microsoft.com/office/officeart/2008/layout/LinedList"/>
    <dgm:cxn modelId="{34E47DF4-2BCD-47C3-8650-DF6E9EF7973D}" type="presParOf" srcId="{CA250827-F7CC-47C5-A393-0E63EA65BD5F}" destId="{AB50E56F-B305-46FB-A0A2-53B19D397878}" srcOrd="1" destOrd="0" presId="urn:microsoft.com/office/officeart/2008/layout/LinedList"/>
    <dgm:cxn modelId="{E9C5BB54-BFF9-4AC1-B98D-9D2B820AFC57}" type="presParOf" srcId="{BD50A9DB-4532-4FFF-8931-33365BAEF3F8}" destId="{8097E92B-45DE-4074-9217-FFFB541CE586}" srcOrd="8" destOrd="0" presId="urn:microsoft.com/office/officeart/2008/layout/LinedList"/>
    <dgm:cxn modelId="{5097E161-3F04-48EB-AFB5-9848FE6EDE84}" type="presParOf" srcId="{BD50A9DB-4532-4FFF-8931-33365BAEF3F8}" destId="{B8957D8F-B5AE-4A35-A203-499A240B0859}" srcOrd="9" destOrd="0" presId="urn:microsoft.com/office/officeart/2008/layout/LinedList"/>
    <dgm:cxn modelId="{5F4D6BD8-721A-4E9C-9E0B-038DAA516D8A}" type="presParOf" srcId="{B8957D8F-B5AE-4A35-A203-499A240B0859}" destId="{7BB326D1-08B8-4A77-8F27-6DF17EDCEC3C}" srcOrd="0" destOrd="0" presId="urn:microsoft.com/office/officeart/2008/layout/LinedList"/>
    <dgm:cxn modelId="{3926E0C8-D6DF-4015-943F-DF869487E967}" type="presParOf" srcId="{B8957D8F-B5AE-4A35-A203-499A240B0859}" destId="{7840F543-53DF-4D13-845D-5B334B7BEB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11C1D-94A9-49CE-89E5-3745A3E7682C}">
      <dsp:nvSpPr>
        <dsp:cNvPr id="0" name=""/>
        <dsp:cNvSpPr/>
      </dsp:nvSpPr>
      <dsp:spPr>
        <a:xfrm>
          <a:off x="0" y="0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Define variables</a:t>
          </a:r>
        </a:p>
      </dsp:txBody>
      <dsp:txXfrm>
        <a:off x="28038" y="28038"/>
        <a:ext cx="5195473" cy="901218"/>
      </dsp:txXfrm>
    </dsp:sp>
    <dsp:sp modelId="{88EEB3DB-F369-4DB1-AA24-8798FEEC20A6}">
      <dsp:nvSpPr>
        <dsp:cNvPr id="0" name=""/>
        <dsp:cNvSpPr/>
      </dsp:nvSpPr>
      <dsp:spPr>
        <a:xfrm>
          <a:off x="528408" y="1131347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Assign domains</a:t>
          </a:r>
        </a:p>
      </dsp:txBody>
      <dsp:txXfrm>
        <a:off x="556446" y="1159385"/>
        <a:ext cx="5102633" cy="901218"/>
      </dsp:txXfrm>
    </dsp:sp>
    <dsp:sp modelId="{88EBF2A5-81D9-492E-9621-AA85D57D884C}">
      <dsp:nvSpPr>
        <dsp:cNvPr id="0" name=""/>
        <dsp:cNvSpPr/>
      </dsp:nvSpPr>
      <dsp:spPr>
        <a:xfrm>
          <a:off x="1058773" y="2272527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Apply constraints</a:t>
          </a:r>
        </a:p>
      </dsp:txBody>
      <dsp:txXfrm>
        <a:off x="1086811" y="2300565"/>
        <a:ext cx="5110520" cy="901218"/>
      </dsp:txXfrm>
    </dsp:sp>
    <dsp:sp modelId="{1FFE149D-9DFE-4DF5-9A89-8FC68D810E31}">
      <dsp:nvSpPr>
        <dsp:cNvPr id="0" name=""/>
        <dsp:cNvSpPr/>
      </dsp:nvSpPr>
      <dsp:spPr>
        <a:xfrm>
          <a:off x="1577340" y="3394043"/>
          <a:ext cx="6309360" cy="9572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bg1">
                  <a:lumMod val="95000"/>
                  <a:lumOff val="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rPr>
            <a:t>Find a valid solution</a:t>
          </a:r>
        </a:p>
      </dsp:txBody>
      <dsp:txXfrm>
        <a:off x="1605378" y="3422081"/>
        <a:ext cx="5102633" cy="901218"/>
      </dsp:txXfrm>
    </dsp:sp>
    <dsp:sp modelId="{B609A1BB-4C55-4FC0-A888-331058AD78AB}">
      <dsp:nvSpPr>
        <dsp:cNvPr id="0" name=""/>
        <dsp:cNvSpPr/>
      </dsp:nvSpPr>
      <dsp:spPr>
        <a:xfrm>
          <a:off x="5687118" y="733200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27122" y="733200"/>
        <a:ext cx="342233" cy="468236"/>
      </dsp:txXfrm>
    </dsp:sp>
    <dsp:sp modelId="{16343E48-DDC1-486E-96D8-0A71DB641FE8}">
      <dsp:nvSpPr>
        <dsp:cNvPr id="0" name=""/>
        <dsp:cNvSpPr/>
      </dsp:nvSpPr>
      <dsp:spPr>
        <a:xfrm>
          <a:off x="6215527" y="1864548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355531" y="1864548"/>
        <a:ext cx="342233" cy="468236"/>
      </dsp:txXfrm>
    </dsp:sp>
    <dsp:sp modelId="{F76EAC4A-28A5-488A-AF71-587B41D4BEA9}">
      <dsp:nvSpPr>
        <dsp:cNvPr id="0" name=""/>
        <dsp:cNvSpPr/>
      </dsp:nvSpPr>
      <dsp:spPr>
        <a:xfrm>
          <a:off x="6736049" y="2995896"/>
          <a:ext cx="622241" cy="622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876053" y="2995896"/>
        <a:ext cx="342233" cy="468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D5902-9EA4-4015-8D8D-252EF0230FE7}">
      <dsp:nvSpPr>
        <dsp:cNvPr id="0" name=""/>
        <dsp:cNvSpPr/>
      </dsp:nvSpPr>
      <dsp:spPr>
        <a:xfrm>
          <a:off x="0" y="478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A82E60-21D6-488B-89B9-F216373313C9}">
      <dsp:nvSpPr>
        <dsp:cNvPr id="0" name=""/>
        <dsp:cNvSpPr/>
      </dsp:nvSpPr>
      <dsp:spPr>
        <a:xfrm>
          <a:off x="0" y="478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 Features:- Uses CSP-based Backtracking algorithm.</a:t>
          </a:r>
          <a:endParaRPr lang="en-US" sz="2200" kern="1200" dirty="0"/>
        </a:p>
      </dsp:txBody>
      <dsp:txXfrm>
        <a:off x="0" y="478"/>
        <a:ext cx="3993357" cy="783716"/>
      </dsp:txXfrm>
    </dsp:sp>
    <dsp:sp modelId="{D269FF17-4CD9-4947-B502-83278174CDC4}">
      <dsp:nvSpPr>
        <dsp:cNvPr id="0" name=""/>
        <dsp:cNvSpPr/>
      </dsp:nvSpPr>
      <dsp:spPr>
        <a:xfrm>
          <a:off x="0" y="784194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813190E-9B9C-44E5-97BC-8A406C689F8F}">
      <dsp:nvSpPr>
        <dsp:cNvPr id="0" name=""/>
        <dsp:cNvSpPr/>
      </dsp:nvSpPr>
      <dsp:spPr>
        <a:xfrm>
          <a:off x="0" y="784194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Allows users to input nodes and edges and colour.</a:t>
          </a:r>
          <a:endParaRPr lang="en-US" sz="2200" kern="1200" dirty="0"/>
        </a:p>
      </dsp:txBody>
      <dsp:txXfrm>
        <a:off x="0" y="784194"/>
        <a:ext cx="3993357" cy="783716"/>
      </dsp:txXfrm>
    </dsp:sp>
    <dsp:sp modelId="{CF9C4D73-4512-4EF6-8102-837A2F010EE8}">
      <dsp:nvSpPr>
        <dsp:cNvPr id="0" name=""/>
        <dsp:cNvSpPr/>
      </dsp:nvSpPr>
      <dsp:spPr>
        <a:xfrm>
          <a:off x="0" y="1567910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B244B25-A7BA-4FF5-AB5E-7C92B194580E}">
      <dsp:nvSpPr>
        <dsp:cNvPr id="0" name=""/>
        <dsp:cNvSpPr/>
      </dsp:nvSpPr>
      <dsp:spPr>
        <a:xfrm>
          <a:off x="0" y="1567910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Visualizes the graph with assigned colors.</a:t>
          </a:r>
          <a:endParaRPr lang="en-US" sz="2200" kern="1200" dirty="0"/>
        </a:p>
      </dsp:txBody>
      <dsp:txXfrm>
        <a:off x="0" y="1567910"/>
        <a:ext cx="3993357" cy="783716"/>
      </dsp:txXfrm>
    </dsp:sp>
    <dsp:sp modelId="{B5D41733-817E-471E-8031-84688017685E}">
      <dsp:nvSpPr>
        <dsp:cNvPr id="0" name=""/>
        <dsp:cNvSpPr/>
      </dsp:nvSpPr>
      <dsp:spPr>
        <a:xfrm>
          <a:off x="0" y="2351627"/>
          <a:ext cx="39933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3623AB0-097E-47EC-BE9A-DD22DCB1158C}">
      <dsp:nvSpPr>
        <dsp:cNvPr id="0" name=""/>
        <dsp:cNvSpPr/>
      </dsp:nvSpPr>
      <dsp:spPr>
        <a:xfrm>
          <a:off x="0" y="2351627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Functionalities:-Dynamic Graph Visualization</a:t>
          </a:r>
          <a:endParaRPr lang="en-US" sz="2200" kern="1200" dirty="0"/>
        </a:p>
      </dsp:txBody>
      <dsp:txXfrm>
        <a:off x="0" y="2351627"/>
        <a:ext cx="3993357" cy="783716"/>
      </dsp:txXfrm>
    </dsp:sp>
    <dsp:sp modelId="{8097E92B-45DE-4074-9217-FFFB541CE586}">
      <dsp:nvSpPr>
        <dsp:cNvPr id="0" name=""/>
        <dsp:cNvSpPr/>
      </dsp:nvSpPr>
      <dsp:spPr>
        <a:xfrm>
          <a:off x="0" y="3135343"/>
          <a:ext cx="399335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B326D1-08B8-4A77-8F27-6DF17EDCEC3C}">
      <dsp:nvSpPr>
        <dsp:cNvPr id="0" name=""/>
        <dsp:cNvSpPr/>
      </dsp:nvSpPr>
      <dsp:spPr>
        <a:xfrm>
          <a:off x="0" y="3135343"/>
          <a:ext cx="3993357" cy="78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Constraint Checking in Real-Time</a:t>
          </a:r>
          <a:endParaRPr lang="en-US" sz="2200" kern="1200" dirty="0"/>
        </a:p>
      </dsp:txBody>
      <dsp:txXfrm>
        <a:off x="0" y="3135343"/>
        <a:ext cx="3993357" cy="783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06:51:46.92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1591 0 24575,'-624'0'0,"535"4"0,-119 21 0,-20 2 0,-22-24 0,152-4 0,90 1-136,-1 0-1,1-1 1,-1 1-1,1-1 1,-1-1-1,1 0 1,0 0-1,0-1 0,-10-4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06:51:55.0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32 24575,'0'-1'0,"1"0"0,-1 0 0,0 0 0,1 0 0,-1 0 0,1 0 0,-1 0 0,1 1 0,-1-1 0,1 0 0,-1 0 0,1 0 0,0 1 0,0-1 0,-1 0 0,1 1 0,0-1 0,0 0 0,0 1 0,0-1 0,0 1 0,0-1 0,0 1 0,0 0 0,0 0 0,0-1 0,1 1 0,31-6 0,-30 5 0,82-4 0,108 5 0,-70 3 0,-100-3 0,1 2 0,-1 1 0,41 9 0,-21-5 0,1-2 0,0-1 0,0-3 0,48-4 0,1 0 0,-44 4 0,0 2 0,52 11 0,-36-7-47,0-2 0,84-5 0,-76-1-1177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06:52:37.0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1255 117 24575,'-83'1'0,"-95"-3"0,146-3 0,0-1 0,1-1 0,-58-22 0,-16-5 0,67 24 0,1 2 0,-1 1 0,-1 2 0,-40 1 0,-267 5 0,340-1 0,0 1 0,0-1 0,0 1 0,1 0 0,-1 0 0,0 1 0,1 0 0,-1 0 0,1 0 0,0 0 0,0 1 0,-1 0 0,2 0 0,-1 0 0,0 1 0,1 0 0,-1 0 0,1 0 0,0 0 0,1 1 0,-1-1 0,1 1 0,0 0 0,-4 7 0,7-12 7,-1 1-1,1 0 0,-1 0 1,1 0-1,0 0 0,-1-1 0,1 1 1,0 0-1,0 0 0,0 0 1,-1 0-1,1 0 0,0 0 1,0 0-1,0 0 0,1 0 1,-1 0-1,0-1 0,0 1 1,0 0-1,1 0 0,-1 0 1,0 0-1,1 0 0,-1 0 1,1 0-1,0 0 6,1 0 0,-1 0 0,0 0 1,1 0-1,-1 0 0,1 0 0,-1 0 0,1-1 1,-1 1-1,1-1 0,-1 1 0,1-1 0,2 1 1,5 0-355,0 0 1,0-1 0,0 0-1,10-2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ontiersin.org/articles/10.3389/fpsyg.2023.1113019/ful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abac.org/blog/performance-optimization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Wavy technology 3D design">
            <a:extLst>
              <a:ext uri="{FF2B5EF4-FFF2-40B4-BE49-F238E27FC236}">
                <a16:creationId xmlns:a16="http://schemas.microsoft.com/office/drawing/2014/main" id="{420DCE6B-A36A-810A-241E-371C18F466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492" y="467736"/>
            <a:ext cx="7346728" cy="2220775"/>
          </a:xfrm>
        </p:spPr>
        <p:txBody>
          <a:bodyPr>
            <a:normAutofit/>
          </a:bodyPr>
          <a:lstStyle/>
          <a:p>
            <a:r>
              <a:rPr lang="en-US" sz="45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Graph Coloring as a CSP – A Python-based Tool for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492" y="3529251"/>
            <a:ext cx="7346728" cy="20570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Understanding CSP and Its Application in Graph Coloring</a:t>
            </a:r>
          </a:p>
          <a:p>
            <a:pPr>
              <a:lnSpc>
                <a:spcPct val="90000"/>
              </a:lnSpc>
            </a:pPr>
            <a:endParaRPr lang="en-US" sz="3600" dirty="0">
              <a:solidFill>
                <a:srgbClr val="FFFFFF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Presented by :Ai Insight Explorer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5939-791A-3FEA-77C7-90F4BF05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5" y="70579"/>
            <a:ext cx="8229600" cy="48244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Bell MT" panose="02020503060305020303" pitchFamily="18" charset="0"/>
                <a:ea typeface="ADLaM Display" panose="020F0502020204030204" pitchFamily="2" charset="0"/>
                <a:cs typeface="ADLaM Display" panose="020F0502020204030204" pitchFamily="2" charset="0"/>
              </a:rPr>
              <a:t>GRAPHICS USER INTERFACE:</a:t>
            </a:r>
          </a:p>
        </p:txBody>
      </p:sp>
      <p:pic>
        <p:nvPicPr>
          <p:cNvPr id="4" name="Picture 3" descr="A screenshot of a graph coloring tool&#10;&#10;Description automatically generated">
            <a:extLst>
              <a:ext uri="{FF2B5EF4-FFF2-40B4-BE49-F238E27FC236}">
                <a16:creationId xmlns:a16="http://schemas.microsoft.com/office/drawing/2014/main" id="{D04FD6F0-1CFD-3A65-D968-4B60B439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258"/>
            <a:ext cx="9144000" cy="63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9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mputer screen with lines and dots&#10;&#10;Description automatically generated">
            <a:extLst>
              <a:ext uri="{FF2B5EF4-FFF2-40B4-BE49-F238E27FC236}">
                <a16:creationId xmlns:a16="http://schemas.microsoft.com/office/drawing/2014/main" id="{43400757-8346-9262-01A0-6D1F82E33D5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/>
        </p:blipFill>
        <p:spPr>
          <a:xfrm>
            <a:off x="21" y="10"/>
            <a:ext cx="914397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5529BE-C076-00B7-63FC-084808F98186}"/>
              </a:ext>
            </a:extLst>
          </p:cNvPr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Applications of Graph Coloring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1681544"/>
            <a:ext cx="7269480" cy="18288"/>
          </a:xfrm>
          <a:custGeom>
            <a:avLst/>
            <a:gdLst>
              <a:gd name="connsiteX0" fmla="*/ 0 w 7269480"/>
              <a:gd name="connsiteY0" fmla="*/ 0 h 18288"/>
              <a:gd name="connsiteX1" fmla="*/ 733557 w 7269480"/>
              <a:gd name="connsiteY1" fmla="*/ 0 h 18288"/>
              <a:gd name="connsiteX2" fmla="*/ 1249029 w 7269480"/>
              <a:gd name="connsiteY2" fmla="*/ 0 h 18288"/>
              <a:gd name="connsiteX3" fmla="*/ 1764501 w 7269480"/>
              <a:gd name="connsiteY3" fmla="*/ 0 h 18288"/>
              <a:gd name="connsiteX4" fmla="*/ 2207278 w 7269480"/>
              <a:gd name="connsiteY4" fmla="*/ 0 h 18288"/>
              <a:gd name="connsiteX5" fmla="*/ 3013530 w 7269480"/>
              <a:gd name="connsiteY5" fmla="*/ 0 h 18288"/>
              <a:gd name="connsiteX6" fmla="*/ 3819781 w 7269480"/>
              <a:gd name="connsiteY6" fmla="*/ 0 h 18288"/>
              <a:gd name="connsiteX7" fmla="*/ 4626033 w 7269480"/>
              <a:gd name="connsiteY7" fmla="*/ 0 h 18288"/>
              <a:gd name="connsiteX8" fmla="*/ 5068810 w 7269480"/>
              <a:gd name="connsiteY8" fmla="*/ 0 h 18288"/>
              <a:gd name="connsiteX9" fmla="*/ 5656977 w 7269480"/>
              <a:gd name="connsiteY9" fmla="*/ 0 h 18288"/>
              <a:gd name="connsiteX10" fmla="*/ 6099755 w 7269480"/>
              <a:gd name="connsiteY10" fmla="*/ 0 h 18288"/>
              <a:gd name="connsiteX11" fmla="*/ 7269480 w 7269480"/>
              <a:gd name="connsiteY11" fmla="*/ 0 h 18288"/>
              <a:gd name="connsiteX12" fmla="*/ 7269480 w 7269480"/>
              <a:gd name="connsiteY12" fmla="*/ 18288 h 18288"/>
              <a:gd name="connsiteX13" fmla="*/ 6463229 w 7269480"/>
              <a:gd name="connsiteY13" fmla="*/ 18288 h 18288"/>
              <a:gd name="connsiteX14" fmla="*/ 6020451 w 7269480"/>
              <a:gd name="connsiteY14" fmla="*/ 18288 h 18288"/>
              <a:gd name="connsiteX15" fmla="*/ 5504979 w 7269480"/>
              <a:gd name="connsiteY15" fmla="*/ 18288 h 18288"/>
              <a:gd name="connsiteX16" fmla="*/ 4989507 w 7269480"/>
              <a:gd name="connsiteY16" fmla="*/ 18288 h 18288"/>
              <a:gd name="connsiteX17" fmla="*/ 4474035 w 7269480"/>
              <a:gd name="connsiteY17" fmla="*/ 18288 h 18288"/>
              <a:gd name="connsiteX18" fmla="*/ 3958562 w 7269480"/>
              <a:gd name="connsiteY18" fmla="*/ 18288 h 18288"/>
              <a:gd name="connsiteX19" fmla="*/ 3443090 w 7269480"/>
              <a:gd name="connsiteY19" fmla="*/ 18288 h 18288"/>
              <a:gd name="connsiteX20" fmla="*/ 2709533 w 7269480"/>
              <a:gd name="connsiteY20" fmla="*/ 18288 h 18288"/>
              <a:gd name="connsiteX21" fmla="*/ 2194061 w 7269480"/>
              <a:gd name="connsiteY21" fmla="*/ 18288 h 18288"/>
              <a:gd name="connsiteX22" fmla="*/ 1751284 w 7269480"/>
              <a:gd name="connsiteY22" fmla="*/ 18288 h 18288"/>
              <a:gd name="connsiteX23" fmla="*/ 1163117 w 7269480"/>
              <a:gd name="connsiteY23" fmla="*/ 18288 h 18288"/>
              <a:gd name="connsiteX24" fmla="*/ 0 w 7269480"/>
              <a:gd name="connsiteY24" fmla="*/ 18288 h 18288"/>
              <a:gd name="connsiteX25" fmla="*/ 0 w 7269480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69480" h="18288" fill="none" extrusionOk="0">
                <a:moveTo>
                  <a:pt x="0" y="0"/>
                </a:moveTo>
                <a:cubicBezTo>
                  <a:pt x="252138" y="-34015"/>
                  <a:pt x="430162" y="27723"/>
                  <a:pt x="733557" y="0"/>
                </a:cubicBezTo>
                <a:cubicBezTo>
                  <a:pt x="1036952" y="-27723"/>
                  <a:pt x="1017222" y="-19248"/>
                  <a:pt x="1249029" y="0"/>
                </a:cubicBezTo>
                <a:cubicBezTo>
                  <a:pt x="1480836" y="19248"/>
                  <a:pt x="1642747" y="25626"/>
                  <a:pt x="1764501" y="0"/>
                </a:cubicBezTo>
                <a:cubicBezTo>
                  <a:pt x="1886255" y="-25626"/>
                  <a:pt x="2079425" y="-7842"/>
                  <a:pt x="2207278" y="0"/>
                </a:cubicBezTo>
                <a:cubicBezTo>
                  <a:pt x="2335131" y="7842"/>
                  <a:pt x="2681832" y="37713"/>
                  <a:pt x="3013530" y="0"/>
                </a:cubicBezTo>
                <a:cubicBezTo>
                  <a:pt x="3345228" y="-37713"/>
                  <a:pt x="3481883" y="38779"/>
                  <a:pt x="3819781" y="0"/>
                </a:cubicBezTo>
                <a:cubicBezTo>
                  <a:pt x="4157679" y="-38779"/>
                  <a:pt x="4319607" y="-32632"/>
                  <a:pt x="4626033" y="0"/>
                </a:cubicBezTo>
                <a:cubicBezTo>
                  <a:pt x="4932459" y="32632"/>
                  <a:pt x="4944182" y="17568"/>
                  <a:pt x="5068810" y="0"/>
                </a:cubicBezTo>
                <a:cubicBezTo>
                  <a:pt x="5193438" y="-17568"/>
                  <a:pt x="5378174" y="-16107"/>
                  <a:pt x="5656977" y="0"/>
                </a:cubicBezTo>
                <a:cubicBezTo>
                  <a:pt x="5935780" y="16107"/>
                  <a:pt x="5910190" y="-15070"/>
                  <a:pt x="6099755" y="0"/>
                </a:cubicBezTo>
                <a:cubicBezTo>
                  <a:pt x="6289320" y="15070"/>
                  <a:pt x="6900837" y="-32203"/>
                  <a:pt x="7269480" y="0"/>
                </a:cubicBezTo>
                <a:cubicBezTo>
                  <a:pt x="7268614" y="7958"/>
                  <a:pt x="7270034" y="12943"/>
                  <a:pt x="7269480" y="18288"/>
                </a:cubicBezTo>
                <a:cubicBezTo>
                  <a:pt x="7078692" y="32307"/>
                  <a:pt x="6750249" y="10617"/>
                  <a:pt x="6463229" y="18288"/>
                </a:cubicBezTo>
                <a:cubicBezTo>
                  <a:pt x="6176209" y="25959"/>
                  <a:pt x="6203666" y="39135"/>
                  <a:pt x="6020451" y="18288"/>
                </a:cubicBezTo>
                <a:cubicBezTo>
                  <a:pt x="5837236" y="-2559"/>
                  <a:pt x="5688034" y="-3388"/>
                  <a:pt x="5504979" y="18288"/>
                </a:cubicBezTo>
                <a:cubicBezTo>
                  <a:pt x="5321924" y="39964"/>
                  <a:pt x="5191313" y="7061"/>
                  <a:pt x="4989507" y="18288"/>
                </a:cubicBezTo>
                <a:cubicBezTo>
                  <a:pt x="4787701" y="29515"/>
                  <a:pt x="4612238" y="34989"/>
                  <a:pt x="4474035" y="18288"/>
                </a:cubicBezTo>
                <a:cubicBezTo>
                  <a:pt x="4335832" y="1587"/>
                  <a:pt x="4094545" y="27267"/>
                  <a:pt x="3958562" y="18288"/>
                </a:cubicBezTo>
                <a:cubicBezTo>
                  <a:pt x="3822579" y="9309"/>
                  <a:pt x="3646287" y="-1530"/>
                  <a:pt x="3443090" y="18288"/>
                </a:cubicBezTo>
                <a:cubicBezTo>
                  <a:pt x="3239893" y="38106"/>
                  <a:pt x="3075699" y="9041"/>
                  <a:pt x="2709533" y="18288"/>
                </a:cubicBezTo>
                <a:cubicBezTo>
                  <a:pt x="2343367" y="27535"/>
                  <a:pt x="2428918" y="31018"/>
                  <a:pt x="2194061" y="18288"/>
                </a:cubicBezTo>
                <a:cubicBezTo>
                  <a:pt x="1959204" y="5558"/>
                  <a:pt x="1872298" y="17875"/>
                  <a:pt x="1751284" y="18288"/>
                </a:cubicBezTo>
                <a:cubicBezTo>
                  <a:pt x="1630270" y="18701"/>
                  <a:pt x="1443391" y="30083"/>
                  <a:pt x="1163117" y="18288"/>
                </a:cubicBezTo>
                <a:cubicBezTo>
                  <a:pt x="882843" y="6493"/>
                  <a:pt x="581151" y="4375"/>
                  <a:pt x="0" y="18288"/>
                </a:cubicBezTo>
                <a:cubicBezTo>
                  <a:pt x="493" y="10773"/>
                  <a:pt x="610" y="7338"/>
                  <a:pt x="0" y="0"/>
                </a:cubicBezTo>
                <a:close/>
              </a:path>
              <a:path w="7269480" h="18288" stroke="0" extrusionOk="0">
                <a:moveTo>
                  <a:pt x="0" y="0"/>
                </a:moveTo>
                <a:cubicBezTo>
                  <a:pt x="108514" y="-13627"/>
                  <a:pt x="358377" y="-21600"/>
                  <a:pt x="515472" y="0"/>
                </a:cubicBezTo>
                <a:cubicBezTo>
                  <a:pt x="672567" y="21600"/>
                  <a:pt x="740741" y="1149"/>
                  <a:pt x="958250" y="0"/>
                </a:cubicBezTo>
                <a:cubicBezTo>
                  <a:pt x="1175759" y="-1149"/>
                  <a:pt x="1323521" y="-14908"/>
                  <a:pt x="1473722" y="0"/>
                </a:cubicBezTo>
                <a:cubicBezTo>
                  <a:pt x="1623923" y="14908"/>
                  <a:pt x="1999682" y="13812"/>
                  <a:pt x="2134584" y="0"/>
                </a:cubicBezTo>
                <a:cubicBezTo>
                  <a:pt x="2269486" y="-13812"/>
                  <a:pt x="2558748" y="7617"/>
                  <a:pt x="2868140" y="0"/>
                </a:cubicBezTo>
                <a:cubicBezTo>
                  <a:pt x="3177532" y="-7617"/>
                  <a:pt x="3467796" y="3656"/>
                  <a:pt x="3674392" y="0"/>
                </a:cubicBezTo>
                <a:cubicBezTo>
                  <a:pt x="3880988" y="-3656"/>
                  <a:pt x="4101054" y="-15702"/>
                  <a:pt x="4480643" y="0"/>
                </a:cubicBezTo>
                <a:cubicBezTo>
                  <a:pt x="4860232" y="15702"/>
                  <a:pt x="4906779" y="-6670"/>
                  <a:pt x="5068810" y="0"/>
                </a:cubicBezTo>
                <a:cubicBezTo>
                  <a:pt x="5230841" y="6670"/>
                  <a:pt x="5495019" y="-21055"/>
                  <a:pt x="5802367" y="0"/>
                </a:cubicBezTo>
                <a:cubicBezTo>
                  <a:pt x="6109715" y="21055"/>
                  <a:pt x="6248383" y="9802"/>
                  <a:pt x="6463229" y="0"/>
                </a:cubicBezTo>
                <a:cubicBezTo>
                  <a:pt x="6678075" y="-9802"/>
                  <a:pt x="7063233" y="9440"/>
                  <a:pt x="7269480" y="0"/>
                </a:cubicBezTo>
                <a:cubicBezTo>
                  <a:pt x="7268794" y="7700"/>
                  <a:pt x="7268830" y="13442"/>
                  <a:pt x="7269480" y="18288"/>
                </a:cubicBezTo>
                <a:cubicBezTo>
                  <a:pt x="6950939" y="47121"/>
                  <a:pt x="6756956" y="13096"/>
                  <a:pt x="6608618" y="18288"/>
                </a:cubicBezTo>
                <a:cubicBezTo>
                  <a:pt x="6460280" y="23480"/>
                  <a:pt x="6230655" y="-1538"/>
                  <a:pt x="6020451" y="18288"/>
                </a:cubicBezTo>
                <a:cubicBezTo>
                  <a:pt x="5810247" y="38114"/>
                  <a:pt x="5619850" y="-10448"/>
                  <a:pt x="5432284" y="18288"/>
                </a:cubicBezTo>
                <a:cubicBezTo>
                  <a:pt x="5244718" y="47024"/>
                  <a:pt x="4984575" y="27926"/>
                  <a:pt x="4626033" y="18288"/>
                </a:cubicBezTo>
                <a:cubicBezTo>
                  <a:pt x="4267491" y="8650"/>
                  <a:pt x="4240108" y="40106"/>
                  <a:pt x="4110561" y="18288"/>
                </a:cubicBezTo>
                <a:cubicBezTo>
                  <a:pt x="3981014" y="-3530"/>
                  <a:pt x="3580293" y="41911"/>
                  <a:pt x="3377004" y="18288"/>
                </a:cubicBezTo>
                <a:cubicBezTo>
                  <a:pt x="3173715" y="-5335"/>
                  <a:pt x="3043404" y="10731"/>
                  <a:pt x="2934226" y="18288"/>
                </a:cubicBezTo>
                <a:cubicBezTo>
                  <a:pt x="2825048" y="25845"/>
                  <a:pt x="2427024" y="14732"/>
                  <a:pt x="2273365" y="18288"/>
                </a:cubicBezTo>
                <a:cubicBezTo>
                  <a:pt x="2119706" y="21844"/>
                  <a:pt x="1948744" y="43432"/>
                  <a:pt x="1757892" y="18288"/>
                </a:cubicBezTo>
                <a:cubicBezTo>
                  <a:pt x="1567040" y="-6856"/>
                  <a:pt x="1185958" y="10333"/>
                  <a:pt x="951641" y="18288"/>
                </a:cubicBezTo>
                <a:cubicBezTo>
                  <a:pt x="717324" y="26243"/>
                  <a:pt x="448990" y="-7235"/>
                  <a:pt x="0" y="18288"/>
                </a:cubicBezTo>
                <a:cubicBezTo>
                  <a:pt x="-4" y="9861"/>
                  <a:pt x="135" y="608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C36DB-4007-BBAB-1203-5A8AB30589A1}"/>
              </a:ext>
            </a:extLst>
          </p:cNvPr>
          <p:cNvSpPr txBox="1"/>
          <p:nvPr/>
        </p:nvSpPr>
        <p:spPr>
          <a:xfrm>
            <a:off x="628650" y="2004446"/>
            <a:ext cx="7987030" cy="4176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1.Map Coloring Ensuring that adjacent regions have different colors.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chemeClr val="bg1"/>
                </a:solidFill>
              </a:rPr>
              <a:t>2. Sudoku and Puzzles Sudoku can be seen as a graph coloring problem where each row, column, and block must contain unique numbers.</a:t>
            </a:r>
          </a:p>
        </p:txBody>
      </p:sp>
    </p:spTree>
    <p:extLst>
      <p:ext uri="{BB962C8B-B14F-4D97-AF65-F5344CB8AC3E}">
        <p14:creationId xmlns:p14="http://schemas.microsoft.com/office/powerpoint/2010/main" val="2795023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green swirls of light&#10;&#10;Description automatically generated">
            <a:extLst>
              <a:ext uri="{FF2B5EF4-FFF2-40B4-BE49-F238E27FC236}">
                <a16:creationId xmlns:a16="http://schemas.microsoft.com/office/drawing/2014/main" id="{1B9E6996-639A-253C-67E1-D9C7F5BD20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7272" b="909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81" y="-109660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Challenge in Graph Coloring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C4800-8D5F-3E01-5A27-5B719A048E2D}"/>
              </a:ext>
            </a:extLst>
          </p:cNvPr>
          <p:cNvSpPr txBox="1"/>
          <p:nvPr/>
        </p:nvSpPr>
        <p:spPr>
          <a:xfrm>
            <a:off x="140677" y="956258"/>
            <a:ext cx="69019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 </a:t>
            </a:r>
            <a:r>
              <a:rPr lang="en-US" sz="3600" b="1" u="sng" dirty="0">
                <a:solidFill>
                  <a:schemeClr val="accent4">
                    <a:lumMod val="75000"/>
                  </a:schemeClr>
                </a:solidFill>
              </a:rPr>
              <a:t>Large graphs increase complexity</a:t>
            </a:r>
            <a:r>
              <a:rPr lang="en-US" sz="3600" b="1" dirty="0"/>
              <a:t>.</a:t>
            </a:r>
            <a:br>
              <a:rPr lang="en-US" dirty="0"/>
            </a:br>
            <a:r>
              <a:rPr lang="en-US" dirty="0"/>
              <a:t>  </a:t>
            </a:r>
          </a:p>
          <a:p>
            <a:pPr algn="just"/>
            <a:r>
              <a:rPr lang="en-US" sz="2400" dirty="0"/>
              <a:t>When dealing with a </a:t>
            </a:r>
            <a:r>
              <a:rPr lang="en-US" sz="2400" b="1" dirty="0"/>
              <a:t>large number of nodes and edges</a:t>
            </a:r>
            <a:r>
              <a:rPr lang="en-US" sz="2400" dirty="0"/>
              <a:t>, the number of possible ways to color the graph </a:t>
            </a:r>
            <a:r>
              <a:rPr lang="en-US" sz="2400" b="1" dirty="0"/>
              <a:t>increases exponentially</a:t>
            </a:r>
            <a:r>
              <a:rPr lang="en-US" dirty="0"/>
              <a:t>.</a:t>
            </a:r>
            <a:endParaRPr lang="mr-IN" dirty="0"/>
          </a:p>
          <a:p>
            <a:endParaRPr lang="mr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B5131A-C86F-D694-7B6B-A16FC707D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10752" y="2577810"/>
            <a:ext cx="2162909" cy="1861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80085E-1E3B-9AC2-3FAC-EE65B70D9AE8}"/>
              </a:ext>
            </a:extLst>
          </p:cNvPr>
          <p:cNvSpPr txBox="1"/>
          <p:nvPr/>
        </p:nvSpPr>
        <p:spPr>
          <a:xfrm>
            <a:off x="70338" y="4009399"/>
            <a:ext cx="704263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Heuristic technique( like Forward checking)</a:t>
            </a:r>
            <a:endParaRPr lang="en-US" sz="1900" b="1" dirty="0">
              <a:solidFill>
                <a:srgbClr val="FF0000"/>
              </a:solidFill>
            </a:endParaRPr>
          </a:p>
          <a:p>
            <a:r>
              <a:rPr lang="en-US" sz="2400" dirty="0"/>
              <a:t>To handle large graphs efficiently, </a:t>
            </a:r>
            <a:r>
              <a:rPr lang="en-US" sz="2400" b="1" dirty="0"/>
              <a:t>heuristic techniques</a:t>
            </a:r>
            <a:r>
              <a:rPr lang="en-US" sz="2400" dirty="0"/>
              <a:t> like </a:t>
            </a:r>
            <a:r>
              <a:rPr lang="en-US" sz="2400" b="1" dirty="0"/>
              <a:t>Forward Checking</a:t>
            </a:r>
            <a:r>
              <a:rPr lang="en-US" sz="2400" dirty="0"/>
              <a:t> help by reducing </a:t>
            </a:r>
            <a:r>
              <a:rPr lang="en-US" sz="2800" dirty="0"/>
              <a:t>unnecessary</a:t>
            </a:r>
            <a:r>
              <a:rPr lang="en-US" sz="2400" dirty="0"/>
              <a:t> calculations.</a:t>
            </a:r>
          </a:p>
          <a:p>
            <a:endParaRPr lang="mr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12D70-45B3-3992-73DD-0542F0F17AFC}"/>
              </a:ext>
            </a:extLst>
          </p:cNvPr>
          <p:cNvSpPr txBox="1"/>
          <p:nvPr/>
        </p:nvSpPr>
        <p:spPr>
          <a:xfrm>
            <a:off x="2409092" y="3185451"/>
            <a:ext cx="2593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7030A0"/>
                </a:solidFill>
              </a:rPr>
              <a:t>Solution</a:t>
            </a:r>
            <a:endParaRPr lang="mr-IN" sz="3600" b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04502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u="sng" dirty="0">
                <a:solidFill>
                  <a:schemeClr val="tx2">
                    <a:lumMod val="75000"/>
                  </a:schemeClr>
                </a:solidFill>
              </a:rPr>
              <a:t>Performance and Optimization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48992" y="1"/>
            <a:ext cx="866357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9993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u="sng" dirty="0"/>
              <a:t>Time Complexity: </a:t>
            </a:r>
            <a:r>
              <a:rPr lang="en-IN" sz="2800" dirty="0"/>
              <a:t>O(mⁿ)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      where m = colors, n = nodes.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u="sng" dirty="0"/>
              <a:t>Optimization Techniques: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/>
              <a:t> Forward Checking: Reduces     Invalid assignments early.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6138" y="3423959"/>
            <a:ext cx="405617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2201" y="1"/>
            <a:ext cx="1550211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04058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5592435" y="5166682"/>
            <a:ext cx="1376793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7145" y="6033795"/>
            <a:ext cx="1493298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8772" y="5519196"/>
            <a:ext cx="1005228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C591F-44E9-AACA-928A-8B182784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42009" y="1784013"/>
            <a:ext cx="3047990" cy="19068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uzzle with a piece missing&#10;&#10;Description automatically generated">
            <a:extLst>
              <a:ext uri="{FF2B5EF4-FFF2-40B4-BE49-F238E27FC236}">
                <a16:creationId xmlns:a16="http://schemas.microsoft.com/office/drawing/2014/main" id="{3DDE4B03-4D73-1FFC-E6FE-F57B9D0C31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50" t="9091" r="11212" b="2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Future Improvements &amp; Enhancements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19" y="2718054"/>
            <a:ext cx="6215999" cy="3207258"/>
          </a:xfrm>
        </p:spPr>
        <p:txBody>
          <a:bodyPr anchor="t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Possible Improvements: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- AI-based optimal color selection.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- Better UI/UX.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- Handling larger graphs efficiently.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Future Extensions: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- Multi-color graph coloring.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- Parallelized CSP algorithms for faster execution.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9CA9D2-F62B-884C-A865-2A774C799F5E}"/>
                  </a:ext>
                </a:extLst>
              </p14:cNvPr>
              <p14:cNvContentPartPr/>
              <p14:nvPr/>
            </p14:nvContentPartPr>
            <p14:xfrm>
              <a:off x="337925" y="861856"/>
              <a:ext cx="452160" cy="4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9CA9D2-F62B-884C-A865-2A774C799F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925" y="799216"/>
                <a:ext cx="577800" cy="168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1BE5FB86-53A4-456A-A6D7-F66A5BB6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15" r="14302" b="1"/>
          <a:stretch/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182" y="1517705"/>
            <a:ext cx="5945838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314" y="3101152"/>
            <a:ext cx="5956785" cy="6184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FFFFFF"/>
                </a:solidFill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math learning objects">
            <a:extLst>
              <a:ext uri="{FF2B5EF4-FFF2-40B4-BE49-F238E27FC236}">
                <a16:creationId xmlns:a16="http://schemas.microsoft.com/office/drawing/2014/main" id="{02815004-A204-EDA0-7AD2-60E7B0676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60" t="6593" r="31826" b="-1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4801" y="1255014"/>
            <a:ext cx="5434223" cy="1124712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C00000"/>
                </a:solidFill>
              </a:rPr>
              <a:t>Introduction to CSP (Constraint Satisfaction Problems)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18" y="2718054"/>
            <a:ext cx="8403565" cy="3644104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A CSP involves finding a solution that satisfies a set of constraints.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Key Components: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 Variables: Elements needing values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 Domains: Possible values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 Constraints: Conditions that must be met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Real-life Examples: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 Sudoku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 Color mapping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Scheduling Problems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bg1"/>
                </a:solidFill>
              </a:rPr>
              <a:t>Puzzle-solving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F064D3-FEBB-7736-FD58-5C57879AE2AE}"/>
                  </a:ext>
                </a:extLst>
              </p14:cNvPr>
              <p14:cNvContentPartPr/>
              <p14:nvPr/>
            </p14:nvContentPartPr>
            <p14:xfrm>
              <a:off x="289685" y="862576"/>
              <a:ext cx="572760" cy="2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F064D3-FEBB-7736-FD58-5C57879AE2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045" y="799576"/>
                <a:ext cx="698400" cy="146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0779B03C-9BF3-69A2-B391-7B18450427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2681" b="268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Bodoni MT Black" panose="02070A03080606020203" pitchFamily="18" charset="0"/>
                <a:cs typeface="Arial" panose="020B0604020202020204" pitchFamily="34" charset="0"/>
              </a:rPr>
              <a:t>CSP Workflow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FBA50A5-56BC-8C51-9FCD-1179521DA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9909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-up of many dots&#10;&#10;Description automatically generated">
            <a:extLst>
              <a:ext uri="{FF2B5EF4-FFF2-40B4-BE49-F238E27FC236}">
                <a16:creationId xmlns:a16="http://schemas.microsoft.com/office/drawing/2014/main" id="{0338B1DB-D887-5D00-3D13-ADCBA223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07" t="6023" r="12880" b="1"/>
          <a:stretch/>
        </p:blipFill>
        <p:spPr>
          <a:xfrm>
            <a:off x="-37482" y="10"/>
            <a:ext cx="6501364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C9BE4-DD04-6668-D034-B7DBFB75A917}"/>
              </a:ext>
            </a:extLst>
          </p:cNvPr>
          <p:cNvSpPr txBox="1"/>
          <p:nvPr/>
        </p:nvSpPr>
        <p:spPr>
          <a:xfrm>
            <a:off x="3559277" y="2718054"/>
            <a:ext cx="5316804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Graph coloring is a way of assigning colors to the vertices or edges of a graph such that certain conditions are met.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widely used in various applications such as map coloring, scheduling and frequency assignment.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8E68E-BC04-4AF6-C8E4-2383CDDE0499}"/>
              </a:ext>
            </a:extLst>
          </p:cNvPr>
          <p:cNvSpPr txBox="1"/>
          <p:nvPr/>
        </p:nvSpPr>
        <p:spPr>
          <a:xfrm>
            <a:off x="4365522" y="1748728"/>
            <a:ext cx="376575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</a:rPr>
              <a:t>What is Graph Coloring?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C9EBE1D-C55A-6A42-C52A-462B567E1B42}"/>
                  </a:ext>
                </a:extLst>
              </p14:cNvPr>
              <p14:cNvContentPartPr/>
              <p14:nvPr/>
            </p14:nvContentPartPr>
            <p14:xfrm>
              <a:off x="6338405" y="882016"/>
              <a:ext cx="541440" cy="22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C9EBE1D-C55A-6A42-C52A-462B567E1B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5405" y="819376"/>
                <a:ext cx="667080" cy="14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44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10D709-EC1D-8B66-B49F-C4B269392EA3}"/>
              </a:ext>
            </a:extLst>
          </p:cNvPr>
          <p:cNvGrpSpPr/>
          <p:nvPr/>
        </p:nvGrpSpPr>
        <p:grpSpPr>
          <a:xfrm>
            <a:off x="403245" y="939279"/>
            <a:ext cx="8178801" cy="4653460"/>
            <a:chOff x="467032" y="717358"/>
            <a:chExt cx="4572001" cy="164237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430B57-4FF5-CF41-1270-48C162E63414}"/>
                </a:ext>
              </a:extLst>
            </p:cNvPr>
            <p:cNvSpPr txBox="1"/>
            <p:nvPr/>
          </p:nvSpPr>
          <p:spPr>
            <a:xfrm>
              <a:off x="467033" y="717358"/>
              <a:ext cx="4572000" cy="14175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13816">
                <a:spcAft>
                  <a:spcPts val="600"/>
                </a:spcAft>
              </a:pPr>
              <a:r>
                <a:rPr lang="en-US" sz="4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Mathematical Representation Graph coloring is often represented as function:𝑓:𝑉→𝐶</a:t>
              </a:r>
            </a:p>
            <a:p>
              <a:pPr defTabSz="813816">
                <a:spcAft>
                  <a:spcPts val="600"/>
                </a:spcAft>
              </a:pPr>
              <a:r>
                <a:rPr lang="en-US" sz="4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where:</a:t>
              </a:r>
            </a:p>
            <a:p>
              <a:pPr defTabSz="813816">
                <a:spcAft>
                  <a:spcPts val="600"/>
                </a:spcAft>
              </a:pPr>
              <a:r>
                <a:rPr lang="en-US" sz="4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𝑉:V   is the set of vertices.</a:t>
              </a:r>
            </a:p>
            <a:p>
              <a:pPr defTabSz="813816">
                <a:spcAft>
                  <a:spcPts val="600"/>
                </a:spcAft>
              </a:pPr>
              <a:r>
                <a:rPr lang="en-US" sz="4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𝐶:C is a set of colors.</a:t>
              </a:r>
              <a:endParaRPr lang="en-US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419FCC-52E3-171B-A5B0-7FE0ECD6EF01}"/>
                </a:ext>
              </a:extLst>
            </p:cNvPr>
            <p:cNvSpPr txBox="1"/>
            <p:nvPr/>
          </p:nvSpPr>
          <p:spPr>
            <a:xfrm>
              <a:off x="467032" y="2109898"/>
              <a:ext cx="4572000" cy="249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13816">
                <a:spcAft>
                  <a:spcPts val="600"/>
                </a:spcAft>
              </a:pPr>
              <a:r>
                <a:rPr lang="en-US" sz="4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f:f is called the coloring function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67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D57AB-CA82-DBF4-117D-4C9403CC1BA7}"/>
              </a:ext>
            </a:extLst>
          </p:cNvPr>
          <p:cNvSpPr txBox="1"/>
          <p:nvPr/>
        </p:nvSpPr>
        <p:spPr>
          <a:xfrm>
            <a:off x="0" y="2333297"/>
            <a:ext cx="480568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a valid vertex coloring, no two adjacent vertices should have the same color: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f(v)!=f(w)for all edges (</a:t>
            </a:r>
            <a:r>
              <a:rPr lang="en-US" sz="2000" dirty="0" err="1"/>
              <a:t>v,w</a:t>
            </a:r>
            <a:r>
              <a:rPr lang="en-US" sz="2000" dirty="0"/>
              <a:t>)∈E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Consider a simple graph with vertices: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𝑉={𝐴,𝐵,𝐶}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𝐶={Red, Blue, Green}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Edges: (𝐴,𝐵)(B,C),(C,A)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 valid coloring function could be: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𝑓(𝐴)=Red,𝑓(𝐵)=Blue,𝑓(𝐶)=</a:t>
            </a:r>
            <a:r>
              <a:rPr lang="en-US" sz="2000" dirty="0" err="1"/>
              <a:t>Greenf</a:t>
            </a:r>
            <a:r>
              <a:rPr lang="en-US" sz="2000" dirty="0"/>
              <a:t>(A)=</a:t>
            </a:r>
            <a:r>
              <a:rPr lang="en-US" sz="2000" dirty="0" err="1"/>
              <a:t>Red,f</a:t>
            </a:r>
            <a:r>
              <a:rPr lang="en-US" sz="2000" dirty="0"/>
              <a:t>(B)=</a:t>
            </a:r>
            <a:r>
              <a:rPr lang="en-US" sz="2000" dirty="0" err="1"/>
              <a:t>Blue,f</a:t>
            </a:r>
            <a:r>
              <a:rPr lang="en-US" sz="2000" dirty="0"/>
              <a:t>(C)=Green </a:t>
            </a:r>
          </a:p>
        </p:txBody>
      </p:sp>
      <p:pic>
        <p:nvPicPr>
          <p:cNvPr id="20" name="Picture 19" descr="A chalkboard with math formulas and gears&#10;&#10;Description automatically generated">
            <a:extLst>
              <a:ext uri="{FF2B5EF4-FFF2-40B4-BE49-F238E27FC236}">
                <a16:creationId xmlns:a16="http://schemas.microsoft.com/office/drawing/2014/main" id="{03B2CF9B-7CC4-E5FA-30D8-D6F69055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l="24902" r="26190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81CF712-9A46-A234-CF02-8AB1138A9D19}"/>
              </a:ext>
            </a:extLst>
          </p:cNvPr>
          <p:cNvSpPr txBox="1"/>
          <p:nvPr/>
        </p:nvSpPr>
        <p:spPr>
          <a:xfrm>
            <a:off x="548640" y="1481444"/>
            <a:ext cx="4572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Condition for Valid Coloring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3836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962" y="500909"/>
            <a:ext cx="7372350" cy="1325880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Solving Graph Coloring using CSP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-1"/>
            <a:ext cx="2521551" cy="2522849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05" y="2713665"/>
            <a:ext cx="5197415" cy="3563221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Backtracking Algorithm:</a:t>
            </a:r>
          </a:p>
          <a:p>
            <a:r>
              <a:rPr lang="en-US" sz="2000" dirty="0">
                <a:solidFill>
                  <a:schemeClr val="tx2"/>
                </a:solidFill>
              </a:rPr>
              <a:t>1. Assign a color to a node.</a:t>
            </a:r>
          </a:p>
          <a:p>
            <a:r>
              <a:rPr lang="en-US" sz="2000" dirty="0">
                <a:solidFill>
                  <a:schemeClr val="tx2"/>
                </a:solidFill>
              </a:rPr>
              <a:t>2. Check constraints with adjacent nodes.</a:t>
            </a:r>
          </a:p>
          <a:p>
            <a:r>
              <a:rPr lang="en-US" sz="2000" dirty="0">
                <a:solidFill>
                  <a:schemeClr val="tx2"/>
                </a:solidFill>
              </a:rPr>
              <a:t>3. If valid, move to the next node; if not, backtrack.</a:t>
            </a:r>
          </a:p>
          <a:p>
            <a:endParaRPr lang="en-US" sz="2000" dirty="0">
              <a:solidFill>
                <a:schemeClr val="tx2"/>
              </a:solidFill>
            </a:endParaRPr>
          </a:p>
          <a:p>
            <a:r>
              <a:rPr lang="en-US" sz="2000" dirty="0">
                <a:solidFill>
                  <a:schemeClr val="tx2"/>
                </a:solidFill>
              </a:rPr>
              <a:t>Constraint Propagation Techniques:</a:t>
            </a:r>
          </a:p>
          <a:p>
            <a:r>
              <a:rPr lang="en-US" sz="2000" dirty="0">
                <a:solidFill>
                  <a:schemeClr val="tx2"/>
                </a:solidFill>
              </a:rPr>
              <a:t>- Forward Checking: Eliminates invalid color choices early.</a:t>
            </a:r>
          </a:p>
          <a:p>
            <a:r>
              <a:rPr lang="en-US" sz="2000" dirty="0">
                <a:solidFill>
                  <a:schemeClr val="tx2"/>
                </a:solidFill>
              </a:rPr>
              <a:t>- Arc Consistency: Ensures no conflicts.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7370340" y="5084569"/>
            <a:ext cx="2151670" cy="1395192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 descr="A map of germany with different colored spots&#10;&#10;Description automatically generated">
            <a:extLst>
              <a:ext uri="{FF2B5EF4-FFF2-40B4-BE49-F238E27FC236}">
                <a16:creationId xmlns:a16="http://schemas.microsoft.com/office/drawing/2014/main" id="{15B3505A-9BE5-EAF1-5AC6-CC8AD2FC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910" y="2713665"/>
            <a:ext cx="3716020" cy="22296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 dirty="0"/>
              <a:t>How My Tool Uses CSP for Graph Coloring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BBCC9-49FA-AB3C-C7E1-6372FCD19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91" r="35503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5495BA-8316-CD5F-397E-3BB5519C5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471919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Demonstration of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Live Demo or Screenshot:</a:t>
            </a:r>
          </a:p>
          <a:p>
            <a:r>
              <a:rPr dirty="0"/>
              <a:t>- User inputs number of nodes, colors, and edges.</a:t>
            </a:r>
          </a:p>
          <a:p>
            <a:r>
              <a:rPr dirty="0"/>
              <a:t>- The graph is displayed with correct color assignments.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Aharoni</vt:lpstr>
      <vt:lpstr>Angsana New</vt:lpstr>
      <vt:lpstr>Arial</vt:lpstr>
      <vt:lpstr>Bell MT</vt:lpstr>
      <vt:lpstr>Bodoni MT Black</vt:lpstr>
      <vt:lpstr>Calibri</vt:lpstr>
      <vt:lpstr>Office Theme</vt:lpstr>
      <vt:lpstr>Graph Coloring as a CSP – A Python-based Tool for Visualization</vt:lpstr>
      <vt:lpstr>Introduction to CSP (Constraint Satisfaction Problems)</vt:lpstr>
      <vt:lpstr>CSP Workflow</vt:lpstr>
      <vt:lpstr>PowerPoint Presentation</vt:lpstr>
      <vt:lpstr>PowerPoint Presentation</vt:lpstr>
      <vt:lpstr>PowerPoint Presentation</vt:lpstr>
      <vt:lpstr>Solving Graph Coloring using CSP</vt:lpstr>
      <vt:lpstr>How My Tool Uses CSP for Graph Coloring</vt:lpstr>
      <vt:lpstr>Demonstration of the Tool</vt:lpstr>
      <vt:lpstr>GRAPHICS USER INTERFACE:</vt:lpstr>
      <vt:lpstr>PowerPoint Presentation</vt:lpstr>
      <vt:lpstr>Challenge in Graph Coloring</vt:lpstr>
      <vt:lpstr>Performance and Optimization</vt:lpstr>
      <vt:lpstr>Future Improvements &amp; Enhancements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Raman Gulhane</dc:creator>
  <cp:keywords/>
  <dc:description>generated using python-pptx</dc:description>
  <cp:lastModifiedBy>Raman Gulhane</cp:lastModifiedBy>
  <cp:revision>16</cp:revision>
  <dcterms:created xsi:type="dcterms:W3CDTF">2013-01-27T09:14:16Z</dcterms:created>
  <dcterms:modified xsi:type="dcterms:W3CDTF">2025-03-26T17:43:08Z</dcterms:modified>
  <cp:category/>
</cp:coreProperties>
</file>