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 id="2147483701" r:id="rId5"/>
    <p:sldMasterId id="2147483720" r:id="rId6"/>
  </p:sldMasterIdLst>
  <p:notesMasterIdLst>
    <p:notesMasterId r:id="rId19"/>
  </p:notesMasterIdLst>
  <p:handoutMasterIdLst>
    <p:handoutMasterId r:id="rId20"/>
  </p:handoutMasterIdLst>
  <p:sldIdLst>
    <p:sldId id="277" r:id="rId7"/>
    <p:sldId id="288" r:id="rId8"/>
    <p:sldId id="298" r:id="rId9"/>
    <p:sldId id="292" r:id="rId10"/>
    <p:sldId id="299" r:id="rId11"/>
    <p:sldId id="300" r:id="rId12"/>
    <p:sldId id="302" r:id="rId13"/>
    <p:sldId id="301" r:id="rId14"/>
    <p:sldId id="303" r:id="rId15"/>
    <p:sldId id="304" r:id="rId16"/>
    <p:sldId id="291"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711B78-87AA-4CD8-9859-35E37F58F79D}">
          <p14:sldIdLst>
            <p14:sldId id="277"/>
            <p14:sldId id="288"/>
            <p14:sldId id="298"/>
            <p14:sldId id="292"/>
            <p14:sldId id="299"/>
            <p14:sldId id="300"/>
            <p14:sldId id="302"/>
            <p14:sldId id="301"/>
            <p14:sldId id="303"/>
            <p14:sldId id="304"/>
            <p14:sldId id="291"/>
            <p14:sldId id="276"/>
          </p14:sldIdLst>
        </p14:section>
      </p14:sectionLst>
    </p:ex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56" autoAdjust="0"/>
  </p:normalViewPr>
  <p:slideViewPr>
    <p:cSldViewPr snapToGrid="0">
      <p:cViewPr>
        <p:scale>
          <a:sx n="80" d="100"/>
          <a:sy n="80" d="100"/>
        </p:scale>
        <p:origin x="378" y="-7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pPr/>
              <a:t>7/14/2023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pPr/>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pPr/>
              <a:t>7/14/2023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pPr/>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pPr/>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val="16551229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07939336"/>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72626676"/>
      </p:ext>
    </p:extLst>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010463189"/>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Pitch Deck</a:t>
            </a:r>
            <a:endParaRPr lang="en-US" dirty="0"/>
          </a:p>
        </p:txBody>
      </p:sp>
      <p:sp>
        <p:nvSpPr>
          <p:cNvPr id="9" name="Slide Number Placeholder 8"/>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1845494"/>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Pitch Deck</a:t>
            </a:r>
            <a:endParaRPr lang="en-US" dirty="0"/>
          </a:p>
        </p:txBody>
      </p:sp>
      <p:sp>
        <p:nvSpPr>
          <p:cNvPr id="5" name="Slide Number Placeholder 4"/>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06452736"/>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r>
              <a:rPr lang="en-US"/>
              <a:t>Pitch Deck</a:t>
            </a:r>
            <a:endParaRPr lang="en-US" dirty="0"/>
          </a:p>
        </p:txBody>
      </p:sp>
      <p:sp>
        <p:nvSpPr>
          <p:cNvPr id="4" name="Slide Number Placeholder 3"/>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16758555"/>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45543541"/>
      </p:ext>
    </p:extLst>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621850"/>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74664649"/>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59884155"/>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36747764"/>
      </p:ext>
    </p:extLst>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033201327"/>
      </p:ext>
    </p:extLst>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Pitch Deck</a:t>
            </a:r>
            <a:endParaRPr lang="en-US" dirty="0"/>
          </a:p>
        </p:txBody>
      </p:sp>
      <p:sp>
        <p:nvSpPr>
          <p:cNvPr id="5" name="Slide Number Placeholder 4"/>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314929035"/>
      </p:ext>
    </p:extLst>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Pitch Deck</a:t>
            </a:r>
            <a:endParaRPr lang="en-US" dirty="0"/>
          </a:p>
        </p:txBody>
      </p:sp>
      <p:sp>
        <p:nvSpPr>
          <p:cNvPr id="5" name="Slide Number Placeholder 4"/>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0244434"/>
      </p:ext>
    </p:extLst>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27766825"/>
      </p:ext>
    </p:extLst>
  </p:cSld>
  <p:clrMapOvr>
    <a:masterClrMapping/>
  </p:clrMapOvr>
  <p:hf hdr="0"/>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3354215"/>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pPr/>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34853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val="1546284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pPr/>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1732265"/>
      </p:ext>
    </p:extLst>
  </p:cSld>
  <p:clrMapOvr>
    <a:masterClrMapping/>
  </p:clrMapOvr>
  <p:hf hdr="0"/>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191981792"/>
      </p:ext>
    </p:extLst>
  </p:cSld>
  <p:clrMapOvr>
    <a:masterClrMapping/>
  </p:clrMapOvr>
  <p:hf hdr="0"/>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030041484"/>
      </p:ext>
    </p:extLst>
  </p:cSld>
  <p:clrMapOvr>
    <a:masterClrMapping/>
  </p:clrMapOvr>
  <p:hf hdr="0"/>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Pitch Deck</a:t>
            </a:r>
            <a:endParaRPr lang="en-US" dirty="0"/>
          </a:p>
        </p:txBody>
      </p:sp>
      <p:sp>
        <p:nvSpPr>
          <p:cNvPr id="9" name="Slide Number Placeholder 8"/>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822403726"/>
      </p:ext>
    </p:extLst>
  </p:cSld>
  <p:clrMapOvr>
    <a:masterClrMapping/>
  </p:clrMapOvr>
  <p:hf hdr="0"/>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Pitch Deck</a:t>
            </a:r>
            <a:endParaRPr lang="en-US" dirty="0"/>
          </a:p>
        </p:txBody>
      </p:sp>
      <p:sp>
        <p:nvSpPr>
          <p:cNvPr id="5" name="Slide Number Placeholder 4"/>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52089243"/>
      </p:ext>
    </p:extLst>
  </p:cSld>
  <p:clrMapOvr>
    <a:masterClrMapping/>
  </p:clrMapOvr>
  <p:hf hdr="0"/>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r>
              <a:rPr lang="en-US"/>
              <a:t>Pitch Deck</a:t>
            </a:r>
            <a:endParaRPr lang="en-US" dirty="0"/>
          </a:p>
        </p:txBody>
      </p:sp>
      <p:sp>
        <p:nvSpPr>
          <p:cNvPr id="4" name="Slide Number Placeholder 3"/>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085578076"/>
      </p:ext>
    </p:extLst>
  </p:cSld>
  <p:clrMapOvr>
    <a:masterClrMapping/>
  </p:clrMapOvr>
  <p:hf hdr="0"/>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66914198"/>
      </p:ext>
    </p:extLst>
  </p:cSld>
  <p:clrMapOvr>
    <a:masterClrMapping/>
  </p:clrMapOvr>
  <p:hf hdr="0"/>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18207971"/>
      </p:ext>
    </p:extLst>
  </p:cSld>
  <p:clrMapOvr>
    <a:masterClrMapping/>
  </p:clrMapOvr>
  <p:hf hdr="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83825466"/>
      </p:ext>
    </p:extLst>
  </p:cSld>
  <p:clrMapOvr>
    <a:masterClrMapping/>
  </p:clrMapOvr>
  <p:hf hdr="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72436744"/>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91278216"/>
      </p:ext>
    </p:extLst>
  </p:cSld>
  <p:clrMapOvr>
    <a:masterClrMapping/>
  </p:clrMapOvr>
  <p:hf hdr="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82843497"/>
      </p:ext>
    </p:extLst>
  </p:cSld>
  <p:clrMapOvr>
    <a:masterClrMapping/>
  </p:clrMapOvr>
  <p:hf hdr="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Pitch Deck</a:t>
            </a:r>
            <a:endParaRPr lang="en-US" dirty="0"/>
          </a:p>
        </p:txBody>
      </p:sp>
      <p:sp>
        <p:nvSpPr>
          <p:cNvPr id="5" name="Slide Number Placeholder 4"/>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303526692"/>
      </p:ext>
    </p:extLst>
  </p:cSld>
  <p:clrMapOvr>
    <a:masterClrMapping/>
  </p:clrMapOvr>
  <p:hf hdr="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Pitch Deck</a:t>
            </a:r>
            <a:endParaRPr lang="en-US" dirty="0"/>
          </a:p>
        </p:txBody>
      </p:sp>
      <p:sp>
        <p:nvSpPr>
          <p:cNvPr id="5" name="Slide Number Placeholder 4"/>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637682613"/>
      </p:ext>
    </p:extLst>
  </p:cSld>
  <p:clrMapOvr>
    <a:masterClrMapping/>
  </p:clrMapOvr>
  <p:hf hdr="0"/>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323581708"/>
      </p:ext>
    </p:extLst>
  </p:cSld>
  <p:clrMapOvr>
    <a:masterClrMapping/>
  </p:clrMapOvr>
  <p:hf hdr="0"/>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340218407"/>
      </p:ext>
    </p:extLst>
  </p:cSld>
  <p:clrMapOvr>
    <a:masterClrMapping/>
  </p:clrMapOvr>
  <p:hf hdr="0"/>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pPr/>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8414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image" Target="../media/image26.png"/><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2.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image" Target="../media/image26.pn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theme" Target="../theme/theme3.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r>
              <a:rPr lang="en-US"/>
              <a:t>20XX</a:t>
            </a:r>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a:t>Pitch Deck</a:t>
            </a:r>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38206477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Lst>
  <p:hf hdr="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r>
              <a:rPr lang="en-US"/>
              <a:t>20XX</a:t>
            </a:r>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a:t>Pitch Deck</a:t>
            </a:r>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6955272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Lst>
  <p:hf hdr="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2041636" y="198113"/>
            <a:ext cx="5758962" cy="1166573"/>
          </a:xfrm>
        </p:spPr>
        <p:txBody>
          <a:bodyPr>
            <a:normAutofit fontScale="90000"/>
          </a:bodyPr>
          <a:lstStyle/>
          <a:p>
            <a:r>
              <a:rPr lang="en-ZA" sz="4800" b="1" dirty="0"/>
              <a:t>Banking analytics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706841" y="2951948"/>
            <a:ext cx="3441715" cy="2317125"/>
          </a:xfrm>
        </p:spPr>
        <p:txBody>
          <a:bodyPr>
            <a:normAutofit fontScale="25000" lnSpcReduction="20000"/>
          </a:bodyPr>
          <a:lstStyle/>
          <a:p>
            <a:pPr marL="342900" indent="-342900">
              <a:buFont typeface="Wingdings" panose="05000000000000000000" pitchFamily="2" charset="2"/>
              <a:buChar char="Ø"/>
            </a:pPr>
            <a:r>
              <a:rPr lang="en-US" sz="8000" i="0" dirty="0">
                <a:effectLst/>
                <a:latin typeface="Verdana" panose="020B0604030504040204" pitchFamily="34" charset="0"/>
              </a:rPr>
              <a:t>Ms. </a:t>
            </a:r>
            <a:r>
              <a:rPr lang="en-US" sz="8000" dirty="0" err="1">
                <a:latin typeface="Verdana" panose="020B0604030504040204" pitchFamily="34" charset="0"/>
              </a:rPr>
              <a:t>Dikshita</a:t>
            </a:r>
            <a:r>
              <a:rPr lang="en-US" sz="8000" dirty="0">
                <a:latin typeface="Verdana" panose="020B0604030504040204" pitchFamily="34" charset="0"/>
              </a:rPr>
              <a:t> Patil</a:t>
            </a:r>
          </a:p>
          <a:p>
            <a:pPr marL="342900" indent="-342900">
              <a:buFont typeface="Wingdings" panose="05000000000000000000" pitchFamily="2" charset="2"/>
              <a:buChar char="Ø"/>
            </a:pPr>
            <a:r>
              <a:rPr lang="en-US" sz="8000" i="0" dirty="0">
                <a:effectLst/>
                <a:latin typeface="Verdana" panose="020B0604030504040204" pitchFamily="34" charset="0"/>
              </a:rPr>
              <a:t>Mr. </a:t>
            </a:r>
            <a:r>
              <a:rPr lang="en-US" sz="8000" dirty="0">
                <a:latin typeface="Verdana" panose="020B0604030504040204" pitchFamily="34" charset="0"/>
              </a:rPr>
              <a:t>P</a:t>
            </a:r>
            <a:r>
              <a:rPr lang="en-US" sz="8000" i="0" dirty="0">
                <a:effectLst/>
                <a:latin typeface="Verdana" panose="020B0604030504040204" pitchFamily="34" charset="0"/>
              </a:rPr>
              <a:t>iyush Kumar</a:t>
            </a:r>
          </a:p>
          <a:p>
            <a:pPr marL="342900" indent="-342900">
              <a:buFont typeface="Wingdings" panose="05000000000000000000" pitchFamily="2" charset="2"/>
              <a:buChar char="Ø"/>
            </a:pPr>
            <a:r>
              <a:rPr lang="en-US" sz="8000" i="0" dirty="0">
                <a:effectLst/>
                <a:latin typeface="Verdana" panose="020B0604030504040204" pitchFamily="34" charset="0"/>
              </a:rPr>
              <a:t>Mr</a:t>
            </a:r>
            <a:r>
              <a:rPr lang="en-US" sz="8000" dirty="0">
                <a:latin typeface="Verdana" panose="020B0604030504040204" pitchFamily="34" charset="0"/>
              </a:rPr>
              <a:t>. Raman </a:t>
            </a:r>
            <a:r>
              <a:rPr lang="en-US" sz="8000" dirty="0" err="1">
                <a:latin typeface="Verdana" panose="020B0604030504040204" pitchFamily="34" charset="0"/>
              </a:rPr>
              <a:t>Rar</a:t>
            </a:r>
            <a:endParaRPr lang="en-US" sz="8000" dirty="0">
              <a:latin typeface="Verdana" panose="020B0604030504040204" pitchFamily="34" charset="0"/>
            </a:endParaRPr>
          </a:p>
          <a:p>
            <a:pPr marL="342900" indent="-342900">
              <a:buFont typeface="Wingdings" panose="05000000000000000000" pitchFamily="2" charset="2"/>
              <a:buChar char="Ø"/>
            </a:pPr>
            <a:r>
              <a:rPr lang="en-US" sz="8000" dirty="0">
                <a:latin typeface="Verdana" panose="020B0604030504040204" pitchFamily="34" charset="0"/>
              </a:rPr>
              <a:t>Mr. Mujahid </a:t>
            </a:r>
            <a:r>
              <a:rPr lang="en-US" sz="8000" dirty="0" err="1">
                <a:latin typeface="Verdana" panose="020B0604030504040204" pitchFamily="34" charset="0"/>
              </a:rPr>
              <a:t>Rajahmed</a:t>
            </a:r>
            <a:endParaRPr lang="en-US" sz="8000" dirty="0">
              <a:latin typeface="Verdana" panose="020B0604030504040204" pitchFamily="34" charset="0"/>
            </a:endParaRPr>
          </a:p>
          <a:p>
            <a:pPr marL="342900" indent="-342900">
              <a:buFont typeface="Wingdings" panose="05000000000000000000" pitchFamily="2" charset="2"/>
              <a:buChar char="Ø"/>
            </a:pPr>
            <a:r>
              <a:rPr lang="en-US" sz="8000" dirty="0">
                <a:latin typeface="Verdana" panose="020B0604030504040204" pitchFamily="34" charset="0"/>
              </a:rPr>
              <a:t>Mr. Abhilash Thomas</a:t>
            </a:r>
          </a:p>
          <a:p>
            <a:pPr marL="342900" indent="-342900">
              <a:buFont typeface="Wingdings" panose="05000000000000000000" pitchFamily="2" charset="2"/>
              <a:buChar char="Ø"/>
            </a:pPr>
            <a:endParaRPr lang="en-US" i="0" dirty="0">
              <a:effectLst/>
              <a:latin typeface="Verdana" panose="020B0604030504040204" pitchFamily="34" charset="0"/>
            </a:endParaRPr>
          </a:p>
          <a:p>
            <a:r>
              <a:rPr lang="en-US" i="0" dirty="0">
                <a:effectLst/>
                <a:latin typeface="Verdana" panose="020B0604030504040204" pitchFamily="34" charset="0"/>
              </a:rPr>
              <a:t>  </a:t>
            </a:r>
          </a:p>
          <a:p>
            <a:pPr marL="342900" indent="-342900">
              <a:buFont typeface="Wingdings" panose="05000000000000000000" pitchFamily="2" charset="2"/>
              <a:buChar char="Ø"/>
            </a:pPr>
            <a:endParaRPr lang="en-US"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1</a:t>
            </a:fld>
            <a:endParaRPr lang="en-ZA" dirty="0"/>
          </a:p>
        </p:txBody>
      </p:sp>
      <p:sp>
        <p:nvSpPr>
          <p:cNvPr id="7" name="Title 1">
            <a:extLst>
              <a:ext uri="{FF2B5EF4-FFF2-40B4-BE49-F238E27FC236}">
                <a16:creationId xmlns:a16="http://schemas.microsoft.com/office/drawing/2014/main" id="{EE24A0CA-5C0E-6C17-7056-428085264337}"/>
              </a:ext>
              <a:ext uri="{C183D7F6-B498-43B3-948B-1728B52AA6E4}">
                <adec:decorative xmlns:adec="http://schemas.microsoft.com/office/drawing/2017/decorative" val="0"/>
              </a:ext>
            </a:extLst>
          </p:cNvPr>
          <p:cNvSpPr txBox="1">
            <a:spLocks/>
          </p:cNvSpPr>
          <p:nvPr/>
        </p:nvSpPr>
        <p:spPr>
          <a:xfrm>
            <a:off x="508355" y="2072088"/>
            <a:ext cx="2402263" cy="554301"/>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90000"/>
              </a:lnSpc>
              <a:spcBef>
                <a:spcPct val="0"/>
              </a:spcBef>
              <a:buNone/>
              <a:defRPr sz="2800" kern="1200" cap="all" spc="150" baseline="0">
                <a:solidFill>
                  <a:schemeClr val="bg1"/>
                </a:solidFill>
                <a:latin typeface="+mj-lt"/>
                <a:ea typeface="+mj-ea"/>
                <a:cs typeface="+mj-cs"/>
              </a:defRPr>
            </a:lvl1pPr>
          </a:lstStyle>
          <a:p>
            <a:pPr algn="ctr"/>
            <a:r>
              <a:rPr lang="en-ZA" sz="2000" b="1" dirty="0">
                <a:effectLst>
                  <a:outerShdw blurRad="38100" dist="38100" dir="2700000" algn="tl">
                    <a:srgbClr val="000000">
                      <a:alpha val="43137"/>
                    </a:srgbClr>
                  </a:outerShdw>
                </a:effectLst>
              </a:rPr>
              <a:t>Meet the team - (GROUP 6) </a:t>
            </a:r>
          </a:p>
        </p:txBody>
      </p:sp>
      <p:sp>
        <p:nvSpPr>
          <p:cNvPr id="9" name="Subtitle 2">
            <a:extLst>
              <a:ext uri="{FF2B5EF4-FFF2-40B4-BE49-F238E27FC236}">
                <a16:creationId xmlns:a16="http://schemas.microsoft.com/office/drawing/2014/main" id="{F28C73DB-EED0-9D9A-227E-C060DEAFF802}"/>
              </a:ext>
              <a:ext uri="{C183D7F6-B498-43B3-948B-1728B52AA6E4}">
                <adec:decorative xmlns:adec="http://schemas.microsoft.com/office/drawing/2017/decorative" val="0"/>
              </a:ext>
            </a:extLst>
          </p:cNvPr>
          <p:cNvSpPr txBox="1">
            <a:spLocks/>
          </p:cNvSpPr>
          <p:nvPr/>
        </p:nvSpPr>
        <p:spPr>
          <a:xfrm>
            <a:off x="1706841" y="5264857"/>
            <a:ext cx="3540307" cy="95795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0" name="Footer Placeholder 4">
            <a:extLst>
              <a:ext uri="{FF2B5EF4-FFF2-40B4-BE49-F238E27FC236}">
                <a16:creationId xmlns:a16="http://schemas.microsoft.com/office/drawing/2014/main" id="{E464DEE2-F05F-AC44-BA62-F7D78AB05367}"/>
              </a:ext>
            </a:extLst>
          </p:cNvPr>
          <p:cNvSpPr txBox="1">
            <a:spLocks/>
          </p:cNvSpPr>
          <p:nvPr/>
        </p:nvSpPr>
        <p:spPr>
          <a:xfrm>
            <a:off x="284671" y="5404545"/>
            <a:ext cx="7332453" cy="504549"/>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ZA" sz="1800" b="1" dirty="0">
                <a:solidFill>
                  <a:schemeClr val="bg1"/>
                </a:solidFill>
              </a:rPr>
              <a:t>Under the guidance of Mrs. Dipti Sinha</a:t>
            </a:r>
          </a:p>
        </p:txBody>
      </p:sp>
      <p:pic>
        <p:nvPicPr>
          <p:cNvPr id="15" name="Picture 14">
            <a:extLst>
              <a:ext uri="{FF2B5EF4-FFF2-40B4-BE49-F238E27FC236}">
                <a16:creationId xmlns:a16="http://schemas.microsoft.com/office/drawing/2014/main" id="{A08B9781-7796-5CD1-06EF-82049466BC8B}"/>
              </a:ext>
            </a:extLst>
          </p:cNvPr>
          <p:cNvPicPr>
            <a:picLocks noChangeAspect="1"/>
          </p:cNvPicPr>
          <p:nvPr/>
        </p:nvPicPr>
        <p:blipFill>
          <a:blip r:embed="rId2"/>
          <a:stretch>
            <a:fillRect/>
          </a:stretch>
        </p:blipFill>
        <p:spPr>
          <a:xfrm>
            <a:off x="8816" y="198113"/>
            <a:ext cx="2148230" cy="1484944"/>
          </a:xfrm>
          <a:prstGeom prst="rect">
            <a:avLst/>
          </a:prstGeom>
        </p:spPr>
      </p:pic>
    </p:spTree>
    <p:extLst>
      <p:ext uri="{BB962C8B-B14F-4D97-AF65-F5344CB8AC3E}">
        <p14:creationId xmlns:p14="http://schemas.microsoft.com/office/powerpoint/2010/main" val="2243494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25E4FC53-C2AD-4558-9646-22B2D91A5116}"/>
              </a:ext>
            </a:extLst>
          </p:cNvPr>
          <p:cNvSpPr>
            <a:spLocks noGrp="1"/>
          </p:cNvSpPr>
          <p:nvPr>
            <p:ph type="sldNum" sz="quarter" idx="22"/>
          </p:nvPr>
        </p:nvSpPr>
        <p:spPr/>
        <p:txBody>
          <a:bodyPr/>
          <a:lstStyle/>
          <a:p>
            <a:fld id="{B5CEABB6-07DC-46E8-9B57-56EC44A396E5}" type="slidenum">
              <a:rPr lang="en-US" smtClean="0"/>
              <a:pPr/>
              <a:t>10</a:t>
            </a:fld>
            <a:endParaRPr lang="en-US" dirty="0"/>
          </a:p>
        </p:txBody>
      </p:sp>
      <p:pic>
        <p:nvPicPr>
          <p:cNvPr id="15" name="Picture 14">
            <a:extLst>
              <a:ext uri="{FF2B5EF4-FFF2-40B4-BE49-F238E27FC236}">
                <a16:creationId xmlns:a16="http://schemas.microsoft.com/office/drawing/2014/main" id="{48552623-D641-4BCE-833C-C27C42F2A80F}"/>
              </a:ext>
            </a:extLst>
          </p:cNvPr>
          <p:cNvPicPr>
            <a:picLocks noChangeAspect="1"/>
          </p:cNvPicPr>
          <p:nvPr/>
        </p:nvPicPr>
        <p:blipFill>
          <a:blip r:embed="rId2"/>
          <a:stretch>
            <a:fillRect/>
          </a:stretch>
        </p:blipFill>
        <p:spPr>
          <a:xfrm>
            <a:off x="1199965" y="835781"/>
            <a:ext cx="9792070" cy="5791086"/>
          </a:xfrm>
          <a:prstGeom prst="rect">
            <a:avLst/>
          </a:prstGeom>
        </p:spPr>
      </p:pic>
      <p:sp>
        <p:nvSpPr>
          <p:cNvPr id="17" name="TextBox 16">
            <a:extLst>
              <a:ext uri="{FF2B5EF4-FFF2-40B4-BE49-F238E27FC236}">
                <a16:creationId xmlns:a16="http://schemas.microsoft.com/office/drawing/2014/main" id="{6C3973EC-78B2-48F3-8B86-D125724AA95C}"/>
              </a:ext>
            </a:extLst>
          </p:cNvPr>
          <p:cNvSpPr txBox="1"/>
          <p:nvPr/>
        </p:nvSpPr>
        <p:spPr>
          <a:xfrm>
            <a:off x="1199965" y="231133"/>
            <a:ext cx="6239522" cy="461665"/>
          </a:xfrm>
          <a:prstGeom prst="rect">
            <a:avLst/>
          </a:prstGeom>
          <a:noFill/>
        </p:spPr>
        <p:txBody>
          <a:bodyPr wrap="square">
            <a:spAutoFit/>
          </a:bodyPr>
          <a:lstStyle/>
          <a:p>
            <a:r>
              <a:rPr lang="en-IN" sz="2400" b="1" cap="all" dirty="0"/>
              <a:t>Main dashboard of finance analytics.</a:t>
            </a:r>
            <a:endParaRPr lang="en-GB" sz="2400" dirty="0"/>
          </a:p>
        </p:txBody>
      </p:sp>
    </p:spTree>
    <p:extLst>
      <p:ext uri="{BB962C8B-B14F-4D97-AF65-F5344CB8AC3E}">
        <p14:creationId xmlns:p14="http://schemas.microsoft.com/office/powerpoint/2010/main" val="1708474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EF9DEC85-9BC4-6326-267F-599569B1D8D7}"/>
              </a:ext>
            </a:extLst>
          </p:cNvPr>
          <p:cNvSpPr>
            <a:spLocks noGrp="1"/>
          </p:cNvSpPr>
          <p:nvPr>
            <p:ph type="sldNum" sz="quarter" idx="22"/>
          </p:nvPr>
        </p:nvSpPr>
        <p:spPr/>
        <p:txBody>
          <a:bodyPr/>
          <a:lstStyle/>
          <a:p>
            <a:fld id="{B5CEABB6-07DC-46E8-9B57-56EC44A396E5}" type="slidenum">
              <a:rPr lang="en-US" smtClean="0"/>
              <a:pPr/>
              <a:t>11</a:t>
            </a:fld>
            <a:endParaRPr lang="en-US" dirty="0"/>
          </a:p>
        </p:txBody>
      </p:sp>
      <p:sp>
        <p:nvSpPr>
          <p:cNvPr id="14" name="Text Placeholder 5">
            <a:extLst>
              <a:ext uri="{FF2B5EF4-FFF2-40B4-BE49-F238E27FC236}">
                <a16:creationId xmlns:a16="http://schemas.microsoft.com/office/drawing/2014/main" id="{8B6219EB-F09A-0E31-D29E-F27A5AEEAEEB}"/>
              </a:ext>
            </a:extLst>
          </p:cNvPr>
          <p:cNvSpPr>
            <a:spLocks noGrp="1"/>
          </p:cNvSpPr>
          <p:nvPr>
            <p:ph type="body" sz="quarter" idx="13"/>
          </p:nvPr>
        </p:nvSpPr>
        <p:spPr>
          <a:xfrm>
            <a:off x="446717" y="1371601"/>
            <a:ext cx="4031945" cy="541410"/>
          </a:xfrm>
        </p:spPr>
        <p:txBody>
          <a:bodyPr>
            <a:noAutofit/>
          </a:bodyPr>
          <a:lstStyle/>
          <a:p>
            <a:pPr algn="l"/>
            <a:r>
              <a:rPr lang="en-IN" sz="2400" b="1" u="sng" dirty="0">
                <a:solidFill>
                  <a:srgbClr val="FFC000"/>
                </a:solidFill>
              </a:rPr>
              <a:t>Recommendations</a:t>
            </a:r>
            <a:r>
              <a:rPr lang="en-US" sz="2400" b="1" u="sng" dirty="0">
                <a:solidFill>
                  <a:srgbClr val="FFC000"/>
                </a:solidFill>
              </a:rPr>
              <a:t>:</a:t>
            </a:r>
          </a:p>
        </p:txBody>
      </p:sp>
      <p:sp>
        <p:nvSpPr>
          <p:cNvPr id="15" name="Text Placeholder 3">
            <a:extLst>
              <a:ext uri="{FF2B5EF4-FFF2-40B4-BE49-F238E27FC236}">
                <a16:creationId xmlns:a16="http://schemas.microsoft.com/office/drawing/2014/main" id="{06B26448-28FC-A870-8388-51674A85E8A2}"/>
              </a:ext>
            </a:extLst>
          </p:cNvPr>
          <p:cNvSpPr txBox="1">
            <a:spLocks/>
          </p:cNvSpPr>
          <p:nvPr/>
        </p:nvSpPr>
        <p:spPr>
          <a:xfrm>
            <a:off x="911932" y="2117520"/>
            <a:ext cx="9388744" cy="4238829"/>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Font typeface="Wingdings" panose="05000000000000000000" pitchFamily="2" charset="2"/>
              <a:buChar char="v"/>
            </a:pPr>
            <a:r>
              <a:rPr lang="en-US" sz="1600" dirty="0"/>
              <a:t>In our findings we discovered that every year the loan amount was doubled compared to the previous year. Hence the company needs to increase its liquidity in reason to increase in loan amount so as not to lose potential customers.</a:t>
            </a:r>
          </a:p>
          <a:p>
            <a:pPr marL="285750" indent="-285750" algn="just">
              <a:buFont typeface="Wingdings" panose="05000000000000000000" pitchFamily="2" charset="2"/>
              <a:buChar char="v"/>
            </a:pPr>
            <a:r>
              <a:rPr lang="en-US" sz="1600" dirty="0"/>
              <a:t>In our findings  OK state has the least Loan occupancy, so focusing on increasing the number of clients will help the Business. It could be  done by implementing model of </a:t>
            </a:r>
            <a:r>
              <a:rPr lang="en-IN" sz="1600" dirty="0"/>
              <a:t>successful states.</a:t>
            </a:r>
            <a:endParaRPr lang="en-US" sz="1600" dirty="0"/>
          </a:p>
          <a:p>
            <a:pPr marL="285750" indent="-285750" algn="just">
              <a:buFont typeface="Wingdings" panose="05000000000000000000" pitchFamily="2" charset="2"/>
              <a:buChar char="v"/>
            </a:pPr>
            <a:r>
              <a:rPr lang="en-GB" sz="1600" dirty="0"/>
              <a:t>Most of the loan amount is taken for the purpose of debt consolidation(profit % - 10%) which is most in year and less for purpose of renewable energy (profit % - 10.8%), moving (profit % - 10.2%), vacation (profit % - 15.6%) which are the immerging markets in the world. So company could shift its focus to these markets as profit earned from these markets are more.</a:t>
            </a:r>
          </a:p>
          <a:p>
            <a:pPr marL="285750" indent="-285750" algn="just">
              <a:buFont typeface="Wingdings" panose="05000000000000000000" pitchFamily="2" charset="2"/>
              <a:buChar char="v"/>
            </a:pPr>
            <a:r>
              <a:rPr lang="en-GB" sz="1600" dirty="0"/>
              <a:t> Non verified customers account for approx. 41 % of total loan amount  which decreases the credibility of the company. So company needs to take appropriate measures such as rigorous verification by sales </a:t>
            </a:r>
            <a:r>
              <a:rPr lang="en-IN" sz="1600" dirty="0"/>
              <a:t>representatives.</a:t>
            </a:r>
          </a:p>
          <a:p>
            <a:pPr marL="285750" indent="-285750" algn="just">
              <a:buFont typeface="Wingdings" panose="05000000000000000000" pitchFamily="2" charset="2"/>
              <a:buChar char="v"/>
            </a:pPr>
            <a:r>
              <a:rPr lang="en-GB" sz="1600" dirty="0"/>
              <a:t>The verification could be increased by giving </a:t>
            </a:r>
            <a:r>
              <a:rPr lang="en-IN" sz="1600" dirty="0"/>
              <a:t>incentive</a:t>
            </a:r>
            <a:r>
              <a:rPr lang="en-GB" sz="1600" dirty="0"/>
              <a:t>s to verified customers in comparison to non verified customers, it would result in more customers seeking to get verified. </a:t>
            </a:r>
          </a:p>
          <a:p>
            <a:pPr marL="285750" indent="-285750" algn="just">
              <a:buFont typeface="Wingdings" panose="05000000000000000000" pitchFamily="2" charset="2"/>
              <a:buChar char="v"/>
            </a:pPr>
            <a:r>
              <a:rPr lang="en-GB" sz="1600" dirty="0"/>
              <a:t>If we see in the case of education, reason behind the taking loan for education is student loan which is approx.  1 million and  installment is also high as average interest rate is 11.78%. So we can increase loan amount on education by decreasing interest rate. </a:t>
            </a:r>
            <a:endParaRPr lang="en-US" sz="1600" dirty="0"/>
          </a:p>
        </p:txBody>
      </p:sp>
    </p:spTree>
    <p:extLst>
      <p:ext uri="{BB962C8B-B14F-4D97-AF65-F5344CB8AC3E}">
        <p14:creationId xmlns:p14="http://schemas.microsoft.com/office/powerpoint/2010/main" val="1024156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12</a:t>
            </a:fld>
            <a:endParaRPr lang="en-US" dirty="0"/>
          </a:p>
        </p:txBody>
      </p:sp>
      <p:pic>
        <p:nvPicPr>
          <p:cNvPr id="4" name="Picture 3">
            <a:extLst>
              <a:ext uri="{FF2B5EF4-FFF2-40B4-BE49-F238E27FC236}">
                <a16:creationId xmlns:a16="http://schemas.microsoft.com/office/drawing/2014/main" id="{88756DBA-F76B-A2A2-7624-2850C79CEDFF}"/>
              </a:ext>
            </a:extLst>
          </p:cNvPr>
          <p:cNvPicPr>
            <a:picLocks noChangeAspect="1"/>
          </p:cNvPicPr>
          <p:nvPr/>
        </p:nvPicPr>
        <p:blipFill>
          <a:blip r:embed="rId2"/>
          <a:stretch>
            <a:fillRect/>
          </a:stretch>
        </p:blipFill>
        <p:spPr>
          <a:xfrm rot="21062894">
            <a:off x="4611002" y="1855357"/>
            <a:ext cx="4934013" cy="3147285"/>
          </a:xfrm>
          <a:prstGeom prst="rect">
            <a:avLst/>
          </a:prstGeom>
        </p:spPr>
      </p:pic>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2</a:t>
            </a:fld>
            <a:endParaRPr lang="en-US" dirty="0"/>
          </a:p>
        </p:txBody>
      </p:sp>
      <p:sp>
        <p:nvSpPr>
          <p:cNvPr id="9" name="TextBox 8">
            <a:extLst>
              <a:ext uri="{FF2B5EF4-FFF2-40B4-BE49-F238E27FC236}">
                <a16:creationId xmlns:a16="http://schemas.microsoft.com/office/drawing/2014/main" id="{109CD368-B515-2FA9-04E1-4EC4B8636FEC}"/>
              </a:ext>
            </a:extLst>
          </p:cNvPr>
          <p:cNvSpPr txBox="1"/>
          <p:nvPr/>
        </p:nvSpPr>
        <p:spPr>
          <a:xfrm>
            <a:off x="309124" y="1127165"/>
            <a:ext cx="6437905" cy="3724096"/>
          </a:xfrm>
          <a:prstGeom prst="rect">
            <a:avLst/>
          </a:prstGeom>
          <a:noFill/>
        </p:spPr>
        <p:txBody>
          <a:bodyPr wrap="square">
            <a:spAutoFit/>
          </a:bodyPr>
          <a:lstStyle/>
          <a:p>
            <a:r>
              <a:rPr lang="en-US" sz="2000" b="0" i="0" dirty="0">
                <a:solidFill>
                  <a:schemeClr val="bg1"/>
                </a:solidFill>
                <a:effectLst/>
              </a:rPr>
              <a:t>Banking Analytics is </a:t>
            </a:r>
            <a:r>
              <a:rPr lang="en-US" sz="2000" b="1" i="0" dirty="0">
                <a:solidFill>
                  <a:schemeClr val="bg1"/>
                </a:solidFill>
                <a:effectLst/>
              </a:rPr>
              <a:t>one of the world's leading financial institutions</a:t>
            </a:r>
            <a:r>
              <a:rPr lang="en-US" sz="2000" b="0" i="0" dirty="0">
                <a:solidFill>
                  <a:schemeClr val="bg1"/>
                </a:solidFill>
                <a:effectLst/>
              </a:rPr>
              <a:t>, serving individuals, small- and middle-market businesses, large corporations, and governments with a full range of banking, investment management, and other financial and risk management products and services</a:t>
            </a:r>
            <a:r>
              <a:rPr lang="en-US" sz="2000" b="0" i="0" dirty="0">
                <a:solidFill>
                  <a:schemeClr val="bg1"/>
                </a:solidFill>
                <a:effectLst/>
                <a:latin typeface="arial" panose="020B0604020202020204" pitchFamily="34" charset="0"/>
              </a:rPr>
              <a:t>.</a:t>
            </a:r>
            <a:endParaRPr lang="en-US" sz="2000" i="0" dirty="0">
              <a:solidFill>
                <a:schemeClr val="bg1"/>
              </a:solidFill>
              <a:effectLst/>
            </a:endParaRPr>
          </a:p>
          <a:p>
            <a:endParaRPr lang="en-US" sz="2000" dirty="0">
              <a:solidFill>
                <a:schemeClr val="bg1"/>
              </a:solidFill>
            </a:endParaRPr>
          </a:p>
          <a:p>
            <a:r>
              <a:rPr lang="en-US" sz="2000" dirty="0">
                <a:solidFill>
                  <a:schemeClr val="bg1"/>
                </a:solidFill>
              </a:rPr>
              <a:t>Department: Finance</a:t>
            </a:r>
          </a:p>
          <a:p>
            <a:r>
              <a:rPr lang="en-US" sz="2000" dirty="0">
                <a:solidFill>
                  <a:schemeClr val="bg1"/>
                </a:solidFill>
              </a:rPr>
              <a:t>Target Data: 2007-2011</a:t>
            </a:r>
          </a:p>
          <a:p>
            <a:r>
              <a:rPr lang="en-US" sz="2000" dirty="0">
                <a:solidFill>
                  <a:schemeClr val="bg1"/>
                </a:solidFill>
              </a:rPr>
              <a:t>Purpose: Funding</a:t>
            </a:r>
          </a:p>
          <a:p>
            <a:r>
              <a:rPr lang="en-US" dirty="0">
                <a:solidFill>
                  <a:schemeClr val="bg1"/>
                </a:solidFill>
              </a:rPr>
              <a:t> </a:t>
            </a:r>
          </a:p>
          <a:p>
            <a:endParaRPr lang="en-US" dirty="0">
              <a:solidFill>
                <a:schemeClr val="bg1"/>
              </a:solidFill>
            </a:endParaRPr>
          </a:p>
        </p:txBody>
      </p:sp>
      <p:sp>
        <p:nvSpPr>
          <p:cNvPr id="6" name="Text Placeholder 5">
            <a:extLst>
              <a:ext uri="{FF2B5EF4-FFF2-40B4-BE49-F238E27FC236}">
                <a16:creationId xmlns:a16="http://schemas.microsoft.com/office/drawing/2014/main" id="{A982A080-2FC5-E4DB-B26A-28BCC0A8EFDD}"/>
              </a:ext>
            </a:extLst>
          </p:cNvPr>
          <p:cNvSpPr>
            <a:spLocks noGrp="1"/>
          </p:cNvSpPr>
          <p:nvPr>
            <p:ph type="body" sz="quarter" idx="13"/>
          </p:nvPr>
        </p:nvSpPr>
        <p:spPr>
          <a:xfrm>
            <a:off x="405924" y="423710"/>
            <a:ext cx="1919172" cy="584862"/>
          </a:xfrm>
        </p:spPr>
        <p:txBody>
          <a:bodyPr>
            <a:noAutofit/>
          </a:bodyPr>
          <a:lstStyle/>
          <a:p>
            <a:pPr algn="l"/>
            <a:r>
              <a:rPr lang="en-US" sz="3200" b="1" cap="all" dirty="0"/>
              <a:t>About:</a:t>
            </a:r>
          </a:p>
        </p:txBody>
      </p:sp>
      <p:sp>
        <p:nvSpPr>
          <p:cNvPr id="8" name="TextBox 7">
            <a:extLst>
              <a:ext uri="{FF2B5EF4-FFF2-40B4-BE49-F238E27FC236}">
                <a16:creationId xmlns:a16="http://schemas.microsoft.com/office/drawing/2014/main" id="{3AC35E0B-6DC5-6D37-09BB-65C39EA49AAA}"/>
              </a:ext>
            </a:extLst>
          </p:cNvPr>
          <p:cNvSpPr txBox="1"/>
          <p:nvPr/>
        </p:nvSpPr>
        <p:spPr>
          <a:xfrm>
            <a:off x="505326" y="5298995"/>
            <a:ext cx="10450260" cy="923330"/>
          </a:xfrm>
          <a:prstGeom prst="rect">
            <a:avLst/>
          </a:prstGeom>
          <a:noFill/>
        </p:spPr>
        <p:txBody>
          <a:bodyPr wrap="square">
            <a:spAutoFit/>
          </a:bodyPr>
          <a:lstStyle/>
          <a:p>
            <a:r>
              <a:rPr lang="en-US" dirty="0">
                <a:solidFill>
                  <a:schemeClr val="bg1"/>
                </a:solidFill>
              </a:rPr>
              <a:t>The primary goal of this project is to analyze the seasonality of Financial data from 2007-2011 and create adequate plans to know the total loan amount recovered and give insights to company on how to increase their customer base and profit by pointing out problems </a:t>
            </a:r>
            <a:r>
              <a:rPr lang="en-IN" dirty="0">
                <a:solidFill>
                  <a:schemeClr val="bg1"/>
                </a:solidFill>
              </a:rPr>
              <a:t>encountered during our analysis</a:t>
            </a:r>
            <a:r>
              <a:rPr lang="en-US" dirty="0">
                <a:solidFill>
                  <a:schemeClr val="bg1"/>
                </a:solidFill>
              </a:rPr>
              <a:t>.</a:t>
            </a:r>
          </a:p>
        </p:txBody>
      </p:sp>
      <p:sp>
        <p:nvSpPr>
          <p:cNvPr id="10" name="Text Placeholder 5">
            <a:extLst>
              <a:ext uri="{FF2B5EF4-FFF2-40B4-BE49-F238E27FC236}">
                <a16:creationId xmlns:a16="http://schemas.microsoft.com/office/drawing/2014/main" id="{4F086F24-3441-42A1-70F3-1D76395166BE}"/>
              </a:ext>
            </a:extLst>
          </p:cNvPr>
          <p:cNvSpPr txBox="1">
            <a:spLocks/>
          </p:cNvSpPr>
          <p:nvPr/>
        </p:nvSpPr>
        <p:spPr>
          <a:xfrm>
            <a:off x="309124" y="4883687"/>
            <a:ext cx="4031945" cy="36512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bg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u="sng" dirty="0"/>
              <a:t>Objective:</a:t>
            </a:r>
          </a:p>
        </p:txBody>
      </p:sp>
      <p:pic>
        <p:nvPicPr>
          <p:cNvPr id="2" name="Picture 1">
            <a:extLst>
              <a:ext uri="{FF2B5EF4-FFF2-40B4-BE49-F238E27FC236}">
                <a16:creationId xmlns:a16="http://schemas.microsoft.com/office/drawing/2014/main" id="{3E2BA638-D574-E06B-EAF4-D3553BA71BA5}"/>
              </a:ext>
            </a:extLst>
          </p:cNvPr>
          <p:cNvPicPr>
            <a:picLocks noChangeAspect="1"/>
          </p:cNvPicPr>
          <p:nvPr/>
        </p:nvPicPr>
        <p:blipFill>
          <a:blip r:embed="rId2"/>
          <a:stretch>
            <a:fillRect/>
          </a:stretch>
        </p:blipFill>
        <p:spPr>
          <a:xfrm>
            <a:off x="7859811" y="1258092"/>
            <a:ext cx="3350467" cy="3501064"/>
          </a:xfrm>
          <a:prstGeom prst="rect">
            <a:avLst/>
          </a:prstGeom>
        </p:spPr>
      </p:pic>
    </p:spTree>
    <p:extLst>
      <p:ext uri="{BB962C8B-B14F-4D97-AF65-F5344CB8AC3E}">
        <p14:creationId xmlns:p14="http://schemas.microsoft.com/office/powerpoint/2010/main" val="2514765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106D33B-5495-53D2-7630-BD53A6632C61}"/>
              </a:ext>
            </a:extLst>
          </p:cNvPr>
          <p:cNvSpPr>
            <a:spLocks noGrp="1"/>
          </p:cNvSpPr>
          <p:nvPr>
            <p:ph type="body" sz="quarter" idx="13"/>
          </p:nvPr>
        </p:nvSpPr>
        <p:spPr>
          <a:xfrm>
            <a:off x="584446" y="876897"/>
            <a:ext cx="5152120" cy="1098551"/>
          </a:xfrm>
        </p:spPr>
        <p:txBody>
          <a:bodyPr>
            <a:noAutofit/>
          </a:bodyPr>
          <a:lstStyle/>
          <a:p>
            <a:r>
              <a:rPr lang="en-IN" sz="3600" b="1" cap="all" dirty="0"/>
              <a:t>Data Information</a:t>
            </a:r>
          </a:p>
        </p:txBody>
      </p:sp>
      <p:sp>
        <p:nvSpPr>
          <p:cNvPr id="4" name="Text Placeholder 3">
            <a:extLst>
              <a:ext uri="{FF2B5EF4-FFF2-40B4-BE49-F238E27FC236}">
                <a16:creationId xmlns:a16="http://schemas.microsoft.com/office/drawing/2014/main" id="{6E792868-BAC8-53F9-0501-791314562193}"/>
              </a:ext>
            </a:extLst>
          </p:cNvPr>
          <p:cNvSpPr>
            <a:spLocks noGrp="1"/>
          </p:cNvSpPr>
          <p:nvPr>
            <p:ph type="body" sz="quarter" idx="15"/>
          </p:nvPr>
        </p:nvSpPr>
        <p:spPr>
          <a:xfrm>
            <a:off x="2520575" y="2342274"/>
            <a:ext cx="5913895" cy="1697036"/>
          </a:xfrm>
        </p:spPr>
        <p:txBody>
          <a:bodyPr>
            <a:normAutofit/>
          </a:bodyPr>
          <a:lstStyle/>
          <a:p>
            <a:pPr marL="285750" indent="-285750" algn="l">
              <a:buFont typeface="Arial" panose="020B0604020202020204" pitchFamily="34" charset="0"/>
              <a:buChar char="•"/>
            </a:pPr>
            <a:r>
              <a:rPr lang="en-IN" sz="1800" dirty="0"/>
              <a:t>We have two datasets that are Finance 1 &amp; Finance 2.</a:t>
            </a:r>
          </a:p>
          <a:p>
            <a:pPr marL="285750" indent="-285750" algn="l">
              <a:buFont typeface="Arial" panose="020B0604020202020204" pitchFamily="34" charset="0"/>
              <a:buChar char="•"/>
            </a:pPr>
            <a:r>
              <a:rPr lang="en-IN" sz="1800" dirty="0"/>
              <a:t>In Finance 1, there are </a:t>
            </a:r>
            <a:r>
              <a:rPr lang="en-IN" sz="1800" b="1" dirty="0"/>
              <a:t>39,717</a:t>
            </a:r>
            <a:r>
              <a:rPr lang="en-IN" sz="1800" dirty="0"/>
              <a:t> Rows and </a:t>
            </a:r>
            <a:r>
              <a:rPr lang="en-IN" sz="1800" b="1" dirty="0"/>
              <a:t>24</a:t>
            </a:r>
            <a:r>
              <a:rPr lang="en-IN" sz="1800" dirty="0"/>
              <a:t> Columns.</a:t>
            </a:r>
          </a:p>
          <a:p>
            <a:pPr marL="285750" indent="-285750" algn="l">
              <a:buFont typeface="Arial" panose="020B0604020202020204" pitchFamily="34" charset="0"/>
              <a:buChar char="•"/>
            </a:pPr>
            <a:r>
              <a:rPr lang="en-IN" sz="1800" dirty="0"/>
              <a:t>In Finance 2, there are </a:t>
            </a:r>
            <a:r>
              <a:rPr lang="en-IN" sz="1800" b="1" dirty="0"/>
              <a:t>39,717</a:t>
            </a:r>
            <a:r>
              <a:rPr lang="en-IN" sz="1800" dirty="0"/>
              <a:t> Rows and </a:t>
            </a:r>
            <a:r>
              <a:rPr lang="en-IN" sz="1800" b="1" dirty="0"/>
              <a:t>25</a:t>
            </a:r>
            <a:r>
              <a:rPr lang="en-IN" sz="1800" dirty="0"/>
              <a:t> Columns.</a:t>
            </a:r>
          </a:p>
        </p:txBody>
      </p:sp>
      <p:sp>
        <p:nvSpPr>
          <p:cNvPr id="13" name="Slide Number Placeholder 12">
            <a:extLst>
              <a:ext uri="{FF2B5EF4-FFF2-40B4-BE49-F238E27FC236}">
                <a16:creationId xmlns:a16="http://schemas.microsoft.com/office/drawing/2014/main" id="{00B865B9-C172-C016-10E9-79C136CE2E66}"/>
              </a:ext>
            </a:extLst>
          </p:cNvPr>
          <p:cNvSpPr>
            <a:spLocks noGrp="1"/>
          </p:cNvSpPr>
          <p:nvPr>
            <p:ph type="sldNum" sz="quarter" idx="22"/>
          </p:nvPr>
        </p:nvSpPr>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041066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57D32336-A1F7-61B7-B68F-2C66CB9AA222}"/>
              </a:ext>
            </a:extLst>
          </p:cNvPr>
          <p:cNvSpPr>
            <a:spLocks noGrp="1"/>
          </p:cNvSpPr>
          <p:nvPr>
            <p:ph type="sldNum" sz="quarter" idx="22"/>
          </p:nvPr>
        </p:nvSpPr>
        <p:spPr>
          <a:xfrm>
            <a:off x="11114842" y="6308761"/>
            <a:ext cx="389878" cy="365125"/>
          </a:xfrm>
        </p:spPr>
        <p:txBody>
          <a:bodyPr/>
          <a:lstStyle/>
          <a:p>
            <a:fld id="{B5CEABB6-07DC-46E8-9B57-56EC44A396E5}" type="slidenum">
              <a:rPr lang="en-US" smtClean="0"/>
              <a:pPr/>
              <a:t>4</a:t>
            </a:fld>
            <a:endParaRPr lang="en-US" dirty="0"/>
          </a:p>
        </p:txBody>
      </p:sp>
      <p:sp>
        <p:nvSpPr>
          <p:cNvPr id="14" name="Text Placeholder 5">
            <a:extLst>
              <a:ext uri="{FF2B5EF4-FFF2-40B4-BE49-F238E27FC236}">
                <a16:creationId xmlns:a16="http://schemas.microsoft.com/office/drawing/2014/main" id="{F199894C-B85D-AF32-FE68-4A558B40383F}"/>
              </a:ext>
            </a:extLst>
          </p:cNvPr>
          <p:cNvSpPr>
            <a:spLocks noGrp="1"/>
          </p:cNvSpPr>
          <p:nvPr>
            <p:ph type="body" sz="quarter" idx="13"/>
          </p:nvPr>
        </p:nvSpPr>
        <p:spPr>
          <a:xfrm>
            <a:off x="241560" y="366676"/>
            <a:ext cx="4031945" cy="365125"/>
          </a:xfrm>
        </p:spPr>
        <p:txBody>
          <a:bodyPr>
            <a:normAutofit lnSpcReduction="10000"/>
          </a:bodyPr>
          <a:lstStyle/>
          <a:p>
            <a:pPr algn="l"/>
            <a:r>
              <a:rPr lang="en-US" dirty="0">
                <a:solidFill>
                  <a:schemeClr val="bg1">
                    <a:lumMod val="75000"/>
                  </a:schemeClr>
                </a:solidFill>
              </a:rPr>
              <a:t>Data Processing:</a:t>
            </a:r>
          </a:p>
        </p:txBody>
      </p:sp>
      <p:sp>
        <p:nvSpPr>
          <p:cNvPr id="16" name="Rectangle: Rounded Corners 15">
            <a:extLst>
              <a:ext uri="{FF2B5EF4-FFF2-40B4-BE49-F238E27FC236}">
                <a16:creationId xmlns:a16="http://schemas.microsoft.com/office/drawing/2014/main" id="{642B8F44-35B0-4BC3-032A-2825886076AF}"/>
              </a:ext>
            </a:extLst>
          </p:cNvPr>
          <p:cNvSpPr/>
          <p:nvPr/>
        </p:nvSpPr>
        <p:spPr>
          <a:xfrm>
            <a:off x="2469823" y="835498"/>
            <a:ext cx="6438507" cy="795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endParaRPr>
          </a:p>
          <a:p>
            <a:r>
              <a:rPr lang="en-US" sz="1200" b="1" dirty="0">
                <a:solidFill>
                  <a:schemeClr val="tx1"/>
                </a:solidFill>
              </a:rPr>
              <a:t>1. Data Understanding:  The key to success on any data project is a thorough understanding of the data. As a result, we took the time to learn about your company's data model and domain.</a:t>
            </a:r>
          </a:p>
          <a:p>
            <a:pPr algn="ctr"/>
            <a:endParaRPr lang="en-US" dirty="0"/>
          </a:p>
        </p:txBody>
      </p:sp>
      <p:sp>
        <p:nvSpPr>
          <p:cNvPr id="19" name="Rectangle: Rounded Corners 18">
            <a:extLst>
              <a:ext uri="{FF2B5EF4-FFF2-40B4-BE49-F238E27FC236}">
                <a16:creationId xmlns:a16="http://schemas.microsoft.com/office/drawing/2014/main" id="{BF99A576-5ED0-3E31-D2D2-AF650AA7DD9E}"/>
              </a:ext>
            </a:extLst>
          </p:cNvPr>
          <p:cNvSpPr/>
          <p:nvPr/>
        </p:nvSpPr>
        <p:spPr>
          <a:xfrm>
            <a:off x="2518527" y="2006854"/>
            <a:ext cx="6438507" cy="795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endParaRPr>
          </a:p>
          <a:p>
            <a:pPr algn="just"/>
            <a:r>
              <a:rPr lang="en-US" sz="1200" b="1" dirty="0">
                <a:solidFill>
                  <a:schemeClr val="tx1"/>
                </a:solidFill>
              </a:rPr>
              <a:t>2. Data Cleaning: After learning about your company, we cleaned up the accessible datasets and considered what an ideal dataset for this topic would look like.</a:t>
            </a:r>
          </a:p>
          <a:p>
            <a:pPr algn="ctr"/>
            <a:endParaRPr lang="en-US" dirty="0"/>
          </a:p>
        </p:txBody>
      </p:sp>
      <p:sp>
        <p:nvSpPr>
          <p:cNvPr id="20" name="Rectangle: Rounded Corners 19">
            <a:extLst>
              <a:ext uri="{FF2B5EF4-FFF2-40B4-BE49-F238E27FC236}">
                <a16:creationId xmlns:a16="http://schemas.microsoft.com/office/drawing/2014/main" id="{5810BC82-0151-209F-DA20-CE1CD6BD3B8B}"/>
              </a:ext>
            </a:extLst>
          </p:cNvPr>
          <p:cNvSpPr/>
          <p:nvPr/>
        </p:nvSpPr>
        <p:spPr>
          <a:xfrm>
            <a:off x="2518527" y="3178211"/>
            <a:ext cx="6438507" cy="795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endParaRPr>
          </a:p>
          <a:p>
            <a:pPr algn="just"/>
            <a:r>
              <a:rPr lang="en-US" sz="1200" b="1" dirty="0">
                <a:solidFill>
                  <a:schemeClr val="tx1"/>
                </a:solidFill>
              </a:rPr>
              <a:t>3. Data Modelling: After confirming that the data was clean for analysis, we needed to process and model it into a dataset capable of precisely answering the business questions and producing the required outcomes.</a:t>
            </a:r>
          </a:p>
          <a:p>
            <a:pPr algn="ctr"/>
            <a:endParaRPr lang="en-US" dirty="0"/>
          </a:p>
        </p:txBody>
      </p:sp>
      <p:sp>
        <p:nvSpPr>
          <p:cNvPr id="21" name="Rectangle: Rounded Corners 20">
            <a:extLst>
              <a:ext uri="{FF2B5EF4-FFF2-40B4-BE49-F238E27FC236}">
                <a16:creationId xmlns:a16="http://schemas.microsoft.com/office/drawing/2014/main" id="{EA4B0D32-9466-0A44-8F39-203683C896FC}"/>
              </a:ext>
            </a:extLst>
          </p:cNvPr>
          <p:cNvSpPr/>
          <p:nvPr/>
        </p:nvSpPr>
        <p:spPr>
          <a:xfrm>
            <a:off x="2518527" y="4388135"/>
            <a:ext cx="6438507" cy="795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chemeClr val="tx1"/>
                </a:solidFill>
              </a:rPr>
              <a:t>4. Data Analysis : We used our analytical capabilities to identify insights from our new dataset and to create visualizations to describe the insights</a:t>
            </a:r>
            <a:endParaRPr lang="en-US" b="1" dirty="0">
              <a:solidFill>
                <a:schemeClr val="tx1"/>
              </a:solidFill>
            </a:endParaRPr>
          </a:p>
        </p:txBody>
      </p:sp>
      <p:sp>
        <p:nvSpPr>
          <p:cNvPr id="22" name="Rectangle: Rounded Corners 21">
            <a:extLst>
              <a:ext uri="{FF2B5EF4-FFF2-40B4-BE49-F238E27FC236}">
                <a16:creationId xmlns:a16="http://schemas.microsoft.com/office/drawing/2014/main" id="{B86331B0-7AB4-C113-F83D-2C1FF0AE6189}"/>
              </a:ext>
            </a:extLst>
          </p:cNvPr>
          <p:cNvSpPr/>
          <p:nvPr/>
        </p:nvSpPr>
        <p:spPr>
          <a:xfrm>
            <a:off x="2518527" y="5695984"/>
            <a:ext cx="6438507" cy="795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endParaRPr>
          </a:p>
          <a:p>
            <a:pPr algn="just"/>
            <a:r>
              <a:rPr lang="en-US" sz="1200" b="1" dirty="0">
                <a:solidFill>
                  <a:schemeClr val="tx1"/>
                </a:solidFill>
              </a:rPr>
              <a:t>5. Uncover Insights:. Finally, we applied these insights to create business decisions and recommendations for next steps.</a:t>
            </a:r>
          </a:p>
          <a:p>
            <a:pPr algn="ctr"/>
            <a:endParaRPr lang="en-US" dirty="0"/>
          </a:p>
        </p:txBody>
      </p:sp>
    </p:spTree>
    <p:extLst>
      <p:ext uri="{BB962C8B-B14F-4D97-AF65-F5344CB8AC3E}">
        <p14:creationId xmlns:p14="http://schemas.microsoft.com/office/powerpoint/2010/main" val="1164317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2">
            <a:extLst>
              <a:ext uri="{FF2B5EF4-FFF2-40B4-BE49-F238E27FC236}">
                <a16:creationId xmlns:a16="http://schemas.microsoft.com/office/drawing/2014/main" id="{EA5B7B9B-FE23-4E77-86D2-7D3CC7CCEB51}"/>
              </a:ext>
            </a:extLst>
          </p:cNvPr>
          <p:cNvSpPr>
            <a:spLocks noGrp="1"/>
          </p:cNvSpPr>
          <p:nvPr>
            <p:ph type="body" sz="quarter" idx="13"/>
          </p:nvPr>
        </p:nvSpPr>
        <p:spPr>
          <a:xfrm>
            <a:off x="431307" y="424138"/>
            <a:ext cx="7283388" cy="721084"/>
          </a:xfrm>
        </p:spPr>
        <p:txBody>
          <a:bodyPr>
            <a:noAutofit/>
          </a:bodyPr>
          <a:lstStyle/>
          <a:p>
            <a:pPr algn="l"/>
            <a:r>
              <a:rPr lang="en-IN" sz="2800" b="1" cap="all" dirty="0"/>
              <a:t>KPI-1 </a:t>
            </a:r>
            <a:r>
              <a:rPr lang="en-IN" b="1" cap="all" dirty="0">
                <a:solidFill>
                  <a:schemeClr val="tx1"/>
                </a:solidFill>
              </a:rPr>
              <a:t>year wise loan amount stats.</a:t>
            </a:r>
            <a:endParaRPr lang="en-IN" sz="2800" b="1" cap="all" dirty="0">
              <a:solidFill>
                <a:schemeClr val="tx1"/>
              </a:solidFill>
            </a:endParaRPr>
          </a:p>
        </p:txBody>
      </p:sp>
      <p:sp>
        <p:nvSpPr>
          <p:cNvPr id="13" name="Slide Number Placeholder 12">
            <a:extLst>
              <a:ext uri="{FF2B5EF4-FFF2-40B4-BE49-F238E27FC236}">
                <a16:creationId xmlns:a16="http://schemas.microsoft.com/office/drawing/2014/main" id="{619B89A3-7971-45DC-9FDF-48335A8D7B52}"/>
              </a:ext>
            </a:extLst>
          </p:cNvPr>
          <p:cNvSpPr>
            <a:spLocks noGrp="1"/>
          </p:cNvSpPr>
          <p:nvPr>
            <p:ph type="sldNum" sz="quarter" idx="22"/>
          </p:nvPr>
        </p:nvSpPr>
        <p:spPr>
          <a:xfrm>
            <a:off x="10750858" y="6356350"/>
            <a:ext cx="602942" cy="365125"/>
          </a:xfrm>
        </p:spPr>
        <p:txBody>
          <a:bodyPr/>
          <a:lstStyle/>
          <a:p>
            <a:fld id="{B5CEABB6-07DC-46E8-9B57-56EC44A396E5}" type="slidenum">
              <a:rPr lang="en-US" smtClean="0"/>
              <a:pPr/>
              <a:t>5</a:t>
            </a:fld>
            <a:endParaRPr lang="en-US" dirty="0"/>
          </a:p>
        </p:txBody>
      </p:sp>
      <p:sp>
        <p:nvSpPr>
          <p:cNvPr id="19" name="TextBox 18">
            <a:extLst>
              <a:ext uri="{FF2B5EF4-FFF2-40B4-BE49-F238E27FC236}">
                <a16:creationId xmlns:a16="http://schemas.microsoft.com/office/drawing/2014/main" id="{56FBA83B-F900-40A1-801F-4BADEB4D2834}"/>
              </a:ext>
            </a:extLst>
          </p:cNvPr>
          <p:cNvSpPr txBox="1"/>
          <p:nvPr/>
        </p:nvSpPr>
        <p:spPr>
          <a:xfrm>
            <a:off x="9375460" y="2854726"/>
            <a:ext cx="2692253" cy="2862322"/>
          </a:xfrm>
          <a:prstGeom prst="rect">
            <a:avLst/>
          </a:prstGeom>
          <a:noFill/>
        </p:spPr>
        <p:txBody>
          <a:bodyPr wrap="square">
            <a:spAutoFit/>
          </a:bodyPr>
          <a:lstStyle/>
          <a:p>
            <a:r>
              <a:rPr lang="en-GB" b="1" u="sng" dirty="0">
                <a:solidFill>
                  <a:srgbClr val="FFC000"/>
                </a:solidFill>
              </a:rPr>
              <a:t>Insights -</a:t>
            </a:r>
            <a:endParaRPr lang="en-GB" dirty="0">
              <a:solidFill>
                <a:schemeClr val="bg1"/>
              </a:solidFill>
            </a:endParaRPr>
          </a:p>
          <a:p>
            <a:pPr marL="285750" indent="-285750">
              <a:buFont typeface="Arial" panose="020B0604020202020204" pitchFamily="34" charset="0"/>
              <a:buChar char="•"/>
            </a:pPr>
            <a:r>
              <a:rPr lang="en-GB" dirty="0">
                <a:solidFill>
                  <a:schemeClr val="bg1"/>
                </a:solidFill>
              </a:rPr>
              <a:t>The total loan amount was increased by every year.</a:t>
            </a:r>
          </a:p>
          <a:p>
            <a:pPr marL="285750" indent="-285750">
              <a:buFont typeface="Arial" panose="020B0604020202020204" pitchFamily="34" charset="0"/>
              <a:buChar char="•"/>
            </a:pPr>
            <a:r>
              <a:rPr lang="en-GB" dirty="0">
                <a:solidFill>
                  <a:schemeClr val="bg1"/>
                </a:solidFill>
              </a:rPr>
              <a:t>The state CA has occupied the majority of the loan amount 80M.</a:t>
            </a:r>
          </a:p>
          <a:p>
            <a:pPr marL="285750" indent="-285750">
              <a:buFont typeface="Arial" panose="020B0604020202020204" pitchFamily="34" charset="0"/>
              <a:buChar char="•"/>
            </a:pPr>
            <a:r>
              <a:rPr lang="en-GB" dirty="0">
                <a:solidFill>
                  <a:schemeClr val="bg1"/>
                </a:solidFill>
              </a:rPr>
              <a:t>The state OK  is occupied the least loan amount of 3M.</a:t>
            </a:r>
          </a:p>
        </p:txBody>
      </p:sp>
      <p:pic>
        <p:nvPicPr>
          <p:cNvPr id="2" name="Picture 1">
            <a:extLst>
              <a:ext uri="{FF2B5EF4-FFF2-40B4-BE49-F238E27FC236}">
                <a16:creationId xmlns:a16="http://schemas.microsoft.com/office/drawing/2014/main" id="{F6711860-0671-1F27-945F-7C7BEAE1FDC9}"/>
              </a:ext>
            </a:extLst>
          </p:cNvPr>
          <p:cNvPicPr>
            <a:picLocks noChangeAspect="1"/>
          </p:cNvPicPr>
          <p:nvPr/>
        </p:nvPicPr>
        <p:blipFill>
          <a:blip r:embed="rId2"/>
          <a:stretch>
            <a:fillRect/>
          </a:stretch>
        </p:blipFill>
        <p:spPr>
          <a:xfrm>
            <a:off x="333961" y="1303291"/>
            <a:ext cx="9041499" cy="5235621"/>
          </a:xfrm>
          <a:prstGeom prst="rect">
            <a:avLst/>
          </a:prstGeom>
        </p:spPr>
      </p:pic>
    </p:spTree>
    <p:extLst>
      <p:ext uri="{BB962C8B-B14F-4D97-AF65-F5344CB8AC3E}">
        <p14:creationId xmlns:p14="http://schemas.microsoft.com/office/powerpoint/2010/main" val="511254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2">
            <a:extLst>
              <a:ext uri="{FF2B5EF4-FFF2-40B4-BE49-F238E27FC236}">
                <a16:creationId xmlns:a16="http://schemas.microsoft.com/office/drawing/2014/main" id="{B4F410AE-EF59-4B9F-9892-ADBE748172B7}"/>
              </a:ext>
            </a:extLst>
          </p:cNvPr>
          <p:cNvSpPr>
            <a:spLocks noGrp="1"/>
          </p:cNvSpPr>
          <p:nvPr>
            <p:ph type="body" sz="quarter" idx="13"/>
          </p:nvPr>
        </p:nvSpPr>
        <p:spPr>
          <a:xfrm>
            <a:off x="342530" y="388627"/>
            <a:ext cx="7283388" cy="721084"/>
          </a:xfrm>
        </p:spPr>
        <p:txBody>
          <a:bodyPr>
            <a:noAutofit/>
          </a:bodyPr>
          <a:lstStyle/>
          <a:p>
            <a:pPr algn="l"/>
            <a:r>
              <a:rPr lang="en-IN" sz="2800" b="1" cap="all" dirty="0"/>
              <a:t>KPI-2 </a:t>
            </a:r>
            <a:r>
              <a:rPr lang="en-IN" b="1" cap="all" dirty="0">
                <a:solidFill>
                  <a:schemeClr val="tx1"/>
                </a:solidFill>
              </a:rPr>
              <a:t>grade and sub grade wise </a:t>
            </a:r>
            <a:r>
              <a:rPr lang="en-IN" b="1" cap="all" dirty="0" err="1">
                <a:solidFill>
                  <a:schemeClr val="tx1"/>
                </a:solidFill>
              </a:rPr>
              <a:t>revol</a:t>
            </a:r>
            <a:r>
              <a:rPr lang="en-IN" b="1" cap="all" dirty="0">
                <a:solidFill>
                  <a:schemeClr val="tx1"/>
                </a:solidFill>
              </a:rPr>
              <a:t> balance.</a:t>
            </a:r>
          </a:p>
        </p:txBody>
      </p:sp>
      <p:sp>
        <p:nvSpPr>
          <p:cNvPr id="13" name="Slide Number Placeholder 12">
            <a:extLst>
              <a:ext uri="{FF2B5EF4-FFF2-40B4-BE49-F238E27FC236}">
                <a16:creationId xmlns:a16="http://schemas.microsoft.com/office/drawing/2014/main" id="{62DE0AFF-575D-478E-8E41-D552369E7281}"/>
              </a:ext>
            </a:extLst>
          </p:cNvPr>
          <p:cNvSpPr>
            <a:spLocks noGrp="1"/>
          </p:cNvSpPr>
          <p:nvPr>
            <p:ph type="sldNum" sz="quarter" idx="22"/>
          </p:nvPr>
        </p:nvSpPr>
        <p:spPr/>
        <p:txBody>
          <a:bodyPr/>
          <a:lstStyle/>
          <a:p>
            <a:fld id="{B5CEABB6-07DC-46E8-9B57-56EC44A396E5}" type="slidenum">
              <a:rPr lang="en-US" smtClean="0"/>
              <a:pPr/>
              <a:t>6</a:t>
            </a:fld>
            <a:endParaRPr lang="en-US" dirty="0"/>
          </a:p>
        </p:txBody>
      </p:sp>
      <p:sp>
        <p:nvSpPr>
          <p:cNvPr id="17" name="TextBox 16">
            <a:extLst>
              <a:ext uri="{FF2B5EF4-FFF2-40B4-BE49-F238E27FC236}">
                <a16:creationId xmlns:a16="http://schemas.microsoft.com/office/drawing/2014/main" id="{BFC90786-3AEB-4C72-8003-210D633E946E}"/>
              </a:ext>
            </a:extLst>
          </p:cNvPr>
          <p:cNvSpPr txBox="1"/>
          <p:nvPr/>
        </p:nvSpPr>
        <p:spPr>
          <a:xfrm>
            <a:off x="9283823" y="2602789"/>
            <a:ext cx="2834196" cy="2308324"/>
          </a:xfrm>
          <a:prstGeom prst="rect">
            <a:avLst/>
          </a:prstGeom>
          <a:noFill/>
        </p:spPr>
        <p:txBody>
          <a:bodyPr wrap="square">
            <a:spAutoFit/>
          </a:bodyPr>
          <a:lstStyle/>
          <a:p>
            <a:r>
              <a:rPr lang="en-GB" b="1" u="sng" dirty="0">
                <a:solidFill>
                  <a:srgbClr val="FFC000"/>
                </a:solidFill>
              </a:rPr>
              <a:t>Insights -</a:t>
            </a:r>
            <a:endParaRPr lang="en-GB" dirty="0">
              <a:solidFill>
                <a:schemeClr val="bg1"/>
              </a:solidFill>
            </a:endParaRPr>
          </a:p>
          <a:p>
            <a:pPr marL="285750" indent="-285750">
              <a:buFont typeface="Arial" panose="020B0604020202020204" pitchFamily="34" charset="0"/>
              <a:buChar char="•"/>
            </a:pPr>
            <a:r>
              <a:rPr lang="en-GB" dirty="0">
                <a:solidFill>
                  <a:schemeClr val="bg1"/>
                </a:solidFill>
              </a:rPr>
              <a:t>Grade </a:t>
            </a:r>
            <a:r>
              <a:rPr lang="en-GB" b="1" dirty="0">
                <a:solidFill>
                  <a:schemeClr val="bg1"/>
                </a:solidFill>
              </a:rPr>
              <a:t>B</a:t>
            </a:r>
            <a:r>
              <a:rPr lang="en-GB" dirty="0">
                <a:solidFill>
                  <a:schemeClr val="bg1"/>
                </a:solidFill>
              </a:rPr>
              <a:t> has more Revolving balance and Grade G has least Revolving balance. </a:t>
            </a:r>
          </a:p>
          <a:p>
            <a:pPr marL="285750" indent="-285750">
              <a:buFont typeface="Arial" panose="020B0604020202020204" pitchFamily="34" charset="0"/>
              <a:buChar char="•"/>
            </a:pPr>
            <a:r>
              <a:rPr lang="en-GB" dirty="0">
                <a:solidFill>
                  <a:schemeClr val="bg1"/>
                </a:solidFill>
              </a:rPr>
              <a:t>Also annual income is high in </a:t>
            </a:r>
            <a:r>
              <a:rPr lang="en-GB" b="1" dirty="0">
                <a:solidFill>
                  <a:schemeClr val="bg1"/>
                </a:solidFill>
              </a:rPr>
              <a:t>B3</a:t>
            </a:r>
            <a:r>
              <a:rPr lang="en-GB" dirty="0">
                <a:solidFill>
                  <a:schemeClr val="bg1"/>
                </a:solidFill>
              </a:rPr>
              <a:t> subcategory and less in </a:t>
            </a:r>
            <a:r>
              <a:rPr lang="en-GB" b="1" dirty="0">
                <a:solidFill>
                  <a:schemeClr val="bg1"/>
                </a:solidFill>
              </a:rPr>
              <a:t>G5</a:t>
            </a:r>
            <a:r>
              <a:rPr lang="en-GB" dirty="0">
                <a:solidFill>
                  <a:schemeClr val="bg1"/>
                </a:solidFill>
              </a:rPr>
              <a:t> subcategory.</a:t>
            </a:r>
          </a:p>
        </p:txBody>
      </p:sp>
      <p:pic>
        <p:nvPicPr>
          <p:cNvPr id="21" name="Picture 20">
            <a:extLst>
              <a:ext uri="{FF2B5EF4-FFF2-40B4-BE49-F238E27FC236}">
                <a16:creationId xmlns:a16="http://schemas.microsoft.com/office/drawing/2014/main" id="{B40C7B48-3518-4B61-A92C-9C9183C98777}"/>
              </a:ext>
            </a:extLst>
          </p:cNvPr>
          <p:cNvPicPr>
            <a:picLocks noChangeAspect="1"/>
          </p:cNvPicPr>
          <p:nvPr/>
        </p:nvPicPr>
        <p:blipFill>
          <a:blip r:embed="rId2"/>
          <a:stretch>
            <a:fillRect/>
          </a:stretch>
        </p:blipFill>
        <p:spPr>
          <a:xfrm>
            <a:off x="343020" y="1157552"/>
            <a:ext cx="8773370" cy="5198798"/>
          </a:xfrm>
          <a:prstGeom prst="rect">
            <a:avLst/>
          </a:prstGeom>
        </p:spPr>
      </p:pic>
    </p:spTree>
    <p:extLst>
      <p:ext uri="{BB962C8B-B14F-4D97-AF65-F5344CB8AC3E}">
        <p14:creationId xmlns:p14="http://schemas.microsoft.com/office/powerpoint/2010/main" val="1390029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2">
            <a:extLst>
              <a:ext uri="{FF2B5EF4-FFF2-40B4-BE49-F238E27FC236}">
                <a16:creationId xmlns:a16="http://schemas.microsoft.com/office/drawing/2014/main" id="{01EA5028-719C-468D-AB19-3355D6F84FF5}"/>
              </a:ext>
            </a:extLst>
          </p:cNvPr>
          <p:cNvSpPr>
            <a:spLocks noGrp="1"/>
          </p:cNvSpPr>
          <p:nvPr>
            <p:ph type="body" sz="quarter" idx="13"/>
          </p:nvPr>
        </p:nvSpPr>
        <p:spPr>
          <a:xfrm>
            <a:off x="248575" y="591611"/>
            <a:ext cx="9733625" cy="721084"/>
          </a:xfrm>
        </p:spPr>
        <p:txBody>
          <a:bodyPr>
            <a:noAutofit/>
          </a:bodyPr>
          <a:lstStyle/>
          <a:p>
            <a:pPr algn="l"/>
            <a:r>
              <a:rPr lang="en-IN" sz="2800" b="1" cap="all" dirty="0"/>
              <a:t>KPI-3 </a:t>
            </a:r>
            <a:r>
              <a:rPr lang="en-IN" b="1" cap="all" dirty="0">
                <a:solidFill>
                  <a:schemeClr val="tx1"/>
                </a:solidFill>
              </a:rPr>
              <a:t>total payment for verified status vs non-verified status.</a:t>
            </a:r>
            <a:endParaRPr lang="en-IN" sz="2800" b="1" cap="all" dirty="0">
              <a:solidFill>
                <a:schemeClr val="tx1"/>
              </a:solidFill>
            </a:endParaRPr>
          </a:p>
        </p:txBody>
      </p:sp>
      <p:sp>
        <p:nvSpPr>
          <p:cNvPr id="13" name="Slide Number Placeholder 12">
            <a:extLst>
              <a:ext uri="{FF2B5EF4-FFF2-40B4-BE49-F238E27FC236}">
                <a16:creationId xmlns:a16="http://schemas.microsoft.com/office/drawing/2014/main" id="{C589BC47-D8D4-4751-9D41-1B8F004DDFE1}"/>
              </a:ext>
            </a:extLst>
          </p:cNvPr>
          <p:cNvSpPr>
            <a:spLocks noGrp="1"/>
          </p:cNvSpPr>
          <p:nvPr>
            <p:ph type="sldNum" sz="quarter" idx="22"/>
          </p:nvPr>
        </p:nvSpPr>
        <p:spPr/>
        <p:txBody>
          <a:bodyPr/>
          <a:lstStyle/>
          <a:p>
            <a:fld id="{B5CEABB6-07DC-46E8-9B57-56EC44A396E5}" type="slidenum">
              <a:rPr lang="en-US" smtClean="0"/>
              <a:pPr/>
              <a:t>7</a:t>
            </a:fld>
            <a:endParaRPr lang="en-US" dirty="0"/>
          </a:p>
        </p:txBody>
      </p:sp>
      <p:pic>
        <p:nvPicPr>
          <p:cNvPr id="3" name="Picture 2">
            <a:extLst>
              <a:ext uri="{FF2B5EF4-FFF2-40B4-BE49-F238E27FC236}">
                <a16:creationId xmlns:a16="http://schemas.microsoft.com/office/drawing/2014/main" id="{4E4B55AD-6D67-5622-AC77-F026E5379C25}"/>
              </a:ext>
            </a:extLst>
          </p:cNvPr>
          <p:cNvPicPr>
            <a:picLocks noChangeAspect="1"/>
          </p:cNvPicPr>
          <p:nvPr/>
        </p:nvPicPr>
        <p:blipFill>
          <a:blip r:embed="rId2"/>
          <a:stretch>
            <a:fillRect/>
          </a:stretch>
        </p:blipFill>
        <p:spPr>
          <a:xfrm>
            <a:off x="913774" y="1312694"/>
            <a:ext cx="8535027" cy="4935706"/>
          </a:xfrm>
          <a:prstGeom prst="rect">
            <a:avLst/>
          </a:prstGeom>
        </p:spPr>
      </p:pic>
      <p:sp>
        <p:nvSpPr>
          <p:cNvPr id="4" name="TextBox 3">
            <a:extLst>
              <a:ext uri="{FF2B5EF4-FFF2-40B4-BE49-F238E27FC236}">
                <a16:creationId xmlns:a16="http://schemas.microsoft.com/office/drawing/2014/main" id="{C1CCCEE2-FFCC-BD1D-22CC-D057670BAE63}"/>
              </a:ext>
            </a:extLst>
          </p:cNvPr>
          <p:cNvSpPr txBox="1"/>
          <p:nvPr/>
        </p:nvSpPr>
        <p:spPr>
          <a:xfrm>
            <a:off x="9657708" y="1571946"/>
            <a:ext cx="2393880" cy="5355312"/>
          </a:xfrm>
          <a:prstGeom prst="rect">
            <a:avLst/>
          </a:prstGeom>
          <a:noFill/>
        </p:spPr>
        <p:txBody>
          <a:bodyPr wrap="square" rtlCol="0">
            <a:spAutoFit/>
          </a:bodyPr>
          <a:lstStyle/>
          <a:p>
            <a:r>
              <a:rPr lang="en-GB" b="1" u="sng" dirty="0">
                <a:solidFill>
                  <a:srgbClr val="FFC000"/>
                </a:solidFill>
              </a:rPr>
              <a:t>Insights -</a:t>
            </a:r>
            <a:endParaRPr lang="en-GB" dirty="0">
              <a:solidFill>
                <a:schemeClr val="bg1"/>
              </a:solidFill>
            </a:endParaRPr>
          </a:p>
          <a:p>
            <a:pPr marL="285750" indent="-285750">
              <a:buFont typeface="Arial" panose="020B0604020202020204" pitchFamily="34" charset="0"/>
              <a:buChar char="•"/>
            </a:pPr>
            <a:r>
              <a:rPr lang="en-GB" dirty="0">
                <a:solidFill>
                  <a:schemeClr val="bg1"/>
                </a:solidFill>
              </a:rPr>
              <a:t>Verified status open account count overtakes Non- Verified in year 2011. </a:t>
            </a:r>
          </a:p>
          <a:p>
            <a:pPr marL="285750" indent="-285750">
              <a:buFont typeface="Arial" panose="020B0604020202020204" pitchFamily="34" charset="0"/>
              <a:buChar char="•"/>
            </a:pPr>
            <a:r>
              <a:rPr lang="en-GB" dirty="0">
                <a:solidFill>
                  <a:schemeClr val="bg1"/>
                </a:solidFill>
              </a:rPr>
              <a:t>Percentage of total payment for verified status is about 58.91% and in the case of non-verified status it is about 41.05%.</a:t>
            </a:r>
          </a:p>
          <a:p>
            <a:pPr marL="285750" indent="-285750">
              <a:buFont typeface="Arial" panose="020B0604020202020204" pitchFamily="34" charset="0"/>
              <a:buChar char="•"/>
            </a:pPr>
            <a:r>
              <a:rPr lang="en-GB" dirty="0">
                <a:solidFill>
                  <a:schemeClr val="bg1"/>
                </a:solidFill>
              </a:rPr>
              <a:t>April is the month in which loan amt taken by verified customers overtakes Non Verified customers.</a:t>
            </a:r>
          </a:p>
          <a:p>
            <a:endParaRPr lang="en-IN" dirty="0"/>
          </a:p>
        </p:txBody>
      </p:sp>
    </p:spTree>
    <p:extLst>
      <p:ext uri="{BB962C8B-B14F-4D97-AF65-F5344CB8AC3E}">
        <p14:creationId xmlns:p14="http://schemas.microsoft.com/office/powerpoint/2010/main" val="3367492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2">
            <a:extLst>
              <a:ext uri="{FF2B5EF4-FFF2-40B4-BE49-F238E27FC236}">
                <a16:creationId xmlns:a16="http://schemas.microsoft.com/office/drawing/2014/main" id="{7F4776C9-501B-48E9-B314-024C45D31B17}"/>
              </a:ext>
            </a:extLst>
          </p:cNvPr>
          <p:cNvSpPr>
            <a:spLocks noGrp="1"/>
          </p:cNvSpPr>
          <p:nvPr>
            <p:ph type="body" sz="quarter" idx="13"/>
          </p:nvPr>
        </p:nvSpPr>
        <p:spPr>
          <a:xfrm>
            <a:off x="342529" y="388627"/>
            <a:ext cx="11506941" cy="721084"/>
          </a:xfrm>
        </p:spPr>
        <p:txBody>
          <a:bodyPr>
            <a:noAutofit/>
          </a:bodyPr>
          <a:lstStyle/>
          <a:p>
            <a:pPr algn="l"/>
            <a:r>
              <a:rPr lang="en-IN" sz="2800" b="1" cap="all" dirty="0"/>
              <a:t>KPI-4 </a:t>
            </a:r>
            <a:r>
              <a:rPr lang="en-IN" b="1" cap="all" dirty="0">
                <a:solidFill>
                  <a:schemeClr val="tx1"/>
                </a:solidFill>
              </a:rPr>
              <a:t>State wise and last credit pull d wise loan status.</a:t>
            </a:r>
          </a:p>
        </p:txBody>
      </p:sp>
      <p:sp>
        <p:nvSpPr>
          <p:cNvPr id="13" name="Slide Number Placeholder 12">
            <a:extLst>
              <a:ext uri="{FF2B5EF4-FFF2-40B4-BE49-F238E27FC236}">
                <a16:creationId xmlns:a16="http://schemas.microsoft.com/office/drawing/2014/main" id="{79FF34F6-5F7F-496E-BC1B-B7A20F46B641}"/>
              </a:ext>
            </a:extLst>
          </p:cNvPr>
          <p:cNvSpPr>
            <a:spLocks noGrp="1"/>
          </p:cNvSpPr>
          <p:nvPr>
            <p:ph type="sldNum" sz="quarter" idx="22"/>
          </p:nvPr>
        </p:nvSpPr>
        <p:spPr>
          <a:xfrm>
            <a:off x="10653204" y="6356350"/>
            <a:ext cx="700596" cy="365125"/>
          </a:xfrm>
        </p:spPr>
        <p:txBody>
          <a:bodyPr/>
          <a:lstStyle/>
          <a:p>
            <a:fld id="{B5CEABB6-07DC-46E8-9B57-56EC44A396E5}" type="slidenum">
              <a:rPr lang="en-US" smtClean="0"/>
              <a:pPr/>
              <a:t>8</a:t>
            </a:fld>
            <a:endParaRPr lang="en-US" dirty="0"/>
          </a:p>
        </p:txBody>
      </p:sp>
      <p:pic>
        <p:nvPicPr>
          <p:cNvPr id="15" name="Picture 14">
            <a:extLst>
              <a:ext uri="{FF2B5EF4-FFF2-40B4-BE49-F238E27FC236}">
                <a16:creationId xmlns:a16="http://schemas.microsoft.com/office/drawing/2014/main" id="{A26C1E1B-59EC-4050-93B2-E8643D3DEBC4}"/>
              </a:ext>
            </a:extLst>
          </p:cNvPr>
          <p:cNvPicPr>
            <a:picLocks noChangeAspect="1"/>
          </p:cNvPicPr>
          <p:nvPr/>
        </p:nvPicPr>
        <p:blipFill>
          <a:blip r:embed="rId2"/>
          <a:stretch>
            <a:fillRect/>
          </a:stretch>
        </p:blipFill>
        <p:spPr>
          <a:xfrm>
            <a:off x="466774" y="1181771"/>
            <a:ext cx="8135806" cy="4777240"/>
          </a:xfrm>
          <a:prstGeom prst="rect">
            <a:avLst/>
          </a:prstGeom>
        </p:spPr>
      </p:pic>
      <p:sp>
        <p:nvSpPr>
          <p:cNvPr id="16" name="TextBox 15">
            <a:extLst>
              <a:ext uri="{FF2B5EF4-FFF2-40B4-BE49-F238E27FC236}">
                <a16:creationId xmlns:a16="http://schemas.microsoft.com/office/drawing/2014/main" id="{DF4E46DE-B051-4118-A8C0-5CF175886C10}"/>
              </a:ext>
            </a:extLst>
          </p:cNvPr>
          <p:cNvSpPr txBox="1"/>
          <p:nvPr/>
        </p:nvSpPr>
        <p:spPr>
          <a:xfrm>
            <a:off x="8855243" y="2219820"/>
            <a:ext cx="2747872" cy="2585323"/>
          </a:xfrm>
          <a:prstGeom prst="rect">
            <a:avLst/>
          </a:prstGeom>
          <a:noFill/>
        </p:spPr>
        <p:txBody>
          <a:bodyPr wrap="square" rtlCol="0">
            <a:spAutoFit/>
          </a:bodyPr>
          <a:lstStyle/>
          <a:p>
            <a:r>
              <a:rPr lang="en-GB" b="1" u="sng" dirty="0">
                <a:solidFill>
                  <a:srgbClr val="FFC000"/>
                </a:solidFill>
              </a:rPr>
              <a:t>Insights -</a:t>
            </a:r>
            <a:endParaRPr lang="en-IN" b="1" u="sng" dirty="0">
              <a:solidFill>
                <a:srgbClr val="FFC000"/>
              </a:solidFill>
            </a:endParaRPr>
          </a:p>
          <a:p>
            <a:pPr marL="285750" indent="-285750">
              <a:buFont typeface="Arial" panose="020B0604020202020204" pitchFamily="34" charset="0"/>
              <a:buChar char="•"/>
            </a:pPr>
            <a:r>
              <a:rPr lang="en-IN" dirty="0">
                <a:solidFill>
                  <a:schemeClr val="bg1"/>
                </a:solidFill>
              </a:rPr>
              <a:t>IN ,ME and IA states have mostly fully-paid status.</a:t>
            </a:r>
          </a:p>
          <a:p>
            <a:pPr marL="285750" indent="-285750">
              <a:buFont typeface="Arial" panose="020B0604020202020204" pitchFamily="34" charset="0"/>
              <a:buChar char="•"/>
            </a:pPr>
            <a:r>
              <a:rPr lang="en-IN" dirty="0">
                <a:solidFill>
                  <a:schemeClr val="bg1"/>
                </a:solidFill>
              </a:rPr>
              <a:t> AK have more Average funded amount in the last </a:t>
            </a:r>
            <a:r>
              <a:rPr lang="en-IN" dirty="0" err="1">
                <a:solidFill>
                  <a:schemeClr val="bg1"/>
                </a:solidFill>
              </a:rPr>
              <a:t>Credit_pull_d</a:t>
            </a:r>
            <a:r>
              <a:rPr lang="en-IN" dirty="0">
                <a:solidFill>
                  <a:schemeClr val="bg1"/>
                </a:solidFill>
              </a:rPr>
              <a:t>. following with DC and NU</a:t>
            </a:r>
            <a:endParaRPr lang="en-GB" dirty="0">
              <a:solidFill>
                <a:schemeClr val="bg1"/>
              </a:solidFill>
            </a:endParaRPr>
          </a:p>
        </p:txBody>
      </p:sp>
    </p:spTree>
    <p:extLst>
      <p:ext uri="{BB962C8B-B14F-4D97-AF65-F5344CB8AC3E}">
        <p14:creationId xmlns:p14="http://schemas.microsoft.com/office/powerpoint/2010/main" val="1461496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2">
            <a:extLst>
              <a:ext uri="{FF2B5EF4-FFF2-40B4-BE49-F238E27FC236}">
                <a16:creationId xmlns:a16="http://schemas.microsoft.com/office/drawing/2014/main" id="{B7F6CBA7-7971-4020-95E5-3C884B93C804}"/>
              </a:ext>
            </a:extLst>
          </p:cNvPr>
          <p:cNvSpPr>
            <a:spLocks noGrp="1"/>
          </p:cNvSpPr>
          <p:nvPr>
            <p:ph type="body" sz="quarter" idx="13"/>
          </p:nvPr>
        </p:nvSpPr>
        <p:spPr>
          <a:xfrm>
            <a:off x="360286" y="486282"/>
            <a:ext cx="7931458" cy="721084"/>
          </a:xfrm>
        </p:spPr>
        <p:txBody>
          <a:bodyPr>
            <a:noAutofit/>
          </a:bodyPr>
          <a:lstStyle/>
          <a:p>
            <a:pPr algn="l"/>
            <a:r>
              <a:rPr lang="en-IN" sz="2800" b="1" cap="all" dirty="0"/>
              <a:t>KPI-5 </a:t>
            </a:r>
            <a:r>
              <a:rPr lang="en-IN" b="1" cap="all" dirty="0">
                <a:solidFill>
                  <a:schemeClr val="tx1"/>
                </a:solidFill>
              </a:rPr>
              <a:t>home ownership vs last payment date stats.</a:t>
            </a:r>
          </a:p>
        </p:txBody>
      </p:sp>
      <p:sp>
        <p:nvSpPr>
          <p:cNvPr id="13" name="Slide Number Placeholder 12">
            <a:extLst>
              <a:ext uri="{FF2B5EF4-FFF2-40B4-BE49-F238E27FC236}">
                <a16:creationId xmlns:a16="http://schemas.microsoft.com/office/drawing/2014/main" id="{0E38D771-DB0E-4AA8-B395-E41B504F0C54}"/>
              </a:ext>
            </a:extLst>
          </p:cNvPr>
          <p:cNvSpPr>
            <a:spLocks noGrp="1"/>
          </p:cNvSpPr>
          <p:nvPr>
            <p:ph type="sldNum" sz="quarter" idx="22"/>
          </p:nvPr>
        </p:nvSpPr>
        <p:spPr/>
        <p:txBody>
          <a:bodyPr/>
          <a:lstStyle/>
          <a:p>
            <a:fld id="{B5CEABB6-07DC-46E8-9B57-56EC44A396E5}" type="slidenum">
              <a:rPr lang="en-US" smtClean="0"/>
              <a:pPr/>
              <a:t>9</a:t>
            </a:fld>
            <a:endParaRPr lang="en-US" dirty="0"/>
          </a:p>
        </p:txBody>
      </p:sp>
      <p:pic>
        <p:nvPicPr>
          <p:cNvPr id="7" name="Picture 6">
            <a:extLst>
              <a:ext uri="{FF2B5EF4-FFF2-40B4-BE49-F238E27FC236}">
                <a16:creationId xmlns:a16="http://schemas.microsoft.com/office/drawing/2014/main" id="{99369BFE-9CDE-4392-B00C-D262030F3066}"/>
              </a:ext>
            </a:extLst>
          </p:cNvPr>
          <p:cNvPicPr>
            <a:picLocks noChangeAspect="1"/>
          </p:cNvPicPr>
          <p:nvPr/>
        </p:nvPicPr>
        <p:blipFill>
          <a:blip r:embed="rId2"/>
          <a:stretch>
            <a:fillRect/>
          </a:stretch>
        </p:blipFill>
        <p:spPr>
          <a:xfrm>
            <a:off x="688368" y="1096578"/>
            <a:ext cx="8887145" cy="4858428"/>
          </a:xfrm>
          <a:prstGeom prst="rect">
            <a:avLst/>
          </a:prstGeom>
        </p:spPr>
      </p:pic>
      <p:sp>
        <p:nvSpPr>
          <p:cNvPr id="8" name="TextBox 7">
            <a:extLst>
              <a:ext uri="{FF2B5EF4-FFF2-40B4-BE49-F238E27FC236}">
                <a16:creationId xmlns:a16="http://schemas.microsoft.com/office/drawing/2014/main" id="{F3B5589C-6DFC-9598-CFF4-E67186D68912}"/>
              </a:ext>
            </a:extLst>
          </p:cNvPr>
          <p:cNvSpPr txBox="1"/>
          <p:nvPr/>
        </p:nvSpPr>
        <p:spPr>
          <a:xfrm>
            <a:off x="9863191" y="1931542"/>
            <a:ext cx="1968523" cy="4247317"/>
          </a:xfrm>
          <a:prstGeom prst="rect">
            <a:avLst/>
          </a:prstGeom>
          <a:noFill/>
        </p:spPr>
        <p:txBody>
          <a:bodyPr wrap="square" rtlCol="0">
            <a:spAutoFit/>
          </a:bodyPr>
          <a:lstStyle/>
          <a:p>
            <a:r>
              <a:rPr lang="en-GB" b="1" u="sng" dirty="0">
                <a:solidFill>
                  <a:srgbClr val="FFC000"/>
                </a:solidFill>
              </a:rPr>
              <a:t>Insights -</a:t>
            </a:r>
            <a:endParaRPr lang="en-IN" b="1" u="sng" dirty="0">
              <a:solidFill>
                <a:srgbClr val="FFC000"/>
              </a:solidFill>
            </a:endParaRPr>
          </a:p>
          <a:p>
            <a:pPr marL="285750" indent="-285750">
              <a:buFont typeface="Arial" panose="020B0604020202020204" pitchFamily="34" charset="0"/>
              <a:buChar char="•"/>
            </a:pPr>
            <a:r>
              <a:rPr lang="en-GB" dirty="0">
                <a:solidFill>
                  <a:schemeClr val="bg1"/>
                </a:solidFill>
              </a:rPr>
              <a:t>In 2009 &amp; 2011 others pays highest interest rate i.e. 12.5% &amp;16.5%.</a:t>
            </a:r>
          </a:p>
          <a:p>
            <a:pPr marL="285750" indent="-285750">
              <a:buFont typeface="Arial" panose="020B0604020202020204" pitchFamily="34" charset="0"/>
              <a:buChar char="•"/>
            </a:pPr>
            <a:r>
              <a:rPr lang="en-GB" dirty="0">
                <a:solidFill>
                  <a:schemeClr val="bg1"/>
                </a:solidFill>
              </a:rPr>
              <a:t> Till 2009 people living on rent used to have highest percentage proportion in last payment amount &amp; total payment amt.</a:t>
            </a:r>
            <a:endParaRPr lang="en-IN" dirty="0"/>
          </a:p>
        </p:txBody>
      </p:sp>
    </p:spTree>
    <p:extLst>
      <p:ext uri="{BB962C8B-B14F-4D97-AF65-F5344CB8AC3E}">
        <p14:creationId xmlns:p14="http://schemas.microsoft.com/office/powerpoint/2010/main" val="201157227"/>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3.xml><?xml version="1.0" encoding="utf-8"?>
<a:theme xmlns:a="http://schemas.openxmlformats.org/drawingml/2006/main" name="1_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Banking__Analytics_2023_Batch_1 final pres^</Template>
  <TotalTime>756</TotalTime>
  <Words>878</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12</vt:i4>
      </vt:variant>
    </vt:vector>
  </HeadingPairs>
  <TitlesOfParts>
    <vt:vector size="22" baseType="lpstr">
      <vt:lpstr>Arial</vt:lpstr>
      <vt:lpstr>Arial</vt:lpstr>
      <vt:lpstr>Calibri</vt:lpstr>
      <vt:lpstr>Tenorite</vt:lpstr>
      <vt:lpstr>Tw Cen MT</vt:lpstr>
      <vt:lpstr>Verdana</vt:lpstr>
      <vt:lpstr>Wingdings</vt:lpstr>
      <vt:lpstr>Monoline</vt:lpstr>
      <vt:lpstr>Droplet</vt:lpstr>
      <vt:lpstr>1_Droplet</vt:lpstr>
      <vt:lpstr>Banking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analytics</dc:title>
  <dc:creator>Abhilash Thomas</dc:creator>
  <cp:lastModifiedBy>raman rar</cp:lastModifiedBy>
  <cp:revision>31</cp:revision>
  <dcterms:created xsi:type="dcterms:W3CDTF">2023-07-14T15:50:34Z</dcterms:created>
  <dcterms:modified xsi:type="dcterms:W3CDTF">2023-07-15T05:58:51Z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