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436" r:id="rId2"/>
    <p:sldId id="435" r:id="rId3"/>
    <p:sldId id="410" r:id="rId4"/>
    <p:sldId id="420" r:id="rId5"/>
    <p:sldId id="461" r:id="rId6"/>
    <p:sldId id="426" r:id="rId7"/>
    <p:sldId id="459" r:id="rId8"/>
    <p:sldId id="462" r:id="rId9"/>
    <p:sldId id="445" r:id="rId10"/>
    <p:sldId id="438" r:id="rId11"/>
    <p:sldId id="455" r:id="rId12"/>
    <p:sldId id="458" r:id="rId13"/>
    <p:sldId id="422" r:id="rId14"/>
    <p:sldId id="423" r:id="rId15"/>
    <p:sldId id="424" r:id="rId16"/>
    <p:sldId id="411" r:id="rId17"/>
    <p:sldId id="391" r:id="rId18"/>
    <p:sldId id="439" r:id="rId19"/>
    <p:sldId id="396" r:id="rId20"/>
    <p:sldId id="425" r:id="rId21"/>
    <p:sldId id="412" r:id="rId22"/>
    <p:sldId id="460" r:id="rId23"/>
    <p:sldId id="447" r:id="rId24"/>
    <p:sldId id="448" r:id="rId25"/>
    <p:sldId id="454" r:id="rId26"/>
    <p:sldId id="441" r:id="rId27"/>
    <p:sldId id="457" r:id="rId28"/>
    <p:sldId id="419" r:id="rId29"/>
    <p:sldId id="440" r:id="rId30"/>
    <p:sldId id="453" r:id="rId31"/>
    <p:sldId id="415" r:id="rId32"/>
    <p:sldId id="442" r:id="rId33"/>
    <p:sldId id="417" r:id="rId34"/>
    <p:sldId id="434" r:id="rId35"/>
    <p:sldId id="449" r:id="rId36"/>
    <p:sldId id="450" r:id="rId37"/>
    <p:sldId id="451" r:id="rId38"/>
    <p:sldId id="452" r:id="rId39"/>
    <p:sldId id="456" r:id="rId40"/>
  </p:sldIdLst>
  <p:sldSz cx="9144000" cy="6858000" type="screen4x3"/>
  <p:notesSz cx="7302500" cy="95885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FF"/>
    <a:srgbClr val="6600FF"/>
    <a:srgbClr val="9966FF"/>
    <a:srgbClr val="FF66FF"/>
    <a:srgbClr val="FFCC00"/>
    <a:srgbClr val="FF3300"/>
    <a:srgbClr val="CC0000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54" d="100"/>
          <a:sy n="54" d="100"/>
        </p:scale>
        <p:origin x="-10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 snapToGrid="0" snapToObjects="1">
      <p:cViewPr varScale="1">
        <p:scale>
          <a:sx n="59" d="100"/>
          <a:sy n="59" d="100"/>
        </p:scale>
        <p:origin x="-1146" y="-90"/>
      </p:cViewPr>
      <p:guideLst>
        <p:guide orient="horz" pos="3020"/>
        <p:guide pos="229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5713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761602D6-3669-4E5A-8928-2416035F1E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</a:defRPr>
            </a:lvl1pPr>
          </a:lstStyle>
          <a:p>
            <a:fld id="{5C5B1B8F-752D-416E-AFB4-16EBF0529A7B}" type="datetime3">
              <a:rPr lang="en-US"/>
              <a:pPr/>
              <a:t>12 January 2021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/>
              <a:t>Comp 122, Spring 2004</a:t>
            </a:r>
          </a:p>
        </p:txBody>
      </p:sp>
      <p:sp>
        <p:nvSpPr>
          <p:cNvPr id="439303" name="Text Box 7"/>
          <p:cNvSpPr txBox="1">
            <a:spLocks noChangeArrowheads="1"/>
          </p:cNvSpPr>
          <p:nvPr userDrawn="1"/>
        </p:nvSpPr>
        <p:spPr bwMode="auto">
          <a:xfrm>
            <a:off x="7743825" y="64008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</a:defRPr>
            </a:lvl1pPr>
          </a:lstStyle>
          <a:p>
            <a:r>
              <a:rPr lang="en-US"/>
              <a:t>Comp 122</a:t>
            </a:r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0" y="6456363"/>
            <a:ext cx="10033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asymp - </a:t>
            </a:r>
            <a:fld id="{7F360850-9414-4F77-9889-C678830700F8}" type="slidenum">
              <a:rPr lang="en-US" sz="1400">
                <a:solidFill>
                  <a:schemeClr val="hlink"/>
                </a:solidFill>
              </a:rPr>
              <a:pPr/>
              <a:t>‹#›</a:t>
            </a:fld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7743825" y="64008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s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2"/>
          </p:nvPr>
        </p:nvSpPr>
        <p:spPr>
          <a:ln/>
        </p:spPr>
        <p:txBody>
          <a:bodyPr/>
          <a:lstStyle/>
          <a:p>
            <a:fld id="{5C5B1B8F-752D-416E-AFB4-16EBF0529A7B}" type="datetime3">
              <a:rPr lang="en-US"/>
              <a:pPr/>
              <a:t>12 January 2021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 122, Spring 2004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20345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u="none"/>
              <a:t>Asymptotic Notation,</a:t>
            </a:r>
            <a:br>
              <a:rPr lang="en-US" u="none"/>
            </a:br>
            <a:r>
              <a:rPr lang="en-US" u="none"/>
              <a:t>Review of Functions &amp; Summations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 -notation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263525" y="5106988"/>
            <a:ext cx="5981700" cy="48895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250825" y="3852863"/>
            <a:ext cx="43942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higher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pic>
        <p:nvPicPr>
          <p:cNvPr id="444426" name="Picture 10" descr="graph_Ome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</p:spPr>
      </p:pic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804863" y="5595938"/>
            <a:ext cx="4549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(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  (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b="1">
                <a:solidFill>
                  <a:schemeClr val="hlink"/>
                </a:solidFill>
              </a:rPr>
              <a:t>c</a:t>
            </a:r>
            <a:r>
              <a:rPr kumimoji="1" lang="en-US" b="1" i="1">
                <a:solidFill>
                  <a:schemeClr val="hlink"/>
                </a:solidFill>
              </a:rPr>
              <a:t>g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/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b="1" i="1">
                <a:solidFill>
                  <a:schemeClr val="hlink"/>
                </a:solidFill>
              </a:rPr>
              <a:t>f</a:t>
            </a:r>
            <a:r>
              <a:rPr kumimoji="1" lang="en-US" b="1">
                <a:solidFill>
                  <a:schemeClr val="hlink"/>
                </a:solidFill>
              </a:rPr>
              <a:t>(</a:t>
            </a:r>
            <a:r>
              <a:rPr kumimoji="1" lang="en-US" b="1" i="1">
                <a:solidFill>
                  <a:schemeClr val="hlink"/>
                </a:solidFill>
              </a:rPr>
              <a:t>n</a:t>
            </a:r>
            <a:r>
              <a:rPr kumimoji="1" lang="en-US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lang="en-US">
                <a:sym typeface="Symbol" pitchFamily="18" charset="2"/>
              </a:rPr>
              <a:t>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big-Omega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n = </a:t>
            </a:r>
            <a:r>
              <a:rPr lang="el-GR">
                <a:latin typeface=""/>
                <a:sym typeface="Symbol" pitchFamily="18" charset="2"/>
              </a:rPr>
              <a:t></a:t>
            </a:r>
            <a:r>
              <a:rPr lang="en-US">
                <a:latin typeface=""/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 Choose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  <a:endParaRPr lang="el-GR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60400" y="1219200"/>
            <a:ext cx="81026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800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800">
                <a:solidFill>
                  <a:schemeClr val="accent1"/>
                </a:solidFill>
              </a:rPr>
              <a:t>(</a:t>
            </a:r>
            <a:r>
              <a:rPr kumimoji="1" lang="en-US" sz="2800" i="1">
                <a:solidFill>
                  <a:schemeClr val="accent1"/>
                </a:solidFill>
              </a:rPr>
              <a:t>g</a:t>
            </a:r>
            <a:r>
              <a:rPr kumimoji="1" lang="en-US" sz="2800">
                <a:solidFill>
                  <a:schemeClr val="accent1"/>
                </a:solidFill>
              </a:rPr>
              <a:t>(</a:t>
            </a:r>
            <a:r>
              <a:rPr kumimoji="1" lang="en-US" sz="2800" i="1">
                <a:solidFill>
                  <a:schemeClr val="accent1"/>
                </a:solidFill>
              </a:rPr>
              <a:t>n</a:t>
            </a:r>
            <a:r>
              <a:rPr kumimoji="1" lang="en-US" sz="2800">
                <a:solidFill>
                  <a:schemeClr val="accent1"/>
                </a:solidFill>
              </a:rPr>
              <a:t>)) =</a:t>
            </a:r>
            <a:r>
              <a:rPr kumimoji="1" lang="en-US" sz="2800">
                <a:solidFill>
                  <a:schemeClr val="hlink"/>
                </a:solidFill>
              </a:rPr>
              <a:t> {</a:t>
            </a:r>
            <a:r>
              <a:rPr kumimoji="1" lang="en-US" sz="2800" i="1">
                <a:solidFill>
                  <a:schemeClr val="hlink"/>
                </a:solidFill>
              </a:rPr>
              <a:t>f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 : </a:t>
            </a:r>
            <a:r>
              <a:rPr kumimoji="1" lang="en-US" sz="280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800">
                <a:solidFill>
                  <a:srgbClr val="FF3300"/>
                </a:solidFill>
              </a:rPr>
              <a:t>positive constants </a:t>
            </a:r>
            <a:r>
              <a:rPr kumimoji="1" lang="en-US" sz="2800" i="1">
                <a:solidFill>
                  <a:srgbClr val="FF3300"/>
                </a:solidFill>
              </a:rPr>
              <a:t>c</a:t>
            </a:r>
            <a:r>
              <a:rPr kumimoji="1" lang="en-US" sz="2800">
                <a:solidFill>
                  <a:srgbClr val="FF3300"/>
                </a:solidFill>
              </a:rPr>
              <a:t> and </a:t>
            </a:r>
            <a:r>
              <a:rPr kumimoji="1" lang="en-US" sz="2800" i="1">
                <a:solidFill>
                  <a:srgbClr val="FF3300"/>
                </a:solidFill>
              </a:rPr>
              <a:t>n</a:t>
            </a:r>
            <a:r>
              <a:rPr kumimoji="1" lang="en-US" sz="2800" baseline="-25000">
                <a:solidFill>
                  <a:srgbClr val="FF3300"/>
                </a:solidFill>
              </a:rPr>
              <a:t>0</a:t>
            </a:r>
            <a:r>
              <a:rPr kumimoji="1" lang="en-US" sz="2800">
                <a:solidFill>
                  <a:srgbClr val="FF3300"/>
                </a:solidFill>
              </a:rPr>
              <a:t>,</a:t>
            </a:r>
            <a:r>
              <a:rPr kumimoji="1" lang="en-US" sz="2800">
                <a:solidFill>
                  <a:schemeClr val="hlink"/>
                </a:solidFill>
              </a:rPr>
              <a:t> </a:t>
            </a:r>
            <a:r>
              <a:rPr kumimoji="1" lang="en-US" sz="2800">
                <a:solidFill>
                  <a:srgbClr val="CC0000"/>
                </a:solidFill>
              </a:rPr>
              <a:t>such that </a:t>
            </a:r>
            <a:r>
              <a:rPr kumimoji="1" lang="en-US" sz="280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800" i="1">
                <a:solidFill>
                  <a:srgbClr val="CC0000"/>
                </a:solidFill>
              </a:rPr>
              <a:t>n </a:t>
            </a:r>
            <a:r>
              <a:rPr kumimoji="1" lang="en-US" sz="280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800" i="1">
                <a:solidFill>
                  <a:srgbClr val="CC0000"/>
                </a:solidFill>
              </a:rPr>
              <a:t> n</a:t>
            </a:r>
            <a:r>
              <a:rPr kumimoji="1" lang="en-US" sz="2800" baseline="-25000">
                <a:solidFill>
                  <a:srgbClr val="CC0000"/>
                </a:solidFill>
              </a:rPr>
              <a:t>0</a:t>
            </a:r>
            <a:r>
              <a:rPr kumimoji="1" lang="en-US" sz="2800">
                <a:solidFill>
                  <a:srgbClr val="CC0000"/>
                </a:solidFill>
              </a:rPr>
              <a:t>, </a:t>
            </a:r>
            <a:r>
              <a:rPr kumimoji="1" lang="en-US" sz="2800">
                <a:solidFill>
                  <a:schemeClr val="hlink"/>
                </a:solidFill>
              </a:rPr>
              <a:t>we have 0 </a:t>
            </a:r>
            <a:r>
              <a:rPr kumimoji="1" lang="en-US" sz="28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>
                <a:solidFill>
                  <a:schemeClr val="hlink"/>
                </a:solidFill>
              </a:rPr>
              <a:t> c</a:t>
            </a:r>
            <a:r>
              <a:rPr kumimoji="1" lang="en-US" sz="2800" i="1">
                <a:solidFill>
                  <a:schemeClr val="hlink"/>
                </a:solidFill>
              </a:rPr>
              <a:t>g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</a:t>
            </a:r>
            <a:r>
              <a:rPr kumimoji="1" lang="en-US" sz="2800"/>
              <a:t> </a:t>
            </a:r>
            <a:r>
              <a:rPr kumimoji="1" lang="en-US" sz="280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800" i="1">
                <a:solidFill>
                  <a:schemeClr val="hlink"/>
                </a:solidFill>
              </a:rPr>
              <a:t>f</a:t>
            </a:r>
            <a:r>
              <a:rPr kumimoji="1" lang="en-US" sz="2800">
                <a:solidFill>
                  <a:schemeClr val="hlink"/>
                </a:solidFill>
              </a:rPr>
              <a:t>(</a:t>
            </a:r>
            <a:r>
              <a:rPr kumimoji="1" lang="en-US" sz="2800" i="1">
                <a:solidFill>
                  <a:schemeClr val="hlink"/>
                </a:solidFill>
              </a:rPr>
              <a:t>n</a:t>
            </a:r>
            <a:r>
              <a:rPr kumimoji="1" lang="en-US" sz="2800">
                <a:solidFill>
                  <a:schemeClr val="hlink"/>
                </a:solidFill>
              </a:rPr>
              <a:t>)}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 Between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, </a:t>
            </a:r>
            <a:r>
              <a:rPr lang="en-US" i="1"/>
              <a:t>O, </a:t>
            </a:r>
            <a:r>
              <a:rPr lang="en-US">
                <a:latin typeface="Symbol" pitchFamily="18" charset="2"/>
              </a:rPr>
              <a:t>W</a:t>
            </a:r>
            <a:endParaRPr lang="en-US"/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 Between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,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, </a:t>
            </a:r>
            <a:r>
              <a:rPr lang="en-US" i="1"/>
              <a:t>O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7188"/>
            <a:ext cx="8458200" cy="28575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3000">
                <a:sym typeface="Symbol" pitchFamily="18" charset="2"/>
              </a:rPr>
              <a:t>I.e., </a:t>
            </a:r>
            <a:r>
              <a:rPr lang="en-US" sz="3000"/>
              <a:t>(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)) = </a:t>
            </a:r>
            <a:r>
              <a:rPr lang="en-US" sz="3000" i="1">
                <a:sym typeface="Symbol" pitchFamily="18" charset="2"/>
              </a:rPr>
              <a:t>O</a:t>
            </a:r>
            <a:r>
              <a:rPr lang="en-US" sz="3000"/>
              <a:t>(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)) </a:t>
            </a:r>
            <a:r>
              <a:rPr lang="en-US" sz="3000">
                <a:latin typeface="Symbol" pitchFamily="18" charset="2"/>
              </a:rPr>
              <a:t>Ç</a:t>
            </a:r>
            <a:r>
              <a:rPr lang="en-US" sz="3000"/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W</a:t>
            </a:r>
            <a:r>
              <a:rPr lang="en-US" sz="3000"/>
              <a:t>(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))</a:t>
            </a:r>
          </a:p>
          <a:p>
            <a:pPr>
              <a:spcBef>
                <a:spcPct val="100000"/>
              </a:spcBef>
            </a:pPr>
            <a:r>
              <a:rPr lang="en-US" sz="3000"/>
              <a:t>In practice, asymptotically tight bounds are obtained from asymptotic upper and lower bounds.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582613" y="1192213"/>
            <a:ext cx="7632700" cy="1428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900" b="1" u="sng">
                <a:solidFill>
                  <a:schemeClr val="hlink"/>
                </a:solidFill>
              </a:rPr>
              <a:t>Theorem :</a:t>
            </a:r>
            <a:r>
              <a:rPr lang="en-US" sz="2900">
                <a:solidFill>
                  <a:srgbClr val="010000"/>
                </a:solidFill>
              </a:rPr>
              <a:t>  For any two functions </a:t>
            </a:r>
            <a:r>
              <a:rPr lang="en-US" sz="2900" i="1">
                <a:solidFill>
                  <a:srgbClr val="010000"/>
                </a:solidFill>
              </a:rPr>
              <a:t>g</a:t>
            </a:r>
            <a:r>
              <a:rPr lang="en-US" sz="2900">
                <a:solidFill>
                  <a:srgbClr val="010000"/>
                </a:solidFill>
              </a:rPr>
              <a:t>(</a:t>
            </a:r>
            <a:r>
              <a:rPr lang="en-US" sz="2900" i="1">
                <a:solidFill>
                  <a:srgbClr val="010000"/>
                </a:solidFill>
              </a:rPr>
              <a:t>n</a:t>
            </a:r>
            <a:r>
              <a:rPr lang="en-US" sz="2900">
                <a:solidFill>
                  <a:srgbClr val="010000"/>
                </a:solidFill>
              </a:rPr>
              <a:t>) and </a:t>
            </a:r>
            <a:r>
              <a:rPr lang="en-US" sz="2900" i="1">
                <a:solidFill>
                  <a:srgbClr val="010000"/>
                </a:solidFill>
              </a:rPr>
              <a:t>f</a:t>
            </a:r>
            <a:r>
              <a:rPr lang="en-US" sz="2900">
                <a:solidFill>
                  <a:srgbClr val="010000"/>
                </a:solidFill>
              </a:rPr>
              <a:t>(</a:t>
            </a:r>
            <a:r>
              <a:rPr lang="en-US" sz="2900" i="1">
                <a:solidFill>
                  <a:srgbClr val="010000"/>
                </a:solidFill>
              </a:rPr>
              <a:t>n</a:t>
            </a:r>
            <a:r>
              <a:rPr lang="en-US" sz="2900">
                <a:solidFill>
                  <a:srgbClr val="010000"/>
                </a:solidFill>
              </a:rPr>
              <a:t>), </a:t>
            </a:r>
            <a:br>
              <a:rPr lang="en-US" sz="2900">
                <a:solidFill>
                  <a:srgbClr val="010000"/>
                </a:solidFill>
              </a:rPr>
            </a:br>
            <a:r>
              <a:rPr lang="en-US" sz="2900">
                <a:solidFill>
                  <a:srgbClr val="010000"/>
                </a:solidFill>
              </a:rPr>
              <a:t>           </a:t>
            </a:r>
            <a:r>
              <a:rPr lang="en-US" sz="2900" b="1" i="1">
                <a:solidFill>
                  <a:schemeClr val="hlink"/>
                </a:solidFill>
              </a:rPr>
              <a:t>f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n</a:t>
            </a:r>
            <a:r>
              <a:rPr lang="en-US" sz="2900" b="1">
                <a:solidFill>
                  <a:schemeClr val="hlink"/>
                </a:solidFill>
              </a:rPr>
              <a:t>) = </a:t>
            </a:r>
            <a:r>
              <a:rPr lang="en-US" sz="2900" b="1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g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n</a:t>
            </a:r>
            <a:r>
              <a:rPr lang="en-US" sz="2900" b="1">
                <a:solidFill>
                  <a:schemeClr val="hlink"/>
                </a:solidFill>
              </a:rPr>
              <a:t>))</a:t>
            </a:r>
            <a:r>
              <a:rPr lang="en-US" sz="2900">
                <a:solidFill>
                  <a:schemeClr val="hlink"/>
                </a:solidFill>
              </a:rPr>
              <a:t> iff </a:t>
            </a:r>
          </a:p>
          <a:p>
            <a:r>
              <a:rPr lang="en-US" sz="2900" b="1" i="1">
                <a:solidFill>
                  <a:srgbClr val="CC0000"/>
                </a:solidFill>
              </a:rPr>
              <a:t>	f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 =</a:t>
            </a:r>
            <a:r>
              <a:rPr lang="en-US" sz="2900" b="1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sz="2900" b="1" i="1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g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)) and </a:t>
            </a:r>
            <a:r>
              <a:rPr lang="en-US" sz="2900" b="1" i="1">
                <a:solidFill>
                  <a:srgbClr val="CC0000"/>
                </a:solidFill>
              </a:rPr>
              <a:t>f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 = </a:t>
            </a:r>
            <a:r>
              <a:rPr lang="en-US" sz="2900" b="1">
                <a:solidFill>
                  <a:srgbClr val="CC0000"/>
                </a:solidFill>
                <a:sym typeface="Symbol" pitchFamily="18" charset="2"/>
              </a:rPr>
              <a:t>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g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))</a:t>
            </a:r>
            <a:r>
              <a:rPr lang="en-US" sz="2900">
                <a:solidFill>
                  <a:srgbClr val="010000"/>
                </a:solidFill>
              </a:rPr>
              <a:t>.</a:t>
            </a:r>
            <a:endParaRPr lang="en-US" sz="29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73163"/>
            <a:ext cx="7772400" cy="4862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“Running time is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))” </a:t>
            </a:r>
            <a:r>
              <a:rPr lang="en-US" sz="2800">
                <a:latin typeface="Symbol" pitchFamily="18" charset="2"/>
              </a:rPr>
              <a:t>Þ</a:t>
            </a:r>
            <a:r>
              <a:rPr lang="en-US" sz="2800"/>
              <a:t> Worst case is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 bound on the worst-case running time </a:t>
            </a:r>
            <a:r>
              <a:rPr lang="en-US" sz="2800">
                <a:sym typeface="Symbol" pitchFamily="18" charset="2"/>
              </a:rPr>
              <a:t> </a:t>
            </a:r>
            <a:r>
              <a:rPr lang="en-US" sz="2800" i="1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f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)) bound on the running time of every input.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 bound on the worst-case running time </a:t>
            </a:r>
            <a:r>
              <a:rPr lang="en-US" sz="2800" b="1">
                <a:sym typeface="Symbol" pitchFamily="18" charset="2"/>
              </a:rPr>
              <a:t>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>
                <a:latin typeface="Symbol" pitchFamily="18" charset="2"/>
              </a:rPr>
              <a:t>Q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f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)) bound on the running time of every input.</a:t>
            </a:r>
            <a:endParaRPr lang="en-US" sz="2800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“Running time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))” </a:t>
            </a:r>
            <a:r>
              <a:rPr lang="en-US" sz="2800">
                <a:latin typeface="Symbol" pitchFamily="18" charset="2"/>
              </a:rPr>
              <a:t>Þ</a:t>
            </a:r>
            <a:r>
              <a:rPr lang="en-US" sz="2800"/>
              <a:t> Best case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</a:t>
            </a:r>
            <a:r>
              <a:rPr lang="en-US" sz="2800" i="1"/>
              <a:t>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Can still say “Worst-case running time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))”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Means worst-case running time is given by some unspecified function </a:t>
            </a:r>
            <a:r>
              <a:rPr lang="en-US" sz="2400" i="1"/>
              <a:t>g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W</a:t>
            </a:r>
            <a:r>
              <a:rPr lang="en-US" sz="2400"/>
              <a:t>(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)).</a:t>
            </a: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 flipH="1">
            <a:off x="7726363" y="2820988"/>
            <a:ext cx="228600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00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0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92138" y="1127125"/>
            <a:ext cx="7772400" cy="4710113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800" b="1" i="1">
                <a:solidFill>
                  <a:srgbClr val="CC0000"/>
                </a:solidFill>
              </a:rPr>
              <a:t>Insertion sort</a:t>
            </a:r>
            <a:r>
              <a:rPr lang="en-US" sz="2800"/>
              <a:t> takes </a:t>
            </a: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) in the worst case, so sorting (as a </a:t>
            </a:r>
            <a:r>
              <a:rPr lang="en-US" sz="2800" i="1"/>
              <a:t>problem</a:t>
            </a:r>
            <a:r>
              <a:rPr lang="en-US" sz="2800"/>
              <a:t>) is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).  </a:t>
            </a:r>
            <a:r>
              <a:rPr lang="en-US" sz="2800" b="1" u="sng">
                <a:solidFill>
                  <a:srgbClr val="FF3300"/>
                </a:solidFill>
              </a:rPr>
              <a:t>Why?</a:t>
            </a:r>
          </a:p>
          <a:p>
            <a:pPr>
              <a:spcBef>
                <a:spcPct val="100000"/>
              </a:spcBef>
            </a:pPr>
            <a:r>
              <a:rPr lang="en-US" sz="2800"/>
              <a:t>Any sort algorithm must look at each item, so sorting is 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).</a:t>
            </a:r>
          </a:p>
          <a:p>
            <a:pPr>
              <a:spcBef>
                <a:spcPct val="100000"/>
              </a:spcBef>
            </a:pPr>
            <a:r>
              <a:rPr lang="en-US" sz="2800"/>
              <a:t>In fact, using (e.g.) merge sort, sorting is </a:t>
            </a: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(</a:t>
            </a:r>
            <a:r>
              <a:rPr lang="en-US" sz="2800" i="1"/>
              <a:t>n </a:t>
            </a:r>
            <a:r>
              <a:rPr lang="en-US" sz="2800"/>
              <a:t>lg</a:t>
            </a:r>
            <a:r>
              <a:rPr lang="en-US" sz="2800" i="1"/>
              <a:t> n</a:t>
            </a:r>
            <a:r>
              <a:rPr lang="en-US" sz="2800"/>
              <a:t>) in the worst case.</a:t>
            </a:r>
          </a:p>
          <a:p>
            <a:pPr lvl="1">
              <a:spcBef>
                <a:spcPct val="100000"/>
              </a:spcBef>
            </a:pPr>
            <a:r>
              <a:rPr lang="en-US" sz="2400"/>
              <a:t>Later, we will prove that we cannot hope that any comparison sort to do better in the worst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 in Equations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243013"/>
            <a:ext cx="7772400" cy="44640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Can use asymptotic notation in equations to replace expressions containing lower-order terms.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For example,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4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+ 2</a:t>
            </a:r>
            <a:r>
              <a:rPr lang="en-US" i="1"/>
              <a:t>n</a:t>
            </a:r>
            <a:r>
              <a:rPr lang="en-US"/>
              <a:t> + 1 = 4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= 4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 +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). </a:t>
            </a:r>
            <a:r>
              <a:rPr lang="en-US" b="1" u="sng">
                <a:solidFill>
                  <a:srgbClr val="CC0000"/>
                </a:solidFill>
              </a:rPr>
              <a:t>How to interpret?</a:t>
            </a:r>
            <a:endParaRPr lang="en-US" sz="2400" b="1" u="sng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In equations,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 always stands for an </a:t>
            </a:r>
            <a:r>
              <a:rPr lang="en-US" sz="2800" b="1" i="1">
                <a:solidFill>
                  <a:srgbClr val="CC0000"/>
                </a:solidFill>
              </a:rPr>
              <a:t>anonymous function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Î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/>
              <a:t>(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In the example above, </a:t>
            </a:r>
            <a:r>
              <a:rPr lang="en-US" sz="2400">
                <a:sym typeface="Symbol" pitchFamily="18" charset="2"/>
              </a:rPr>
              <a:t>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 stands for </a:t>
            </a:r>
            <a:br>
              <a:rPr lang="en-US" sz="2400"/>
            </a:br>
            <a:r>
              <a:rPr lang="en-US" sz="2400"/>
              <a:t>3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+ 2</a:t>
            </a:r>
            <a:r>
              <a:rPr lang="en-US" sz="2400" i="1"/>
              <a:t>n</a:t>
            </a:r>
            <a:r>
              <a:rPr lang="en-US" sz="2400"/>
              <a:t> + 1.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-notation</a:t>
            </a:r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59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/>
              <a:t> 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becomes insignificant relative to </a:t>
            </a: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as </a:t>
            </a:r>
            <a:r>
              <a:rPr lang="en-US" sz="2800" i="1"/>
              <a:t>n </a:t>
            </a:r>
            <a:r>
              <a:rPr lang="en-US" sz="2800"/>
              <a:t>approaches infinity: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3100"/>
              <a:t>			  </a:t>
            </a:r>
            <a:r>
              <a:rPr lang="en-US" sz="3100" i="1">
                <a:solidFill>
                  <a:srgbClr val="FF3300"/>
                </a:solidFill>
              </a:rPr>
              <a:t>lim </a:t>
            </a:r>
            <a:r>
              <a:rPr lang="en-US" sz="3100">
                <a:solidFill>
                  <a:srgbClr val="FF3300"/>
                </a:solidFill>
                <a:sym typeface="Symbol" pitchFamily="18" charset="2"/>
              </a:rPr>
              <a:t>[</a:t>
            </a:r>
            <a:r>
              <a:rPr lang="en-US" sz="3100" i="1">
                <a:solidFill>
                  <a:srgbClr val="FF3300"/>
                </a:solidFill>
              </a:rPr>
              <a:t>f</a:t>
            </a:r>
            <a:r>
              <a:rPr lang="en-US" sz="3100">
                <a:solidFill>
                  <a:srgbClr val="FF3300"/>
                </a:solidFill>
              </a:rPr>
              <a:t>(</a:t>
            </a:r>
            <a:r>
              <a:rPr lang="en-US" sz="3100" i="1">
                <a:solidFill>
                  <a:srgbClr val="FF3300"/>
                </a:solidFill>
              </a:rPr>
              <a:t>n</a:t>
            </a:r>
            <a:r>
              <a:rPr lang="en-US" sz="3100">
                <a:solidFill>
                  <a:srgbClr val="FF3300"/>
                </a:solidFill>
              </a:rPr>
              <a:t>) / </a:t>
            </a:r>
            <a:r>
              <a:rPr lang="en-US" sz="3100" i="1">
                <a:solidFill>
                  <a:srgbClr val="FF3300"/>
                </a:solidFill>
              </a:rPr>
              <a:t>g</a:t>
            </a:r>
            <a:r>
              <a:rPr lang="en-US" sz="3100">
                <a:solidFill>
                  <a:srgbClr val="FF3300"/>
                </a:solidFill>
              </a:rPr>
              <a:t>(</a:t>
            </a:r>
            <a:r>
              <a:rPr lang="en-US" sz="3100" i="1">
                <a:solidFill>
                  <a:srgbClr val="FF3300"/>
                </a:solidFill>
              </a:rPr>
              <a:t>n</a:t>
            </a:r>
            <a:r>
              <a:rPr lang="en-US" sz="3100">
                <a:solidFill>
                  <a:srgbClr val="FF3300"/>
                </a:solidFill>
              </a:rPr>
              <a:t>)]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100">
                <a:solidFill>
                  <a:srgbClr val="3DDE2C"/>
                </a:solidFill>
              </a:rPr>
              <a:t>                     </a:t>
            </a:r>
            <a:r>
              <a:rPr lang="en-US" sz="3100" i="1" baseline="60000">
                <a:solidFill>
                  <a:srgbClr val="FF3300"/>
                </a:solidFill>
              </a:rPr>
              <a:t>n</a:t>
            </a:r>
            <a:r>
              <a:rPr lang="en-US" sz="3100" i="1" baseline="60000">
                <a:solidFill>
                  <a:srgbClr val="FF3300"/>
                </a:solidFill>
                <a:sym typeface="Symbol" pitchFamily="18" charset="2"/>
              </a:rPr>
              <a:t></a:t>
            </a:r>
            <a:r>
              <a:rPr lang="en-US" sz="3100" i="1">
                <a:solidFill>
                  <a:srgbClr val="FF3300"/>
                </a:solidFill>
              </a:rPr>
              <a:t> </a:t>
            </a:r>
            <a:endParaRPr lang="en-US" sz="310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is an</a:t>
            </a:r>
            <a:r>
              <a:rPr lang="en-US" sz="2800" i="1">
                <a:solidFill>
                  <a:srgbClr val="3DDE2C"/>
                </a:solidFill>
              </a:rPr>
              <a:t> </a:t>
            </a:r>
            <a:r>
              <a:rPr lang="en-US" sz="2800" b="1" i="1">
                <a:solidFill>
                  <a:srgbClr val="CC0000"/>
                </a:solidFill>
              </a:rPr>
              <a:t>upper bound</a:t>
            </a:r>
            <a:r>
              <a:rPr lang="en-US" sz="2800"/>
              <a:t> for 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that is not asymptotically tight.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/>
              <a:t>Observe the difference in this definition from previous ones. </a:t>
            </a:r>
            <a:r>
              <a:rPr lang="en-US" sz="2800" b="1" u="sng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331788" y="1625600"/>
            <a:ext cx="7981950" cy="9271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30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g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n</a:t>
            </a:r>
            <a:r>
              <a:rPr lang="en-US" sz="3000" b="1">
                <a:solidFill>
                  <a:schemeClr val="accent1"/>
                </a:solidFill>
              </a:rPr>
              <a:t>))</a:t>
            </a:r>
            <a:r>
              <a:rPr lang="en-US" sz="3000">
                <a:solidFill>
                  <a:schemeClr val="hlink"/>
                </a:solidFill>
              </a:rPr>
              <a:t> = {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):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c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,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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n</a:t>
            </a:r>
            <a:r>
              <a:rPr lang="en-US" sz="3000" b="1" baseline="-25000">
                <a:solidFill>
                  <a:srgbClr val="CC0000"/>
                </a:solidFill>
              </a:rPr>
              <a:t>0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 such that </a:t>
            </a:r>
            <a:br>
              <a:rPr lang="en-US" sz="3000">
                <a:solidFill>
                  <a:schemeClr val="hlink"/>
                </a:solidFill>
              </a:rPr>
            </a:br>
            <a:r>
              <a:rPr lang="en-US" sz="3000">
                <a:solidFill>
                  <a:schemeClr val="hlink"/>
                </a:solidFill>
              </a:rPr>
              <a:t>		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n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</a:t>
            </a:r>
            <a:r>
              <a:rPr lang="en-US" sz="3000" i="1" baseline="-25000">
                <a:solidFill>
                  <a:schemeClr val="hlink"/>
                </a:solidFill>
              </a:rPr>
              <a:t>  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 baseline="-25000">
                <a:solidFill>
                  <a:schemeClr val="hlink"/>
                </a:solidFill>
              </a:rPr>
              <a:t>0</a:t>
            </a:r>
            <a:r>
              <a:rPr lang="en-US" sz="3000" i="1">
                <a:solidFill>
                  <a:schemeClr val="hlink"/>
                </a:solidFill>
              </a:rPr>
              <a:t>, </a:t>
            </a:r>
            <a:r>
              <a:rPr lang="en-US" sz="2600">
                <a:solidFill>
                  <a:schemeClr val="hlink"/>
                </a:solidFill>
              </a:rPr>
              <a:t>we have</a:t>
            </a:r>
            <a:r>
              <a:rPr lang="en-US" sz="3000" i="1" baseline="-25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chemeClr val="hlink"/>
                </a:solidFill>
              </a:rPr>
              <a:t>0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sz="3000">
                <a:solidFill>
                  <a:schemeClr val="hlink"/>
                </a:solidFill>
              </a:rPr>
              <a:t>  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</a:t>
            </a:r>
            <a:r>
              <a:rPr lang="en-US" sz="3000" i="1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&lt;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cg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576263" y="868363"/>
            <a:ext cx="68199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For a given function </a:t>
            </a:r>
            <a:r>
              <a:rPr lang="en-US" sz="3200" i="1"/>
              <a:t>g</a:t>
            </a:r>
            <a:r>
              <a:rPr lang="en-US" sz="3200"/>
              <a:t>(</a:t>
            </a:r>
            <a:r>
              <a:rPr lang="en-US" sz="3200" i="1"/>
              <a:t>n</a:t>
            </a:r>
            <a:r>
              <a:rPr lang="en-US" sz="3200"/>
              <a:t>), the set little-</a:t>
            </a:r>
            <a:r>
              <a:rPr lang="en-US" sz="3200" i="1"/>
              <a:t>o</a:t>
            </a:r>
            <a:r>
              <a:rPr lang="en-US" sz="32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6471" name="Text Box 1031"/>
          <p:cNvSpPr txBox="1">
            <a:spLocks noChangeArrowheads="1"/>
          </p:cNvSpPr>
          <p:nvPr/>
        </p:nvSpPr>
        <p:spPr bwMode="auto">
          <a:xfrm>
            <a:off x="331788" y="1625600"/>
            <a:ext cx="7981950" cy="11191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4400" i="1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g</a:t>
            </a:r>
            <a:r>
              <a:rPr lang="en-US" sz="3000" b="1">
                <a:solidFill>
                  <a:schemeClr val="accent1"/>
                </a:solidFill>
              </a:rPr>
              <a:t>(</a:t>
            </a:r>
            <a:r>
              <a:rPr lang="en-US" sz="3000" b="1" i="1">
                <a:solidFill>
                  <a:schemeClr val="accent1"/>
                </a:solidFill>
              </a:rPr>
              <a:t>n</a:t>
            </a:r>
            <a:r>
              <a:rPr lang="en-US" sz="3000" b="1">
                <a:solidFill>
                  <a:schemeClr val="accent1"/>
                </a:solidFill>
              </a:rPr>
              <a:t>))</a:t>
            </a:r>
            <a:r>
              <a:rPr lang="en-US" sz="3000">
                <a:solidFill>
                  <a:schemeClr val="hlink"/>
                </a:solidFill>
              </a:rPr>
              <a:t> = {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):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c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, 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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b="1" i="1">
                <a:solidFill>
                  <a:srgbClr val="CC0000"/>
                </a:solidFill>
              </a:rPr>
              <a:t>n</a:t>
            </a:r>
            <a:r>
              <a:rPr lang="en-US" sz="3000" b="1" baseline="-25000">
                <a:solidFill>
                  <a:srgbClr val="CC0000"/>
                </a:solidFill>
              </a:rPr>
              <a:t>0</a:t>
            </a:r>
            <a:r>
              <a:rPr lang="en-US" sz="3000" b="1">
                <a:solidFill>
                  <a:srgbClr val="CC0000"/>
                </a:solidFill>
              </a:rPr>
              <a:t> &gt; 0</a:t>
            </a:r>
            <a:r>
              <a:rPr lang="en-US" sz="3000">
                <a:solidFill>
                  <a:schemeClr val="hlink"/>
                </a:solidFill>
              </a:rPr>
              <a:t> such that </a:t>
            </a:r>
            <a:br>
              <a:rPr lang="en-US" sz="3000">
                <a:solidFill>
                  <a:schemeClr val="hlink"/>
                </a:solidFill>
              </a:rPr>
            </a:br>
            <a:r>
              <a:rPr lang="en-US" sz="3000">
                <a:solidFill>
                  <a:schemeClr val="hlink"/>
                </a:solidFill>
              </a:rPr>
              <a:t>		</a:t>
            </a:r>
            <a:r>
              <a:rPr lang="en-US" sz="3000" b="1">
                <a:solidFill>
                  <a:srgbClr val="FF3300"/>
                </a:solidFill>
                <a:sym typeface="Symbol" pitchFamily="18" charset="2"/>
              </a:rPr>
              <a:t>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n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</a:t>
            </a:r>
            <a:r>
              <a:rPr lang="en-US" sz="3000" i="1" baseline="-25000">
                <a:solidFill>
                  <a:schemeClr val="hlink"/>
                </a:solidFill>
              </a:rPr>
              <a:t>  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 baseline="-25000">
                <a:solidFill>
                  <a:schemeClr val="hlink"/>
                </a:solidFill>
              </a:rPr>
              <a:t>0</a:t>
            </a:r>
            <a:r>
              <a:rPr lang="en-US" sz="3000" i="1">
                <a:solidFill>
                  <a:schemeClr val="hlink"/>
                </a:solidFill>
              </a:rPr>
              <a:t>, </a:t>
            </a:r>
            <a:r>
              <a:rPr lang="en-US" sz="2600">
                <a:solidFill>
                  <a:schemeClr val="hlink"/>
                </a:solidFill>
              </a:rPr>
              <a:t>we have</a:t>
            </a:r>
            <a:r>
              <a:rPr lang="en-US" sz="3000" i="1" baseline="-25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chemeClr val="hlink"/>
                </a:solidFill>
              </a:rPr>
              <a:t>0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cg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 </a:t>
            </a:r>
            <a:r>
              <a:rPr lang="en-US" sz="3000">
                <a:solidFill>
                  <a:schemeClr val="hlink"/>
                </a:solidFill>
                <a:sym typeface="Symbol" pitchFamily="18" charset="2"/>
              </a:rPr>
              <a:t>&lt; 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 i="1">
                <a:solidFill>
                  <a:schemeClr val="hlink"/>
                </a:solidFill>
              </a:rPr>
              <a:t>f</a:t>
            </a:r>
            <a:r>
              <a:rPr lang="en-US" sz="3000">
                <a:solidFill>
                  <a:schemeClr val="hlink"/>
                </a:solidFill>
              </a:rPr>
              <a:t>(</a:t>
            </a:r>
            <a:r>
              <a:rPr lang="en-US" sz="3000" i="1">
                <a:solidFill>
                  <a:schemeClr val="hlink"/>
                </a:solidFill>
              </a:rPr>
              <a:t>n</a:t>
            </a:r>
            <a:r>
              <a:rPr 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44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Symbol" pitchFamily="18" charset="2"/>
                <a:sym typeface="Symbol" pitchFamily="18" charset="2"/>
              </a:rPr>
              <a:t>w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-notation</a:t>
            </a:r>
          </a:p>
        </p:txBody>
      </p:sp>
      <p:sp>
        <p:nvSpPr>
          <p:cNvPr id="446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3083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becomes arbitrarily large  relative to </a:t>
            </a: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as </a:t>
            </a:r>
            <a:r>
              <a:rPr lang="en-US" sz="2800" i="1"/>
              <a:t>n </a:t>
            </a:r>
            <a:r>
              <a:rPr lang="en-US" sz="2800"/>
              <a:t>approaches infinity: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3400" i="1">
                <a:solidFill>
                  <a:srgbClr val="FF3300"/>
                </a:solidFill>
              </a:rPr>
              <a:t>				lim </a:t>
            </a:r>
            <a:r>
              <a:rPr lang="en-US" sz="3400">
                <a:solidFill>
                  <a:srgbClr val="FF3300"/>
                </a:solidFill>
                <a:sym typeface="Symbol" pitchFamily="18" charset="2"/>
              </a:rPr>
              <a:t>[</a:t>
            </a:r>
            <a:r>
              <a:rPr lang="en-US" sz="3400" i="1">
                <a:solidFill>
                  <a:srgbClr val="FF3300"/>
                </a:solidFill>
              </a:rPr>
              <a:t>f</a:t>
            </a:r>
            <a:r>
              <a:rPr lang="en-US" sz="3400">
                <a:solidFill>
                  <a:srgbClr val="FF3300"/>
                </a:solidFill>
              </a:rPr>
              <a:t>(</a:t>
            </a:r>
            <a:r>
              <a:rPr lang="en-US" sz="3400" i="1">
                <a:solidFill>
                  <a:srgbClr val="FF3300"/>
                </a:solidFill>
              </a:rPr>
              <a:t>n</a:t>
            </a:r>
            <a:r>
              <a:rPr lang="en-US" sz="3400">
                <a:solidFill>
                  <a:srgbClr val="FF3300"/>
                </a:solidFill>
              </a:rPr>
              <a:t>) / </a:t>
            </a:r>
            <a:r>
              <a:rPr lang="en-US" sz="3400" i="1">
                <a:solidFill>
                  <a:srgbClr val="FF3300"/>
                </a:solidFill>
              </a:rPr>
              <a:t>g</a:t>
            </a:r>
            <a:r>
              <a:rPr lang="en-US" sz="3400">
                <a:solidFill>
                  <a:srgbClr val="FF3300"/>
                </a:solidFill>
              </a:rPr>
              <a:t>(</a:t>
            </a:r>
            <a:r>
              <a:rPr lang="en-US" sz="3400" i="1">
                <a:solidFill>
                  <a:srgbClr val="FF3300"/>
                </a:solidFill>
              </a:rPr>
              <a:t>n</a:t>
            </a:r>
            <a:r>
              <a:rPr lang="en-US" sz="3400">
                <a:solidFill>
                  <a:srgbClr val="FF3300"/>
                </a:solidFill>
              </a:rPr>
              <a:t>)] = </a:t>
            </a:r>
            <a:r>
              <a:rPr lang="en-US" sz="3400">
                <a:solidFill>
                  <a:srgbClr val="FF3300"/>
                </a:solidFill>
                <a:sym typeface="Symbol" pitchFamily="18" charset="2"/>
              </a:rPr>
              <a:t>.</a:t>
            </a:r>
            <a:endParaRPr lang="en-US" sz="340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3400">
                <a:solidFill>
                  <a:srgbClr val="3DDE2C"/>
                </a:solidFill>
              </a:rPr>
              <a:t>                         </a:t>
            </a:r>
            <a:r>
              <a:rPr lang="en-US" sz="3400" i="1" baseline="60000">
                <a:solidFill>
                  <a:srgbClr val="FF3300"/>
                </a:solidFill>
              </a:rPr>
              <a:t>n</a:t>
            </a:r>
            <a:r>
              <a:rPr lang="en-US" sz="3400" i="1" baseline="60000">
                <a:solidFill>
                  <a:srgbClr val="FF3300"/>
                </a:solidFill>
                <a:sym typeface="Symbol" pitchFamily="18" charset="2"/>
              </a:rPr>
              <a:t></a:t>
            </a:r>
            <a:r>
              <a:rPr lang="en-US" sz="3400" i="1">
                <a:solidFill>
                  <a:srgbClr val="FF3300"/>
                </a:solidFill>
              </a:rPr>
              <a:t> </a:t>
            </a:r>
            <a:endParaRPr lang="en-US" sz="340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is a</a:t>
            </a:r>
            <a:r>
              <a:rPr lang="en-US" sz="2800" i="1">
                <a:solidFill>
                  <a:srgbClr val="3DDE2C"/>
                </a:solidFill>
              </a:rPr>
              <a:t> </a:t>
            </a:r>
            <a:r>
              <a:rPr lang="en-US" sz="2800" b="1" i="1">
                <a:solidFill>
                  <a:srgbClr val="CC0000"/>
                </a:solidFill>
              </a:rPr>
              <a:t>lower bound</a:t>
            </a:r>
            <a:r>
              <a:rPr lang="en-US" sz="2800"/>
              <a:t> for 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that is not asymptotically tight.</a:t>
            </a:r>
          </a:p>
        </p:txBody>
      </p:sp>
      <p:sp>
        <p:nvSpPr>
          <p:cNvPr id="446468" name="Text Box 1028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6470" name="Text Box 1030"/>
          <p:cNvSpPr txBox="1">
            <a:spLocks noChangeArrowheads="1"/>
          </p:cNvSpPr>
          <p:nvPr/>
        </p:nvSpPr>
        <p:spPr bwMode="auto">
          <a:xfrm>
            <a:off x="576263" y="868363"/>
            <a:ext cx="7700962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For a given function </a:t>
            </a:r>
            <a:r>
              <a:rPr lang="en-US" sz="3200" i="1"/>
              <a:t>g</a:t>
            </a:r>
            <a:r>
              <a:rPr lang="en-US" sz="3200"/>
              <a:t>(</a:t>
            </a:r>
            <a:r>
              <a:rPr lang="en-US" sz="3200" i="1"/>
              <a:t>n</a:t>
            </a:r>
            <a:r>
              <a:rPr lang="en-US" sz="3200"/>
              <a:t>), the set little-omega: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Functions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208088"/>
            <a:ext cx="7772400" cy="46894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i="1"/>
              <a:t>             f </a:t>
            </a:r>
            <a:r>
              <a:rPr lang="en-US">
                <a:sym typeface="Symbol" pitchFamily="18" charset="2"/>
              </a:rPr>
              <a:t></a:t>
            </a:r>
            <a:r>
              <a:rPr lang="en-US"/>
              <a:t> </a:t>
            </a:r>
            <a:r>
              <a:rPr lang="en-US" i="1"/>
              <a:t>g  </a:t>
            </a:r>
            <a:r>
              <a:rPr lang="en-US">
                <a:sym typeface="Symbol" pitchFamily="18" charset="2"/>
              </a:rPr>
              <a:t> 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</a:t>
            </a:r>
            <a:r>
              <a:rPr lang="en-US" i="1"/>
              <a:t> b</a:t>
            </a:r>
          </a:p>
          <a:p>
            <a:pPr algn="ctr">
              <a:buFont typeface="Wingdings" pitchFamily="2" charset="2"/>
              <a:buNone/>
            </a:pPr>
            <a:endParaRPr lang="en-US" sz="2000" i="1"/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>
                <a:sym typeface="Symbol" pitchFamily="18" charset="2"/>
              </a:rPr>
              <a:t></a:t>
            </a:r>
            <a:r>
              <a:rPr lang="en-US" i="1">
                <a:sym typeface="Symbol" pitchFamily="18" charset="2"/>
              </a:rPr>
              <a:t>   </a:t>
            </a:r>
            <a:r>
              <a:rPr lang="en-US" i="1"/>
              <a:t>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>
                <a:sym typeface="Symbol" pitchFamily="18" charset="2"/>
              </a:rPr>
              <a:t></a:t>
            </a:r>
            <a:r>
              <a:rPr lang="en-US" i="1">
                <a:sym typeface="Symbol" pitchFamily="18" charset="2"/>
              </a:rPr>
              <a:t>  </a:t>
            </a:r>
            <a:r>
              <a:rPr lang="en-US" i="1"/>
              <a:t>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=  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/>
              <a:t>&lt;</a:t>
            </a:r>
            <a:r>
              <a:rPr lang="en-US" i="1"/>
              <a:t>  b</a:t>
            </a:r>
          </a:p>
          <a:p>
            <a:pPr algn="ctr">
              <a:buFont typeface="Wingdings" pitchFamily="2" charset="2"/>
              <a:buNone/>
            </a:pPr>
            <a:r>
              <a:rPr lang="en-US" i="1"/>
              <a:t>f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 i="1">
                <a:latin typeface="Symbol" pitchFamily="18" charset="2"/>
                <a:sym typeface="Symbol" pitchFamily="18" charset="2"/>
              </a:rPr>
              <a:t>w 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/>
              <a:t>  a  </a:t>
            </a:r>
            <a:r>
              <a:rPr lang="en-US"/>
              <a:t>&gt;</a:t>
            </a:r>
            <a:r>
              <a:rPr lang="en-US" i="1"/>
              <a:t> 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Complexity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Running time of an algorithm as a function of </a:t>
            </a:r>
            <a:r>
              <a:rPr lang="en-US">
                <a:solidFill>
                  <a:schemeClr val="tx1"/>
                </a:solidFill>
              </a:rPr>
              <a:t>input size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 b="1">
                <a:solidFill>
                  <a:srgbClr val="CC0000"/>
                </a:solidFill>
              </a:rPr>
              <a:t> for large </a:t>
            </a:r>
            <a:r>
              <a:rPr lang="en-US" b="1" i="1">
                <a:solidFill>
                  <a:srgbClr val="CC0000"/>
                </a:solidFill>
              </a:rPr>
              <a:t>n</a:t>
            </a:r>
            <a:r>
              <a:rPr lang="en-US"/>
              <a:t>.</a:t>
            </a:r>
          </a:p>
          <a:p>
            <a:r>
              <a:rPr lang="en-US"/>
              <a:t>Expressed using only the </a:t>
            </a:r>
            <a:r>
              <a:rPr lang="en-US" b="1">
                <a:solidFill>
                  <a:srgbClr val="CC0000"/>
                </a:solidFill>
              </a:rPr>
              <a:t>highest-order term</a:t>
            </a:r>
            <a:r>
              <a:rPr lang="en-US"/>
              <a:t> in the expression for the exact running time.</a:t>
            </a:r>
          </a:p>
          <a:p>
            <a:pPr lvl="1"/>
            <a:r>
              <a:rPr lang="en-US" sz="3000"/>
              <a:t>Instead of exact running time, say </a:t>
            </a:r>
            <a:r>
              <a:rPr lang="en-US" sz="3000">
                <a:latin typeface="Symbol" pitchFamily="18" charset="2"/>
              </a:rPr>
              <a:t>Q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 baseline="30000"/>
              <a:t>2</a:t>
            </a:r>
            <a:r>
              <a:rPr lang="en-US" sz="3000"/>
              <a:t>).</a:t>
            </a:r>
            <a:endParaRPr lang="en-US"/>
          </a:p>
          <a:p>
            <a:r>
              <a:rPr lang="en-US" sz="280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/>
              <a:t>Written using </a:t>
            </a:r>
            <a:r>
              <a:rPr lang="en-US" b="1" i="1">
                <a:solidFill>
                  <a:srgbClr val="CC0000"/>
                </a:solidFill>
              </a:rPr>
              <a:t>Asymptotic Notation</a:t>
            </a:r>
            <a:r>
              <a:rPr lang="en-US" i="1">
                <a:solidFill>
                  <a:srgbClr val="CC0000"/>
                </a:solidFill>
              </a:rPr>
              <a:t>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096963"/>
            <a:ext cx="7772400" cy="4784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= </a:t>
            </a:r>
            <a:r>
              <a:rPr lang="en-US" sz="3000">
                <a:sym typeface="Symbol" pitchFamily="18" charset="2"/>
              </a:rPr>
              <a:t>0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 i="1">
                <a:latin typeface="Symbol" pitchFamily="18" charset="2"/>
                <a:sym typeface="Symbol" pitchFamily="18" charset="2"/>
              </a:rPr>
              <a:t>o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&lt; </a:t>
            </a:r>
            <a:r>
              <a:rPr lang="en-US" sz="3000">
                <a:sym typeface="Symbol" pitchFamily="18" charset="2"/>
              </a:rPr>
              <a:t>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 i="1">
                <a:latin typeface="Symbol" pitchFamily="18" charset="2"/>
                <a:sym typeface="Symbol" pitchFamily="18" charset="2"/>
              </a:rPr>
              <a:t>O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0 &lt; 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&lt; </a:t>
            </a:r>
            <a:r>
              <a:rPr lang="en-US" sz="3000">
                <a:sym typeface="Symbol" pitchFamily="18" charset="2"/>
              </a:rPr>
              <a:t>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Q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    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0 &lt; 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 W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    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= </a:t>
            </a:r>
            <a:r>
              <a:rPr lang="en-US" sz="3000">
                <a:sym typeface="Symbol" pitchFamily="18" charset="2"/>
              </a:rPr>
              <a:t>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</a:t>
            </a:r>
            <a:r>
              <a:rPr lang="en-US" sz="3000" i="1">
                <a:sym typeface="Symbol" pitchFamily="18" charset="2"/>
              </a:rPr>
              <a:t> f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</a:t>
            </a:r>
            <a:r>
              <a:rPr lang="en-US" sz="3000" i="1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Î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 i="1">
                <a:latin typeface="Symbol" pitchFamily="18" charset="2"/>
                <a:sym typeface="Symbol" pitchFamily="18" charset="2"/>
              </a:rPr>
              <a:t>w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g</a:t>
            </a:r>
            <a:r>
              <a:rPr lang="en-US" sz="3000">
                <a:sym typeface="Symbol" pitchFamily="18" charset="2"/>
              </a:rPr>
              <a:t>(</a:t>
            </a:r>
            <a:r>
              <a:rPr lang="en-US" sz="3000" i="1">
                <a:sym typeface="Symbol" pitchFamily="18" charset="2"/>
              </a:rPr>
              <a:t>n</a:t>
            </a:r>
            <a:r>
              <a:rPr lang="en-US" sz="3000">
                <a:sym typeface="Symbol" pitchFamily="18" charset="2"/>
              </a:rPr>
              <a:t>))</a:t>
            </a:r>
            <a:endParaRPr lang="en-US" sz="3000" i="1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i="1"/>
              <a:t>lim </a:t>
            </a:r>
            <a:r>
              <a:rPr lang="en-US" sz="3000">
                <a:sym typeface="Symbol" pitchFamily="18" charset="2"/>
              </a:rPr>
              <a:t>[</a:t>
            </a:r>
            <a:r>
              <a:rPr lang="en-US" sz="3000" i="1"/>
              <a:t>f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 / </a:t>
            </a:r>
            <a:r>
              <a:rPr lang="en-US" sz="3000" i="1"/>
              <a:t>g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/>
              <a:t>)] </a:t>
            </a:r>
            <a:r>
              <a:rPr lang="en-US" sz="2600"/>
              <a:t>undefined</a:t>
            </a:r>
            <a:r>
              <a:rPr lang="en-US" sz="3000">
                <a:sym typeface="Symbol" pitchFamily="18" charset="2"/>
              </a:rPr>
              <a:t> </a:t>
            </a:r>
            <a:r>
              <a:rPr lang="en-US" sz="3000">
                <a:latin typeface="Symbol" pitchFamily="18" charset="2"/>
                <a:sym typeface="Symbol" pitchFamily="18" charset="2"/>
              </a:rPr>
              <a:t>Þ </a:t>
            </a:r>
            <a:r>
              <a:rPr lang="en-US" sz="2600">
                <a:sym typeface="Symbol" pitchFamily="18" charset="2"/>
              </a:rPr>
              <a:t>can’t say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/>
              <a:t>    </a:t>
            </a:r>
            <a:r>
              <a:rPr lang="en-US" sz="3000" i="1" baseline="40000"/>
              <a:t>n</a:t>
            </a:r>
            <a:r>
              <a:rPr lang="en-US" sz="3000" i="1" baseline="40000">
                <a:sym typeface="Symbol" pitchFamily="18" charset="2"/>
              </a:rPr>
              <a:t></a:t>
            </a:r>
            <a:endParaRPr lang="en-US" sz="3000" baseline="30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14400"/>
            <a:ext cx="7772400" cy="5426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0000"/>
                </a:solidFill>
              </a:rPr>
              <a:t>Transitivity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 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endParaRPr lang="en-US" sz="2600" i="1">
              <a:solidFill>
                <a:schemeClr val="hlink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 i="1">
                <a:solidFill>
                  <a:schemeClr val="accent1"/>
                </a:solidFill>
              </a:rPr>
              <a:t>&amp;</a:t>
            </a:r>
            <a:r>
              <a:rPr lang="en-US" sz="2600" i="1">
                <a:solidFill>
                  <a:schemeClr val="hlink"/>
                </a:solidFill>
              </a:rPr>
              <a:t> g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600" i="1">
                <a:solidFill>
                  <a:schemeClr val="hlink"/>
                </a:solidFill>
              </a:rPr>
              <a:t> </a:t>
            </a:r>
            <a:r>
              <a:rPr lang="en-US" sz="2600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 sz="2600" i="1">
                <a:solidFill>
                  <a:schemeClr val="hlink"/>
                </a:solidFill>
              </a:rPr>
              <a:t> 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h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  <a:r>
              <a:rPr lang="en-US" sz="2800" i="1">
                <a:solidFill>
                  <a:schemeClr val="hlink"/>
                </a:solidFill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8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CC0000"/>
                </a:solidFill>
              </a:rPr>
              <a:t>Reflexivity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i="1">
                <a:solidFill>
                  <a:schemeClr val="hlink"/>
                </a:solidFill>
              </a:rPr>
              <a:t>	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solidFill>
                  <a:schemeClr val="hlink"/>
                </a:solidFill>
              </a:rPr>
              <a:t>    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= </a:t>
            </a:r>
            <a:r>
              <a:rPr lang="en-US" sz="2600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solidFill>
                  <a:schemeClr val="hlink"/>
                </a:solidFill>
              </a:rPr>
              <a:t>   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</a:t>
            </a:r>
            <a:r>
              <a:rPr lang="en-US" sz="2600" i="1">
                <a:solidFill>
                  <a:schemeClr val="hlink"/>
                </a:solidFill>
              </a:rPr>
              <a:t>  = </a:t>
            </a:r>
            <a:r>
              <a:rPr lang="en-US" sz="26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f</a:t>
            </a:r>
            <a:r>
              <a:rPr lang="en-US" sz="2600">
                <a:solidFill>
                  <a:schemeClr val="hlink"/>
                </a:solidFill>
              </a:rPr>
              <a:t>(</a:t>
            </a:r>
            <a:r>
              <a:rPr lang="en-US" sz="2600" i="1">
                <a:solidFill>
                  <a:schemeClr val="hlink"/>
                </a:solidFill>
              </a:rPr>
              <a:t>n</a:t>
            </a:r>
            <a:r>
              <a:rPr lang="en-US" sz="260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14400"/>
            <a:ext cx="7772400" cy="5426075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Symmetry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</a:rPr>
              <a:t>	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iff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>
              <a:solidFill>
                <a:schemeClr val="hlink"/>
              </a:solidFill>
            </a:endParaRPr>
          </a:p>
          <a:p>
            <a:r>
              <a:rPr lang="en-US" b="1">
                <a:solidFill>
                  <a:srgbClr val="CC0000"/>
                </a:solidFill>
              </a:rPr>
              <a:t>Complementarity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</a:rPr>
              <a:t>     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iff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hlink"/>
                </a:solidFill>
              </a:rPr>
              <a:t>     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 </a:t>
            </a:r>
            <a:r>
              <a:rPr lang="en-US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iff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i="1">
                <a:solidFill>
                  <a:schemeClr val="hlink"/>
                </a:solidFill>
              </a:rPr>
              <a:t> = </a:t>
            </a:r>
            <a:r>
              <a:rPr lang="en-US" i="1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>
                <a:solidFill>
                  <a:schemeClr val="hlink"/>
                </a:solidFill>
              </a:rPr>
              <a:t>((</a:t>
            </a:r>
            <a:r>
              <a:rPr lang="en-US" i="1">
                <a:solidFill>
                  <a:schemeClr val="hlink"/>
                </a:solidFill>
              </a:rPr>
              <a:t>f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))</a:t>
            </a:r>
            <a:r>
              <a:rPr lang="en-US" i="1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2"/>
          </p:nvPr>
        </p:nvSpPr>
        <p:spPr>
          <a:ln/>
        </p:spPr>
        <p:txBody>
          <a:bodyPr/>
          <a:lstStyle/>
          <a:p>
            <a:fld id="{5C5B1B8F-752D-416E-AFB4-16EBF0529A7B}" type="datetime3">
              <a:rPr lang="en-US"/>
              <a:pPr/>
              <a:t>12 January 2021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 122, Spring 2004</a:t>
            </a:r>
          </a:p>
        </p:txBody>
      </p:sp>
      <p:sp>
        <p:nvSpPr>
          <p:cNvPr id="46080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Common Functions</a:t>
            </a:r>
          </a:p>
        </p:txBody>
      </p:sp>
      <p:sp>
        <p:nvSpPr>
          <p:cNvPr id="460803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Monotonicity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</a:p>
          <a:p>
            <a:pPr lvl="1"/>
            <a:r>
              <a:rPr lang="en-US" b="1">
                <a:solidFill>
                  <a:srgbClr val="CC0000"/>
                </a:solidFill>
              </a:rPr>
              <a:t>monotonically increasing</a:t>
            </a:r>
            <a:r>
              <a:rPr lang="en-US"/>
              <a:t> if </a:t>
            </a:r>
            <a:r>
              <a:rPr lang="en-US" i="1"/>
              <a:t>m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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r>
              <a:rPr lang="en-US" b="1">
                <a:solidFill>
                  <a:srgbClr val="CC0000"/>
                </a:solidFill>
              </a:rPr>
              <a:t>monotonically decreasing</a:t>
            </a:r>
            <a:r>
              <a:rPr lang="en-US"/>
              <a:t> if </a:t>
            </a:r>
            <a:r>
              <a:rPr lang="en-US" i="1"/>
              <a:t>m </a:t>
            </a:r>
            <a:r>
              <a:rPr lang="en-US">
                <a:sym typeface="Symbol" pitchFamily="18" charset="2"/>
              </a:rPr>
              <a:t>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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r>
              <a:rPr lang="en-US" b="1">
                <a:solidFill>
                  <a:srgbClr val="CC0000"/>
                </a:solidFill>
              </a:rPr>
              <a:t>strictly increasing</a:t>
            </a:r>
            <a:r>
              <a:rPr lang="en-US"/>
              <a:t> if </a:t>
            </a:r>
            <a:r>
              <a:rPr lang="en-US" i="1"/>
              <a:t>m </a:t>
            </a:r>
            <a:r>
              <a:rPr lang="en-US">
                <a:sym typeface="Symbol" pitchFamily="18" charset="2"/>
              </a:rPr>
              <a:t>&lt;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&lt;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r>
              <a:rPr lang="en-US" b="1">
                <a:solidFill>
                  <a:srgbClr val="CC0000"/>
                </a:solidFill>
              </a:rPr>
              <a:t>strictly decreasing</a:t>
            </a:r>
            <a:r>
              <a:rPr lang="en-US"/>
              <a:t> if </a:t>
            </a:r>
            <a:r>
              <a:rPr lang="en-US" i="1"/>
              <a:t>m </a:t>
            </a:r>
            <a:r>
              <a:rPr lang="en-US">
                <a:sym typeface="Symbol" pitchFamily="18" charset="2"/>
              </a:rPr>
              <a:t>&gt;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 &gt;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Exponentials</a:t>
            </a:r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Useful Identities:</a:t>
            </a: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r>
              <a:rPr lang="en-US" b="1">
                <a:solidFill>
                  <a:srgbClr val="CC0000"/>
                </a:solidFill>
              </a:rPr>
              <a:t>Exponentials and polynomials</a:t>
            </a:r>
          </a:p>
          <a:p>
            <a:endParaRPr lang="en-US" b="1">
              <a:solidFill>
                <a:srgbClr val="CC0000"/>
              </a:solidFill>
            </a:endParaRPr>
          </a:p>
        </p:txBody>
      </p:sp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1997075" y="2039938"/>
          <a:ext cx="1473200" cy="1651000"/>
        </p:xfrm>
        <a:graphic>
          <a:graphicData uri="http://schemas.openxmlformats.org/presentationml/2006/ole">
            <p:oleObj spid="_x0000_s467973" name="Equation" r:id="rId3" imgW="1473120" imgH="1650960" progId="Equation.3">
              <p:embed/>
            </p:oleObj>
          </a:graphicData>
        </a:graphic>
      </p:graphicFrame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1806575" y="4851400"/>
          <a:ext cx="1663700" cy="1244600"/>
        </p:xfrm>
        <a:graphic>
          <a:graphicData uri="http://schemas.openxmlformats.org/presentationml/2006/ole">
            <p:oleObj spid="_x0000_s467975" name="Equation" r:id="rId4" imgW="1663560" imgH="1244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</a:t>
            </a:r>
          </a:p>
        </p:txBody>
      </p:sp>
      <p:sp>
        <p:nvSpPr>
          <p:cNvPr id="449543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/>
              <a:t>x</a:t>
            </a:r>
            <a:r>
              <a:rPr lang="en-US"/>
              <a:t> = log</a:t>
            </a:r>
            <a:r>
              <a:rPr lang="en-US" i="1" baseline="-25000"/>
              <a:t>b</a:t>
            </a:r>
            <a:r>
              <a:rPr lang="en-US" i="1"/>
              <a:t>a</a:t>
            </a:r>
            <a:r>
              <a:rPr lang="en-US"/>
              <a:t> is the </a:t>
            </a:r>
            <a:br>
              <a:rPr lang="en-US"/>
            </a:br>
            <a:r>
              <a:rPr lang="en-US"/>
              <a:t>exponent for </a:t>
            </a:r>
            <a:r>
              <a:rPr lang="en-US" i="1"/>
              <a:t>a </a:t>
            </a:r>
            <a:r>
              <a:rPr lang="en-US"/>
              <a:t>= </a:t>
            </a:r>
            <a:r>
              <a:rPr lang="en-US" i="1"/>
              <a:t>b</a:t>
            </a:r>
            <a:r>
              <a:rPr lang="en-US" i="1" baseline="30000"/>
              <a:t>x</a:t>
            </a:r>
            <a:r>
              <a:rPr lang="en-US" i="1"/>
              <a:t>.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Natural log:</a:t>
            </a:r>
            <a:r>
              <a:rPr lang="en-US"/>
              <a:t> ln</a:t>
            </a:r>
            <a:r>
              <a:rPr lang="en-US" i="1"/>
              <a:t> a = </a:t>
            </a:r>
            <a:r>
              <a:rPr lang="en-US"/>
              <a:t>log</a:t>
            </a:r>
            <a:r>
              <a:rPr lang="en-US" i="1" baseline="-25000"/>
              <a:t>e</a:t>
            </a:r>
            <a:r>
              <a:rPr lang="en-US" i="1"/>
              <a:t>a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Binary log:</a:t>
            </a:r>
            <a:r>
              <a:rPr lang="en-US"/>
              <a:t> lg</a:t>
            </a:r>
            <a:r>
              <a:rPr lang="en-US" i="1"/>
              <a:t> a = </a:t>
            </a:r>
            <a:r>
              <a:rPr lang="en-US"/>
              <a:t>log</a:t>
            </a:r>
            <a:r>
              <a:rPr lang="en-US" i="1" baseline="-25000"/>
              <a:t>2</a:t>
            </a:r>
            <a:r>
              <a:rPr lang="en-US" i="1"/>
              <a:t>a</a:t>
            </a:r>
          </a:p>
          <a:p>
            <a:pPr>
              <a:buFont typeface="Wingdings" pitchFamily="2" charset="2"/>
              <a:buNone/>
            </a:pPr>
            <a:endParaRPr lang="en-US" i="1"/>
          </a:p>
          <a:p>
            <a:pPr>
              <a:buFont typeface="Wingdings" pitchFamily="2" charset="2"/>
              <a:buNone/>
            </a:pPr>
            <a:r>
              <a:rPr lang="en-US"/>
              <a:t>lg</a:t>
            </a:r>
            <a:r>
              <a:rPr lang="en-US" baseline="30000"/>
              <a:t>2</a:t>
            </a:r>
            <a:r>
              <a:rPr lang="en-US" i="1"/>
              <a:t>a = </a:t>
            </a:r>
            <a:r>
              <a:rPr lang="en-US"/>
              <a:t>(lg</a:t>
            </a:r>
            <a:r>
              <a:rPr lang="en-US" i="1"/>
              <a:t> a</a:t>
            </a:r>
            <a:r>
              <a:rPr lang="en-US"/>
              <a:t>)</a:t>
            </a:r>
            <a:r>
              <a:rPr lang="en-US" baseline="30000"/>
              <a:t>2</a:t>
            </a:r>
          </a:p>
          <a:p>
            <a:pPr>
              <a:buFont typeface="Wingdings" pitchFamily="2" charset="2"/>
              <a:buNone/>
            </a:pPr>
            <a:r>
              <a:rPr lang="en-US"/>
              <a:t>lg</a:t>
            </a:r>
            <a:r>
              <a:rPr lang="en-US" i="1"/>
              <a:t> </a:t>
            </a:r>
            <a:r>
              <a:rPr lang="en-US"/>
              <a:t>lg</a:t>
            </a:r>
            <a:r>
              <a:rPr lang="en-US" i="1"/>
              <a:t> a </a:t>
            </a:r>
            <a:r>
              <a:rPr lang="en-US" baseline="30000"/>
              <a:t> </a:t>
            </a:r>
            <a:r>
              <a:rPr lang="en-US"/>
              <a:t>=</a:t>
            </a:r>
            <a:r>
              <a:rPr lang="en-US" baseline="30000"/>
              <a:t>  </a:t>
            </a:r>
            <a:r>
              <a:rPr lang="en-US"/>
              <a:t>lg</a:t>
            </a:r>
            <a:r>
              <a:rPr lang="en-US" i="1"/>
              <a:t> </a:t>
            </a:r>
            <a:r>
              <a:rPr lang="en-US"/>
              <a:t>(lg</a:t>
            </a:r>
            <a:r>
              <a:rPr lang="en-US" i="1"/>
              <a:t> a</a:t>
            </a:r>
            <a:r>
              <a:rPr lang="en-US"/>
              <a:t>)</a:t>
            </a:r>
          </a:p>
          <a:p>
            <a:pPr>
              <a:buFont typeface="Wingdings" pitchFamily="2" charset="2"/>
              <a:buNone/>
            </a:pPr>
            <a:endParaRPr lang="en-US" i="1"/>
          </a:p>
        </p:txBody>
      </p:sp>
      <p:sp>
        <p:nvSpPr>
          <p:cNvPr id="449544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4548188" y="865188"/>
          <a:ext cx="4173537" cy="5532437"/>
        </p:xfrm>
        <a:graphic>
          <a:graphicData uri="http://schemas.openxmlformats.org/presentationml/2006/ole">
            <p:oleObj spid="_x0000_s449541" name="Equation" r:id="rId3" imgW="1562040" imgH="2070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and exponentials – Bases 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r>
              <a:rPr lang="en-US"/>
              <a:t>If the base of a logarithm is changed from one constant to another, the value is altered by a constant factor.</a:t>
            </a:r>
          </a:p>
          <a:p>
            <a:pPr lvl="1"/>
            <a:r>
              <a:rPr lang="en-US" b="1" u="sng">
                <a:solidFill>
                  <a:schemeClr val="hlink"/>
                </a:solidFill>
              </a:rPr>
              <a:t>Ex:</a:t>
            </a:r>
            <a:r>
              <a:rPr lang="en-US"/>
              <a:t> log</a:t>
            </a:r>
            <a:r>
              <a:rPr lang="en-US" baseline="-25000"/>
              <a:t>10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 * </a:t>
            </a:r>
            <a:r>
              <a:rPr lang="en-US" b="1">
                <a:solidFill>
                  <a:srgbClr val="CC0000"/>
                </a:solidFill>
              </a:rPr>
              <a:t>log</a:t>
            </a:r>
            <a:r>
              <a:rPr lang="en-US" b="1" baseline="-25000">
                <a:solidFill>
                  <a:srgbClr val="CC0000"/>
                </a:solidFill>
              </a:rPr>
              <a:t>2</a:t>
            </a:r>
            <a:r>
              <a:rPr lang="en-US" b="1">
                <a:solidFill>
                  <a:srgbClr val="CC0000"/>
                </a:solidFill>
              </a:rPr>
              <a:t>10</a:t>
            </a:r>
            <a:r>
              <a:rPr lang="en-US"/>
              <a:t> = log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 i="1"/>
              <a:t>n.</a:t>
            </a:r>
          </a:p>
          <a:p>
            <a:pPr lvl="1"/>
            <a:r>
              <a:rPr lang="en-US"/>
              <a:t>Base of logarithm is not an issue in asymptotic notation.</a:t>
            </a:r>
          </a:p>
          <a:p>
            <a:r>
              <a:rPr lang="en-US"/>
              <a:t>Exponentials with different bases differ by a exponential factor (not a constant factor).</a:t>
            </a:r>
          </a:p>
          <a:p>
            <a:pPr lvl="1"/>
            <a:r>
              <a:rPr lang="en-US" b="1" u="sng">
                <a:solidFill>
                  <a:schemeClr val="hlink"/>
                </a:solidFill>
              </a:rPr>
              <a:t>Ex: </a:t>
            </a:r>
            <a:r>
              <a:rPr lang="en-US"/>
              <a:t>2</a:t>
            </a:r>
            <a:r>
              <a:rPr lang="en-US" i="1" baseline="30000"/>
              <a:t>n</a:t>
            </a:r>
            <a:r>
              <a:rPr lang="en-US" i="1"/>
              <a:t> </a:t>
            </a:r>
            <a:r>
              <a:rPr lang="en-US"/>
              <a:t>= </a:t>
            </a:r>
            <a:r>
              <a:rPr lang="en-US" b="1">
                <a:solidFill>
                  <a:srgbClr val="CC0000"/>
                </a:solidFill>
              </a:rPr>
              <a:t>(2/3)</a:t>
            </a:r>
            <a:r>
              <a:rPr lang="en-US" b="1" i="1" baseline="30000">
                <a:solidFill>
                  <a:srgbClr val="CC0000"/>
                </a:solidFill>
              </a:rPr>
              <a:t>n</a:t>
            </a:r>
            <a:r>
              <a:rPr lang="en-US"/>
              <a:t>*3</a:t>
            </a:r>
            <a:r>
              <a:rPr lang="en-US" i="1" baseline="30000"/>
              <a:t>n</a:t>
            </a:r>
            <a:r>
              <a:rPr lang="en-US" i="1"/>
              <a:t>.</a:t>
            </a:r>
            <a:endParaRPr lang="en-US" b="1" i="1" u="sng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Polylogarithms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solidFill>
                  <a:srgbClr val="CC0000"/>
                </a:solidFill>
              </a:rPr>
              <a:t>For </a:t>
            </a:r>
            <a:r>
              <a:rPr lang="en-US" sz="2800" b="1" i="1">
                <a:solidFill>
                  <a:srgbClr val="CC0000"/>
                </a:solidFill>
              </a:rPr>
              <a:t>a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³</a:t>
            </a:r>
            <a:r>
              <a:rPr lang="en-US" sz="2800" b="1" i="1">
                <a:solidFill>
                  <a:srgbClr val="CC0000"/>
                </a:solidFill>
              </a:rPr>
              <a:t> </a:t>
            </a:r>
            <a:r>
              <a:rPr lang="en-US" sz="2800" b="1">
                <a:solidFill>
                  <a:srgbClr val="CC0000"/>
                </a:solidFill>
              </a:rPr>
              <a:t>0, </a:t>
            </a:r>
            <a:r>
              <a:rPr lang="en-US" sz="2800" b="1" i="1">
                <a:solidFill>
                  <a:srgbClr val="CC0000"/>
                </a:solidFill>
              </a:rPr>
              <a:t>b</a:t>
            </a:r>
            <a:r>
              <a:rPr lang="en-US" sz="2800" b="1">
                <a:solidFill>
                  <a:srgbClr val="CC0000"/>
                </a:solidFill>
              </a:rPr>
              <a:t> &gt; 0,</a:t>
            </a:r>
            <a:r>
              <a:rPr lang="en-US" sz="2800"/>
              <a:t> lim </a:t>
            </a:r>
            <a:r>
              <a:rPr lang="en-US" sz="2400" i="1" baseline="-25000"/>
              <a:t>n</a:t>
            </a:r>
            <a:r>
              <a:rPr lang="en-US" sz="2400" baseline="-25000">
                <a:sym typeface="Symbol" pitchFamily="18" charset="2"/>
              </a:rPr>
              <a:t></a:t>
            </a:r>
            <a:r>
              <a:rPr lang="en-US" sz="2800" i="1"/>
              <a:t> </a:t>
            </a:r>
            <a:r>
              <a:rPr lang="en-US" sz="2800">
                <a:sym typeface="Symbol" pitchFamily="18" charset="2"/>
              </a:rPr>
              <a:t>( </a:t>
            </a:r>
            <a:r>
              <a:rPr lang="en-US" sz="2800"/>
              <a:t>lg</a:t>
            </a:r>
            <a:r>
              <a:rPr lang="en-US" sz="2800" i="1" baseline="30000"/>
              <a:t>a</a:t>
            </a:r>
            <a:r>
              <a:rPr lang="en-US" sz="2800" baseline="30000"/>
              <a:t> </a:t>
            </a:r>
            <a:r>
              <a:rPr lang="en-US" sz="2800" i="1"/>
              <a:t>n</a:t>
            </a:r>
            <a:r>
              <a:rPr lang="en-US" sz="2800"/>
              <a:t> / </a:t>
            </a:r>
            <a:r>
              <a:rPr lang="en-US" sz="2800" i="1"/>
              <a:t>n</a:t>
            </a:r>
            <a:r>
              <a:rPr lang="en-US" sz="2800" i="1" baseline="30000"/>
              <a:t>b </a:t>
            </a:r>
            <a:r>
              <a:rPr lang="en-US" sz="2800"/>
              <a:t>) = 0, </a:t>
            </a:r>
            <a:br>
              <a:rPr lang="en-US" sz="2800"/>
            </a:br>
            <a:r>
              <a:rPr lang="en-US" sz="2800"/>
              <a:t>so lg</a:t>
            </a:r>
            <a:r>
              <a:rPr lang="en-US" sz="2800" i="1" baseline="30000"/>
              <a:t>a</a:t>
            </a:r>
            <a:r>
              <a:rPr lang="en-US" sz="2800" baseline="30000"/>
              <a:t> </a:t>
            </a:r>
            <a:r>
              <a:rPr lang="en-US" sz="2800" i="1"/>
              <a:t>n</a:t>
            </a:r>
            <a:r>
              <a:rPr lang="en-US" sz="2800"/>
              <a:t> =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 i="1" baseline="30000"/>
              <a:t>b</a:t>
            </a:r>
            <a:r>
              <a:rPr lang="en-US" sz="2800"/>
              <a:t>), and </a:t>
            </a:r>
            <a:r>
              <a:rPr lang="en-US" sz="2800" b="1"/>
              <a:t> </a:t>
            </a:r>
            <a:r>
              <a:rPr lang="en-US" sz="2800" i="1"/>
              <a:t>n</a:t>
            </a:r>
            <a:r>
              <a:rPr lang="en-US" sz="2800" i="1" baseline="30000"/>
              <a:t>b</a:t>
            </a:r>
            <a:r>
              <a:rPr lang="en-US" sz="2800"/>
              <a:t> = </a:t>
            </a:r>
            <a:r>
              <a:rPr lang="en-US" sz="2800" i="1">
                <a:latin typeface="Symbol" pitchFamily="18" charset="2"/>
                <a:sym typeface="Symbol" pitchFamily="18" charset="2"/>
              </a:rPr>
              <a:t>w</a:t>
            </a:r>
            <a:r>
              <a:rPr lang="en-US" sz="2800"/>
              <a:t>(lg</a:t>
            </a:r>
            <a:r>
              <a:rPr lang="en-US" sz="2800" i="1" baseline="30000"/>
              <a:t>a</a:t>
            </a:r>
            <a:r>
              <a:rPr lang="en-US" sz="2800" baseline="30000"/>
              <a:t> </a:t>
            </a:r>
            <a:r>
              <a:rPr lang="en-US" sz="2800" i="1"/>
              <a:t>n</a:t>
            </a:r>
            <a:r>
              <a:rPr lang="en-US" sz="2800"/>
              <a:t> )</a:t>
            </a:r>
          </a:p>
          <a:p>
            <a:pPr lvl="1"/>
            <a:r>
              <a:rPr lang="en-US" sz="2400"/>
              <a:t>Prove using L’Hopital’s rule repeatedly</a:t>
            </a:r>
          </a:p>
          <a:p>
            <a:endParaRPr lang="en-US" sz="2800"/>
          </a:p>
          <a:p>
            <a:r>
              <a:rPr lang="en-US" sz="2800"/>
              <a:t>lg(</a:t>
            </a:r>
            <a:r>
              <a:rPr lang="en-US" sz="2800" i="1"/>
              <a:t>n</a:t>
            </a:r>
            <a:r>
              <a:rPr lang="en-US" sz="2800"/>
              <a:t>!) = </a:t>
            </a:r>
            <a:r>
              <a:rPr lang="en-US" sz="2800">
                <a:sym typeface="Symbol" pitchFamily="18" charset="2"/>
              </a:rPr>
              <a:t></a:t>
            </a:r>
            <a:r>
              <a:rPr lang="en-US" sz="2800"/>
              <a:t>(</a:t>
            </a:r>
            <a:r>
              <a:rPr lang="en-US" sz="2800" i="1"/>
              <a:t>n </a:t>
            </a:r>
            <a:r>
              <a:rPr lang="en-US" sz="2800"/>
              <a:t>lg </a:t>
            </a:r>
            <a:r>
              <a:rPr lang="en-US" sz="2800" i="1"/>
              <a:t>n</a:t>
            </a:r>
            <a:r>
              <a:rPr lang="en-US" sz="2800"/>
              <a:t>)</a:t>
            </a:r>
          </a:p>
          <a:p>
            <a:pPr lvl="1"/>
            <a:r>
              <a:rPr lang="en-US" sz="2400"/>
              <a:t>Prove using Stirling’s approximation (in the text) for lg(</a:t>
            </a:r>
            <a:r>
              <a:rPr lang="en-US" sz="2400" i="1"/>
              <a:t>n</a:t>
            </a:r>
            <a:r>
              <a:rPr lang="en-US" sz="2400"/>
              <a:t>!).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517525" y="1062038"/>
            <a:ext cx="83804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Express functions in A in asymptotic notation using functions in B.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517525" y="1665288"/>
            <a:ext cx="761206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 A                                         B                                    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654050" y="2244725"/>
            <a:ext cx="48974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hlink"/>
                </a:solidFill>
              </a:rPr>
              <a:t>5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2</a:t>
            </a:r>
            <a:r>
              <a:rPr lang="en-US" sz="2800" b="1">
                <a:solidFill>
                  <a:schemeClr val="hlink"/>
                </a:solidFill>
              </a:rPr>
              <a:t> + 100</a:t>
            </a:r>
            <a:r>
              <a:rPr lang="en-US" sz="2800" b="1" i="1">
                <a:solidFill>
                  <a:schemeClr val="hlink"/>
                </a:solidFill>
              </a:rPr>
              <a:t>n              	</a:t>
            </a:r>
            <a:r>
              <a:rPr lang="en-US" sz="2800" b="1">
                <a:solidFill>
                  <a:schemeClr val="hlink"/>
                </a:solidFill>
              </a:rPr>
              <a:t>3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2</a:t>
            </a:r>
            <a:r>
              <a:rPr lang="en-US" sz="2800" b="1">
                <a:solidFill>
                  <a:schemeClr val="hlink"/>
                </a:solidFill>
              </a:rPr>
              <a:t> + 2</a:t>
            </a:r>
          </a:p>
        </p:txBody>
      </p:sp>
      <p:sp>
        <p:nvSpPr>
          <p:cNvPr id="448520" name="Text Box 8"/>
          <p:cNvSpPr txBox="1">
            <a:spLocks noChangeArrowheads="1"/>
          </p:cNvSpPr>
          <p:nvPr/>
        </p:nvSpPr>
        <p:spPr bwMode="auto">
          <a:xfrm>
            <a:off x="561975" y="2874963"/>
            <a:ext cx="45910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 A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 i="1" baseline="30000">
                <a:solidFill>
                  <a:schemeClr val="accent1"/>
                </a:solidFill>
              </a:rPr>
              <a:t>2</a:t>
            </a:r>
            <a:r>
              <a:rPr lang="en-US" i="1">
                <a:solidFill>
                  <a:schemeClr val="accent1"/>
                </a:solidFill>
              </a:rPr>
              <a:t>), n</a:t>
            </a:r>
            <a:r>
              <a:rPr lang="en-US" i="1" baseline="30000">
                <a:solidFill>
                  <a:schemeClr val="accent1"/>
                </a:solidFill>
              </a:rPr>
              <a:t>2</a:t>
            </a:r>
            <a:r>
              <a:rPr lang="en-US" baseline="30000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accent1"/>
                </a:solidFill>
              </a:rPr>
              <a:t>(B)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 </a:t>
            </a:r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schemeClr val="accent1"/>
                </a:solidFill>
              </a:rPr>
              <a:t>(B)</a:t>
            </a:r>
          </a:p>
        </p:txBody>
      </p:sp>
      <p:sp>
        <p:nvSpPr>
          <p:cNvPr id="448521" name="Text Box 9"/>
          <p:cNvSpPr txBox="1">
            <a:spLocks noChangeArrowheads="1"/>
          </p:cNvSpPr>
          <p:nvPr/>
        </p:nvSpPr>
        <p:spPr bwMode="auto">
          <a:xfrm>
            <a:off x="654050" y="3332163"/>
            <a:ext cx="497363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</a:rPr>
              <a:t>log</a:t>
            </a:r>
            <a:r>
              <a:rPr lang="en-US" sz="2800" b="1" baseline="-25000">
                <a:solidFill>
                  <a:schemeClr val="hlink"/>
                </a:solidFill>
              </a:rPr>
              <a:t>3</a:t>
            </a:r>
            <a:r>
              <a:rPr lang="en-US" sz="2800" b="1">
                <a:solidFill>
                  <a:schemeClr val="hlink"/>
                </a:solidFill>
              </a:rPr>
              <a:t>(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2</a:t>
            </a:r>
            <a:r>
              <a:rPr lang="en-US" sz="2800" b="1">
                <a:solidFill>
                  <a:schemeClr val="hlink"/>
                </a:solidFill>
              </a:rPr>
              <a:t>)          </a:t>
            </a:r>
            <a:r>
              <a:rPr lang="en-US" sz="2800" b="1" i="1">
                <a:solidFill>
                  <a:schemeClr val="hlink"/>
                </a:solidFill>
              </a:rPr>
              <a:t>		</a:t>
            </a:r>
            <a:r>
              <a:rPr lang="en-US" sz="2800" b="1">
                <a:solidFill>
                  <a:schemeClr val="hlink"/>
                </a:solidFill>
              </a:rPr>
              <a:t>log</a:t>
            </a:r>
            <a:r>
              <a:rPr lang="en-US" sz="2800" b="1" baseline="-25000">
                <a:solidFill>
                  <a:schemeClr val="hlink"/>
                </a:solidFill>
              </a:rPr>
              <a:t>2</a:t>
            </a:r>
            <a:r>
              <a:rPr lang="en-US" sz="2800" b="1">
                <a:solidFill>
                  <a:schemeClr val="hlink"/>
                </a:solidFill>
              </a:rPr>
              <a:t>(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3</a:t>
            </a:r>
            <a:r>
              <a:rPr lang="en-US" sz="2800" b="1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214313" y="3913188"/>
            <a:ext cx="8166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log</a:t>
            </a:r>
            <a:r>
              <a:rPr lang="en-US" i="1" baseline="-25000">
                <a:solidFill>
                  <a:schemeClr val="accent1"/>
                </a:solidFill>
              </a:rPr>
              <a:t>b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= log</a:t>
            </a:r>
            <a:r>
              <a:rPr lang="en-US" i="1" baseline="-25000">
                <a:solidFill>
                  <a:schemeClr val="accent1"/>
                </a:solidFill>
              </a:rPr>
              <a:t>c</a:t>
            </a:r>
            <a:r>
              <a:rPr lang="en-US" i="1">
                <a:solidFill>
                  <a:schemeClr val="accent1"/>
                </a:solidFill>
              </a:rPr>
              <a:t>a / </a:t>
            </a:r>
            <a:r>
              <a:rPr lang="en-US">
                <a:solidFill>
                  <a:schemeClr val="accent1"/>
                </a:solidFill>
              </a:rPr>
              <a:t>log</a:t>
            </a:r>
            <a:r>
              <a:rPr lang="en-US" i="1" baseline="-25000">
                <a:solidFill>
                  <a:schemeClr val="accent1"/>
                </a:solidFill>
              </a:rPr>
              <a:t>c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>
                <a:solidFill>
                  <a:schemeClr val="accent1"/>
                </a:solidFill>
              </a:rPr>
              <a:t>; A = 2lg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 / lg3, B  = 3lg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, A/B =2/(3lg3)</a:t>
            </a:r>
          </a:p>
        </p:txBody>
      </p: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654050" y="4370388"/>
            <a:ext cx="43926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sz="2800" b="1" i="1">
                <a:solidFill>
                  <a:schemeClr val="hlink"/>
                </a:solidFill>
              </a:rPr>
              <a:t> n</a:t>
            </a:r>
            <a:r>
              <a:rPr lang="en-US" sz="2800" b="1" baseline="40000">
                <a:solidFill>
                  <a:schemeClr val="hlink"/>
                </a:solidFill>
              </a:rPr>
              <a:t>lg4</a:t>
            </a:r>
            <a:r>
              <a:rPr lang="en-US" sz="2800" b="1" baseline="30000">
                <a:solidFill>
                  <a:schemeClr val="hlink"/>
                </a:solidFill>
              </a:rPr>
              <a:t> </a:t>
            </a:r>
            <a:r>
              <a:rPr lang="en-US" sz="2800" b="1" i="1" baseline="30000">
                <a:solidFill>
                  <a:schemeClr val="hlink"/>
                </a:solidFill>
              </a:rPr>
              <a:t>			               </a:t>
            </a:r>
            <a:r>
              <a:rPr lang="en-US" sz="2800" b="1">
                <a:solidFill>
                  <a:schemeClr val="hlink"/>
                </a:solidFill>
              </a:rPr>
              <a:t>3</a:t>
            </a:r>
            <a:r>
              <a:rPr lang="en-US" sz="2800" b="1" baseline="40000">
                <a:solidFill>
                  <a:schemeClr val="hlink"/>
                </a:solidFill>
              </a:rPr>
              <a:t>lg</a:t>
            </a:r>
            <a:r>
              <a:rPr lang="en-US" sz="2800" b="1" i="1" baseline="40000">
                <a:solidFill>
                  <a:schemeClr val="hlink"/>
                </a:solidFill>
              </a:rPr>
              <a:t> n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654050" y="4889500"/>
            <a:ext cx="6651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 baseline="30000">
                <a:solidFill>
                  <a:schemeClr val="accent1"/>
                </a:solidFill>
              </a:rPr>
              <a:t>log</a:t>
            </a:r>
            <a:r>
              <a:rPr lang="en-US" i="1" baseline="30000">
                <a:solidFill>
                  <a:schemeClr val="accent1"/>
                </a:solidFill>
              </a:rPr>
              <a:t> b </a:t>
            </a:r>
            <a:r>
              <a:rPr lang="en-US" i="1">
                <a:solidFill>
                  <a:schemeClr val="accent1"/>
                </a:solidFill>
              </a:rPr>
              <a:t>=</a:t>
            </a:r>
            <a:r>
              <a:rPr lang="en-US" i="1" baseline="30000">
                <a:solidFill>
                  <a:schemeClr val="accent1"/>
                </a:solidFill>
              </a:rPr>
              <a:t>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 baseline="30000">
                <a:solidFill>
                  <a:schemeClr val="accent1"/>
                </a:solidFill>
              </a:rPr>
              <a:t>log </a:t>
            </a:r>
            <a:r>
              <a:rPr lang="en-US" i="1" baseline="30000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; B =3</a:t>
            </a:r>
            <a:r>
              <a:rPr lang="en-US" baseline="40000">
                <a:solidFill>
                  <a:schemeClr val="accent1"/>
                </a:solidFill>
              </a:rPr>
              <a:t>lg</a:t>
            </a:r>
            <a:r>
              <a:rPr lang="en-US" i="1" baseline="40000">
                <a:solidFill>
                  <a:schemeClr val="accent1"/>
                </a:solidFill>
              </a:rPr>
              <a:t> n</a:t>
            </a:r>
            <a:r>
              <a:rPr lang="en-US">
                <a:solidFill>
                  <a:schemeClr val="accent1"/>
                </a:solidFill>
              </a:rPr>
              <a:t>=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 baseline="40000">
                <a:solidFill>
                  <a:schemeClr val="accent1"/>
                </a:solidFill>
              </a:rPr>
              <a:t>lg</a:t>
            </a:r>
            <a:r>
              <a:rPr lang="en-US" i="1" baseline="40000">
                <a:solidFill>
                  <a:schemeClr val="accent1"/>
                </a:solidFill>
              </a:rPr>
              <a:t> 3</a:t>
            </a:r>
            <a:r>
              <a:rPr lang="en-US">
                <a:solidFill>
                  <a:schemeClr val="accent1"/>
                </a:solidFill>
              </a:rPr>
              <a:t>; A/B =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 baseline="40000">
                <a:solidFill>
                  <a:schemeClr val="accent1"/>
                </a:solidFill>
              </a:rPr>
              <a:t>lg(4/3)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baseline="40000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</a:t>
            </a:r>
            <a:r>
              <a:rPr lang="en-US">
                <a:solidFill>
                  <a:schemeClr val="accent1"/>
                </a:solidFill>
              </a:rPr>
              <a:t> as 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</a:t>
            </a:r>
          </a:p>
        </p:txBody>
      </p:sp>
      <p:sp>
        <p:nvSpPr>
          <p:cNvPr id="448525" name="Text Box 13"/>
          <p:cNvSpPr txBox="1">
            <a:spLocks noChangeArrowheads="1"/>
          </p:cNvSpPr>
          <p:nvPr/>
        </p:nvSpPr>
        <p:spPr bwMode="auto">
          <a:xfrm>
            <a:off x="806450" y="5346700"/>
            <a:ext cx="4208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sz="2800" b="1">
                <a:solidFill>
                  <a:schemeClr val="hlink"/>
                </a:solidFill>
              </a:rPr>
              <a:t>lg</a:t>
            </a:r>
            <a:r>
              <a:rPr lang="en-US" sz="2800" b="1" baseline="30000">
                <a:solidFill>
                  <a:schemeClr val="hlink"/>
                </a:solidFill>
              </a:rPr>
              <a:t>2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		                            </a:t>
            </a:r>
            <a:r>
              <a:rPr lang="en-US" sz="2800" b="1" i="1">
                <a:solidFill>
                  <a:schemeClr val="hlink"/>
                </a:solidFill>
              </a:rPr>
              <a:t>n</a:t>
            </a:r>
            <a:r>
              <a:rPr lang="en-US" sz="2800" b="1" baseline="30000">
                <a:solidFill>
                  <a:schemeClr val="hlink"/>
                </a:solidFill>
              </a:rPr>
              <a:t>1/2</a:t>
            </a:r>
          </a:p>
        </p:txBody>
      </p:sp>
      <p:sp>
        <p:nvSpPr>
          <p:cNvPr id="448527" name="Text Box 15"/>
          <p:cNvSpPr txBox="1">
            <a:spLocks noChangeArrowheads="1"/>
          </p:cNvSpPr>
          <p:nvPr/>
        </p:nvSpPr>
        <p:spPr bwMode="auto">
          <a:xfrm>
            <a:off x="214313" y="5842000"/>
            <a:ext cx="76184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lim</a:t>
            </a:r>
            <a:r>
              <a:rPr lang="en-US" i="1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( </a:t>
            </a:r>
            <a:r>
              <a:rPr lang="en-US">
                <a:solidFill>
                  <a:schemeClr val="accent1"/>
                </a:solidFill>
              </a:rPr>
              <a:t>lg</a:t>
            </a:r>
            <a:r>
              <a:rPr lang="en-US" i="1" baseline="30000">
                <a:solidFill>
                  <a:schemeClr val="accent1"/>
                </a:solidFill>
              </a:rPr>
              <a:t>a</a:t>
            </a:r>
            <a:r>
              <a:rPr lang="en-US" baseline="30000">
                <a:solidFill>
                  <a:schemeClr val="accent1"/>
                </a:solidFill>
              </a:rPr>
              <a:t> 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 / </a:t>
            </a:r>
            <a:r>
              <a:rPr lang="en-US" i="1">
                <a:solidFill>
                  <a:schemeClr val="accent1"/>
                </a:solidFill>
              </a:rPr>
              <a:t>n</a:t>
            </a:r>
            <a:r>
              <a:rPr lang="en-US" i="1" baseline="30000">
                <a:solidFill>
                  <a:schemeClr val="accent1"/>
                </a:solidFill>
              </a:rPr>
              <a:t>b </a:t>
            </a:r>
            <a:r>
              <a:rPr lang="en-US">
                <a:solidFill>
                  <a:schemeClr val="accent1"/>
                </a:solidFill>
              </a:rPr>
              <a:t>) = 0 (here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= 2 and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>
                <a:solidFill>
                  <a:schemeClr val="accent1"/>
                </a:solidFill>
              </a:rPr>
              <a:t> = 1/2)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chemeClr val="accent1"/>
                </a:solidFill>
              </a:rPr>
              <a:t> A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i="1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o </a:t>
            </a:r>
            <a:r>
              <a:rPr lang="en-US">
                <a:solidFill>
                  <a:schemeClr val="accent1"/>
                </a:solidFill>
              </a:rPr>
              <a:t>(B)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2000" i="1" baseline="60000">
                <a:solidFill>
                  <a:schemeClr val="accent1"/>
                </a:solidFill>
              </a:rPr>
              <a:t>n</a:t>
            </a:r>
            <a:r>
              <a:rPr lang="en-US" sz="2000" baseline="60000">
                <a:solidFill>
                  <a:schemeClr val="accent1"/>
                </a:solidFill>
                <a:sym typeface="Symbol" pitchFamily="18" charset="2"/>
              </a:rPr>
              <a:t>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8528" name="Text Box 16"/>
          <p:cNvSpPr txBox="1">
            <a:spLocks noChangeArrowheads="1"/>
          </p:cNvSpPr>
          <p:nvPr/>
        </p:nvSpPr>
        <p:spPr bwMode="auto">
          <a:xfrm>
            <a:off x="6537325" y="2244725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A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</a:t>
            </a:r>
            <a:r>
              <a:rPr 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29" name="Text Box 17"/>
          <p:cNvSpPr txBox="1">
            <a:spLocks noChangeArrowheads="1"/>
          </p:cNvSpPr>
          <p:nvPr/>
        </p:nvSpPr>
        <p:spPr bwMode="auto">
          <a:xfrm>
            <a:off x="6537325" y="3332163"/>
            <a:ext cx="1406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A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</a:t>
            </a:r>
            <a:r>
              <a:rPr 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30" name="Text Box 18"/>
          <p:cNvSpPr txBox="1">
            <a:spLocks noChangeArrowheads="1"/>
          </p:cNvSpPr>
          <p:nvPr/>
        </p:nvSpPr>
        <p:spPr bwMode="auto">
          <a:xfrm>
            <a:off x="6602413" y="4370388"/>
            <a:ext cx="1390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A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 i="1">
                <a:solidFill>
                  <a:srgbClr val="FF3300"/>
                </a:solidFill>
                <a:sym typeface="Symbol" pitchFamily="18" charset="2"/>
              </a:rPr>
              <a:t></a:t>
            </a:r>
            <a:r>
              <a:rPr 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31" name="Text Box 19"/>
          <p:cNvSpPr txBox="1">
            <a:spLocks noChangeArrowheads="1"/>
          </p:cNvSpPr>
          <p:nvPr/>
        </p:nvSpPr>
        <p:spPr bwMode="auto">
          <a:xfrm>
            <a:off x="6610350" y="5346700"/>
            <a:ext cx="1423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A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 i="1">
                <a:solidFill>
                  <a:srgbClr val="FF3300"/>
                </a:solidFill>
                <a:latin typeface="Symbol" pitchFamily="18" charset="2"/>
                <a:sym typeface="Symbol" pitchFamily="18" charset="2"/>
              </a:rPr>
              <a:t>o </a:t>
            </a:r>
            <a:r>
              <a:rPr lang="en-US" b="1">
                <a:solidFill>
                  <a:srgbClr val="FF3300"/>
                </a:solidFill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0" grpId="0" autoUpdateAnimBg="0"/>
      <p:bldP spid="448522" grpId="0" autoUpdateAnimBg="0"/>
      <p:bldP spid="448524" grpId="0" autoUpdateAnimBg="0"/>
      <p:bldP spid="448527" grpId="0" autoUpdateAnimBg="0"/>
      <p:bldP spid="448528" grpId="0" autoUpdateAnimBg="0"/>
      <p:bldP spid="448529" grpId="0" autoUpdateAnimBg="0"/>
      <p:bldP spid="448530" grpId="0" autoUpdateAnimBg="0"/>
      <p:bldP spid="4485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sz="2800" b="1"/>
              <a:t>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Q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 i="1">
                <a:solidFill>
                  <a:srgbClr val="CC0000"/>
                </a:solidFill>
              </a:rPr>
              <a:t>O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W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 i="1">
                <a:solidFill>
                  <a:srgbClr val="CC0000"/>
                </a:solidFill>
              </a:rPr>
              <a:t>o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w</a:t>
            </a:r>
            <a:endParaRPr lang="en-US" sz="2800" b="1">
              <a:solidFill>
                <a:srgbClr val="CC0000"/>
              </a:solidFill>
            </a:endParaRPr>
          </a:p>
          <a:p>
            <a:r>
              <a:rPr lang="en-US" sz="2800"/>
              <a:t>Defined for functions over the natural numbers.</a:t>
            </a:r>
          </a:p>
          <a:p>
            <a:pPr lvl="1"/>
            <a:r>
              <a:rPr lang="en-US" b="1" u="sng">
                <a:solidFill>
                  <a:schemeClr val="hlink"/>
                </a:solidFill>
              </a:rPr>
              <a:t>Ex: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Describes how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grows in comparison to 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r>
              <a:rPr lang="en-US" sz="2800"/>
              <a:t>Define a </a:t>
            </a:r>
            <a:r>
              <a:rPr lang="en-US" sz="2800" b="1" i="1">
                <a:solidFill>
                  <a:srgbClr val="CC0000"/>
                </a:solidFill>
              </a:rPr>
              <a:t>set</a:t>
            </a:r>
            <a:r>
              <a:rPr lang="en-US" sz="2800"/>
              <a:t> of functions; in practice used to compare two function sizes.</a:t>
            </a:r>
          </a:p>
          <a:p>
            <a:r>
              <a:rPr lang="en-US" sz="2800"/>
              <a:t>The notations describe different rate-of-growth relations between the defining function and the defined set of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2"/>
          </p:nvPr>
        </p:nvSpPr>
        <p:spPr>
          <a:ln/>
        </p:spPr>
        <p:txBody>
          <a:bodyPr/>
          <a:lstStyle/>
          <a:p>
            <a:fld id="{5C5B1B8F-752D-416E-AFB4-16EBF0529A7B}" type="datetime3">
              <a:rPr lang="en-US"/>
              <a:pPr/>
              <a:t>12 January 2021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 122, Spring 2004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Summations – Review 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100138"/>
            <a:ext cx="7772400" cy="5178425"/>
          </a:xfrm>
        </p:spPr>
        <p:txBody>
          <a:bodyPr/>
          <a:lstStyle/>
          <a:p>
            <a:r>
              <a:rPr lang="en-US"/>
              <a:t>Why do we need summation formulas? 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solidFill>
                  <a:srgbClr val="CC0000"/>
                </a:solidFill>
              </a:rPr>
              <a:t>For computing the running times of iterative constructs</a:t>
            </a:r>
            <a:r>
              <a:rPr lang="en-US"/>
              <a:t> (loops). (CLRS – Appendix A)</a:t>
            </a:r>
          </a:p>
          <a:p>
            <a:pPr lvl="1">
              <a:buFont typeface="Wingdings" pitchFamily="2" charset="2"/>
              <a:buNone/>
            </a:pPr>
            <a:r>
              <a:rPr lang="en-US" b="1" u="sng">
                <a:solidFill>
                  <a:schemeClr val="hlink"/>
                </a:solidFill>
              </a:rPr>
              <a:t>Example:</a:t>
            </a:r>
            <a:r>
              <a:rPr lang="en-US"/>
              <a:t>  Maximum Subvector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Given an array </a:t>
            </a:r>
            <a:r>
              <a:rPr lang="en-US" i="1"/>
              <a:t>A</a:t>
            </a:r>
            <a:r>
              <a:rPr lang="en-US"/>
              <a:t>[1…</a:t>
            </a:r>
            <a:r>
              <a:rPr lang="en-US" i="1"/>
              <a:t>n</a:t>
            </a:r>
            <a:r>
              <a:rPr lang="en-US"/>
              <a:t>] of numeric values (can be positive, zero, and negative) determine the subvector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…</a:t>
            </a:r>
            <a:r>
              <a:rPr lang="en-US" i="1"/>
              <a:t>j</a:t>
            </a:r>
            <a:r>
              <a:rPr lang="en-US"/>
              <a:t>] (1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i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j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n) whose sum of elements is maximum over all subvectors.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376862" name="Group 30"/>
          <p:cNvGraphicFramePr>
            <a:graphicFrameLocks noGrp="1"/>
          </p:cNvGraphicFramePr>
          <p:nvPr/>
        </p:nvGraphicFramePr>
        <p:xfrm>
          <a:off x="1611313" y="5648325"/>
          <a:ext cx="4830762" cy="604838"/>
        </p:xfrm>
        <a:graphic>
          <a:graphicData uri="http://schemas.openxmlformats.org/drawingml/2006/table">
            <a:tbl>
              <a:tblPr/>
              <a:tblGrid>
                <a:gridCol w="1208087"/>
                <a:gridCol w="1208088"/>
                <a:gridCol w="1206500"/>
                <a:gridCol w="1208087"/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623888" y="1106488"/>
            <a:ext cx="6307137" cy="306228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MaxSubvector</a:t>
            </a:r>
            <a:r>
              <a:rPr lang="en-US" i="1">
                <a:solidFill>
                  <a:srgbClr val="010000"/>
                </a:solidFill>
              </a:rPr>
              <a:t>(A,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n</a:t>
            </a:r>
            <a:r>
              <a:rPr lang="en-US">
                <a:solidFill>
                  <a:srgbClr val="010000"/>
                </a:solidFill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</a:t>
            </a:r>
            <a:r>
              <a:rPr lang="en-US" i="1">
                <a:solidFill>
                  <a:srgbClr val="010000"/>
                </a:solidFill>
              </a:rPr>
              <a:t>maxsum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</a:t>
            </a:r>
            <a:r>
              <a:rPr lang="en-US" b="1">
                <a:solidFill>
                  <a:srgbClr val="010000"/>
                </a:solidFill>
              </a:rPr>
              <a:t>for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i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1 </a:t>
            </a:r>
            <a:r>
              <a:rPr lang="en-US" b="1">
                <a:solidFill>
                  <a:srgbClr val="010000"/>
                </a:solidFill>
              </a:rPr>
              <a:t>to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    </a:t>
            </a:r>
            <a:r>
              <a:rPr lang="en-US" b="1">
                <a:solidFill>
                  <a:srgbClr val="010000"/>
                </a:solidFill>
              </a:rPr>
              <a:t>do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b="1">
                <a:solidFill>
                  <a:srgbClr val="010000"/>
                </a:solidFill>
              </a:rPr>
              <a:t>for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j</a:t>
            </a:r>
            <a:r>
              <a:rPr lang="en-US">
                <a:solidFill>
                  <a:srgbClr val="010000"/>
                </a:solidFill>
              </a:rPr>
              <a:t> = </a:t>
            </a:r>
            <a:r>
              <a:rPr lang="en-US" i="1">
                <a:solidFill>
                  <a:srgbClr val="010000"/>
                </a:solidFill>
              </a:rPr>
              <a:t>i</a:t>
            </a:r>
            <a:r>
              <a:rPr lang="en-US">
                <a:solidFill>
                  <a:srgbClr val="010000"/>
                </a:solidFill>
              </a:rPr>
              <a:t> to </a:t>
            </a:r>
            <a:r>
              <a:rPr lang="en-US" i="1">
                <a:solidFill>
                  <a:srgbClr val="010000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	      </a:t>
            </a:r>
            <a:r>
              <a:rPr lang="en-US" i="1">
                <a:solidFill>
                  <a:srgbClr val="010000"/>
                </a:solidFill>
              </a:rPr>
              <a:t>sum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	      </a:t>
            </a:r>
            <a:r>
              <a:rPr lang="en-US" b="1">
                <a:solidFill>
                  <a:srgbClr val="010000"/>
                </a:solidFill>
              </a:rPr>
              <a:t>for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k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i</a:t>
            </a:r>
            <a:r>
              <a:rPr lang="en-US">
                <a:solidFill>
                  <a:srgbClr val="010000"/>
                </a:solidFill>
              </a:rPr>
              <a:t> to </a:t>
            </a:r>
            <a:r>
              <a:rPr lang="en-US" i="1">
                <a:solidFill>
                  <a:srgbClr val="010000"/>
                </a:solidFill>
              </a:rPr>
              <a:t>j</a:t>
            </a:r>
            <a:r>
              <a:rPr lang="en-US">
                <a:solidFill>
                  <a:srgbClr val="010000"/>
                </a:solidFill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		</a:t>
            </a:r>
            <a:r>
              <a:rPr lang="en-US" b="1">
                <a:solidFill>
                  <a:srgbClr val="010000"/>
                </a:solidFill>
              </a:rPr>
              <a:t>do </a:t>
            </a:r>
            <a:r>
              <a:rPr lang="en-US" i="1">
                <a:solidFill>
                  <a:srgbClr val="010000"/>
                </a:solidFill>
              </a:rPr>
              <a:t>sum</a:t>
            </a:r>
            <a:r>
              <a:rPr lang="en-US">
                <a:solidFill>
                  <a:srgbClr val="010000"/>
                </a:solidFill>
              </a:rPr>
              <a:t> += </a:t>
            </a:r>
            <a:r>
              <a:rPr lang="en-US" i="1">
                <a:solidFill>
                  <a:srgbClr val="010000"/>
                </a:solidFill>
              </a:rPr>
              <a:t>A</a:t>
            </a:r>
            <a:r>
              <a:rPr lang="en-US">
                <a:solidFill>
                  <a:srgbClr val="010000"/>
                </a:solidFill>
              </a:rPr>
              <a:t>[</a:t>
            </a:r>
            <a:r>
              <a:rPr lang="en-US" i="1">
                <a:solidFill>
                  <a:srgbClr val="010000"/>
                </a:solidFill>
              </a:rPr>
              <a:t>k</a:t>
            </a:r>
            <a:r>
              <a:rPr lang="en-US">
                <a:solidFill>
                  <a:srgbClr val="010000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	      </a:t>
            </a:r>
            <a:r>
              <a:rPr lang="en-US" i="1">
                <a:solidFill>
                  <a:srgbClr val="010000"/>
                </a:solidFill>
              </a:rPr>
              <a:t>maxsum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latin typeface="Symbol" pitchFamily="18" charset="2"/>
              </a:rPr>
              <a:t>¬</a:t>
            </a:r>
            <a:r>
              <a:rPr lang="en-US">
                <a:solidFill>
                  <a:srgbClr val="010000"/>
                </a:solidFill>
              </a:rPr>
              <a:t> max(</a:t>
            </a:r>
            <a:r>
              <a:rPr lang="en-US" i="1">
                <a:solidFill>
                  <a:srgbClr val="010000"/>
                </a:solidFill>
              </a:rPr>
              <a:t>sum</a:t>
            </a:r>
            <a:r>
              <a:rPr lang="en-US">
                <a:solidFill>
                  <a:srgbClr val="010000"/>
                </a:solidFill>
              </a:rPr>
              <a:t>, </a:t>
            </a:r>
            <a:r>
              <a:rPr lang="en-US" i="1">
                <a:solidFill>
                  <a:srgbClr val="010000"/>
                </a:solidFill>
              </a:rPr>
              <a:t>maxsum</a:t>
            </a:r>
            <a:r>
              <a:rPr lang="en-US">
                <a:solidFill>
                  <a:srgbClr val="01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10000"/>
                </a:solidFill>
              </a:rPr>
              <a:t>	</a:t>
            </a:r>
            <a:r>
              <a:rPr lang="en-US" b="1">
                <a:solidFill>
                  <a:srgbClr val="010000"/>
                </a:solidFill>
              </a:rPr>
              <a:t>return</a:t>
            </a:r>
            <a:r>
              <a:rPr lang="en-US">
                <a:solidFill>
                  <a:srgbClr val="010000"/>
                </a:solidFill>
              </a:rPr>
              <a:t> maxsum</a:t>
            </a:r>
            <a:endParaRPr lang="en-US" sz="2800"/>
          </a:p>
        </p:txBody>
      </p:sp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531813" y="4443413"/>
            <a:ext cx="7188200" cy="177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</a:rPr>
              <a:t>               </a:t>
            </a:r>
            <a:r>
              <a:rPr lang="en-US" sz="2000" i="1" baseline="-30000">
                <a:solidFill>
                  <a:srgbClr val="CC0000"/>
                </a:solidFill>
              </a:rPr>
              <a:t>n     n      j</a:t>
            </a:r>
          </a:p>
          <a:p>
            <a:pPr>
              <a:lnSpc>
                <a:spcPct val="90000"/>
              </a:lnSpc>
              <a:buFont typeface="Wingdings" pitchFamily="2" charset="2"/>
              <a:buChar char="w"/>
            </a:pPr>
            <a:r>
              <a:rPr lang="en-US">
                <a:solidFill>
                  <a:srgbClr val="CC0000"/>
                </a:solidFill>
                <a:sym typeface="Symbol" pitchFamily="18" charset="2"/>
              </a:rPr>
              <a:t>T(n) =   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</a:rPr>
              <a:t>             </a:t>
            </a:r>
            <a:r>
              <a:rPr lang="en-US" sz="2000" i="1" baseline="30000">
                <a:solidFill>
                  <a:srgbClr val="CC0000"/>
                </a:solidFill>
              </a:rPr>
              <a:t>i=1   j=i  k=i</a:t>
            </a:r>
            <a:endParaRPr lang="en-US" i="1" baseline="300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</a:pPr>
            <a:r>
              <a:rPr lang="en-US" sz="2000">
                <a:solidFill>
                  <a:srgbClr val="CC0000"/>
                </a:solidFill>
              </a:rPr>
              <a:t>NOTE:  This is not a simplified solution.  What </a:t>
            </a:r>
            <a:r>
              <a:rPr lang="en-US" sz="2000" i="1">
                <a:solidFill>
                  <a:srgbClr val="CC0000"/>
                </a:solidFill>
              </a:rPr>
              <a:t>is</a:t>
            </a:r>
            <a:r>
              <a:rPr lang="en-US" sz="2000">
                <a:solidFill>
                  <a:srgbClr val="CC0000"/>
                </a:solidFill>
              </a:rPr>
              <a:t> the final answer?</a:t>
            </a:r>
          </a:p>
          <a:p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277225" cy="4876800"/>
          </a:xfrm>
        </p:spPr>
        <p:txBody>
          <a:bodyPr/>
          <a:lstStyle/>
          <a:p>
            <a:r>
              <a:rPr lang="en-US" sz="2400" b="1">
                <a:solidFill>
                  <a:srgbClr val="CC0000"/>
                </a:solidFill>
              </a:rPr>
              <a:t>Constant Series:</a:t>
            </a:r>
            <a:r>
              <a:rPr lang="en-US" sz="2400"/>
              <a:t> For integers </a:t>
            </a:r>
            <a:r>
              <a:rPr lang="en-US" sz="2400" i="1"/>
              <a:t>a </a:t>
            </a:r>
            <a:r>
              <a:rPr lang="en-US" sz="2400"/>
              <a:t>and </a:t>
            </a:r>
            <a:r>
              <a:rPr lang="en-US" sz="2400" i="1"/>
              <a:t>b</a:t>
            </a:r>
            <a:r>
              <a:rPr lang="en-US" sz="2400"/>
              <a:t>, </a:t>
            </a:r>
            <a:r>
              <a:rPr lang="en-US" sz="2400" i="1"/>
              <a:t>a </a:t>
            </a:r>
            <a:r>
              <a:rPr lang="en-US" sz="2400">
                <a:sym typeface="Symbol" pitchFamily="18" charset="2"/>
              </a:rPr>
              <a:t>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,</a:t>
            </a:r>
            <a:endParaRPr 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CC0000"/>
                </a:solidFill>
              </a:rPr>
              <a:t>Linear Series (Arithmetic Series):</a:t>
            </a:r>
            <a:r>
              <a:rPr lang="en-US" sz="2400"/>
              <a:t> 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</a:t>
            </a:r>
          </a:p>
          <a:p>
            <a:endParaRPr lang="en-US" sz="2400"/>
          </a:p>
          <a:p>
            <a:endParaRPr lang="en-US" sz="2400"/>
          </a:p>
          <a:p>
            <a:endParaRPr lang="en-US" sz="2400" b="1">
              <a:solidFill>
                <a:srgbClr val="CC0000"/>
              </a:solidFill>
            </a:endParaRPr>
          </a:p>
          <a:p>
            <a:r>
              <a:rPr lang="en-US" sz="2400" b="1">
                <a:solidFill>
                  <a:srgbClr val="CC0000"/>
                </a:solidFill>
              </a:rPr>
              <a:t>Quadratic Series: </a:t>
            </a:r>
            <a:r>
              <a:rPr lang="en-US" sz="2400"/>
              <a:t>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</a:t>
            </a:r>
          </a:p>
          <a:p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000"/>
              <a:t>                             </a:t>
            </a:r>
            <a:endParaRPr lang="en-US" sz="2000" i="1"/>
          </a:p>
          <a:p>
            <a:pPr>
              <a:buFont typeface="Wingdings" pitchFamily="2" charset="2"/>
              <a:buNone/>
            </a:pPr>
            <a:endParaRPr lang="en-US" sz="1400" i="1" baseline="30000">
              <a:solidFill>
                <a:srgbClr val="3DDE2C"/>
              </a:solidFill>
            </a:endParaRPr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3198813" y="1825625"/>
          <a:ext cx="1739900" cy="812800"/>
        </p:xfrm>
        <a:graphic>
          <a:graphicData uri="http://schemas.openxmlformats.org/presentationml/2006/ole">
            <p:oleObj spid="_x0000_s378887" name="Equation" r:id="rId3" imgW="1739880" imgH="812520" progId="Equation.3">
              <p:embed/>
            </p:oleObj>
          </a:graphicData>
        </a:graphic>
      </p:graphicFrame>
      <p:graphicFrame>
        <p:nvGraphicFramePr>
          <p:cNvPr id="378888" name="Object 8"/>
          <p:cNvGraphicFramePr>
            <a:graphicFrameLocks noChangeAspect="1"/>
          </p:cNvGraphicFramePr>
          <p:nvPr/>
        </p:nvGraphicFramePr>
        <p:xfrm>
          <a:off x="2543175" y="3656013"/>
          <a:ext cx="3479800" cy="812800"/>
        </p:xfrm>
        <a:graphic>
          <a:graphicData uri="http://schemas.openxmlformats.org/presentationml/2006/ole">
            <p:oleObj spid="_x0000_s378888" name="Equation" r:id="rId4" imgW="3479760" imgH="812520" progId="Equation.3">
              <p:embed/>
            </p:oleObj>
          </a:graphicData>
        </a:graphic>
      </p:graphicFrame>
      <p:graphicFrame>
        <p:nvGraphicFramePr>
          <p:cNvPr id="378889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2543175" y="5159375"/>
          <a:ext cx="4152900" cy="685800"/>
        </p:xfrm>
        <a:graphic>
          <a:graphicData uri="http://schemas.openxmlformats.org/presentationml/2006/ole">
            <p:oleObj spid="_x0000_s378889" name="Equation" r:id="rId5" imgW="492732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239838"/>
            <a:ext cx="7772400" cy="4114800"/>
          </a:xfrm>
        </p:spPr>
        <p:txBody>
          <a:bodyPr/>
          <a:lstStyle/>
          <a:p>
            <a:r>
              <a:rPr lang="en-US" sz="2400" b="1">
                <a:solidFill>
                  <a:srgbClr val="CC0000"/>
                </a:solidFill>
              </a:rPr>
              <a:t>Cubic Series: </a:t>
            </a:r>
            <a:r>
              <a:rPr lang="en-US" sz="2400"/>
              <a:t>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 b="1">
              <a:solidFill>
                <a:srgbClr val="CC0000"/>
              </a:solidFill>
            </a:endParaRPr>
          </a:p>
          <a:p>
            <a:r>
              <a:rPr lang="en-US" sz="2400" b="1">
                <a:solidFill>
                  <a:srgbClr val="CC0000"/>
                </a:solidFill>
              </a:rPr>
              <a:t>Geometric Series:</a:t>
            </a:r>
            <a:r>
              <a:rPr lang="en-US" sz="2400"/>
              <a:t>  For real </a:t>
            </a: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1,</a:t>
            </a:r>
          </a:p>
          <a:p>
            <a:endParaRPr lang="en-US" sz="2400"/>
          </a:p>
          <a:p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    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For |</a:t>
            </a:r>
            <a:r>
              <a:rPr lang="en-US" sz="2400" i="1"/>
              <a:t>x</a:t>
            </a:r>
            <a:r>
              <a:rPr lang="en-US" sz="2400"/>
              <a:t>| &lt; 1,</a:t>
            </a:r>
          </a:p>
          <a:p>
            <a:pPr>
              <a:buFont typeface="Wingdings" pitchFamily="2" charset="2"/>
              <a:buNone/>
            </a:pPr>
            <a:r>
              <a:rPr lang="en-US" sz="2000" i="1" baseline="-20000">
                <a:solidFill>
                  <a:srgbClr val="3DDE2C"/>
                </a:solidFill>
              </a:rPr>
              <a:t>      </a:t>
            </a:r>
            <a:endParaRPr lang="en-US" sz="1000" i="1" baseline="30000">
              <a:solidFill>
                <a:srgbClr val="3DDE2C"/>
              </a:solidFill>
            </a:endParaRP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2444750" y="1797050"/>
          <a:ext cx="4254500" cy="825500"/>
        </p:xfrm>
        <a:graphic>
          <a:graphicData uri="http://schemas.openxmlformats.org/presentationml/2006/ole">
            <p:oleObj spid="_x0000_s420868" name="Equation" r:id="rId3" imgW="4254480" imgH="825480" progId="Equation.3">
              <p:embed/>
            </p:oleObj>
          </a:graphicData>
        </a:graphic>
      </p:graphicFrame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2108200" y="3873500"/>
          <a:ext cx="4330700" cy="825500"/>
        </p:xfrm>
        <a:graphic>
          <a:graphicData uri="http://schemas.openxmlformats.org/presentationml/2006/ole">
            <p:oleObj spid="_x0000_s420870" name="Equation" r:id="rId4" imgW="4330440" imgH="825480" progId="Equation.3">
              <p:embed/>
            </p:oleObj>
          </a:graphicData>
        </a:graphic>
      </p:graphicFrame>
      <p:graphicFrame>
        <p:nvGraphicFramePr>
          <p:cNvPr id="420871" name="Object 7"/>
          <p:cNvGraphicFramePr>
            <a:graphicFrameLocks noChangeAspect="1"/>
          </p:cNvGraphicFramePr>
          <p:nvPr/>
        </p:nvGraphicFramePr>
        <p:xfrm>
          <a:off x="3024188" y="5130800"/>
          <a:ext cx="1549400" cy="812800"/>
        </p:xfrm>
        <a:graphic>
          <a:graphicData uri="http://schemas.openxmlformats.org/presentationml/2006/ole">
            <p:oleObj spid="_x0000_s420871" name="Equation" r:id="rId5" imgW="154908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914400"/>
            <a:ext cx="7772400" cy="496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/>
          </a:p>
          <a:p>
            <a:r>
              <a:rPr lang="en-US" sz="2400" b="1">
                <a:solidFill>
                  <a:srgbClr val="CC0000"/>
                </a:solidFill>
              </a:rPr>
              <a:t>Linear-Geometric Series:</a:t>
            </a:r>
            <a:r>
              <a:rPr lang="en-US" sz="2400"/>
              <a:t>  For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0, real </a:t>
            </a:r>
            <a:r>
              <a:rPr lang="en-US" sz="2400" i="1"/>
              <a:t>c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1,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CC0000"/>
                </a:solidFill>
              </a:rPr>
              <a:t>Harmonic Series: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th harmonic number,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I</a:t>
            </a:r>
            <a:r>
              <a:rPr lang="en-US" sz="2400" baseline="30000">
                <a:solidFill>
                  <a:schemeClr val="tx1"/>
                </a:solidFill>
                <a:sym typeface="Symbol" pitchFamily="18" charset="2"/>
              </a:rPr>
              <a:t>+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    </a:t>
            </a: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</a:rPr>
              <a:t>     </a:t>
            </a:r>
            <a:r>
              <a:rPr lang="en-US" sz="2000" i="1" baseline="-20000">
                <a:solidFill>
                  <a:srgbClr val="3DDE2C"/>
                </a:solidFill>
              </a:rPr>
              <a:t>    </a:t>
            </a:r>
          </a:p>
        </p:txBody>
      </p:sp>
      <p:graphicFrame>
        <p:nvGraphicFramePr>
          <p:cNvPr id="462853" name="Object 5"/>
          <p:cNvGraphicFramePr>
            <a:graphicFrameLocks noChangeAspect="1"/>
          </p:cNvGraphicFramePr>
          <p:nvPr/>
        </p:nvGraphicFramePr>
        <p:xfrm>
          <a:off x="1176338" y="2181225"/>
          <a:ext cx="7331075" cy="1071563"/>
        </p:xfrm>
        <a:graphic>
          <a:graphicData uri="http://schemas.openxmlformats.org/presentationml/2006/ole">
            <p:oleObj spid="_x0000_s462853" name="Equation" r:id="rId3" imgW="3124080" imgH="444240" progId="Equation.3">
              <p:embed/>
            </p:oleObj>
          </a:graphicData>
        </a:graphic>
      </p:graphicFrame>
      <p:graphicFrame>
        <p:nvGraphicFramePr>
          <p:cNvPr id="462856" name="Object 8"/>
          <p:cNvGraphicFramePr>
            <a:graphicFrameLocks noChangeAspect="1"/>
          </p:cNvGraphicFramePr>
          <p:nvPr/>
        </p:nvGraphicFramePr>
        <p:xfrm>
          <a:off x="1892300" y="4148138"/>
          <a:ext cx="2679700" cy="723900"/>
        </p:xfrm>
        <a:graphic>
          <a:graphicData uri="http://schemas.openxmlformats.org/presentationml/2006/ole">
            <p:oleObj spid="_x0000_s462856" name="Equation" r:id="rId4" imgW="2679480" imgH="723600" progId="Equation.3">
              <p:embed/>
            </p:oleObj>
          </a:graphicData>
        </a:graphic>
      </p:graphicFrame>
      <p:graphicFrame>
        <p:nvGraphicFramePr>
          <p:cNvPr id="462857" name="Object 9"/>
          <p:cNvGraphicFramePr>
            <a:graphicFrameLocks noChangeAspect="1"/>
          </p:cNvGraphicFramePr>
          <p:nvPr/>
        </p:nvGraphicFramePr>
        <p:xfrm>
          <a:off x="2347913" y="5070475"/>
          <a:ext cx="2527300" cy="812800"/>
        </p:xfrm>
        <a:graphic>
          <a:graphicData uri="http://schemas.openxmlformats.org/presentationml/2006/ole">
            <p:oleObj spid="_x0000_s462857" name="Equation" r:id="rId5" imgW="252720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Telescoping Series:</a:t>
            </a: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r>
              <a:rPr lang="en-US" b="1">
                <a:solidFill>
                  <a:srgbClr val="CC0000"/>
                </a:solidFill>
              </a:rPr>
              <a:t>Differentiating Series:  </a:t>
            </a:r>
            <a:r>
              <a:rPr lang="en-US">
                <a:solidFill>
                  <a:schemeClr val="tx1"/>
                </a:solidFill>
              </a:rPr>
              <a:t>For |</a:t>
            </a:r>
            <a:r>
              <a:rPr lang="en-US" i="1">
                <a:solidFill>
                  <a:schemeClr val="tx1"/>
                </a:solidFill>
              </a:rPr>
              <a:t>x</a:t>
            </a:r>
            <a:r>
              <a:rPr lang="en-US">
                <a:solidFill>
                  <a:schemeClr val="tx1"/>
                </a:solidFill>
              </a:rPr>
              <a:t>| &lt; 1,</a:t>
            </a:r>
            <a:endParaRPr lang="en-US" b="1">
              <a:solidFill>
                <a:srgbClr val="CC0000"/>
              </a:solidFill>
            </a:endParaRPr>
          </a:p>
          <a:p>
            <a:endParaRPr lang="en-US" b="1"/>
          </a:p>
        </p:txBody>
      </p:sp>
      <p:graphicFrame>
        <p:nvGraphicFramePr>
          <p:cNvPr id="463876" name="Object 4"/>
          <p:cNvGraphicFramePr>
            <a:graphicFrameLocks noChangeAspect="1"/>
          </p:cNvGraphicFramePr>
          <p:nvPr/>
        </p:nvGraphicFramePr>
        <p:xfrm>
          <a:off x="2867025" y="2016125"/>
          <a:ext cx="2527300" cy="812800"/>
        </p:xfrm>
        <a:graphic>
          <a:graphicData uri="http://schemas.openxmlformats.org/presentationml/2006/ole">
            <p:oleObj spid="_x0000_s463876" name="Equation" r:id="rId3" imgW="2527200" imgH="812520" progId="Equation.3">
              <p:embed/>
            </p:oleObj>
          </a:graphicData>
        </a:graphic>
      </p:graphicFrame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2867025" y="4524375"/>
          <a:ext cx="1981200" cy="825500"/>
        </p:xfrm>
        <a:graphic>
          <a:graphicData uri="http://schemas.openxmlformats.org/presentationml/2006/ole">
            <p:oleObj spid="_x0000_s463877" name="Equation" r:id="rId4" imgW="1981080" imgH="825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Approximation by integrals:</a:t>
            </a:r>
          </a:p>
          <a:p>
            <a:pPr lvl="1"/>
            <a:r>
              <a:rPr lang="en-US"/>
              <a:t>For monotonically increasing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pPr lvl="1"/>
            <a:r>
              <a:rPr lang="en-US"/>
              <a:t>For monotonically decreasing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endParaRPr lang="en-US" b="1" u="sng">
              <a:solidFill>
                <a:srgbClr val="CC0000"/>
              </a:solidFill>
            </a:endParaRPr>
          </a:p>
          <a:p>
            <a:endParaRPr lang="en-US" b="1" u="sng">
              <a:solidFill>
                <a:srgbClr val="CC0000"/>
              </a:solidFill>
            </a:endParaRPr>
          </a:p>
          <a:p>
            <a:r>
              <a:rPr lang="en-US" b="1" u="sng">
                <a:solidFill>
                  <a:srgbClr val="CC0000"/>
                </a:solidFill>
              </a:rPr>
              <a:t>How?</a:t>
            </a:r>
          </a:p>
        </p:txBody>
      </p:sp>
      <p:graphicFrame>
        <p:nvGraphicFramePr>
          <p:cNvPr id="464902" name="Object 6"/>
          <p:cNvGraphicFramePr>
            <a:graphicFrameLocks noChangeAspect="1"/>
          </p:cNvGraphicFramePr>
          <p:nvPr/>
        </p:nvGraphicFramePr>
        <p:xfrm>
          <a:off x="1841500" y="2540000"/>
          <a:ext cx="3937000" cy="889000"/>
        </p:xfrm>
        <a:graphic>
          <a:graphicData uri="http://schemas.openxmlformats.org/presentationml/2006/ole">
            <p:oleObj spid="_x0000_s464902" name="Equation" r:id="rId3" imgW="3936960" imgH="888840" progId="Equation.3">
              <p:embed/>
            </p:oleObj>
          </a:graphicData>
        </a:graphic>
      </p:graphicFrame>
      <p:graphicFrame>
        <p:nvGraphicFramePr>
          <p:cNvPr id="464903" name="Object 7"/>
          <p:cNvGraphicFramePr>
            <a:graphicFrameLocks noChangeAspect="1"/>
          </p:cNvGraphicFramePr>
          <p:nvPr/>
        </p:nvGraphicFramePr>
        <p:xfrm>
          <a:off x="1841500" y="4157663"/>
          <a:ext cx="3924300" cy="889000"/>
        </p:xfrm>
        <a:graphic>
          <a:graphicData uri="http://schemas.openxmlformats.org/presentationml/2006/ole">
            <p:oleObj spid="_x0000_s464903" name="Equation" r:id="rId4" imgW="392400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on Summations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>
                <a:solidFill>
                  <a:srgbClr val="CC0000"/>
                </a:solidFill>
              </a:rPr>
              <a:t>n</a:t>
            </a:r>
            <a:r>
              <a:rPr lang="en-US" b="1">
                <a:solidFill>
                  <a:srgbClr val="CC0000"/>
                </a:solidFill>
              </a:rPr>
              <a:t>th harmonic number</a:t>
            </a:r>
            <a:endParaRPr lang="en-US" b="1" i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  <a:p>
            <a:endParaRPr lang="en-US" b="1">
              <a:solidFill>
                <a:srgbClr val="CC0000"/>
              </a:solidFill>
            </a:endParaRPr>
          </a:p>
        </p:txBody>
      </p:sp>
      <p:graphicFrame>
        <p:nvGraphicFramePr>
          <p:cNvPr id="465925" name="Object 5"/>
          <p:cNvGraphicFramePr>
            <a:graphicFrameLocks noChangeAspect="1"/>
          </p:cNvGraphicFramePr>
          <p:nvPr/>
        </p:nvGraphicFramePr>
        <p:xfrm>
          <a:off x="1790700" y="2114550"/>
          <a:ext cx="2781300" cy="876300"/>
        </p:xfrm>
        <a:graphic>
          <a:graphicData uri="http://schemas.openxmlformats.org/presentationml/2006/ole">
            <p:oleObj spid="_x0000_s465925" name="Equation" r:id="rId3" imgW="2781000" imgH="876240" progId="Equation.3">
              <p:embed/>
            </p:oleObj>
          </a:graphicData>
        </a:graphic>
      </p:graphicFrame>
      <p:graphicFrame>
        <p:nvGraphicFramePr>
          <p:cNvPr id="465926" name="Object 6"/>
          <p:cNvGraphicFramePr>
            <a:graphicFrameLocks noChangeAspect="1"/>
          </p:cNvGraphicFramePr>
          <p:nvPr/>
        </p:nvGraphicFramePr>
        <p:xfrm>
          <a:off x="1790700" y="3429000"/>
          <a:ext cx="2120900" cy="876300"/>
        </p:xfrm>
        <a:graphic>
          <a:graphicData uri="http://schemas.openxmlformats.org/presentationml/2006/ole">
            <p:oleObj spid="_x0000_s465926" name="Equation" r:id="rId4" imgW="2120760" imgH="876240" progId="Equation.3">
              <p:embed/>
            </p:oleObj>
          </a:graphicData>
        </a:graphic>
      </p:graphicFrame>
      <p:graphicFrame>
        <p:nvGraphicFramePr>
          <p:cNvPr id="465927" name="Object 7"/>
          <p:cNvGraphicFramePr>
            <a:graphicFrameLocks noChangeAspect="1"/>
          </p:cNvGraphicFramePr>
          <p:nvPr/>
        </p:nvGraphicFramePr>
        <p:xfrm>
          <a:off x="1790700" y="4759325"/>
          <a:ext cx="2044700" cy="812800"/>
        </p:xfrm>
        <a:graphic>
          <a:graphicData uri="http://schemas.openxmlformats.org/presentationml/2006/ole">
            <p:oleObj spid="_x0000_s465927" name="Equation" r:id="rId5" imgW="2044440" imgH="81252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Chapter 4 of CLRS.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-notation</a:t>
            </a:r>
          </a:p>
        </p:txBody>
      </p:sp>
      <p:pic>
        <p:nvPicPr>
          <p:cNvPr id="394261" name="Picture 21" descr="graph_th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</p:spPr>
      </p:pic>
      <p:sp>
        <p:nvSpPr>
          <p:cNvPr id="394262" name="Rectangle 22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394263" name="Rectangle 2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>
                <a:sym typeface="Symbol" pitchFamily="18" charset="2"/>
              </a:rPr>
              <a:t>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big-Theta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263525" y="5567363"/>
            <a:ext cx="6350000" cy="48895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asymptotically tight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184150" y="4405313"/>
            <a:ext cx="47180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that</a:t>
            </a:r>
          </a:p>
          <a:p>
            <a:r>
              <a:rPr lang="en-US"/>
              <a:t>have the same </a:t>
            </a:r>
            <a:r>
              <a:rPr lang="en-US" i="1"/>
              <a:t>rate of growth</a:t>
            </a:r>
            <a:r>
              <a:rPr lang="en-US"/>
              <a:t> as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-notation</a:t>
            </a:r>
          </a:p>
        </p:txBody>
      </p:sp>
      <p:pic>
        <p:nvPicPr>
          <p:cNvPr id="485379" name="Picture 3" descr="graph_th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</p:spPr>
      </p:pic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>
                <a:sym typeface="Symbol" pitchFamily="18" charset="2"/>
              </a:rPr>
              <a:t>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big-Theta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184150" y="4591050"/>
            <a:ext cx="3897313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Technically,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 (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)).</a:t>
            </a:r>
          </a:p>
          <a:p>
            <a:r>
              <a:rPr lang="en-US">
                <a:sym typeface="Symbol" pitchFamily="18" charset="2"/>
              </a:rPr>
              <a:t>Older usage, 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= (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)).</a:t>
            </a:r>
          </a:p>
          <a:p>
            <a:r>
              <a:rPr lang="en-US">
                <a:sym typeface="Symbol" pitchFamily="18" charset="2"/>
              </a:rPr>
              <a:t>I’ll accept either… 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171450" y="6007100"/>
            <a:ext cx="565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n</a:t>
            </a:r>
            <a:r>
              <a:rPr lang="en-US" b="1"/>
              <a:t>) and </a:t>
            </a:r>
            <a:r>
              <a:rPr lang="en-US" b="1" i="1"/>
              <a:t>g</a:t>
            </a:r>
            <a:r>
              <a:rPr lang="en-US" b="1"/>
              <a:t>(</a:t>
            </a:r>
            <a:r>
              <a:rPr lang="en-US" b="1" i="1"/>
              <a:t>n</a:t>
            </a:r>
            <a:r>
              <a:rPr lang="en-US" b="1"/>
              <a:t>) are nonnegative, for large </a:t>
            </a:r>
            <a:r>
              <a:rPr lang="en-US" b="1" i="1"/>
              <a:t>n</a:t>
            </a:r>
            <a:r>
              <a:rPr lang="en-US" b="1"/>
              <a:t>. </a:t>
            </a:r>
            <a:endParaRPr lang="en-US" b="1" i="1" u="sng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87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10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 i="1"/>
              <a:t> </a:t>
            </a:r>
            <a:r>
              <a:rPr lang="en-US"/>
              <a:t>-</a:t>
            </a:r>
            <a:r>
              <a:rPr lang="en-US" i="1"/>
              <a:t> </a:t>
            </a:r>
            <a:r>
              <a:rPr lang="en-US"/>
              <a:t>3</a:t>
            </a:r>
            <a:r>
              <a:rPr lang="en-US" i="1"/>
              <a:t>n =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What constants for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, and 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 will work?</a:t>
            </a:r>
          </a:p>
          <a:p>
            <a:pPr>
              <a:lnSpc>
                <a:spcPct val="90000"/>
              </a:lnSpc>
            </a:pPr>
            <a:r>
              <a:rPr lang="en-US"/>
              <a:t>Make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 a little smaller than the leading coefficient, and 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b="1" i="1">
                <a:solidFill>
                  <a:srgbClr val="CC0000"/>
                </a:solidFill>
              </a:rPr>
              <a:t>To compare orders of growth, look at the leading term.</a:t>
            </a:r>
          </a:p>
          <a:p>
            <a:pPr>
              <a:lnSpc>
                <a:spcPct val="90000"/>
              </a:lnSpc>
            </a:pPr>
            <a:r>
              <a:rPr lang="en-US" u="sng">
                <a:solidFill>
                  <a:schemeClr val="hlink"/>
                </a:solidFill>
              </a:rPr>
              <a:t>Exercise:</a:t>
            </a:r>
            <a:r>
              <a:rPr lang="en-US">
                <a:solidFill>
                  <a:schemeClr val="tx1"/>
                </a:solidFill>
              </a:rPr>
              <a:t> Prove that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 baseline="30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/2-3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=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i="1">
              <a:solidFill>
                <a:srgbClr val="CC0000"/>
              </a:solidFill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</a:t>
            </a:r>
            <a:r>
              <a:rPr kumimoji="1" lang="en-US" sz="2600" b="1">
                <a:solidFill>
                  <a:srgbClr val="FF3300"/>
                </a:solidFill>
              </a:rPr>
              <a:t>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600" b="1" i="1">
                <a:solidFill>
                  <a:srgbClr val="CC0000"/>
                </a:solidFill>
              </a:rPr>
              <a:t>n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600" b="1" i="1">
                <a:solidFill>
                  <a:srgbClr val="CC0000"/>
                </a:solidFill>
              </a:rPr>
              <a:t>  n</a:t>
            </a:r>
            <a:r>
              <a:rPr kumimoji="1" lang="en-US" sz="2600" b="1" baseline="-25000">
                <a:solidFill>
                  <a:srgbClr val="CC0000"/>
                </a:solidFill>
              </a:rPr>
              <a:t>0</a:t>
            </a:r>
            <a:r>
              <a:rPr kumimoji="1" lang="en-US" sz="2600">
                <a:solidFill>
                  <a:srgbClr val="CC0000"/>
                </a:solidFill>
              </a:rPr>
              <a:t>,    </a:t>
            </a:r>
            <a:r>
              <a:rPr kumimoji="1" lang="en-US" sz="2600" b="1">
                <a:solidFill>
                  <a:schemeClr val="hlink"/>
                </a:solidFill>
              </a:rPr>
              <a:t>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535362"/>
          </a:xfrm>
        </p:spPr>
        <p:txBody>
          <a:bodyPr/>
          <a:lstStyle/>
          <a:p>
            <a:r>
              <a:rPr lang="en-US"/>
              <a:t>Is 3</a:t>
            </a:r>
            <a:r>
              <a:rPr lang="en-US" i="1"/>
              <a:t>n</a:t>
            </a:r>
            <a:r>
              <a:rPr lang="en-US" baseline="30000"/>
              <a:t>3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) ??</a:t>
            </a:r>
          </a:p>
          <a:p>
            <a:r>
              <a:rPr lang="en-US"/>
              <a:t>How about 2</a:t>
            </a:r>
            <a:r>
              <a:rPr lang="en-US" baseline="30000"/>
              <a:t>2</a:t>
            </a:r>
            <a:r>
              <a:rPr lang="en-US" i="1" baseline="30000"/>
              <a:t>n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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(2</a:t>
            </a:r>
            <a:r>
              <a:rPr lang="en-US" i="1" baseline="30000"/>
              <a:t>n</a:t>
            </a:r>
            <a:r>
              <a:rPr lang="en-US"/>
              <a:t>)??</a:t>
            </a:r>
          </a:p>
          <a:p>
            <a:pPr>
              <a:buFont typeface="Wingdings" pitchFamily="2" charset="2"/>
              <a:buNone/>
            </a:pPr>
            <a:endParaRPr lang="en-US" b="1" i="1">
              <a:solidFill>
                <a:srgbClr val="CC0000"/>
              </a:solidFill>
            </a:endParaRPr>
          </a:p>
        </p:txBody>
      </p:sp>
      <p:sp>
        <p:nvSpPr>
          <p:cNvPr id="479237" name="Rectangle 5"/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600" b="1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</a:t>
            </a:r>
            <a:r>
              <a:rPr kumimoji="1" lang="en-US" sz="2600" b="1">
                <a:solidFill>
                  <a:srgbClr val="FF3300"/>
                </a:solidFill>
              </a:rPr>
              <a:t>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600" b="1" i="1">
                <a:solidFill>
                  <a:srgbClr val="CC0000"/>
                </a:solidFill>
              </a:rPr>
              <a:t>n </a:t>
            </a:r>
            <a:r>
              <a:rPr kumimoji="1" lang="en-US" sz="26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600" b="1" i="1">
                <a:solidFill>
                  <a:srgbClr val="CC0000"/>
                </a:solidFill>
              </a:rPr>
              <a:t>  n</a:t>
            </a:r>
            <a:r>
              <a:rPr kumimoji="1" lang="en-US" sz="2600" b="1" baseline="-25000">
                <a:solidFill>
                  <a:srgbClr val="CC0000"/>
                </a:solidFill>
              </a:rPr>
              <a:t>0</a:t>
            </a:r>
            <a:r>
              <a:rPr kumimoji="1" lang="en-US" sz="2600">
                <a:solidFill>
                  <a:srgbClr val="CC0000"/>
                </a:solidFill>
              </a:rPr>
              <a:t>,    </a:t>
            </a:r>
            <a:r>
              <a:rPr kumimoji="1" lang="en-US" sz="2600" b="1">
                <a:solidFill>
                  <a:schemeClr val="hlink"/>
                </a:solidFill>
              </a:rPr>
              <a:t>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c</a:t>
            </a:r>
            <a:r>
              <a:rPr kumimoji="1" 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-notation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/>
              <a:t>For function 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), we define </a:t>
            </a:r>
            <a:r>
              <a:rPr kumimoji="1" lang="en-US" sz="2600" i="1">
                <a:sym typeface="Symbol" pitchFamily="18" charset="2"/>
              </a:rPr>
              <a:t>O</a:t>
            </a:r>
            <a:r>
              <a:rPr kumimoji="1" lang="en-US" sz="2600"/>
              <a:t>(</a:t>
            </a:r>
            <a:r>
              <a:rPr kumimoji="1" lang="en-US" sz="2600" i="1"/>
              <a:t>g</a:t>
            </a:r>
            <a:r>
              <a:rPr kumimoji="1" lang="en-US" sz="2600"/>
              <a:t>(</a:t>
            </a:r>
            <a:r>
              <a:rPr kumimoji="1" lang="en-US" sz="2600" i="1"/>
              <a:t>n</a:t>
            </a:r>
            <a:r>
              <a:rPr kumimoji="1" lang="en-US" sz="2600"/>
              <a:t>)), big-O of </a:t>
            </a:r>
            <a:r>
              <a:rPr kumimoji="1" lang="en-US" sz="2600" i="1"/>
              <a:t>n</a:t>
            </a:r>
            <a:r>
              <a:rPr kumimoji="1" lang="en-US" sz="2600"/>
              <a:t>, as the set:</a:t>
            </a:r>
          </a:p>
        </p:txBody>
      </p:sp>
      <p:pic>
        <p:nvPicPr>
          <p:cNvPr id="487432" name="Picture 8" descr="graph_O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19700" y="1387475"/>
            <a:ext cx="3819525" cy="3840163"/>
          </a:xfrm>
          <a:noFill/>
          <a:ln/>
        </p:spPr>
      </p:pic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171450" y="5160963"/>
            <a:ext cx="6018213" cy="48895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71450" y="3905250"/>
            <a:ext cx="45497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lower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263525" y="5649913"/>
            <a:ext cx="4549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 </a:t>
            </a:r>
            <a:r>
              <a:rPr lang="en-US" b="1" i="1">
                <a:solidFill>
                  <a:schemeClr val="hlink"/>
                </a:solidFill>
              </a:rPr>
              <a:t>f</a:t>
            </a:r>
            <a:r>
              <a:rPr lang="en-US" b="1">
                <a:solidFill>
                  <a:schemeClr val="hlink"/>
                </a:solidFill>
              </a:rPr>
              <a:t>(</a:t>
            </a:r>
            <a:r>
              <a:rPr lang="en-US" b="1" i="1">
                <a:solidFill>
                  <a:schemeClr val="hlink"/>
                </a:solidFill>
              </a:rPr>
              <a:t>n</a:t>
            </a:r>
            <a:r>
              <a:rPr lang="en-US" b="1">
                <a:solidFill>
                  <a:schemeClr val="hlink"/>
                </a:solidFill>
              </a:rPr>
              <a:t>) = 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  <a:p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   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g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Examples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22525"/>
            <a:ext cx="8458200" cy="3673475"/>
          </a:xfrm>
        </p:spPr>
        <p:txBody>
          <a:bodyPr/>
          <a:lstStyle/>
          <a:p>
            <a:r>
              <a:rPr lang="en-US"/>
              <a:t>Any linear </a:t>
            </a:r>
            <a:r>
              <a:rPr lang="en-US" i="1"/>
              <a:t>function</a:t>
            </a:r>
            <a:r>
              <a:rPr lang="en-US"/>
              <a:t> </a:t>
            </a:r>
            <a:r>
              <a:rPr lang="en-US" i="1"/>
              <a:t>an</a:t>
            </a:r>
            <a:r>
              <a:rPr lang="en-US"/>
              <a:t> + </a:t>
            </a:r>
            <a:r>
              <a:rPr lang="en-US" i="1"/>
              <a:t>b</a:t>
            </a:r>
            <a:r>
              <a:rPr lang="en-US"/>
              <a:t> is in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</a:t>
            </a:r>
            <a:r>
              <a:rPr lang="en-US" b="1" u="sng">
                <a:solidFill>
                  <a:srgbClr val="CC0000"/>
                </a:solidFill>
              </a:rPr>
              <a:t>How?</a:t>
            </a:r>
            <a:endParaRPr lang="en-US" u="sng">
              <a:solidFill>
                <a:srgbClr val="CC0000"/>
              </a:solidFill>
            </a:endParaRPr>
          </a:p>
          <a:p>
            <a:r>
              <a:rPr lang="en-US"/>
              <a:t>Show that 3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=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) for appropriate </a:t>
            </a:r>
            <a:r>
              <a:rPr lang="en-US" i="1"/>
              <a:t>c </a:t>
            </a:r>
            <a:r>
              <a:rPr lang="en-US"/>
              <a:t>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690563" y="1219200"/>
            <a:ext cx="76454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8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800" b="1">
                <a:solidFill>
                  <a:schemeClr val="accent1"/>
                </a:solidFill>
              </a:rPr>
              <a:t>(</a:t>
            </a:r>
            <a:r>
              <a:rPr kumimoji="1" lang="en-US" sz="2800" b="1" i="1">
                <a:solidFill>
                  <a:schemeClr val="accent1"/>
                </a:solidFill>
              </a:rPr>
              <a:t>g</a:t>
            </a:r>
            <a:r>
              <a:rPr kumimoji="1" lang="en-US" sz="2800" b="1">
                <a:solidFill>
                  <a:schemeClr val="accent1"/>
                </a:solidFill>
              </a:rPr>
              <a:t>(</a:t>
            </a:r>
            <a:r>
              <a:rPr kumimoji="1" lang="en-US" sz="2800" b="1" i="1">
                <a:solidFill>
                  <a:schemeClr val="accent1"/>
                </a:solidFill>
              </a:rPr>
              <a:t>n</a:t>
            </a:r>
            <a:r>
              <a:rPr kumimoji="1" lang="en-US" sz="2800" b="1">
                <a:solidFill>
                  <a:schemeClr val="accent1"/>
                </a:solidFill>
              </a:rPr>
              <a:t>)) =</a:t>
            </a:r>
            <a:r>
              <a:rPr kumimoji="1" lang="en-US" sz="2800" b="1">
                <a:solidFill>
                  <a:schemeClr val="hlink"/>
                </a:solidFill>
              </a:rPr>
              <a:t> {</a:t>
            </a:r>
            <a:r>
              <a:rPr kumimoji="1" lang="en-US" sz="2800" b="1" i="1">
                <a:solidFill>
                  <a:schemeClr val="hlink"/>
                </a:solidFill>
              </a:rPr>
              <a:t>f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 : </a:t>
            </a:r>
            <a:r>
              <a:rPr kumimoji="1" lang="en-US" sz="28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800" b="1">
                <a:solidFill>
                  <a:srgbClr val="FF3300"/>
                </a:solidFill>
              </a:rPr>
              <a:t>positive constants </a:t>
            </a:r>
            <a:r>
              <a:rPr kumimoji="1" lang="en-US" sz="2800" b="1" i="1">
                <a:solidFill>
                  <a:srgbClr val="FF3300"/>
                </a:solidFill>
              </a:rPr>
              <a:t>c</a:t>
            </a:r>
            <a:r>
              <a:rPr kumimoji="1" lang="en-US" sz="2800" b="1">
                <a:solidFill>
                  <a:srgbClr val="FF3300"/>
                </a:solidFill>
              </a:rPr>
              <a:t> and </a:t>
            </a:r>
            <a:r>
              <a:rPr kumimoji="1" lang="en-US" sz="2800" b="1" i="1">
                <a:solidFill>
                  <a:srgbClr val="FF3300"/>
                </a:solidFill>
              </a:rPr>
              <a:t>n</a:t>
            </a:r>
            <a:r>
              <a:rPr kumimoji="1" lang="en-US" sz="2800" b="1" baseline="-25000">
                <a:solidFill>
                  <a:srgbClr val="FF3300"/>
                </a:solidFill>
              </a:rPr>
              <a:t>0</a:t>
            </a:r>
            <a:r>
              <a:rPr kumimoji="1" lang="en-US" sz="2800" b="1">
                <a:solidFill>
                  <a:srgbClr val="FF3300"/>
                </a:solidFill>
              </a:rPr>
              <a:t>,</a:t>
            </a:r>
            <a:r>
              <a:rPr kumimoji="1" lang="en-US" sz="2800" b="1">
                <a:solidFill>
                  <a:schemeClr val="hlink"/>
                </a:solidFill>
              </a:rPr>
              <a:t> </a:t>
            </a:r>
            <a:r>
              <a:rPr kumimoji="1" lang="en-US" sz="2800" b="1">
                <a:solidFill>
                  <a:srgbClr val="CC0000"/>
                </a:solidFill>
              </a:rPr>
              <a:t>such that </a:t>
            </a:r>
            <a:r>
              <a:rPr kumimoji="1" lang="en-US" sz="28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sz="2800" b="1" i="1">
                <a:solidFill>
                  <a:srgbClr val="CC0000"/>
                </a:solidFill>
              </a:rPr>
              <a:t>n </a:t>
            </a:r>
            <a:r>
              <a:rPr kumimoji="1" lang="en-US" sz="2800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sz="2800" b="1" i="1">
                <a:solidFill>
                  <a:srgbClr val="CC0000"/>
                </a:solidFill>
              </a:rPr>
              <a:t>  n</a:t>
            </a:r>
            <a:r>
              <a:rPr kumimoji="1" lang="en-US" sz="2800" b="1" baseline="-25000">
                <a:solidFill>
                  <a:srgbClr val="CC0000"/>
                </a:solidFill>
              </a:rPr>
              <a:t>0</a:t>
            </a:r>
            <a:r>
              <a:rPr kumimoji="1" lang="en-US" sz="2800">
                <a:solidFill>
                  <a:srgbClr val="CC0000"/>
                </a:solidFill>
              </a:rPr>
              <a:t>, </a:t>
            </a:r>
            <a:r>
              <a:rPr kumimoji="1" lang="en-US" sz="2800" b="1">
                <a:solidFill>
                  <a:schemeClr val="hlink"/>
                </a:solidFill>
              </a:rPr>
              <a:t>we have 0 </a:t>
            </a:r>
            <a:r>
              <a:rPr kumimoji="1" lang="en-US" sz="28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 b="1">
                <a:solidFill>
                  <a:schemeClr val="hlink"/>
                </a:solidFill>
              </a:rPr>
              <a:t>  </a:t>
            </a:r>
            <a:r>
              <a:rPr kumimoji="1" lang="en-US" sz="2800" b="1" i="1">
                <a:solidFill>
                  <a:schemeClr val="hlink"/>
                </a:solidFill>
              </a:rPr>
              <a:t>f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</a:t>
            </a:r>
            <a:r>
              <a:rPr kumimoji="1" lang="en-US" sz="2800" b="1" i="1">
                <a:solidFill>
                  <a:schemeClr val="hlink"/>
                </a:solidFill>
              </a:rPr>
              <a:t> </a:t>
            </a:r>
            <a:r>
              <a:rPr kumimoji="1" lang="en-US" sz="28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800" b="1">
                <a:solidFill>
                  <a:schemeClr val="hlink"/>
                </a:solidFill>
              </a:rPr>
              <a:t> c</a:t>
            </a:r>
            <a:r>
              <a:rPr kumimoji="1" lang="en-US" sz="2800" b="1" i="1">
                <a:solidFill>
                  <a:schemeClr val="hlink"/>
                </a:solidFill>
              </a:rPr>
              <a:t>g</a:t>
            </a:r>
            <a:r>
              <a:rPr kumimoji="1" lang="en-US" sz="2800" b="1">
                <a:solidFill>
                  <a:schemeClr val="hlink"/>
                </a:solidFill>
              </a:rPr>
              <a:t>(</a:t>
            </a:r>
            <a:r>
              <a:rPr kumimoji="1" lang="en-US" sz="2800" b="1" i="1">
                <a:solidFill>
                  <a:schemeClr val="hlink"/>
                </a:solidFill>
              </a:rPr>
              <a:t>n</a:t>
            </a:r>
            <a:r>
              <a:rPr kumimoji="1" lang="en-US" sz="2800" b="1">
                <a:solidFill>
                  <a:schemeClr val="hlink"/>
                </a:solidFill>
              </a:rPr>
              <a:t>) }</a:t>
            </a:r>
            <a:endParaRPr kumimoji="1" lang="en-US" sz="3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Designs\comp122.pot</Template>
  <TotalTime>13857</TotalTime>
  <Words>1977</Words>
  <Application>Microsoft Office PowerPoint</Application>
  <PresentationFormat>On-screen Show (4:3)</PresentationFormat>
  <Paragraphs>321</Paragraphs>
  <Slides>39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Times New Roman</vt:lpstr>
      <vt:lpstr>Wingdings</vt:lpstr>
      <vt:lpstr>Symbol</vt:lpstr>
      <vt:lpstr/>
      <vt:lpstr>comp122</vt:lpstr>
      <vt:lpstr>Microsoft Equation 3.0</vt:lpstr>
      <vt:lpstr>Asymptotic Notation, Review of Functions &amp; Summations</vt:lpstr>
      <vt:lpstr>Asymptotic Complexity</vt:lpstr>
      <vt:lpstr>Asymptotic Notation</vt:lpstr>
      <vt:lpstr>-notation</vt:lpstr>
      <vt:lpstr>-notation</vt:lpstr>
      <vt:lpstr>Example</vt:lpstr>
      <vt:lpstr>Example</vt:lpstr>
      <vt:lpstr>O-notation</vt:lpstr>
      <vt:lpstr>Examples</vt:lpstr>
      <vt:lpstr> -notation</vt:lpstr>
      <vt:lpstr>Example</vt:lpstr>
      <vt:lpstr>Relations Between Q, O, W</vt:lpstr>
      <vt:lpstr>Relations Between Q, W, O</vt:lpstr>
      <vt:lpstr>Running Times</vt:lpstr>
      <vt:lpstr>Example</vt:lpstr>
      <vt:lpstr>Asymptotic Notation in Equations</vt:lpstr>
      <vt:lpstr>o-notation</vt:lpstr>
      <vt:lpstr>w -notation</vt:lpstr>
      <vt:lpstr>Comparison of Functions</vt:lpstr>
      <vt:lpstr>Limits</vt:lpstr>
      <vt:lpstr>Properties</vt:lpstr>
      <vt:lpstr>Properties</vt:lpstr>
      <vt:lpstr>Common Functions</vt:lpstr>
      <vt:lpstr>Monotonicity</vt:lpstr>
      <vt:lpstr>Exponentials</vt:lpstr>
      <vt:lpstr>Logarithms </vt:lpstr>
      <vt:lpstr>Logarithms and exponentials – Bases </vt:lpstr>
      <vt:lpstr>Polylogarithms</vt:lpstr>
      <vt:lpstr>Exercise</vt:lpstr>
      <vt:lpstr>Summations – Review 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Reading Assignment</vt:lpstr>
    </vt:vector>
  </TitlesOfParts>
  <Company>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</dc:title>
  <dc:creator>User</dc:creator>
  <cp:lastModifiedBy>User</cp:lastModifiedBy>
  <cp:revision>317</cp:revision>
  <cp:lastPrinted>1999-01-11T01:54:57Z</cp:lastPrinted>
  <dcterms:created xsi:type="dcterms:W3CDTF">1998-03-12T18:53:32Z</dcterms:created>
  <dcterms:modified xsi:type="dcterms:W3CDTF">2021-01-14T05:33:03Z</dcterms:modified>
</cp:coreProperties>
</file>