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2" r:id="rId3"/>
    <p:sldId id="273" r:id="rId4"/>
    <p:sldId id="274" r:id="rId5"/>
    <p:sldId id="275" r:id="rId6"/>
    <p:sldId id="276" r:id="rId7"/>
    <p:sldId id="279" r:id="rId8"/>
    <p:sldId id="277" r:id="rId9"/>
    <p:sldId id="278" r:id="rId10"/>
    <p:sldId id="280" r:id="rId11"/>
    <p:sldId id="283" r:id="rId12"/>
    <p:sldId id="281" r:id="rId13"/>
    <p:sldId id="282" r:id="rId14"/>
    <p:sldId id="284" r:id="rId15"/>
    <p:sldId id="285" r:id="rId16"/>
    <p:sldId id="286" r:id="rId17"/>
    <p:sldId id="301" r:id="rId18"/>
    <p:sldId id="302" r:id="rId19"/>
    <p:sldId id="303" r:id="rId20"/>
    <p:sldId id="304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73" d="100"/>
          <a:sy n="73" d="100"/>
        </p:scale>
        <p:origin x="-612" y="-1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3/22/2022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3/22/2022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961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529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35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0157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2437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304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0457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567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95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227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712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1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3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19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86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326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19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149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38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6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45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21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15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6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4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10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6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78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98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9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eaf_node" TargetMode="External"/><Relationship Id="rId3" Type="http://schemas.openxmlformats.org/officeDocument/2006/relationships/hyperlink" Target="https://en.wikipedia.org/wiki/Tree_data_structure" TargetMode="External"/><Relationship Id="rId7" Type="http://schemas.openxmlformats.org/officeDocument/2006/relationships/hyperlink" Target="https://en.wikipedia.org/wiki/B-tr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element" TargetMode="External"/><Relationship Id="rId5" Type="http://schemas.openxmlformats.org/officeDocument/2006/relationships/hyperlink" Target="https://en.wikipedia.org/wiki/Internal_node#Internal_nodes" TargetMode="External"/><Relationship Id="rId4" Type="http://schemas.openxmlformats.org/officeDocument/2006/relationships/hyperlink" Target="https://en.wikipedia.org/wiki/Node_(computer_science)" TargetMode="External"/><Relationship Id="rId9" Type="http://schemas.openxmlformats.org/officeDocument/2006/relationships/hyperlink" Target="https://en.wikipedia.org/wiki/John_Hopcrof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 3 trees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| Programming Domain</a:t>
            </a:r>
          </a:p>
        </p:txBody>
      </p:sp>
    </p:spTree>
    <p:extLst>
      <p:ext uri="{BB962C8B-B14F-4D97-AF65-F5344CB8AC3E}">
        <p14:creationId xmlns:p14="http://schemas.microsoft.com/office/powerpoint/2010/main" xmlns="" val="28870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Insertion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55577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b="1" dirty="0"/>
              <a:t>Case 1:</a:t>
            </a:r>
            <a:r>
              <a:rPr lang="en-US" sz="3600" dirty="0"/>
              <a:t> Insert in a node with only one data element</a:t>
            </a:r>
            <a:r>
              <a:rPr lang="en-US" sz="3600"/>
              <a:t> </a:t>
            </a:r>
            <a:endParaRPr lang="en-US" sz="3600" smtClean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 smtClean="0"/>
          </a:p>
        </p:txBody>
      </p:sp>
      <p:pic>
        <p:nvPicPr>
          <p:cNvPr id="5122" name="Picture 2" descr="https://media.geeksforgeeks.org/wp-content/uploads/Insertion_2-3Tree_im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5812" y="2647950"/>
            <a:ext cx="69532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77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687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b="1" dirty="0"/>
              <a:t>Case 2:</a:t>
            </a:r>
            <a:r>
              <a:rPr lang="en-US" sz="3600" dirty="0"/>
              <a:t> Insert in a node with two data elements whose parent contains only one data element. </a:t>
            </a:r>
            <a:endParaRPr lang="en-US" sz="3600" dirty="0" smtClean="0"/>
          </a:p>
        </p:txBody>
      </p:sp>
      <p:pic>
        <p:nvPicPr>
          <p:cNvPr id="6146" name="Picture 2" descr="https://media.geeksforgeeks.org/wp-content/uploads/Insert_2-3Tree_im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819400"/>
            <a:ext cx="50006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326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7170" name="Picture 2" descr="https://media.geeksforgeeks.org/wp-content/uploads/Insert_2-3Tree_img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843" y="838200"/>
            <a:ext cx="695518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media.geeksforgeeks.org/wp-content/uploads/Insert_2-3Tree_img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1612" y="2862821"/>
            <a:ext cx="5562600" cy="36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801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b="1"/>
              <a:t>Case 3:</a:t>
            </a:r>
            <a:r>
              <a:rPr lang="en-US" sz="3600"/>
              <a:t> Insert in a node with two data elements whose parent also contains two data </a:t>
            </a:r>
            <a:r>
              <a:rPr lang="en-US" sz="3600" smtClean="0"/>
              <a:t>elements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 smtClean="0"/>
          </a:p>
        </p:txBody>
      </p:sp>
      <p:pic>
        <p:nvPicPr>
          <p:cNvPr id="8194" name="Picture 2" descr="https://media.geeksforgeeks.org/wp-content/uploads/Insert_2-3Tree_im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7212" y="2514600"/>
            <a:ext cx="5486400" cy="354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7193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9218" name="Picture 2" descr="https://media.geeksforgeeks.org/wp-content/uploads/Insert_2-3Tree_img6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5789613" cy="313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media.geeksforgeeks.org/wp-content/uploads/Insert_2-3Tree_img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89" y="3629739"/>
            <a:ext cx="5791201" cy="322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edia.geeksforgeeks.org/wp-content/uploads/Insert_2-3Tree_img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9212" y="1378265"/>
            <a:ext cx="5414800" cy="450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491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10242" name="Picture 2" descr="https://media.geeksforgeeks.org/wp-content/uploads/Insert_2-3Tree_img8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7619" y="1253331"/>
            <a:ext cx="71882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88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5962"/>
            <a:ext cx="10971214" cy="54562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In </a:t>
            </a:r>
            <a:r>
              <a:rPr lang="en-US" sz="3600" b="1" dirty="0"/>
              <a:t>Deletion Process</a:t>
            </a:r>
            <a:r>
              <a:rPr lang="en-US" sz="3600" dirty="0"/>
              <a:t> for a specific value: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To delete a value, it is replaced by its in-order successor and then removed.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a node is left with less than one data value then two nodes must be merged together.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a node becomes empty after deleting a value, it is then merged with another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947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Deletion case1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5962"/>
            <a:ext cx="10971214" cy="54562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 smtClean="0"/>
              <a:t>Simply delete</a:t>
            </a:r>
          </a:p>
          <a:p>
            <a:pPr>
              <a:buFont typeface="Wingdings" charset="2"/>
              <a:buChar char="Ø"/>
            </a:pPr>
            <a:r>
              <a:rPr lang="en-US" sz="3600" dirty="0" smtClean="0"/>
              <a:t>Delete 9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827212" y="2834481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5    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198812" y="4373641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6        9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93063" y="4373641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8" name="Straight Connector 7"/>
          <p:cNvCxnSpPr>
            <a:stCxn id="4" idx="0"/>
            <a:endCxn id="4" idx="2"/>
          </p:cNvCxnSpPr>
          <p:nvPr/>
        </p:nvCxnSpPr>
        <p:spPr>
          <a:xfrm>
            <a:off x="2741612" y="2834481"/>
            <a:ext cx="0" cy="6096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6" idx="2"/>
          </p:cNvCxnSpPr>
          <p:nvPr/>
        </p:nvCxnSpPr>
        <p:spPr>
          <a:xfrm>
            <a:off x="1307463" y="4373641"/>
            <a:ext cx="0" cy="6096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44325" y="4392452"/>
            <a:ext cx="0" cy="6096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17612" y="3444081"/>
            <a:ext cx="1004251" cy="823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0212" y="3497301"/>
            <a:ext cx="1143000" cy="7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0412" y="3497301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99412" y="2834481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5       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461279" y="4361733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2          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9630889" y="4387686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6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7432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Case 2 delete and merge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5962"/>
            <a:ext cx="12114212" cy="54562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 smtClean="0"/>
              <a:t>Delete and merge 80</a:t>
            </a:r>
          </a:p>
          <a:p>
            <a:pPr>
              <a:buFont typeface="Wingdings" charset="2"/>
              <a:buChar char="Ø"/>
            </a:pPr>
            <a:r>
              <a:rPr lang="en-US" sz="3200" dirty="0" smtClean="0"/>
              <a:t>Merge 60 and </a:t>
            </a:r>
            <a:r>
              <a:rPr lang="en-US" sz="3200" dirty="0" smtClean="0"/>
              <a:t>70</a:t>
            </a:r>
            <a:endParaRPr lang="en-US" sz="3200" dirty="0" smtClean="0"/>
          </a:p>
          <a:p>
            <a:pPr>
              <a:buFont typeface="Wingdings" charset="2"/>
              <a:buChar char="Ø"/>
            </a:pPr>
            <a:r>
              <a:rPr lang="en-US" sz="3200" dirty="0" smtClean="0"/>
              <a:t>Pull parent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827212" y="2834481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50      	70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32012" y="419854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60      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7826" y="4160043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40      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264024" y="4203452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80      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218612" y="29718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50      	  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056814" y="419854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6</a:t>
            </a:r>
            <a:r>
              <a:rPr lang="en-US" sz="2400" dirty="0" smtClean="0"/>
              <a:t>0      	70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389812" y="419854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40      	   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93812" y="3444081"/>
            <a:ext cx="990600" cy="594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6412" y="3581400"/>
            <a:ext cx="7620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6012" y="3444081"/>
            <a:ext cx="1447800" cy="715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761412" y="373380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285412" y="3733800"/>
            <a:ext cx="60960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65812" y="344408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1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Case 3 borrowing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5962"/>
            <a:ext cx="10971214" cy="62182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Delete 60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Borrow values from left or right( here borrow right)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Don’t </a:t>
            </a:r>
            <a:r>
              <a:rPr lang="en-US" dirty="0" err="1" smtClean="0"/>
              <a:t>bollow</a:t>
            </a:r>
            <a:r>
              <a:rPr lang="en-US" dirty="0" smtClean="0"/>
              <a:t> value directly, pull value from parent down </a:t>
            </a:r>
          </a:p>
          <a:p>
            <a:pPr>
              <a:buFont typeface="Wingdings" charset="2"/>
              <a:buChar char="Ø"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8011" y="3808289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8</a:t>
            </a:r>
            <a:r>
              <a:rPr lang="en-US" sz="2400" dirty="0" smtClean="0"/>
              <a:t>0      	90  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12031" y="22098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50      	70  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910594" y="44958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50      	80  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61012" y="61722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4</a:t>
            </a:r>
            <a:r>
              <a:rPr lang="en-US" sz="2400" dirty="0" smtClean="0"/>
              <a:t>0      	  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910594" y="62484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7</a:t>
            </a:r>
            <a:r>
              <a:rPr lang="en-US" sz="2400" dirty="0" smtClean="0"/>
              <a:t>0      	 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260176" y="6172200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9</a:t>
            </a:r>
            <a:r>
              <a:rPr lang="en-US" sz="2400" dirty="0" smtClean="0"/>
              <a:t>0      	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132012" y="3808289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6</a:t>
            </a:r>
            <a:r>
              <a:rPr lang="en-US" sz="2400" dirty="0" smtClean="0"/>
              <a:t>0      	 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0" y="3808289"/>
            <a:ext cx="1828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4</a:t>
            </a:r>
            <a:r>
              <a:rPr lang="en-US" sz="2400" dirty="0" smtClean="0"/>
              <a:t>0   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370012" y="2971800"/>
            <a:ext cx="99060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3026431" y="2819400"/>
            <a:ext cx="19981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03612" y="2819400"/>
            <a:ext cx="167640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780212" y="5257800"/>
            <a:ext cx="12192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837612" y="52578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18612" y="5257800"/>
            <a:ext cx="1752602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7381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 lnSpcReduction="20000"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2-3 Tree is also a height balanced </a:t>
            </a:r>
            <a:r>
              <a:rPr lang="en-US" sz="3600" dirty="0" smtClean="0"/>
              <a:t>tree, 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 </a:t>
            </a:r>
            <a:r>
              <a:rPr lang="en-US" sz="3600" b="1" dirty="0"/>
              <a:t>2–3 tree</a:t>
            </a:r>
            <a:r>
              <a:rPr lang="en-US" sz="3600" dirty="0"/>
              <a:t> is a </a:t>
            </a:r>
            <a:r>
              <a:rPr lang="en-US" sz="3600" dirty="0">
                <a:hlinkClick r:id="rId3" tooltip="Tree data structure"/>
              </a:rPr>
              <a:t>tree data structure</a:t>
            </a:r>
            <a:r>
              <a:rPr lang="en-US" sz="3600" dirty="0"/>
              <a:t>, where every </a:t>
            </a:r>
            <a:r>
              <a:rPr lang="en-US" sz="3600" dirty="0">
                <a:hlinkClick r:id="rId4" tooltip="Node (computer science)"/>
              </a:rPr>
              <a:t>node</a:t>
            </a:r>
            <a:r>
              <a:rPr lang="en-US" sz="3600" dirty="0"/>
              <a:t> with children (</a:t>
            </a:r>
            <a:r>
              <a:rPr lang="en-US" sz="3600" dirty="0">
                <a:hlinkClick r:id="rId5" tooltip="Internal node"/>
              </a:rPr>
              <a:t>internal node</a:t>
            </a:r>
            <a:r>
              <a:rPr lang="en-US" sz="3600" dirty="0"/>
              <a:t>) has either two children (2-node) and one </a:t>
            </a:r>
            <a:r>
              <a:rPr lang="en-US" sz="3600" dirty="0">
                <a:hlinkClick r:id="rId6" tooltip="Data element"/>
              </a:rPr>
              <a:t>data element</a:t>
            </a:r>
            <a:r>
              <a:rPr lang="en-US" sz="3600" dirty="0"/>
              <a:t> or three children (3-nodes) and two data elements</a:t>
            </a:r>
            <a:r>
              <a:rPr lang="en-US" sz="3600" dirty="0" smtClean="0"/>
              <a:t>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 </a:t>
            </a:r>
            <a:r>
              <a:rPr lang="en-US" sz="3600" dirty="0"/>
              <a:t>A 2–3 tree is a </a:t>
            </a:r>
            <a:r>
              <a:rPr lang="en-US" sz="3600" dirty="0">
                <a:hlinkClick r:id="rId7" tooltip="B-tree"/>
              </a:rPr>
              <a:t>B-tree</a:t>
            </a:r>
            <a:r>
              <a:rPr lang="en-US" sz="3600" dirty="0"/>
              <a:t> of order 3</a:t>
            </a:r>
            <a:r>
              <a:rPr lang="en-US" sz="3600" dirty="0" smtClean="0"/>
              <a:t>. </a:t>
            </a:r>
            <a:r>
              <a:rPr lang="en-US" sz="3600" dirty="0"/>
              <a:t>Nodes on the outside of the tree (</a:t>
            </a:r>
            <a:r>
              <a:rPr lang="en-US" sz="3600" dirty="0">
                <a:hlinkClick r:id="rId8" tooltip="Leaf node"/>
              </a:rPr>
              <a:t>leaf nodes</a:t>
            </a:r>
            <a:r>
              <a:rPr lang="en-US" sz="3600" dirty="0"/>
              <a:t>) have no children and one or two data elements</a:t>
            </a:r>
            <a:r>
              <a:rPr lang="en-US" sz="3600" dirty="0" smtClean="0"/>
              <a:t>.</a:t>
            </a:r>
            <a:endParaRPr lang="en-US" sz="3600" baseline="30000" dirty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 </a:t>
            </a:r>
            <a:r>
              <a:rPr lang="en-US" sz="3600" dirty="0"/>
              <a:t>2–3 trees were invented by </a:t>
            </a:r>
            <a:r>
              <a:rPr lang="en-US" sz="3600" dirty="0">
                <a:hlinkClick r:id="rId9" tooltip="John Hopcroft"/>
              </a:rPr>
              <a:t>John Hopcroft</a:t>
            </a:r>
            <a:r>
              <a:rPr lang="en-US" sz="3600" dirty="0"/>
              <a:t> in 1970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8852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5962"/>
            <a:ext cx="10971214" cy="54562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6885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properties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 lnSpcReduction="20000"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Nodes with two children are called 2-nodes. The 2-nodes have one data value and two </a:t>
            </a:r>
            <a:r>
              <a:rPr lang="en-US" sz="3600" dirty="0" smtClean="0"/>
              <a:t>children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Nodes </a:t>
            </a:r>
            <a:r>
              <a:rPr lang="en-US" sz="3600" dirty="0"/>
              <a:t>with three children are called 3-nodes. The 3-nodes have two data values and three children</a:t>
            </a:r>
            <a:r>
              <a:rPr lang="en-US" sz="3600" dirty="0" smtClean="0"/>
              <a:t>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Data </a:t>
            </a:r>
            <a:r>
              <a:rPr lang="en-US" sz="3600" dirty="0"/>
              <a:t>is stored in sorted order</a:t>
            </a:r>
            <a:r>
              <a:rPr lang="en-US" sz="3600" dirty="0" smtClean="0"/>
              <a:t>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It </a:t>
            </a:r>
            <a:r>
              <a:rPr lang="en-US" sz="3600" dirty="0"/>
              <a:t>is a balanced tree</a:t>
            </a:r>
            <a:r>
              <a:rPr lang="en-US" sz="3600" dirty="0" smtClean="0"/>
              <a:t>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All </a:t>
            </a:r>
            <a:r>
              <a:rPr lang="en-US" sz="3600" dirty="0"/>
              <a:t>the leaf nodes are at same level</a:t>
            </a:r>
            <a:r>
              <a:rPr lang="en-US" sz="3600" dirty="0" smtClean="0"/>
              <a:t>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Each </a:t>
            </a:r>
            <a:r>
              <a:rPr lang="en-US" sz="3600" dirty="0"/>
              <a:t>node can either be leaf, 2 node, or 3 node</a:t>
            </a:r>
            <a:r>
              <a:rPr lang="en-US" sz="3600" dirty="0" smtClean="0"/>
              <a:t>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Always </a:t>
            </a:r>
            <a:r>
              <a:rPr lang="en-US" sz="3600" dirty="0"/>
              <a:t>insertion is done at leaf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99404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search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en-US" sz="3600" dirty="0"/>
              <a:t>To search a key </a:t>
            </a:r>
            <a:r>
              <a:rPr lang="en-US" sz="3600" b="1" dirty="0"/>
              <a:t>K</a:t>
            </a:r>
            <a:r>
              <a:rPr lang="en-US" sz="3600" dirty="0"/>
              <a:t> in given 2-3 tree </a:t>
            </a:r>
            <a:r>
              <a:rPr lang="en-US" sz="3600" b="1" dirty="0"/>
              <a:t>T</a:t>
            </a:r>
            <a:r>
              <a:rPr lang="en-US" sz="3600" dirty="0"/>
              <a:t>, we follow the following procedure: </a:t>
            </a:r>
            <a:br>
              <a:rPr lang="en-US" sz="3600" dirty="0"/>
            </a:br>
            <a:r>
              <a:rPr lang="en-US" sz="3600" dirty="0"/>
              <a:t>Base cases: 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</a:t>
            </a:r>
            <a:r>
              <a:rPr lang="en-US" sz="3600" b="1" dirty="0"/>
              <a:t>T</a:t>
            </a:r>
            <a:r>
              <a:rPr lang="en-US" sz="3600" dirty="0"/>
              <a:t> is empty, return False (key cannot be found in the tree).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current node contains data value which is equal to </a:t>
            </a:r>
            <a:r>
              <a:rPr lang="en-US" sz="3600" b="1" dirty="0"/>
              <a:t>K</a:t>
            </a:r>
            <a:r>
              <a:rPr lang="en-US" sz="3600" dirty="0"/>
              <a:t>, return True.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we reach the leaf-node and it doesn’t contain the required key value </a:t>
            </a:r>
            <a:r>
              <a:rPr lang="en-US" sz="3600" b="1" dirty="0"/>
              <a:t>K</a:t>
            </a:r>
            <a:r>
              <a:rPr lang="en-US" sz="3600" dirty="0"/>
              <a:t>, return False.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024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R</a:t>
            </a:r>
            <a:r>
              <a:rPr lang="en-US" sz="3600" dirty="0" smtClean="0"/>
              <a:t>ecursive </a:t>
            </a:r>
            <a:r>
              <a:rPr lang="en-US" sz="3600" dirty="0"/>
              <a:t>Calls: 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If </a:t>
            </a:r>
            <a:r>
              <a:rPr lang="en-US" sz="3600" b="1" dirty="0"/>
              <a:t>K</a:t>
            </a:r>
            <a:r>
              <a:rPr lang="en-US" sz="3600" dirty="0"/>
              <a:t> &lt; </a:t>
            </a:r>
            <a:r>
              <a:rPr lang="en-US" sz="3600" dirty="0" err="1"/>
              <a:t>currentNode.leftVal</a:t>
            </a:r>
            <a:r>
              <a:rPr lang="en-US" sz="3600" dirty="0"/>
              <a:t>, we explore the left subtree of the current node.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Else if </a:t>
            </a:r>
            <a:r>
              <a:rPr lang="en-US" sz="3600" dirty="0" err="1"/>
              <a:t>currentNode.leftVal</a:t>
            </a:r>
            <a:r>
              <a:rPr lang="en-US" sz="3600" dirty="0"/>
              <a:t> &lt; </a:t>
            </a:r>
            <a:r>
              <a:rPr lang="en-US" sz="3600" b="1" dirty="0"/>
              <a:t>K</a:t>
            </a:r>
            <a:r>
              <a:rPr lang="en-US" sz="3600" dirty="0"/>
              <a:t> &lt; </a:t>
            </a:r>
            <a:r>
              <a:rPr lang="en-US" sz="3600" dirty="0" err="1"/>
              <a:t>currentNode.rightVal</a:t>
            </a:r>
            <a:r>
              <a:rPr lang="en-US" sz="3600" dirty="0"/>
              <a:t>, we explore the middle subtree of the current node.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Else if </a:t>
            </a:r>
            <a:r>
              <a:rPr lang="en-US" sz="3600" b="1" dirty="0"/>
              <a:t>K</a:t>
            </a:r>
            <a:r>
              <a:rPr lang="en-US" sz="3600" dirty="0"/>
              <a:t> &gt; </a:t>
            </a:r>
            <a:r>
              <a:rPr lang="en-US" sz="3600" dirty="0" err="1"/>
              <a:t>currentNode.rightVal</a:t>
            </a:r>
            <a:r>
              <a:rPr lang="en-US" sz="3600" dirty="0"/>
              <a:t>, we explore the right subtree of the current node.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27452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1026" name="Picture 2" descr="https://media.geeksforgeeks.org/wp-content/uploads/Search_2-3Tree_img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1012" y="990600"/>
            <a:ext cx="66929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161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2050" name="Picture 2" descr="https://media.geeksforgeeks.org/wp-content/uploads/Search_2-3Tree_img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524000"/>
            <a:ext cx="79883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33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3074" name="Picture 2" descr="https://media.geeksforgeeks.org/wp-content/uploads/Search_2-3Tree_img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600200"/>
            <a:ext cx="68072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892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pic>
        <p:nvPicPr>
          <p:cNvPr id="4098" name="Picture 2" descr="https://media.geeksforgeeks.org/wp-content/uploads/Search_2-3Tree_img4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1769" y="1875631"/>
            <a:ext cx="68199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6672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1504</TotalTime>
  <Words>531</Words>
  <Application>Microsoft Office PowerPoint</Application>
  <PresentationFormat>Custom</PresentationFormat>
  <Paragraphs>101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World country report presentation</vt:lpstr>
      <vt:lpstr>2 3 trees</vt:lpstr>
      <vt:lpstr>Slide 2</vt:lpstr>
      <vt:lpstr>properties</vt:lpstr>
      <vt:lpstr>search</vt:lpstr>
      <vt:lpstr>Slide 5</vt:lpstr>
      <vt:lpstr>Slide 6</vt:lpstr>
      <vt:lpstr>Slide 7</vt:lpstr>
      <vt:lpstr>Slide 8</vt:lpstr>
      <vt:lpstr>Slide 9</vt:lpstr>
      <vt:lpstr>Insertion</vt:lpstr>
      <vt:lpstr>Slide 11</vt:lpstr>
      <vt:lpstr>Slide 12</vt:lpstr>
      <vt:lpstr>Slide 13</vt:lpstr>
      <vt:lpstr>Slide 14</vt:lpstr>
      <vt:lpstr>Slide 15</vt:lpstr>
      <vt:lpstr>Slide 16</vt:lpstr>
      <vt:lpstr>Deletion case1</vt:lpstr>
      <vt:lpstr>Case 2 delete and merge</vt:lpstr>
      <vt:lpstr>Case 3 borrowing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User</cp:lastModifiedBy>
  <cp:revision>111</cp:revision>
  <dcterms:created xsi:type="dcterms:W3CDTF">2022-01-12T07:04:17Z</dcterms:created>
  <dcterms:modified xsi:type="dcterms:W3CDTF">2022-03-22T09:05:54Z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