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934200" cy="9220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0196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30650" y="0"/>
            <a:ext cx="300196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62050" y="692150"/>
            <a:ext cx="4608513" cy="3455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379913"/>
            <a:ext cx="5084763" cy="414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759825"/>
            <a:ext cx="300196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30650" y="8759825"/>
            <a:ext cx="300196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Bitstream Vera Sans" charset="0"/>
                <a:cs typeface="Bitstream Vera Sans" charset="0"/>
              </a:defRPr>
            </a:lvl1pPr>
          </a:lstStyle>
          <a:p>
            <a:fld id="{E7ABE263-EE38-47BD-BBF6-839BBEC583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BB4444-E5D8-4484-8018-E834E2551AD9}" type="slidenum">
              <a:rPr lang="en-US"/>
              <a:pPr/>
              <a:t>1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28BFE2-BA1C-4AE1-ABD0-533EEC6D70E5}" type="slidenum">
              <a:rPr lang="en-US"/>
              <a:pPr/>
              <a:t>10</a:t>
            </a:fld>
            <a:endParaRPr lang="en-US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D8093A-30D0-4B9F-BCC3-BB769A265BEE}" type="slidenum">
              <a:rPr lang="en-US"/>
              <a:pPr/>
              <a:t>11</a:t>
            </a:fld>
            <a:endParaRPr lang="en-US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D7EA9D-0F70-4FA3-BDCA-E43BC9269C11}" type="slidenum">
              <a:rPr lang="en-US"/>
              <a:pPr/>
              <a:t>12</a:t>
            </a:fld>
            <a:endParaRPr lang="en-US"/>
          </a:p>
        </p:txBody>
      </p:sp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A46A08-9061-43E5-A688-C1BBAC491C51}" type="slidenum">
              <a:rPr lang="en-US"/>
              <a:pPr/>
              <a:t>13</a:t>
            </a:fld>
            <a:endParaRPr lang="en-US"/>
          </a:p>
        </p:txBody>
      </p:sp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12E164-EB60-4DEE-B06F-EB2614768387}" type="slidenum">
              <a:rPr lang="en-US"/>
              <a:pPr/>
              <a:t>14</a:t>
            </a:fld>
            <a:endParaRPr lang="en-US"/>
          </a:p>
        </p:txBody>
      </p:sp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01A6C7-5304-4DBF-ADF7-FE2F5AA3830F}" type="slidenum">
              <a:rPr lang="en-US"/>
              <a:pPr/>
              <a:t>15</a:t>
            </a:fld>
            <a:endParaRPr lang="en-US"/>
          </a:p>
        </p:txBody>
      </p:sp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D5EF21-0C95-4935-BBE4-3997B1DF1DEB}" type="slidenum">
              <a:rPr lang="en-US"/>
              <a:pPr/>
              <a:t>16</a:t>
            </a:fld>
            <a:endParaRPr lang="en-US"/>
          </a:p>
        </p:txBody>
      </p:sp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CF51FF-E944-4A85-BF53-1E86CEC930A0}" type="slidenum">
              <a:rPr lang="en-US"/>
              <a:pPr/>
              <a:t>17</a:t>
            </a:fld>
            <a:endParaRPr lang="en-US"/>
          </a:p>
        </p:txBody>
      </p:sp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94B2E4-C734-4673-A72A-72015B28E0B6}" type="slidenum">
              <a:rPr lang="en-US"/>
              <a:pPr/>
              <a:t>18</a:t>
            </a:fld>
            <a:endParaRPr lang="en-US"/>
          </a:p>
        </p:txBody>
      </p:sp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8B6D8F-B35E-44F7-AD7D-24AD0D36BBF1}" type="slidenum">
              <a:rPr lang="en-US"/>
              <a:pPr/>
              <a:t>19</a:t>
            </a:fld>
            <a:endParaRPr lang="en-US"/>
          </a:p>
        </p:txBody>
      </p:sp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DD34E1-61F8-40DB-BB43-9900747AD0AF}" type="slidenum">
              <a:rPr lang="en-US"/>
              <a:pPr/>
              <a:t>2</a:t>
            </a:fld>
            <a:endParaRPr 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DF284D-C476-4B73-A4A7-F7C77AE55065}" type="slidenum">
              <a:rPr lang="en-US"/>
              <a:pPr/>
              <a:t>20</a:t>
            </a:fld>
            <a:endParaRPr lang="en-US"/>
          </a:p>
        </p:txBody>
      </p:sp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42E823-921F-4F46-8729-6A9A7384058C}" type="slidenum">
              <a:rPr lang="en-US"/>
              <a:pPr/>
              <a:t>21</a:t>
            </a:fld>
            <a:endParaRPr lang="en-US"/>
          </a:p>
        </p:txBody>
      </p:sp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43EA04-C85B-488A-ACB6-E7C56FA0B61E}" type="slidenum">
              <a:rPr lang="en-US"/>
              <a:pPr/>
              <a:t>22</a:t>
            </a:fld>
            <a:endParaRPr lang="en-US"/>
          </a:p>
        </p:txBody>
      </p:sp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7E686B-9A2B-47A7-B3CE-61382F4A02FF}" type="slidenum">
              <a:rPr lang="en-US"/>
              <a:pPr/>
              <a:t>23</a:t>
            </a:fld>
            <a:endParaRPr lang="en-US"/>
          </a:p>
        </p:txBody>
      </p:sp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435698-1902-41C8-B435-C067B38E19D6}" type="slidenum">
              <a:rPr lang="en-US"/>
              <a:pPr/>
              <a:t>24</a:t>
            </a:fld>
            <a:endParaRPr lang="en-US"/>
          </a:p>
        </p:txBody>
      </p:sp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1408F5-F8BC-45D5-8300-36D64ACCDDDC}" type="slidenum">
              <a:rPr lang="en-US"/>
              <a:pPr/>
              <a:t>25</a:t>
            </a:fld>
            <a:endParaRPr lang="en-US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EE2D32-46AF-4F93-9084-BD982FCF6FF3}" type="slidenum">
              <a:rPr lang="en-US"/>
              <a:pPr/>
              <a:t>26</a:t>
            </a:fld>
            <a:endParaRPr lang="en-US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5BA3E8-74A4-4A3F-96A2-6458DBBBED84}" type="slidenum">
              <a:rPr lang="en-US"/>
              <a:pPr/>
              <a:t>27</a:t>
            </a:fld>
            <a:endParaRPr lang="en-US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7FF567-7A44-43EE-8D84-EA09A1F90B35}" type="slidenum">
              <a:rPr lang="en-US"/>
              <a:pPr/>
              <a:t>28</a:t>
            </a:fld>
            <a:endParaRPr lang="en-US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9BEAD1-5D7E-4BF4-A048-86FD79AC779D}" type="slidenum">
              <a:rPr lang="en-US"/>
              <a:pPr/>
              <a:t>29</a:t>
            </a:fld>
            <a:endParaRPr lang="en-US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24AD0-2998-479E-9225-ED9E856FF483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45D156-393D-4FCB-8109-704545657781}" type="slidenum">
              <a:rPr lang="en-US"/>
              <a:pPr/>
              <a:t>30</a:t>
            </a:fld>
            <a:endParaRPr lang="en-US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923D7-AD28-460D-9AC8-12804A83299E}" type="slidenum">
              <a:rPr lang="en-US"/>
              <a:pPr/>
              <a:t>31</a:t>
            </a:fld>
            <a:endParaRPr 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DDA25B-652C-4DD9-B5EA-8185A5FDB653}" type="slidenum">
              <a:rPr lang="en-US"/>
              <a:pPr/>
              <a:t>32</a:t>
            </a:fld>
            <a:endParaRPr lang="en-US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51DD9A-A89F-4B95-8603-29A3B9EE13EC}" type="slidenum">
              <a:rPr lang="en-US"/>
              <a:pPr/>
              <a:t>33</a:t>
            </a:fld>
            <a:endParaRPr lang="en-US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410638-EE8F-409D-A8AE-1D124C7F9702}" type="slidenum">
              <a:rPr lang="en-US"/>
              <a:pPr/>
              <a:t>34</a:t>
            </a:fld>
            <a:endParaRPr lang="en-US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DC3D7B-587B-470B-A603-7AA7D7EC4A26}" type="slidenum">
              <a:rPr lang="en-US"/>
              <a:pPr/>
              <a:t>35</a:t>
            </a:fld>
            <a:endParaRPr 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9EABE8-2B35-41F5-A18E-AE238311DAE4}" type="slidenum">
              <a:rPr lang="en-US"/>
              <a:pPr/>
              <a:t>36</a:t>
            </a:fld>
            <a:endParaRPr lang="en-US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24FA3-5456-4E09-9455-53BFFA48A91D}" type="slidenum">
              <a:rPr lang="en-US"/>
              <a:pPr/>
              <a:t>37</a:t>
            </a:fld>
            <a:endParaRPr lang="en-US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2882D3-A342-445F-ADFF-1850A2BC0096}" type="slidenum">
              <a:rPr lang="en-US"/>
              <a:pPr/>
              <a:t>38</a:t>
            </a:fld>
            <a:endParaRPr lang="en-US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C676D5-D32B-43FB-8B7B-2242727D1073}" type="slidenum">
              <a:rPr lang="en-US"/>
              <a:pPr/>
              <a:t>39</a:t>
            </a:fld>
            <a:endParaRPr lang="en-US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65C0E3-4793-4FE3-A5CE-774447F885DC}" type="slidenum">
              <a:rPr lang="en-US"/>
              <a:pPr/>
              <a:t>4</a:t>
            </a:fld>
            <a:endParaRPr lang="en-US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355733-390A-4B94-943A-6CC07A65B8CF}" type="slidenum">
              <a:rPr lang="en-US"/>
              <a:pPr/>
              <a:t>40</a:t>
            </a:fld>
            <a:endParaRPr lang="en-US"/>
          </a:p>
        </p:txBody>
      </p:sp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14BDE5-93AC-4951-9ED0-8CB09AB892EB}" type="slidenum">
              <a:rPr lang="en-US"/>
              <a:pPr/>
              <a:t>41</a:t>
            </a:fld>
            <a:endParaRPr lang="en-US"/>
          </a:p>
        </p:txBody>
      </p:sp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6A5E84-0491-4F2A-8FBE-9EC828269B99}" type="slidenum">
              <a:rPr lang="en-US"/>
              <a:pPr/>
              <a:t>42</a:t>
            </a:fld>
            <a:endParaRPr lang="en-US"/>
          </a:p>
        </p:txBody>
      </p:sp>
      <p:sp>
        <p:nvSpPr>
          <p:cNvPr id="901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21096-4CA9-46F5-A477-109D9B4DB79B}" type="slidenum">
              <a:rPr lang="en-US"/>
              <a:pPr/>
              <a:t>5</a:t>
            </a:fld>
            <a:endParaRPr 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332205-8298-48FB-9E46-3F49C993CACA}" type="slidenum">
              <a:rPr lang="en-US"/>
              <a:pPr/>
              <a:t>6</a:t>
            </a:fld>
            <a:endParaRPr lang="en-US"/>
          </a:p>
        </p:txBody>
      </p:sp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2C6108-8741-4185-A6CB-8E2F3735F17D}" type="slidenum">
              <a:rPr lang="en-US"/>
              <a:pPr/>
              <a:t>7</a:t>
            </a:fld>
            <a:endParaRPr 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46B886-03BF-483E-BC0C-7BAC77AA115E}" type="slidenum">
              <a:rPr lang="en-US"/>
              <a:pPr/>
              <a:t>8</a:t>
            </a:fld>
            <a:endParaRPr lang="en-US"/>
          </a:p>
        </p:txBody>
      </p:sp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D4667-1121-4372-B3E4-C8F73AC083E3}" type="slidenum">
              <a:rPr lang="en-US"/>
              <a:pPr/>
              <a:t>9</a:t>
            </a:fld>
            <a:endParaRPr lang="en-US"/>
          </a:p>
        </p:txBody>
      </p:sp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1F6B32-1ACE-48AA-86E3-27E77F37AA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A8E8D0-DAD6-4E9C-8ED8-31F6777B8C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01BA0B2-327D-4F1D-874E-006EC1BB4E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299DE0AB-52CA-4071-B8EE-27E38D20A5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F18018F-C0C8-4963-B0CF-D171C773EB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84B01A-9A13-4879-8A17-62493D8AC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23B1FE-9C29-451F-90DF-3275E8FE47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74B123-0353-495F-B1F5-2E67326E53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F6C3C2-7DB1-4FE8-8658-51E88E37D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A905F8-FD83-451B-9E09-C3CAEC418A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620F21-62C5-4BCD-B9B9-65B2CFDEF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EE43F7-74E2-41B1-841C-E22ACF409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Bitstream Vera Sans" charset="0"/>
                <a:cs typeface="Bitstream Vera Sans" charset="0"/>
              </a:defRPr>
            </a:lvl1pPr>
          </a:lstStyle>
          <a:p>
            <a:fld id="{426E8AC2-29BA-46BF-ACF0-6153225562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752600"/>
            <a:ext cx="7772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CC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AVL Trees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8950"/>
          </a:xfrm>
          <a:prstGeom prst="rect">
            <a:avLst/>
          </a:prstGeom>
          <a:noFill/>
          <a:ln/>
        </p:spPr>
        <p:txBody>
          <a:bodyPr lIns="90000" tIns="46800" rIns="90000" bIns="46800"/>
          <a:lstStyle/>
          <a:p>
            <a:pPr marL="0" indent="0"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3A7A5-2923-4D9E-BC22-296559A33B33}" type="slidenum">
              <a:rPr lang="en-US"/>
              <a:pPr/>
              <a:t>10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N(h) </a:t>
            </a:r>
            <a:r>
              <a:rPr lang="en-US" u="sng"/>
              <a:t>&gt;</a:t>
            </a:r>
            <a:r>
              <a:rPr lang="en-US"/>
              <a:t> </a:t>
            </a:r>
            <a:r>
              <a:rPr lang="en-US">
                <a:latin typeface="Symbol" pitchFamily="16" charset="2"/>
              </a:rPr>
              <a:t></a:t>
            </a:r>
            <a:r>
              <a:rPr lang="en-US" baseline="30000"/>
              <a:t>h</a:t>
            </a:r>
            <a:r>
              <a:rPr lang="en-US"/>
              <a:t>   (</a:t>
            </a:r>
            <a:r>
              <a:rPr lang="en-US">
                <a:latin typeface="Symbol" pitchFamily="16" charset="2"/>
              </a:rPr>
              <a:t></a:t>
            </a:r>
            <a:r>
              <a:rPr lang="en-US"/>
              <a:t> </a:t>
            </a:r>
            <a:r>
              <a:rPr lang="en-US">
                <a:latin typeface="Symbol" pitchFamily="16" charset="2"/>
              </a:rPr>
              <a:t></a:t>
            </a:r>
            <a:r>
              <a:rPr lang="en-US"/>
              <a:t> 1.62)</a:t>
            </a:r>
          </a:p>
          <a:p>
            <a:pPr marL="341313" indent="-341313">
              <a:buClr>
                <a:srgbClr val="3333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Suppose we have n nodes in an AVL tree of height h.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 </a:t>
            </a:r>
            <a:r>
              <a:rPr lang="en-US" u="sng"/>
              <a:t>&gt;</a:t>
            </a:r>
            <a:r>
              <a:rPr lang="en-US"/>
              <a:t> N(h) </a:t>
            </a:r>
            <a:r>
              <a:rPr lang="en-US" sz="1800">
                <a:solidFill>
                  <a:srgbClr val="0066CC"/>
                </a:solidFill>
              </a:rPr>
              <a:t>(because N(h) was the minimum)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 </a:t>
            </a:r>
            <a:r>
              <a:rPr lang="en-US" u="sng"/>
              <a:t>&gt;</a:t>
            </a:r>
            <a:r>
              <a:rPr lang="en-US"/>
              <a:t> </a:t>
            </a:r>
            <a:r>
              <a:rPr lang="en-US">
                <a:latin typeface="Symbol" pitchFamily="16" charset="2"/>
              </a:rPr>
              <a:t></a:t>
            </a:r>
            <a:r>
              <a:rPr lang="en-US" baseline="30000"/>
              <a:t>h</a:t>
            </a:r>
            <a:r>
              <a:rPr lang="en-US"/>
              <a:t> hence </a:t>
            </a:r>
            <a:r>
              <a:rPr lang="en-US">
                <a:solidFill>
                  <a:srgbClr val="FF0000"/>
                </a:solidFill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Symbol" pitchFamily="16" charset="2"/>
              </a:rPr>
              <a:t></a:t>
            </a:r>
            <a:r>
              <a:rPr lang="en-US">
                <a:solidFill>
                  <a:srgbClr val="FF0000"/>
                </a:solidFill>
              </a:rPr>
              <a:t> n </a:t>
            </a:r>
            <a:r>
              <a:rPr lang="en-US" u="sng">
                <a:solidFill>
                  <a:srgbClr val="FF0000"/>
                </a:solidFill>
              </a:rPr>
              <a:t>&gt;</a:t>
            </a:r>
            <a:r>
              <a:rPr lang="en-US">
                <a:solidFill>
                  <a:srgbClr val="FF0000"/>
                </a:solidFill>
              </a:rPr>
              <a:t> h</a:t>
            </a:r>
            <a:r>
              <a:rPr lang="en-US"/>
              <a:t>  (relatively well balanced tree!!)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 </a:t>
            </a:r>
            <a:r>
              <a:rPr lang="en-US" u="sng">
                <a:cs typeface="Arial" charset="0"/>
              </a:rPr>
              <a:t>&lt;</a:t>
            </a:r>
            <a:r>
              <a:rPr lang="en-US"/>
              <a:t> 1.44 log</a:t>
            </a:r>
            <a:r>
              <a:rPr lang="en-US" baseline="-25000"/>
              <a:t>2</a:t>
            </a:r>
            <a:r>
              <a:rPr lang="en-US"/>
              <a:t>n (i.e., </a:t>
            </a:r>
            <a:r>
              <a:rPr lang="en-US">
                <a:solidFill>
                  <a:srgbClr val="3333CC"/>
                </a:solidFill>
              </a:rPr>
              <a:t>Find takes O(logn</a:t>
            </a:r>
            <a:r>
              <a:rPr lang="en-US"/>
              <a:t>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A008888-1811-4827-A1E8-4DF402FFDEA2}" type="slidenum">
              <a:rPr lang="en-US"/>
              <a:pPr/>
              <a:t>11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Node Heights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150100" y="2895600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540500" y="3597275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476750" y="3597275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229350" y="2286000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778500" y="3597275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157913" y="2606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091113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05313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700713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4349" name="AutoShape 13"/>
          <p:cNvCxnSpPr>
            <a:cxnSpLocks noChangeShapeType="1"/>
            <a:stCxn id="14343" idx="3"/>
            <a:endCxn id="14344" idx="7"/>
          </p:cNvCxnSpPr>
          <p:nvPr/>
        </p:nvCxnSpPr>
        <p:spPr bwMode="auto">
          <a:xfrm flipH="1">
            <a:off x="5481638" y="29972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0" name="AutoShape 14"/>
          <p:cNvCxnSpPr>
            <a:cxnSpLocks noChangeShapeType="1"/>
            <a:stCxn id="14343" idx="5"/>
            <a:endCxn id="14345" idx="1"/>
          </p:cNvCxnSpPr>
          <p:nvPr/>
        </p:nvCxnSpPr>
        <p:spPr bwMode="auto">
          <a:xfrm>
            <a:off x="6548438" y="2997200"/>
            <a:ext cx="592137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1" name="AutoShape 15"/>
          <p:cNvCxnSpPr>
            <a:cxnSpLocks noChangeShapeType="1"/>
            <a:stCxn id="14344" idx="3"/>
            <a:endCxn id="14347" idx="0"/>
          </p:cNvCxnSpPr>
          <p:nvPr/>
        </p:nvCxnSpPr>
        <p:spPr bwMode="auto">
          <a:xfrm flipH="1">
            <a:off x="4633913" y="35909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2" name="AutoShape 16"/>
          <p:cNvCxnSpPr>
            <a:cxnSpLocks noChangeShapeType="1"/>
            <a:stCxn id="14344" idx="5"/>
            <a:endCxn id="14348" idx="0"/>
          </p:cNvCxnSpPr>
          <p:nvPr/>
        </p:nvCxnSpPr>
        <p:spPr bwMode="auto">
          <a:xfrm>
            <a:off x="5481638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53" name="AutoShape 17"/>
          <p:cNvCxnSpPr>
            <a:cxnSpLocks noChangeShapeType="1"/>
            <a:stCxn id="14345" idx="3"/>
            <a:endCxn id="14346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162550" y="2895600"/>
            <a:ext cx="3095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71813" y="4949825"/>
            <a:ext cx="2925762" cy="105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height of node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 factor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-h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empty height = -1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201988" y="2895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2863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519238" y="2286000"/>
            <a:ext cx="234791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height=2   BF=1-0=1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83038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4365" name="AutoShape 29"/>
          <p:cNvCxnSpPr>
            <a:cxnSpLocks noChangeShapeType="1"/>
            <a:stCxn id="14360" idx="3"/>
            <a:endCxn id="14361" idx="7"/>
          </p:cNvCxnSpPr>
          <p:nvPr/>
        </p:nvCxnSpPr>
        <p:spPr bwMode="auto">
          <a:xfrm flipH="1">
            <a:off x="1533525" y="29813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66" name="AutoShape 30"/>
          <p:cNvCxnSpPr>
            <a:cxnSpLocks noChangeShapeType="1"/>
            <a:stCxn id="14360" idx="5"/>
            <a:endCxn id="14362" idx="1"/>
          </p:cNvCxnSpPr>
          <p:nvPr/>
        </p:nvCxnSpPr>
        <p:spPr bwMode="auto">
          <a:xfrm>
            <a:off x="2600325" y="29813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67" name="AutoShape 31"/>
          <p:cNvCxnSpPr>
            <a:cxnSpLocks noChangeShapeType="1"/>
            <a:stCxn id="14361" idx="3"/>
            <a:endCxn id="14363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4368" name="AutoShape 32"/>
          <p:cNvCxnSpPr>
            <a:cxnSpLocks noChangeShapeType="1"/>
            <a:stCxn id="14361" idx="5"/>
            <a:endCxn id="14364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214438" y="28797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676400" y="1981200"/>
            <a:ext cx="1676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A (AVL)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867400" y="1981200"/>
            <a:ext cx="1676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B (AVL)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A289211-F38C-49C7-B8FD-1CD5D673C94E}" type="slidenum">
              <a:rPr lang="en-US"/>
              <a:pPr/>
              <a:t>12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Node Heights after Insert 7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148513" y="2895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538913" y="35972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75163" y="35972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256338" y="2301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76913" y="35972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5373" name="AutoShape 13"/>
          <p:cNvCxnSpPr>
            <a:cxnSpLocks noChangeShapeType="1"/>
            <a:stCxn id="15367" idx="3"/>
            <a:endCxn id="15368" idx="7"/>
          </p:cNvCxnSpPr>
          <p:nvPr/>
        </p:nvCxnSpPr>
        <p:spPr bwMode="auto">
          <a:xfrm flipH="1">
            <a:off x="5480050" y="29972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4" name="AutoShape 14"/>
          <p:cNvCxnSpPr>
            <a:cxnSpLocks noChangeShapeType="1"/>
            <a:stCxn id="15367" idx="5"/>
            <a:endCxn id="15369" idx="1"/>
          </p:cNvCxnSpPr>
          <p:nvPr/>
        </p:nvCxnSpPr>
        <p:spPr bwMode="auto">
          <a:xfrm>
            <a:off x="6546850" y="2997200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5" name="AutoShape 15"/>
          <p:cNvCxnSpPr>
            <a:cxnSpLocks noChangeShapeType="1"/>
            <a:stCxn id="15368" idx="3"/>
            <a:endCxn id="15371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6" name="AutoShape 16"/>
          <p:cNvCxnSpPr>
            <a:cxnSpLocks noChangeShapeType="1"/>
            <a:stCxn id="15368" idx="5"/>
            <a:endCxn id="15372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77" name="AutoShape 17"/>
          <p:cNvCxnSpPr>
            <a:cxnSpLocks noChangeShapeType="1"/>
            <a:stCxn id="15369" idx="3"/>
            <a:endCxn id="15370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160963" y="2895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071813" y="4949825"/>
            <a:ext cx="2925762" cy="105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height of node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 factor =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-h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empty height = -1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201988" y="28797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2863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281238" y="22701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830388" y="35814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5389" name="AutoShape 29"/>
          <p:cNvCxnSpPr>
            <a:cxnSpLocks noChangeShapeType="1"/>
            <a:stCxn id="15384" idx="3"/>
            <a:endCxn id="15385" idx="7"/>
          </p:cNvCxnSpPr>
          <p:nvPr/>
        </p:nvCxnSpPr>
        <p:spPr bwMode="auto">
          <a:xfrm flipH="1">
            <a:off x="1533525" y="29813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90" name="AutoShape 30"/>
          <p:cNvCxnSpPr>
            <a:cxnSpLocks noChangeShapeType="1"/>
            <a:stCxn id="15384" idx="5"/>
            <a:endCxn id="15386" idx="1"/>
          </p:cNvCxnSpPr>
          <p:nvPr/>
        </p:nvCxnSpPr>
        <p:spPr bwMode="auto">
          <a:xfrm>
            <a:off x="2600325" y="29813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91" name="AutoShape 31"/>
          <p:cNvCxnSpPr>
            <a:cxnSpLocks noChangeShapeType="1"/>
            <a:stCxn id="15385" idx="3"/>
            <a:endCxn id="15387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5392" name="AutoShape 32"/>
          <p:cNvCxnSpPr>
            <a:cxnSpLocks noChangeShapeType="1"/>
            <a:stCxn id="15385" idx="5"/>
            <a:endCxn id="15388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214438" y="287972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601913" y="3571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5396" name="AutoShape 36"/>
          <p:cNvCxnSpPr>
            <a:cxnSpLocks noChangeShapeType="1"/>
            <a:stCxn id="15386" idx="3"/>
            <a:endCxn id="15395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081713" y="4419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5399" name="AutoShape 39"/>
          <p:cNvCxnSpPr>
            <a:cxnSpLocks noChangeShapeType="1"/>
            <a:stCxn id="15370" idx="3"/>
            <a:endCxn id="15398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5400" name="AutoShape 40"/>
          <p:cNvSpPr>
            <a:spLocks noChangeArrowheads="1"/>
          </p:cNvSpPr>
          <p:nvPr/>
        </p:nvSpPr>
        <p:spPr bwMode="auto">
          <a:xfrm>
            <a:off x="7254875" y="2214563"/>
            <a:ext cx="1374775" cy="581025"/>
          </a:xfrm>
          <a:prstGeom prst="wedgeRectCallout">
            <a:avLst>
              <a:gd name="adj1" fmla="val -38245"/>
              <a:gd name="adj2" fmla="val 128745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ea typeface="Droid Sans" charset="0"/>
                <a:cs typeface="Droid Sans" charset="0"/>
              </a:rPr>
              <a:t>balance factor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ea typeface="Droid Sans" charset="0"/>
                <a:cs typeface="Droid Sans" charset="0"/>
              </a:rPr>
              <a:t>1-(-1) = 2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7613650" y="3505200"/>
            <a:ext cx="3937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-1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A (AVL)</a:t>
            </a: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Tree B (not AVL)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74630-3A0A-4838-AE10-EF9E10185993}" type="slidenum">
              <a:rPr lang="en-US"/>
              <a:pPr/>
              <a:t>13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Insert and Rotation in AVL Trees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Insert operation may cause balance factor to become 2 or –2 for some node 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 after the Insert, </a:t>
            </a:r>
            <a:r>
              <a:rPr lang="en-US">
                <a:solidFill>
                  <a:srgbClr val="3333CC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marL="741363" lvl="1" indent="-284163">
              <a:lnSpc>
                <a:spcPct val="90000"/>
              </a:lnSpc>
              <a:buClr>
                <a:srgbClr val="3333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If a new balance factor (the difference h</a:t>
            </a:r>
            <a:r>
              <a:rPr lang="en-US" baseline="-25000">
                <a:solidFill>
                  <a:srgbClr val="3333CC"/>
                </a:solidFill>
              </a:rPr>
              <a:t>left</a:t>
            </a:r>
            <a:r>
              <a:rPr lang="en-US">
                <a:solidFill>
                  <a:srgbClr val="3333CC"/>
                </a:solidFill>
              </a:rPr>
              <a:t>-h</a:t>
            </a:r>
            <a:r>
              <a:rPr lang="en-US" baseline="-25000">
                <a:solidFill>
                  <a:srgbClr val="3333CC"/>
                </a:solidFill>
              </a:rPr>
              <a:t>right</a:t>
            </a:r>
            <a:r>
              <a:rPr lang="en-US">
                <a:solidFill>
                  <a:srgbClr val="3333CC"/>
                </a:solidFill>
              </a:rPr>
              <a:t>) is 2 or –2, adjust tree by </a:t>
            </a:r>
            <a:r>
              <a:rPr lang="en-US" i="1">
                <a:solidFill>
                  <a:srgbClr val="FF0000"/>
                </a:solidFill>
              </a:rPr>
              <a:t>rotation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3333CC"/>
                </a:solidFill>
              </a:rPr>
              <a:t>around the node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9B57BB-7506-409F-87DF-61683BD919CD}" type="slidenum">
              <a:rPr lang="en-US"/>
              <a:pPr/>
              <a:t>14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Single Rotation in an AVL Tree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97338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0963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1138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7421" name="AutoShape 13"/>
          <p:cNvCxnSpPr>
            <a:cxnSpLocks noChangeShapeType="1"/>
            <a:stCxn id="17415" idx="3"/>
            <a:endCxn id="17416" idx="7"/>
          </p:cNvCxnSpPr>
          <p:nvPr/>
        </p:nvCxnSpPr>
        <p:spPr bwMode="auto">
          <a:xfrm flipH="1">
            <a:off x="1914525" y="28448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2" name="AutoShape 14"/>
          <p:cNvCxnSpPr>
            <a:cxnSpLocks noChangeShapeType="1"/>
            <a:stCxn id="17415" idx="5"/>
            <a:endCxn id="17417" idx="1"/>
          </p:cNvCxnSpPr>
          <p:nvPr/>
        </p:nvCxnSpPr>
        <p:spPr bwMode="auto">
          <a:xfrm>
            <a:off x="2981325" y="2844800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3" name="AutoShape 15"/>
          <p:cNvCxnSpPr>
            <a:cxnSpLocks noChangeShapeType="1"/>
            <a:stCxn id="17416" idx="3"/>
            <a:endCxn id="17419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4" name="AutoShape 16"/>
          <p:cNvCxnSpPr>
            <a:cxnSpLocks noChangeShapeType="1"/>
            <a:stCxn id="17416" idx="5"/>
            <a:endCxn id="17420" idx="0"/>
          </p:cNvCxnSpPr>
          <p:nvPr/>
        </p:nvCxnSpPr>
        <p:spPr bwMode="auto">
          <a:xfrm>
            <a:off x="1914525" y="3438525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25" name="AutoShape 17"/>
          <p:cNvCxnSpPr>
            <a:cxnSpLocks noChangeShapeType="1"/>
            <a:stCxn id="17417" idx="3"/>
            <a:endCxn id="17418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516188" y="4267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7429" name="AutoShape 21"/>
          <p:cNvCxnSpPr>
            <a:cxnSpLocks noChangeShapeType="1"/>
            <a:stCxn id="17418" idx="3"/>
            <a:endCxn id="17428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8059738" y="33528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5453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02443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770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6326188" y="3444875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7441" name="AutoShape 33"/>
          <p:cNvCxnSpPr>
            <a:cxnSpLocks noChangeShapeType="1"/>
            <a:stCxn id="17435" idx="3"/>
            <a:endCxn id="17436" idx="7"/>
          </p:cNvCxnSpPr>
          <p:nvPr/>
        </p:nvCxnSpPr>
        <p:spPr bwMode="auto">
          <a:xfrm flipH="1">
            <a:off x="6029325" y="2844800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2" name="AutoShape 34"/>
          <p:cNvCxnSpPr>
            <a:cxnSpLocks noChangeShapeType="1"/>
            <a:stCxn id="17435" idx="5"/>
            <a:endCxn id="17438" idx="0"/>
          </p:cNvCxnSpPr>
          <p:nvPr/>
        </p:nvCxnSpPr>
        <p:spPr bwMode="auto">
          <a:xfrm>
            <a:off x="7096125" y="2844800"/>
            <a:ext cx="600075" cy="2047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3" name="AutoShape 35"/>
          <p:cNvCxnSpPr>
            <a:cxnSpLocks noChangeShapeType="1"/>
            <a:stCxn id="17436" idx="3"/>
            <a:endCxn id="17439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4" name="AutoShape 36"/>
          <p:cNvCxnSpPr>
            <a:cxnSpLocks noChangeShapeType="1"/>
            <a:stCxn id="17436" idx="5"/>
            <a:endCxn id="17440" idx="0"/>
          </p:cNvCxnSpPr>
          <p:nvPr/>
        </p:nvCxnSpPr>
        <p:spPr bwMode="auto">
          <a:xfrm>
            <a:off x="6029325" y="3438525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45" name="AutoShape 37"/>
          <p:cNvCxnSpPr>
            <a:cxnSpLocks noChangeShapeType="1"/>
            <a:stCxn id="17437" idx="0"/>
            <a:endCxn id="17438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57102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7088188" y="3429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17448" name="Oval 4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cxnSp>
        <p:nvCxnSpPr>
          <p:cNvPr id="17449" name="AutoShape 41"/>
          <p:cNvCxnSpPr>
            <a:cxnSpLocks noChangeShapeType="1"/>
            <a:stCxn id="17438" idx="3"/>
            <a:endCxn id="17448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50" name="Oval 42"/>
          <p:cNvSpPr>
            <a:spLocks noChangeArrowheads="1"/>
          </p:cNvSpPr>
          <p:nvPr/>
        </p:nvSpPr>
        <p:spPr bwMode="auto">
          <a:xfrm rot="18900000">
            <a:off x="2360613" y="3124200"/>
            <a:ext cx="2057400" cy="914400"/>
          </a:xfrm>
          <a:prstGeom prst="ellipse">
            <a:avLst/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Oval 43"/>
          <p:cNvSpPr>
            <a:spLocks noChangeArrowheads="1"/>
          </p:cNvSpPr>
          <p:nvPr/>
        </p:nvSpPr>
        <p:spPr bwMode="auto">
          <a:xfrm rot="2700000">
            <a:off x="6973888" y="3122613"/>
            <a:ext cx="2057400" cy="914400"/>
          </a:xfrm>
          <a:prstGeom prst="ellipse">
            <a:avLst/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D006FD-E802-4BD3-A9EB-10E6518D234B}" type="slidenum">
              <a:rPr lang="en-US"/>
              <a:pPr/>
              <a:t>15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82625" y="1682750"/>
            <a:ext cx="6902450" cy="3386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Let the node that needs rebalancing be </a:t>
            </a:r>
            <a:r>
              <a:rPr lang="en-US">
                <a:solidFill>
                  <a:srgbClr val="3333CC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There are 4 cases: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Outside Cases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(require single rotation) 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1.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2.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Inside Cases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(require double rotation) 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3.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  4. Insertion into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subtree </a:t>
            </a:r>
            <a:r>
              <a:rPr lang="en-US">
                <a:solidFill>
                  <a:srgbClr val="FF3300"/>
                </a:solidFill>
                <a:latin typeface="Arial" charset="0"/>
                <a:ea typeface="Droid Sans" charset="0"/>
                <a:cs typeface="Droid Sans" charset="0"/>
              </a:rPr>
              <a:t>of right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child of </a:t>
            </a:r>
            <a:r>
              <a:rPr lang="en-US">
                <a:solidFill>
                  <a:srgbClr val="000000"/>
                </a:solidFill>
                <a:latin typeface="Symbol" pitchFamily="16" charset="2"/>
                <a:ea typeface="Droid Sans" charset="0"/>
                <a:cs typeface="Droid Sans" charset="0"/>
              </a:rPr>
              <a:t>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77888" y="5187950"/>
            <a:ext cx="595788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The rebalancing is performed through four </a:t>
            </a:r>
            <a:b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separate rotation algorithms.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Insertions in AVL Trees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4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6C9DAB-69EC-48E2-BCA1-070EE59CDBF3}" type="slidenum">
              <a:rPr lang="en-US"/>
              <a:pPr/>
              <a:t>16</a:t>
            </a:fld>
            <a:endParaRPr lang="en-US"/>
          </a:p>
        </p:txBody>
      </p:sp>
      <p:sp>
        <p:nvSpPr>
          <p:cNvPr id="19457" name="Oval 1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35438" y="1539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459038" y="2987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19461" name="AutoShape 5"/>
          <p:cNvCxnSpPr>
            <a:cxnSpLocks noChangeShapeType="1"/>
            <a:stCxn id="19457" idx="3"/>
            <a:endCxn id="19459" idx="7"/>
          </p:cNvCxnSpPr>
          <p:nvPr/>
        </p:nvCxnSpPr>
        <p:spPr bwMode="auto">
          <a:xfrm flipH="1">
            <a:off x="2946400" y="2408238"/>
            <a:ext cx="1082675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59" idx="3"/>
            <a:endCxn id="19462" idx="0"/>
          </p:cNvCxnSpPr>
          <p:nvPr/>
        </p:nvCxnSpPr>
        <p:spPr bwMode="auto">
          <a:xfrm flipH="1">
            <a:off x="1354138" y="3779838"/>
            <a:ext cx="998537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087438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678238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735638" y="3825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19469" name="AutoShape 13"/>
          <p:cNvCxnSpPr>
            <a:cxnSpLocks noChangeShapeType="1"/>
            <a:stCxn id="19459" idx="5"/>
            <a:endCxn id="19465" idx="0"/>
          </p:cNvCxnSpPr>
          <p:nvPr/>
        </p:nvCxnSpPr>
        <p:spPr bwMode="auto">
          <a:xfrm>
            <a:off x="2946400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9470" name="AutoShape 14"/>
          <p:cNvCxnSpPr>
            <a:cxnSpLocks noChangeShapeType="1"/>
            <a:stCxn id="19457" idx="5"/>
            <a:endCxn id="19467" idx="0"/>
          </p:cNvCxnSpPr>
          <p:nvPr/>
        </p:nvCxnSpPr>
        <p:spPr bwMode="auto">
          <a:xfrm>
            <a:off x="4622800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7183438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183438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Consider a valid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subtree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Outside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754188" y="41910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80E8D8-12B4-433C-8498-0BA399C4FF05}" type="slidenum">
              <a:rPr lang="en-US"/>
              <a:pPr/>
              <a:t>17</a:t>
            </a:fld>
            <a:endParaRPr lang="en-US"/>
          </a:p>
        </p:txBody>
      </p:sp>
      <p:sp>
        <p:nvSpPr>
          <p:cNvPr id="20481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0485" name="AutoShape 5"/>
          <p:cNvCxnSpPr>
            <a:cxnSpLocks noChangeShapeType="1"/>
            <a:stCxn id="20481" idx="3"/>
            <a:endCxn id="20483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87" name="AutoShape 7"/>
          <p:cNvCxnSpPr>
            <a:cxnSpLocks noChangeShapeType="1"/>
            <a:stCxn id="20483" idx="3"/>
            <a:endCxn id="20486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0493" name="AutoShape 13"/>
          <p:cNvCxnSpPr>
            <a:cxnSpLocks noChangeShapeType="1"/>
            <a:stCxn id="20483" idx="5"/>
            <a:endCxn id="20489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0494" name="AutoShape 14"/>
          <p:cNvCxnSpPr>
            <a:cxnSpLocks noChangeShapeType="1"/>
            <a:stCxn id="20481" idx="5"/>
            <a:endCxn id="20491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097588" y="1878013"/>
            <a:ext cx="2587625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Inserting into X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destroys the AVL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property at node j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Outside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1554C2-5580-4060-BE8B-805A6C70ECD3}" type="slidenum">
              <a:rPr lang="en-US"/>
              <a:pPr/>
              <a:t>18</a:t>
            </a:fld>
            <a:endParaRPr lang="en-US"/>
          </a:p>
        </p:txBody>
      </p:sp>
      <p:sp>
        <p:nvSpPr>
          <p:cNvPr id="21505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1509" name="AutoShape 5"/>
          <p:cNvCxnSpPr>
            <a:cxnSpLocks noChangeShapeType="1"/>
            <a:stCxn id="21505" idx="3"/>
            <a:endCxn id="21507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07" idx="3"/>
            <a:endCxn id="21510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1517" name="AutoShape 13"/>
          <p:cNvCxnSpPr>
            <a:cxnSpLocks noChangeShapeType="1"/>
            <a:stCxn id="21507" idx="5"/>
            <a:endCxn id="21513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1518" name="AutoShape 14"/>
          <p:cNvCxnSpPr>
            <a:cxnSpLocks noChangeShapeType="1"/>
            <a:stCxn id="21505" idx="5"/>
            <a:endCxn id="21515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 a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“right rotation”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Outside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/>
            <a:ahLst/>
            <a:cxnLst>
              <a:cxn ang="0">
                <a:pos x="0" y="579"/>
              </a:cxn>
              <a:cxn ang="0">
                <a:pos x="169" y="88"/>
              </a:cxn>
              <a:cxn ang="0">
                <a:pos x="639" y="52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 rot="19500000">
            <a:off x="1828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0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7C64B0-1D45-4D33-BC60-F5099FAB3CA5}" type="slidenum">
              <a:rPr lang="en-US"/>
              <a:pPr/>
              <a:t>19</a:t>
            </a:fld>
            <a:endParaRPr lang="en-US"/>
          </a:p>
        </p:txBody>
      </p:sp>
      <p:sp>
        <p:nvSpPr>
          <p:cNvPr id="22529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4" name="AutoShape 6"/>
          <p:cNvCxnSpPr>
            <a:cxnSpLocks noChangeShapeType="1"/>
            <a:stCxn id="22531" idx="3"/>
            <a:endCxn id="22533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2540" name="AutoShape 12"/>
          <p:cNvCxnSpPr>
            <a:cxnSpLocks noChangeShapeType="1"/>
            <a:stCxn id="22529" idx="5"/>
            <a:endCxn id="22538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 a “</a:t>
            </a:r>
            <a:r>
              <a:rPr lang="en-US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right rotation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”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Single right rotation</a:t>
            </a:r>
          </a:p>
        </p:txBody>
      </p:sp>
      <p:cxnSp>
        <p:nvCxnSpPr>
          <p:cNvPr id="22546" name="AutoShape 18"/>
          <p:cNvCxnSpPr>
            <a:cxnSpLocks noChangeShapeType="1"/>
            <a:stCxn id="22529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22547" name="AutoShape 19"/>
          <p:cNvCxnSpPr>
            <a:cxnSpLocks noChangeShapeType="1"/>
            <a:stCxn id="22531" idx="7"/>
            <a:endCxn id="22529" idx="3"/>
          </p:cNvCxnSpPr>
          <p:nvPr/>
        </p:nvCxnSpPr>
        <p:spPr bwMode="auto">
          <a:xfrm flipV="1">
            <a:off x="3073400" y="2352675"/>
            <a:ext cx="1020763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3427413" y="25146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2550" name="AutoShape 22"/>
          <p:cNvCxnSpPr>
            <a:cxnSpLocks noChangeShapeType="1"/>
            <a:stCxn id="22531" idx="5"/>
            <a:endCxn id="22536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3351213" y="37338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11DDC4-C313-4027-8B89-259913F4436D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Binary Search Tree - Best Time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All BST operations are O(d), where d is tree depth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minimum d is                   for a binary tree with N nodes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What is the best case tree?</a:t>
            </a:r>
            <a:r>
              <a:rPr lang="en-US"/>
              <a:t> </a:t>
            </a:r>
          </a:p>
          <a:p>
            <a:pPr marL="741363" lvl="1" indent="-284163">
              <a:lnSpc>
                <a:spcPct val="90000"/>
              </a:lnSpc>
              <a:buClr>
                <a:srgbClr val="0066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66CC"/>
                </a:solidFill>
              </a:rPr>
              <a:t>What is the worst case tree?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So, best case running time of BST operations is O(log N)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429000" y="2971800"/>
          <a:ext cx="1968500" cy="611188"/>
        </p:xfrm>
        <a:graphic>
          <a:graphicData uri="http://schemas.openxmlformats.org/presentationml/2006/ole">
            <p:oleObj spid="_x0000_s5123" r:id="rId4" imgW="809640" imgH="2217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A980B0-B605-4043-9E30-8F8A8F69BDDC}" type="slidenum">
              <a:rPr lang="en-US"/>
              <a:pPr/>
              <a:t>20</a:t>
            </a:fld>
            <a:endParaRPr lang="en-US"/>
          </a:p>
        </p:txBody>
      </p:sp>
      <p:sp>
        <p:nvSpPr>
          <p:cNvPr id="23553" name="Oval 1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882900" y="1774825"/>
            <a:ext cx="48101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77913" y="4503738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729038" y="4619625"/>
            <a:ext cx="48418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667375" y="4503738"/>
            <a:ext cx="482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“Right rotation” done!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(“Left rotation” is mirror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  symmetric)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Outside Case Completed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1327150" y="2486025"/>
            <a:ext cx="1527175" cy="1017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4035425" y="3546475"/>
            <a:ext cx="660400" cy="8255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008313" y="5684838"/>
            <a:ext cx="53292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property has been restored!</a:t>
            </a:r>
          </a:p>
        </p:txBody>
      </p:sp>
      <p:cxnSp>
        <p:nvCxnSpPr>
          <p:cNvPr id="23570" name="AutoShape 18"/>
          <p:cNvCxnSpPr>
            <a:cxnSpLocks noChangeShapeType="1"/>
            <a:stCxn id="23554" idx="5"/>
            <a:endCxn id="23553" idx="0"/>
          </p:cNvCxnSpPr>
          <p:nvPr/>
        </p:nvCxnSpPr>
        <p:spPr bwMode="auto">
          <a:xfrm>
            <a:off x="3430588" y="2509838"/>
            <a:ext cx="1536700" cy="387350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23571" name="Oval 19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1737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600200" y="34290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59607F-0187-40C3-BC89-B60CB9166C2E}" type="slidenum">
              <a:rPr lang="en-US"/>
              <a:pPr/>
              <a:t>21</a:t>
            </a:fld>
            <a:endParaRPr lang="en-US"/>
          </a:p>
        </p:txBody>
      </p:sp>
      <p:sp>
        <p:nvSpPr>
          <p:cNvPr id="24577" name="Oval 1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191000" y="1539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14600" y="2987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4581" name="AutoShape 5"/>
          <p:cNvCxnSpPr>
            <a:cxnSpLocks noChangeShapeType="1"/>
            <a:stCxn id="24577" idx="3"/>
            <a:endCxn id="24579" idx="7"/>
          </p:cNvCxnSpPr>
          <p:nvPr/>
        </p:nvCxnSpPr>
        <p:spPr bwMode="auto">
          <a:xfrm flipH="1">
            <a:off x="3001963" y="2408238"/>
            <a:ext cx="1084262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3" name="AutoShape 7"/>
          <p:cNvCxnSpPr>
            <a:cxnSpLocks noChangeShapeType="1"/>
            <a:stCxn id="24579" idx="3"/>
            <a:endCxn id="24582" idx="0"/>
          </p:cNvCxnSpPr>
          <p:nvPr/>
        </p:nvCxnSpPr>
        <p:spPr bwMode="auto">
          <a:xfrm flipH="1">
            <a:off x="1409700" y="3779838"/>
            <a:ext cx="998538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143000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733800" y="48926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791200" y="3825875"/>
            <a:ext cx="5111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4589" name="AutoShape 13"/>
          <p:cNvCxnSpPr>
            <a:cxnSpLocks noChangeShapeType="1"/>
            <a:stCxn id="24579" idx="5"/>
            <a:endCxn id="24585" idx="0"/>
          </p:cNvCxnSpPr>
          <p:nvPr/>
        </p:nvCxnSpPr>
        <p:spPr bwMode="auto">
          <a:xfrm>
            <a:off x="3001963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4590" name="AutoShape 14"/>
          <p:cNvCxnSpPr>
            <a:cxnSpLocks noChangeShapeType="1"/>
            <a:stCxn id="24577" idx="5"/>
            <a:endCxn id="24587" idx="0"/>
          </p:cNvCxnSpPr>
          <p:nvPr/>
        </p:nvCxnSpPr>
        <p:spPr bwMode="auto">
          <a:xfrm>
            <a:off x="4678363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239000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7239000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Consider a valid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subtree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249988" y="33528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192588" y="41910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677988" y="42672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E724BBC-8599-4A0F-8056-74BD7C2C90D7}" type="slidenum">
              <a:rPr lang="en-US"/>
              <a:pPr/>
              <a:t>22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2298700" cy="155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Inserting into Y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destroys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AVL property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at node j </a:t>
            </a:r>
          </a:p>
        </p:txBody>
      </p:sp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5606" name="AutoShape 6"/>
          <p:cNvCxnSpPr>
            <a:cxnSpLocks noChangeShapeType="1"/>
            <a:stCxn id="25602" idx="3"/>
            <a:endCxn id="25604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8" name="AutoShape 8"/>
          <p:cNvCxnSpPr>
            <a:cxnSpLocks noChangeShapeType="1"/>
            <a:stCxn id="25604" idx="3"/>
            <a:endCxn id="25607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5614" name="AutoShape 14"/>
          <p:cNvCxnSpPr>
            <a:cxnSpLocks noChangeShapeType="1"/>
            <a:stCxn id="25604" idx="5"/>
            <a:endCxn id="25610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5615" name="AutoShape 15"/>
          <p:cNvCxnSpPr>
            <a:cxnSpLocks noChangeShapeType="1"/>
            <a:stCxn id="25602" idx="5"/>
            <a:endCxn id="25612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719763" y="1819275"/>
            <a:ext cx="28749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Does “right rotation”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restore balance?</a:t>
            </a: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 rot="1950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AC87F6-5971-4783-A275-ED4EF5AC3A25}" type="slidenum">
              <a:rPr lang="en-US"/>
              <a:pPr/>
              <a:t>23</a:t>
            </a:fld>
            <a:endParaRPr lang="en-US"/>
          </a:p>
        </p:txBody>
      </p:sp>
      <p:sp>
        <p:nvSpPr>
          <p:cNvPr id="26625" name="Oval 1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856163" y="2482850"/>
            <a:ext cx="4730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114675" y="1665288"/>
            <a:ext cx="4746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6629" name="AutoShape 5"/>
          <p:cNvCxnSpPr>
            <a:cxnSpLocks noChangeShapeType="1"/>
            <a:stCxn id="26625" idx="3"/>
            <a:endCxn id="26633" idx="0"/>
          </p:cNvCxnSpPr>
          <p:nvPr/>
        </p:nvCxnSpPr>
        <p:spPr bwMode="auto">
          <a:xfrm flipH="1">
            <a:off x="4006850" y="3321050"/>
            <a:ext cx="750888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1" name="AutoShape 7"/>
          <p:cNvCxnSpPr>
            <a:cxnSpLocks noChangeShapeType="1"/>
            <a:stCxn id="26627" idx="3"/>
            <a:endCxn id="26630" idx="0"/>
          </p:cNvCxnSpPr>
          <p:nvPr/>
        </p:nvCxnSpPr>
        <p:spPr bwMode="auto">
          <a:xfrm flipH="1">
            <a:off x="2149475" y="2400300"/>
            <a:ext cx="944563" cy="5921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851025" y="3214688"/>
            <a:ext cx="4746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22688" y="4875213"/>
            <a:ext cx="4746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730875" y="4119563"/>
            <a:ext cx="4746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6637" name="AutoShape 13"/>
          <p:cNvCxnSpPr>
            <a:cxnSpLocks noChangeShapeType="1"/>
            <a:stCxn id="26625" idx="5"/>
            <a:endCxn id="26635" idx="0"/>
          </p:cNvCxnSpPr>
          <p:nvPr/>
        </p:nvCxnSpPr>
        <p:spPr bwMode="auto">
          <a:xfrm>
            <a:off x="5307013" y="3321050"/>
            <a:ext cx="715962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6638" name="AutoShape 14"/>
          <p:cNvCxnSpPr>
            <a:cxnSpLocks noChangeShapeType="1"/>
            <a:stCxn id="26627" idx="5"/>
            <a:endCxn id="26625" idx="1"/>
          </p:cNvCxnSpPr>
          <p:nvPr/>
        </p:nvCxnSpPr>
        <p:spPr bwMode="auto">
          <a:xfrm>
            <a:off x="3644900" y="2400300"/>
            <a:ext cx="1112838" cy="387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6978650" y="5011738"/>
            <a:ext cx="148431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6978650" y="4187825"/>
            <a:ext cx="1484313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7048500" y="5892800"/>
            <a:ext cx="1485900" cy="142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6024563" y="1768475"/>
            <a:ext cx="273685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“Right rotation”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does not restore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balance… now k is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out of balance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248400" y="35814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191000" y="37338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439988" y="2819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4A1F11-8B2E-4727-94FC-7740A8E7B16B}" type="slidenum">
              <a:rPr lang="en-US"/>
              <a:pPr/>
              <a:t>24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31797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Consider the structure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of subtree Y…</a:t>
            </a:r>
          </a:p>
        </p:txBody>
      </p:sp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7654" name="AutoShape 6"/>
          <p:cNvCxnSpPr>
            <a:cxnSpLocks noChangeShapeType="1"/>
            <a:stCxn id="27650" idx="3"/>
            <a:endCxn id="27652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6" name="AutoShape 8"/>
          <p:cNvCxnSpPr>
            <a:cxnSpLocks noChangeShapeType="1"/>
            <a:stCxn id="27652" idx="3"/>
            <a:endCxn id="27655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7662" name="AutoShape 14"/>
          <p:cNvCxnSpPr>
            <a:cxnSpLocks noChangeShapeType="1"/>
            <a:stCxn id="27652" idx="5"/>
            <a:endCxn id="27658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7663" name="AutoShape 15"/>
          <p:cNvCxnSpPr>
            <a:cxnSpLocks noChangeShapeType="1"/>
            <a:stCxn id="27650" idx="5"/>
            <a:endCxn id="27660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117257-E8FE-4FC6-BC52-285530F7FEAD}" type="slidenum">
              <a:rPr lang="en-US"/>
              <a:pPr/>
              <a:t>25</a:t>
            </a:fld>
            <a:endParaRPr lang="en-US"/>
          </a:p>
        </p:txBody>
      </p:sp>
      <p:sp>
        <p:nvSpPr>
          <p:cNvPr id="28673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8677" name="AutoShape 5"/>
          <p:cNvCxnSpPr>
            <a:cxnSpLocks noChangeShapeType="1"/>
            <a:stCxn id="28673" idx="3"/>
            <a:endCxn id="28675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79" name="AutoShape 7"/>
          <p:cNvCxnSpPr>
            <a:cxnSpLocks noChangeShapeType="1"/>
            <a:stCxn id="28675" idx="3"/>
            <a:endCxn id="28678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8685" name="AutoShape 13"/>
          <p:cNvCxnSpPr>
            <a:cxnSpLocks noChangeShapeType="1"/>
            <a:stCxn id="28675" idx="5"/>
            <a:endCxn id="28692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8686" name="AutoShape 14"/>
          <p:cNvCxnSpPr>
            <a:cxnSpLocks noChangeShapeType="1"/>
            <a:stCxn id="28673" idx="5"/>
            <a:endCxn id="28683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28694" name="AutoShape 22"/>
          <p:cNvCxnSpPr>
            <a:cxnSpLocks noChangeShapeType="1"/>
            <a:stCxn id="28692" idx="3"/>
            <a:endCxn id="28681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8695" name="AutoShape 23"/>
          <p:cNvCxnSpPr>
            <a:cxnSpLocks noChangeShapeType="1"/>
            <a:stCxn id="28692" idx="5"/>
            <a:endCxn id="28690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649288" y="1744663"/>
            <a:ext cx="26035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 = node i and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subtrees V and W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019800" y="3048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495800" y="3962400"/>
            <a:ext cx="6127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h+1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982788" y="3962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657600" y="4800600"/>
            <a:ext cx="10588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 or h-1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F0073A-4DE6-4C96-8B63-BE0FE7B47503}" type="slidenum">
              <a:rPr lang="en-US"/>
              <a:pPr/>
              <a:t>26</a:t>
            </a:fld>
            <a:endParaRPr lang="en-US"/>
          </a:p>
        </p:txBody>
      </p:sp>
      <p:sp>
        <p:nvSpPr>
          <p:cNvPr id="29697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29701" name="AutoShape 5"/>
          <p:cNvCxnSpPr>
            <a:cxnSpLocks noChangeShapeType="1"/>
            <a:stCxn id="29697" idx="3"/>
            <a:endCxn id="29699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3" name="AutoShape 7"/>
          <p:cNvCxnSpPr>
            <a:cxnSpLocks noChangeShapeType="1"/>
            <a:stCxn id="29699" idx="3"/>
            <a:endCxn id="29702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29709" name="AutoShape 13"/>
          <p:cNvCxnSpPr>
            <a:cxnSpLocks noChangeShapeType="1"/>
            <a:stCxn id="29699" idx="5"/>
            <a:endCxn id="29716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9710" name="AutoShape 14"/>
          <p:cNvCxnSpPr>
            <a:cxnSpLocks noChangeShapeType="1"/>
            <a:stCxn id="29697" idx="5"/>
            <a:endCxn id="29707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29718" name="AutoShape 22"/>
          <p:cNvCxnSpPr>
            <a:cxnSpLocks noChangeShapeType="1"/>
            <a:stCxn id="29716" idx="3"/>
            <a:endCxn id="29705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29719" name="AutoShape 23"/>
          <p:cNvCxnSpPr>
            <a:cxnSpLocks noChangeShapeType="1"/>
            <a:stCxn id="29716" idx="5"/>
            <a:endCxn id="29714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AVL Insertion: Inside Case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59400" y="1768475"/>
            <a:ext cx="3094038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We will do a 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left-right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“double rotation” .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. .</a:t>
            </a:r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/>
            <a:ahLst/>
            <a:cxnLst>
              <a:cxn ang="0">
                <a:pos x="463" y="529"/>
              </a:cxn>
              <a:cxn ang="0">
                <a:pos x="365" y="87"/>
              </a:cxn>
              <a:cxn ang="0">
                <a:pos x="0" y="10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Freeform 27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/>
            <a:ahLst/>
            <a:cxnLst>
              <a:cxn ang="0">
                <a:pos x="206" y="520"/>
              </a:cxn>
              <a:cxn ang="0">
                <a:pos x="52" y="91"/>
              </a:cxn>
              <a:cxn ang="0">
                <a:pos x="515" y="0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 rot="19500000">
            <a:off x="1979613" y="1828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385B4D3-02FC-48F1-9825-70EC7045DD2E}" type="slidenum">
              <a:rPr lang="en-US"/>
              <a:pPr/>
              <a:t>27</a:t>
            </a:fld>
            <a:endParaRPr lang="en-US"/>
          </a:p>
        </p:txBody>
      </p:sp>
      <p:sp>
        <p:nvSpPr>
          <p:cNvPr id="30721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30724" name="AutoShape 4"/>
          <p:cNvCxnSpPr>
            <a:cxnSpLocks noChangeShapeType="1"/>
            <a:stCxn id="30721" idx="3"/>
            <a:endCxn id="30738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6" name="AutoShape 6"/>
          <p:cNvCxnSpPr>
            <a:cxnSpLocks noChangeShapeType="1"/>
            <a:stCxn id="30723" idx="3"/>
            <a:endCxn id="30725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30731" name="AutoShape 11"/>
          <p:cNvCxnSpPr>
            <a:cxnSpLocks noChangeShapeType="1"/>
            <a:stCxn id="30723" idx="5"/>
            <a:endCxn id="30728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0732" name="AutoShape 12"/>
          <p:cNvCxnSpPr>
            <a:cxnSpLocks noChangeShapeType="1"/>
            <a:stCxn id="30721" idx="5"/>
            <a:endCxn id="30729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30739" name="AutoShape 19"/>
          <p:cNvCxnSpPr>
            <a:cxnSpLocks noChangeShapeType="1"/>
            <a:stCxn id="30738" idx="5"/>
            <a:endCxn id="30736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Double rotation : first rotation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359400" y="1768475"/>
            <a:ext cx="30099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left rotation complete</a:t>
            </a:r>
          </a:p>
        </p:txBody>
      </p:sp>
      <p:cxnSp>
        <p:nvCxnSpPr>
          <p:cNvPr id="30742" name="AutoShape 22"/>
          <p:cNvCxnSpPr>
            <a:cxnSpLocks noChangeShapeType="1"/>
            <a:stCxn id="30738" idx="3"/>
            <a:endCxn id="30723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0743" name="Oval 23"/>
          <p:cNvSpPr>
            <a:spLocks noChangeArrowheads="1"/>
          </p:cNvSpPr>
          <p:nvPr/>
        </p:nvSpPr>
        <p:spPr bwMode="auto">
          <a:xfrm rot="19500000">
            <a:off x="685800" y="2971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6650C3-34D7-4953-A279-C4EE0E3EDB30}" type="slidenum">
              <a:rPr lang="en-US"/>
              <a:pPr/>
              <a:t>28</a:t>
            </a:fld>
            <a:endParaRPr lang="en-US"/>
          </a:p>
        </p:txBody>
      </p:sp>
      <p:sp>
        <p:nvSpPr>
          <p:cNvPr id="31745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cxnSp>
        <p:nvCxnSpPr>
          <p:cNvPr id="31748" name="AutoShape 4"/>
          <p:cNvCxnSpPr>
            <a:cxnSpLocks noChangeShapeType="1"/>
            <a:stCxn id="31745" idx="3"/>
            <a:endCxn id="31762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0" name="AutoShape 6"/>
          <p:cNvCxnSpPr>
            <a:cxnSpLocks noChangeShapeType="1"/>
            <a:stCxn id="31747" idx="3"/>
            <a:endCxn id="31749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31755" name="AutoShape 11"/>
          <p:cNvCxnSpPr>
            <a:cxnSpLocks noChangeShapeType="1"/>
            <a:stCxn id="31747" idx="5"/>
            <a:endCxn id="31752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1756" name="AutoShape 12"/>
          <p:cNvCxnSpPr>
            <a:cxnSpLocks noChangeShapeType="1"/>
            <a:stCxn id="31745" idx="5"/>
            <a:endCxn id="31753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31763" name="AutoShape 19"/>
          <p:cNvCxnSpPr>
            <a:cxnSpLocks noChangeShapeType="1"/>
            <a:stCxn id="31762" idx="5"/>
            <a:endCxn id="31760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Double rotation : second rotation</a:t>
            </a:r>
          </a:p>
        </p:txBody>
      </p:sp>
      <p:cxnSp>
        <p:nvCxnSpPr>
          <p:cNvPr id="31765" name="AutoShape 21"/>
          <p:cNvCxnSpPr>
            <a:cxnSpLocks noChangeShapeType="1"/>
            <a:stCxn id="31762" idx="3"/>
            <a:endCxn id="31747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1766" name="Oval 22"/>
          <p:cNvSpPr>
            <a:spLocks noChangeArrowheads="1"/>
          </p:cNvSpPr>
          <p:nvPr/>
        </p:nvSpPr>
        <p:spPr bwMode="auto">
          <a:xfrm rot="19500000">
            <a:off x="1905000" y="19415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321300" y="1954213"/>
            <a:ext cx="32464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Now do a right rotation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9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926995-D3B0-4126-A5C2-20339EF6AFAE}" type="slidenum">
              <a:rPr lang="en-US"/>
              <a:pPr/>
              <a:t>29</a:t>
            </a:fld>
            <a:endParaRPr lang="en-US"/>
          </a:p>
        </p:txBody>
      </p:sp>
      <p:sp>
        <p:nvSpPr>
          <p:cNvPr id="32769" name="Oval 1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j</a:t>
            </a:r>
          </a:p>
        </p:txBody>
      </p:sp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72" name="AutoShape 4"/>
          <p:cNvCxnSpPr>
            <a:cxnSpLocks noChangeShapeType="1"/>
            <a:stCxn id="32770" idx="3"/>
            <a:endCxn id="32771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646738" y="5181600"/>
            <a:ext cx="465137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cxnSp>
        <p:nvCxnSpPr>
          <p:cNvPr id="32777" name="AutoShape 9"/>
          <p:cNvCxnSpPr>
            <a:cxnSpLocks noChangeShapeType="1"/>
            <a:stCxn id="32770" idx="5"/>
            <a:endCxn id="32774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2778" name="AutoShape 10"/>
          <p:cNvCxnSpPr>
            <a:cxnSpLocks noChangeShapeType="1"/>
            <a:stCxn id="32769" idx="5"/>
            <a:endCxn id="32775" idx="0"/>
          </p:cNvCxnSpPr>
          <p:nvPr/>
        </p:nvCxnSpPr>
        <p:spPr bwMode="auto">
          <a:xfrm>
            <a:off x="5461000" y="4389438"/>
            <a:ext cx="498475" cy="5175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4052888" y="5224463"/>
            <a:ext cx="4635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33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i="1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</a:t>
            </a:r>
          </a:p>
        </p:txBody>
      </p:sp>
      <p:cxnSp>
        <p:nvCxnSpPr>
          <p:cNvPr id="32785" name="AutoShape 17"/>
          <p:cNvCxnSpPr>
            <a:cxnSpLocks noChangeShapeType="1"/>
            <a:stCxn id="32769" idx="3"/>
            <a:endCxn id="32782" idx="0"/>
          </p:cNvCxnSpPr>
          <p:nvPr/>
        </p:nvCxnSpPr>
        <p:spPr bwMode="auto">
          <a:xfrm flipH="1">
            <a:off x="4467225" y="4389438"/>
            <a:ext cx="454025" cy="4873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Double rotation : second rotation</a:t>
            </a:r>
          </a:p>
        </p:txBody>
      </p:sp>
      <p:cxnSp>
        <p:nvCxnSpPr>
          <p:cNvPr id="32787" name="AutoShape 19"/>
          <p:cNvCxnSpPr>
            <a:cxnSpLocks noChangeShapeType="1"/>
            <a:stCxn id="32784" idx="3"/>
            <a:endCxn id="32770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2788" name="AutoShape 20"/>
          <p:cNvCxnSpPr>
            <a:cxnSpLocks noChangeShapeType="1"/>
            <a:stCxn id="32769" idx="0"/>
            <a:endCxn id="32784" idx="5"/>
          </p:cNvCxnSpPr>
          <p:nvPr/>
        </p:nvCxnSpPr>
        <p:spPr bwMode="auto">
          <a:xfrm flipH="1" flipV="1">
            <a:off x="3852863" y="3511550"/>
            <a:ext cx="1338262" cy="260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2789" name="Oval 21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5184775" y="1954213"/>
            <a:ext cx="31972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right rotation complete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567363" y="2665413"/>
            <a:ext cx="2703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 has been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restored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172200" y="4572000"/>
            <a:ext cx="325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915988" y="46482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276600" y="4724400"/>
            <a:ext cx="10588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 or h-1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2F8C4F-8AF9-48E1-996D-E6B082B7C05B}" type="slidenum">
              <a:rPr lang="en-US"/>
              <a:pPr/>
              <a:t>3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Binary Search Tree - Worst Time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Worst case running time is O(N) 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happens when you Insert elements in ascending order?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Insert: 2, 4, 6, 8, 10, 12 into an empty BST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Problem: Lack of</a:t>
            </a:r>
            <a:r>
              <a:rPr lang="en-US">
                <a:solidFill>
                  <a:srgbClr val="0000FF"/>
                </a:solidFill>
              </a:rPr>
              <a:t> “balance”: 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compare depths of left and right subtree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Unbalanced degenerate tree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B45E07-05A9-4721-8D37-EE3B982A8063}" type="slidenum">
              <a:rPr lang="en-US"/>
              <a:pPr/>
              <a:t>30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10000" y="3200400"/>
            <a:ext cx="381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810000" y="2819400"/>
            <a:ext cx="762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3579813" y="3429000"/>
            <a:ext cx="46037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419600" y="3429000"/>
            <a:ext cx="4572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10000" y="2438400"/>
            <a:ext cx="762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630738" y="2373313"/>
            <a:ext cx="196532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balance (1,0,-1)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32325" y="2754313"/>
            <a:ext cx="57785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key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708525" y="3211513"/>
            <a:ext cx="67627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right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125788" y="3200400"/>
            <a:ext cx="51911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left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066800" y="4191000"/>
            <a:ext cx="7543800" cy="177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No need to keep the height; just the difference in height,            i.e. the </a:t>
            </a:r>
            <a:r>
              <a:rPr lang="en-US" sz="20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balance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factor; this has to be modified on the path of insertion even if you don’t perform rotations</a:t>
            </a:r>
          </a:p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Once you have performed a rotation (single or double) you won’t need to go back up the tree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8D9F933-C638-41D2-8420-96A4135CD79F}" type="slidenum">
              <a:rPr lang="en-US"/>
              <a:pPr/>
              <a:t>31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Single Rotation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92188" y="2057400"/>
            <a:ext cx="7038975" cy="2228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RotateFromRight(n : reference node pointer)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p : node pointer;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p := n.right;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n.right := p.left;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p.left := n;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n := p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}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5867400" y="35814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6553200" y="42672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5334000" y="4267200"/>
            <a:ext cx="457200" cy="6858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0960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69342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5561013" y="3810000"/>
            <a:ext cx="3079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172200" y="3733800"/>
            <a:ext cx="5334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6323013" y="4495800"/>
            <a:ext cx="2317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6858000" y="4495800"/>
            <a:ext cx="3048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6018213" y="3124200"/>
            <a:ext cx="2317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173788" y="27432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143000" y="4419600"/>
            <a:ext cx="2438400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You also need to modify the heights or balance factors of  n and p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7696200" y="52578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7696200" y="4945063"/>
            <a:ext cx="9144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362DA3-BB05-4185-959C-AAE734EB2C7D}" type="slidenum">
              <a:rPr lang="en-US"/>
              <a:pPr/>
              <a:t>32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Implement Double Rotation in two lines.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39788" y="2971800"/>
            <a:ext cx="7953375" cy="100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DoubleRotateFromRight(n : reference node pointer)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????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}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6096000" y="39624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562600" y="46482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5789613" y="4191000"/>
            <a:ext cx="3079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400800" y="4114800"/>
            <a:ext cx="5334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6551613" y="4876800"/>
            <a:ext cx="2317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086600" y="4876800"/>
            <a:ext cx="3048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6246813" y="3733800"/>
            <a:ext cx="1555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402388" y="32766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6400800" y="53340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705600" y="5562600"/>
            <a:ext cx="3048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>
            <a:off x="59436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35856" name="AutoShape 16"/>
          <p:cNvSpPr>
            <a:spLocks noChangeArrowheads="1"/>
          </p:cNvSpPr>
          <p:nvPr/>
        </p:nvSpPr>
        <p:spPr bwMode="auto">
          <a:xfrm>
            <a:off x="67818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>
            <a:off x="7162800" y="52578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H="1">
            <a:off x="6170613" y="5562600"/>
            <a:ext cx="2317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70E483-500B-4464-9BF8-EE4F6256F8B4}" type="slidenum">
              <a:rPr lang="en-US"/>
              <a:pPr/>
              <a:t>33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Insertion in AVL Trees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Insert at the leaf (as for all BST)</a:t>
            </a:r>
          </a:p>
          <a:p>
            <a:pPr marL="741363" lvl="1" indent="-284163"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 after the Insert, </a:t>
            </a:r>
            <a:r>
              <a:rPr lang="en-US">
                <a:solidFill>
                  <a:srgbClr val="3333CC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a new balance factor (the difference h</a:t>
            </a:r>
            <a:r>
              <a:rPr lang="en-US" baseline="-25000"/>
              <a:t>left</a:t>
            </a:r>
            <a:r>
              <a:rPr lang="en-US"/>
              <a:t>-h</a:t>
            </a:r>
            <a:r>
              <a:rPr lang="en-US" baseline="-25000"/>
              <a:t>right</a:t>
            </a:r>
            <a:r>
              <a:rPr lang="en-US"/>
              <a:t>) is 2 or –2, adjust tree by </a:t>
            </a:r>
            <a:r>
              <a:rPr lang="en-US" i="1">
                <a:solidFill>
                  <a:srgbClr val="3333CC"/>
                </a:solidFill>
              </a:rPr>
              <a:t>rotation</a:t>
            </a:r>
            <a:r>
              <a:rPr lang="en-US"/>
              <a:t> around the node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FEA658-416C-445D-AF69-754542F2BB0D}" type="slidenum">
              <a:rPr lang="en-US"/>
              <a:pPr/>
              <a:t>34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Insert in BST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2057400"/>
            <a:ext cx="7696200" cy="277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Insert(T : </a:t>
            </a:r>
            <a:r>
              <a:rPr lang="en-US" sz="1600">
                <a:solidFill>
                  <a:srgbClr val="00CC99"/>
                </a:solidFill>
                <a:latin typeface="Courier New" pitchFamily="49" charset="0"/>
                <a:ea typeface="Droid Sans" charset="0"/>
                <a:cs typeface="Droid Sans" charset="0"/>
              </a:rPr>
              <a:t>reference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tree pointer, x : element) : </a:t>
            </a:r>
            <a:r>
              <a:rPr lang="en-US" sz="1600">
                <a:solidFill>
                  <a:srgbClr val="00CC99"/>
                </a:solidFill>
                <a:latin typeface="Courier New" pitchFamily="49" charset="0"/>
                <a:ea typeface="Droid Sans" charset="0"/>
                <a:cs typeface="Droid Sans" charset="0"/>
              </a:rPr>
              <a:t>integer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if T = null then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T := new tree; T.data := x; return 1;//the links to                             					  //children are null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case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T.data = x : return 0; //Duplicate do nothing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T.data &gt; x : return Insert(T.left, x);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T.data &lt; x : return Insert(T.right, x);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endcase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712CA1-F098-43D7-BD3F-510469B6329F}" type="slidenum">
              <a:rPr lang="en-US"/>
              <a:pPr/>
              <a:t>35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Insert in AVL trees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2057400"/>
            <a:ext cx="7696200" cy="4230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Insert(T : </a:t>
            </a:r>
            <a:r>
              <a:rPr lang="en-US" sz="1600">
                <a:solidFill>
                  <a:srgbClr val="00CC99"/>
                </a:solidFill>
                <a:latin typeface="Courier New" pitchFamily="49" charset="0"/>
                <a:ea typeface="Droid Sans" charset="0"/>
                <a:cs typeface="Droid Sans" charset="0"/>
              </a:rPr>
              <a:t>reference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tree pointer, x : element) :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if T = null then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T := new tree; T.data := x; height := 0;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return;}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case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T.data = x : return ; //Duplicate do nothing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T.data &gt; x : Insert(T.left, x);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               if ((height(T.left)- height(T.right)) = 2){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                  if (T.left.data &gt; x ) then //outside case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                         T = RotatefromLeft (T);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                  else                       //inside case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  <a:ea typeface="Droid Sans" charset="0"/>
                <a:cs typeface="Droid Sans" charset="0"/>
              </a:rPr>
              <a:t>                         T = DoubleRotatefromLeft (T);}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T.data &lt; x :  Insert(T.right, x);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              code similar to the left case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Endcase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</a:t>
            </a:r>
            <a:r>
              <a:rPr lang="en-US" sz="1600">
                <a:solidFill>
                  <a:srgbClr val="3333CC"/>
                </a:solidFill>
                <a:latin typeface="Courier New" pitchFamily="49" charset="0"/>
                <a:ea typeface="Droid Sans" charset="0"/>
                <a:cs typeface="Droid Sans" charset="0"/>
              </a:rPr>
              <a:t>T.height := max(height(T.left),height(T.right)) +1;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  return;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8D50D27-FC99-4BFA-BD57-7D42BFAB2645}" type="slidenum">
              <a:rPr lang="en-US"/>
              <a:pPr/>
              <a:t>36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39945" name="AutoShape 9"/>
          <p:cNvCxnSpPr>
            <a:cxnSpLocks noChangeShapeType="1"/>
            <a:stCxn id="39941" idx="3"/>
            <a:endCxn id="39942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46" name="AutoShape 10"/>
          <p:cNvCxnSpPr>
            <a:cxnSpLocks noChangeShapeType="1"/>
            <a:stCxn id="39941" idx="5"/>
            <a:endCxn id="39943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39947" name="AutoShape 11"/>
          <p:cNvCxnSpPr>
            <a:cxnSpLocks noChangeShapeType="1"/>
            <a:stCxn id="39943" idx="3"/>
            <a:endCxn id="3994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4800600" y="2590800"/>
            <a:ext cx="2133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 5, 40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28F201-C0F7-44B7-80D2-9FAB5D943082}" type="slidenum">
              <a:rPr lang="en-US"/>
              <a:pPr/>
              <a:t>37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0969" name="AutoShape 9"/>
          <p:cNvCxnSpPr>
            <a:cxnSpLocks noChangeShapeType="1"/>
            <a:stCxn id="40965" idx="3"/>
            <a:endCxn id="40966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0970" name="AutoShape 10"/>
          <p:cNvCxnSpPr>
            <a:cxnSpLocks noChangeShapeType="1"/>
            <a:stCxn id="40965" idx="5"/>
            <a:endCxn id="40967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71" name="AutoShape 11"/>
          <p:cNvCxnSpPr>
            <a:cxnSpLocks noChangeShapeType="1"/>
            <a:stCxn id="40967" idx="3"/>
            <a:endCxn id="40968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1293813" y="3505200"/>
            <a:ext cx="307975" cy="228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990600" y="3429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0983" name="AutoShape 23"/>
          <p:cNvCxnSpPr>
            <a:cxnSpLocks noChangeShapeType="1"/>
            <a:stCxn id="40979" idx="3"/>
            <a:endCxn id="40980" idx="7"/>
          </p:cNvCxnSpPr>
          <p:nvPr/>
        </p:nvCxnSpPr>
        <p:spPr bwMode="auto">
          <a:xfrm flipH="1">
            <a:off x="5876925" y="29051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0984" name="AutoShape 24"/>
          <p:cNvCxnSpPr>
            <a:cxnSpLocks noChangeShapeType="1"/>
          </p:cNvCxnSpPr>
          <p:nvPr/>
        </p:nvCxnSpPr>
        <p:spPr bwMode="auto">
          <a:xfrm>
            <a:off x="6791325" y="2905125"/>
            <a:ext cx="744538" cy="209550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0985" name="AutoShape 25"/>
          <p:cNvCxnSpPr>
            <a:cxnSpLocks noChangeShapeType="1"/>
            <a:stCxn id="40981" idx="3"/>
            <a:endCxn id="40982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487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52562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8305800" y="4114800"/>
            <a:ext cx="1524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4876800" y="35052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8458200" y="4191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6705600" y="3581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8383588" y="3429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78501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6783388" y="2286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4953000" y="4724400"/>
            <a:ext cx="1752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Now Insert 45</a:t>
            </a:r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4572000" y="2133600"/>
            <a:ext cx="1588" cy="3581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6781800" y="5257800"/>
            <a:ext cx="17526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6BE7F8-3807-4461-A244-F75E5C66D99B}" type="slidenum">
              <a:rPr lang="en-US"/>
              <a:pPr/>
              <a:t>38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1993" name="AutoShape 9"/>
          <p:cNvCxnSpPr>
            <a:cxnSpLocks noChangeShapeType="1"/>
            <a:stCxn id="41989" idx="3"/>
            <a:endCxn id="41990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1994" name="AutoShape 10"/>
          <p:cNvCxnSpPr>
            <a:cxnSpLocks noChangeShapeType="1"/>
            <a:stCxn id="41989" idx="5"/>
            <a:endCxn id="41991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1995" name="AutoShape 11"/>
          <p:cNvCxnSpPr>
            <a:cxnSpLocks noChangeShapeType="1"/>
            <a:stCxn id="41991" idx="3"/>
            <a:endCxn id="4199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12938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990600" y="3429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2004" name="Oval 20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2007" name="AutoShape 23"/>
          <p:cNvCxnSpPr>
            <a:cxnSpLocks noChangeShapeType="1"/>
            <a:stCxn id="42003" idx="3"/>
            <a:endCxn id="42004" idx="7"/>
          </p:cNvCxnSpPr>
          <p:nvPr/>
        </p:nvCxnSpPr>
        <p:spPr bwMode="auto">
          <a:xfrm flipH="1">
            <a:off x="5876925" y="29051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2008" name="AutoShape 24"/>
          <p:cNvCxnSpPr>
            <a:cxnSpLocks noChangeShapeType="1"/>
          </p:cNvCxnSpPr>
          <p:nvPr/>
        </p:nvCxnSpPr>
        <p:spPr bwMode="auto">
          <a:xfrm>
            <a:off x="6791325" y="2905125"/>
            <a:ext cx="744538" cy="209550"/>
          </a:xfrm>
          <a:prstGeom prst="straightConnector1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2009" name="AutoShape 25"/>
          <p:cNvCxnSpPr>
            <a:cxnSpLocks noChangeShapeType="1"/>
            <a:stCxn id="42005" idx="3"/>
            <a:endCxn id="42006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487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52562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876800" y="35052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191000" y="5257800"/>
            <a:ext cx="3048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705600" y="3581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3887788" y="4648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78501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6783388" y="2286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2023" name="Oval 39"/>
          <p:cNvSpPr>
            <a:spLocks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4572000" y="5029200"/>
            <a:ext cx="76200" cy="3048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2133600" y="4724400"/>
            <a:ext cx="1371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Imbalance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3276600" y="4189413"/>
            <a:ext cx="685800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7" name="Oval 43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2028" name="Oval 44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 flipH="1">
            <a:off x="7847013" y="4191000"/>
            <a:ext cx="23177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7391400" y="4114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8534400" y="4114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8383588" y="3657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410200" y="5402263"/>
            <a:ext cx="1905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Now Insert 34</a:t>
            </a:r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4191000" y="1981200"/>
            <a:ext cx="1143000" cy="403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V="1">
            <a:off x="7239000" y="5027613"/>
            <a:ext cx="304800" cy="4603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C288E86-42F1-47EB-AE80-7C4AF6D8A518}" type="slidenum">
              <a:rPr lang="en-US"/>
              <a:pPr/>
              <a:t>39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cxnSp>
        <p:nvCxnSpPr>
          <p:cNvPr id="43017" name="AutoShape 9"/>
          <p:cNvCxnSpPr>
            <a:cxnSpLocks noChangeShapeType="1"/>
            <a:stCxn id="43013" idx="3"/>
            <a:endCxn id="43014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18" name="AutoShape 10"/>
          <p:cNvCxnSpPr>
            <a:cxnSpLocks noChangeShapeType="1"/>
            <a:stCxn id="43013" idx="5"/>
            <a:endCxn id="43015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3019" name="AutoShape 11"/>
          <p:cNvCxnSpPr>
            <a:cxnSpLocks noChangeShapeType="1"/>
            <a:stCxn id="43015" idx="3"/>
            <a:endCxn id="43016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12938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990600" y="3429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20</a:t>
            </a:r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10</a:t>
            </a:r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30</a:t>
            </a:r>
          </a:p>
        </p:txBody>
      </p:sp>
      <p:cxnSp>
        <p:nvCxnSpPr>
          <p:cNvPr id="43031" name="AutoShape 23"/>
          <p:cNvCxnSpPr>
            <a:cxnSpLocks noChangeShapeType="1"/>
            <a:stCxn id="43027" idx="3"/>
            <a:endCxn id="43028" idx="7"/>
          </p:cNvCxnSpPr>
          <p:nvPr/>
        </p:nvCxnSpPr>
        <p:spPr bwMode="auto">
          <a:xfrm flipH="1">
            <a:off x="5876925" y="29051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43032" name="AutoShape 24"/>
          <p:cNvCxnSpPr>
            <a:cxnSpLocks noChangeShapeType="1"/>
          </p:cNvCxnSpPr>
          <p:nvPr/>
        </p:nvCxnSpPr>
        <p:spPr bwMode="auto">
          <a:xfrm>
            <a:off x="6791325" y="2905125"/>
            <a:ext cx="744538" cy="209550"/>
          </a:xfrm>
          <a:prstGeom prst="straightConnector1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</p:cxnSp>
      <p:cxnSp>
        <p:nvCxnSpPr>
          <p:cNvPr id="43033" name="AutoShape 25"/>
          <p:cNvCxnSpPr>
            <a:cxnSpLocks noChangeShapeType="1"/>
            <a:stCxn id="43029" idx="3"/>
            <a:endCxn id="43030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487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40</a:t>
            </a:r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H="1">
            <a:off x="5256213" y="35052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4876800" y="35052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6705600" y="3581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78501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6783388" y="2286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1524000" y="3733800"/>
            <a:ext cx="13716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Imbalance</a:t>
            </a: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flipV="1">
            <a:off x="2743200" y="3198813"/>
            <a:ext cx="685800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45</a:t>
            </a:r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8534400" y="4114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8383588" y="3657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51" name="Text Box 43"/>
          <p:cNvSpPr txBox="1">
            <a:spLocks noChangeArrowheads="1"/>
          </p:cNvSpPr>
          <p:nvPr/>
        </p:nvSpPr>
        <p:spPr bwMode="auto">
          <a:xfrm>
            <a:off x="914400" y="5105400"/>
            <a:ext cx="19050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Insertion of  34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3505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35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 flipH="1">
            <a:off x="3884613" y="4191000"/>
            <a:ext cx="231775" cy="4572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3124200" y="5257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34</a:t>
            </a: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 flipH="1">
            <a:off x="3427413" y="5029200"/>
            <a:ext cx="231775" cy="228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4800600" y="4572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2819400" y="5105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3201988" y="44958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43059" name="Oval 51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25</a:t>
            </a: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73914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34</a:t>
            </a:r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 flipH="1">
            <a:off x="6780213" y="4191000"/>
            <a:ext cx="1555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7239000" y="4191000"/>
            <a:ext cx="304800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6019800" y="4495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ea typeface="Droid Sans" charset="0"/>
                <a:cs typeface="Droid Sans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D6CB4D-C835-4B48-8765-505C44E57D29}" type="slidenum">
              <a:rPr lang="en-US"/>
              <a:pPr/>
              <a:t>4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Balanced and unbalanced BST</a:t>
            </a:r>
          </a:p>
        </p:txBody>
      </p:sp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cxnSp>
        <p:nvCxnSpPr>
          <p:cNvPr id="7175" name="AutoShape 7"/>
          <p:cNvCxnSpPr>
            <a:cxnSpLocks noChangeShapeType="1"/>
            <a:stCxn id="7170" idx="3"/>
            <a:endCxn id="7171" idx="7"/>
          </p:cNvCxnSpPr>
          <p:nvPr/>
        </p:nvCxnSpPr>
        <p:spPr bwMode="auto">
          <a:xfrm flipH="1">
            <a:off x="6181725" y="2447925"/>
            <a:ext cx="742950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76" name="AutoShape 8"/>
          <p:cNvCxnSpPr>
            <a:cxnSpLocks noChangeShapeType="1"/>
            <a:stCxn id="7170" idx="5"/>
            <a:endCxn id="7172" idx="1"/>
          </p:cNvCxnSpPr>
          <p:nvPr/>
        </p:nvCxnSpPr>
        <p:spPr bwMode="auto">
          <a:xfrm>
            <a:off x="7248525" y="2447925"/>
            <a:ext cx="592138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77" name="AutoShape 9"/>
          <p:cNvCxnSpPr>
            <a:cxnSpLocks noChangeShapeType="1"/>
            <a:stCxn id="7171" idx="3"/>
            <a:endCxn id="7173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78" name="AutoShape 10"/>
          <p:cNvCxnSpPr>
            <a:cxnSpLocks noChangeShapeType="1"/>
            <a:stCxn id="7171" idx="5"/>
            <a:endCxn id="7174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cxnSp>
        <p:nvCxnSpPr>
          <p:cNvPr id="7186" name="AutoShape 18"/>
          <p:cNvCxnSpPr>
            <a:cxnSpLocks noChangeShapeType="1"/>
            <a:stCxn id="7182" idx="5"/>
            <a:endCxn id="7180" idx="7"/>
          </p:cNvCxnSpPr>
          <p:nvPr/>
        </p:nvCxnSpPr>
        <p:spPr bwMode="auto">
          <a:xfrm>
            <a:off x="4429125" y="4124325"/>
            <a:ext cx="53340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87" name="AutoShape 19"/>
          <p:cNvCxnSpPr>
            <a:cxnSpLocks noChangeShapeType="1"/>
            <a:stCxn id="7179" idx="5"/>
            <a:endCxn id="7181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88" name="AutoShape 20"/>
          <p:cNvCxnSpPr>
            <a:cxnSpLocks noChangeShapeType="1"/>
            <a:stCxn id="7185" idx="5"/>
            <a:endCxn id="7184" idx="0"/>
          </p:cNvCxnSpPr>
          <p:nvPr/>
        </p:nvCxnSpPr>
        <p:spPr bwMode="auto">
          <a:xfrm>
            <a:off x="5495925" y="5343525"/>
            <a:ext cx="371475" cy="2206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89" name="AutoShape 21"/>
          <p:cNvCxnSpPr>
            <a:cxnSpLocks noChangeShapeType="1"/>
            <a:stCxn id="7180" idx="5"/>
            <a:endCxn id="7185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90" name="AutoShape 22"/>
          <p:cNvCxnSpPr>
            <a:cxnSpLocks noChangeShapeType="1"/>
            <a:stCxn id="7183" idx="5"/>
            <a:endCxn id="7182" idx="0"/>
          </p:cNvCxnSpPr>
          <p:nvPr/>
        </p:nvCxnSpPr>
        <p:spPr bwMode="auto">
          <a:xfrm>
            <a:off x="3895725" y="3514725"/>
            <a:ext cx="371475" cy="2206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191" name="AutoShape 23"/>
          <p:cNvCxnSpPr>
            <a:cxnSpLocks noChangeShapeType="1"/>
            <a:stCxn id="7181" idx="5"/>
            <a:endCxn id="7183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192" name="Oval 24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7</a:t>
            </a:r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3</a:t>
            </a:r>
          </a:p>
        </p:txBody>
      </p:sp>
      <p:cxnSp>
        <p:nvCxnSpPr>
          <p:cNvPr id="7199" name="AutoShape 31"/>
          <p:cNvCxnSpPr>
            <a:cxnSpLocks noChangeShapeType="1"/>
            <a:stCxn id="7192" idx="3"/>
            <a:endCxn id="7193" idx="7"/>
          </p:cNvCxnSpPr>
          <p:nvPr/>
        </p:nvCxnSpPr>
        <p:spPr bwMode="auto">
          <a:xfrm flipH="1">
            <a:off x="1609725" y="4505325"/>
            <a:ext cx="742950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0" name="AutoShape 32"/>
          <p:cNvCxnSpPr>
            <a:cxnSpLocks noChangeShapeType="1"/>
            <a:stCxn id="7192" idx="5"/>
            <a:endCxn id="7194" idx="1"/>
          </p:cNvCxnSpPr>
          <p:nvPr/>
        </p:nvCxnSpPr>
        <p:spPr bwMode="auto">
          <a:xfrm>
            <a:off x="2676525" y="4505325"/>
            <a:ext cx="592138" cy="3635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1" name="AutoShape 33"/>
          <p:cNvCxnSpPr>
            <a:cxnSpLocks noChangeShapeType="1"/>
            <a:stCxn id="7193" idx="3"/>
            <a:endCxn id="7197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2" name="AutoShape 34"/>
          <p:cNvCxnSpPr>
            <a:cxnSpLocks noChangeShapeType="1"/>
            <a:stCxn id="7193" idx="5"/>
            <a:endCxn id="7198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3" name="AutoShape 35"/>
          <p:cNvCxnSpPr>
            <a:cxnSpLocks noChangeShapeType="1"/>
            <a:stCxn id="7194" idx="3"/>
            <a:endCxn id="7195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04" name="AutoShape 36"/>
          <p:cNvCxnSpPr>
            <a:cxnSpLocks noChangeShapeType="1"/>
            <a:stCxn id="7194" idx="5"/>
            <a:endCxn id="7196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6076950" y="4202113"/>
            <a:ext cx="22621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Is this “balanced”?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E4130A-6A82-40C2-AB1F-0ACB1525CF5B}" type="slidenum">
              <a:rPr lang="en-US"/>
              <a:pPr/>
              <a:t>40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AVL Tree Deletion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Similar but more complex than insertion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Rotations and double rotations needed to rebalance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Imbalance may propagate upward so that many rotations may be needed.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5E65A8-D2E9-4C33-9455-3202A4C38E90}" type="slidenum">
              <a:rPr lang="en-US"/>
              <a:pPr/>
              <a:t>41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539750" y="1698625"/>
            <a:ext cx="8318500" cy="436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>
                <a:solidFill>
                  <a:srgbClr val="00CC99"/>
                </a:solidFill>
                <a:latin typeface="Arial" charset="0"/>
                <a:ea typeface="Droid Sans" charset="0"/>
                <a:cs typeface="Droid Sans" charset="0"/>
              </a:rPr>
              <a:t>Arguments for AVL trees</a:t>
            </a:r>
            <a:r>
              <a:rPr lang="en-US">
                <a:solidFill>
                  <a:srgbClr val="3333CC"/>
                </a:solidFill>
                <a:latin typeface="Arial" charset="0"/>
                <a:ea typeface="Droid Sans" charset="0"/>
                <a:cs typeface="Droid Sans" charset="0"/>
              </a:rPr>
              <a:t>:</a:t>
            </a:r>
          </a:p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20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Search is O(log N) since AVL trees are </a:t>
            </a:r>
            <a:r>
              <a:rPr lang="en-US" sz="2000">
                <a:solidFill>
                  <a:srgbClr val="009999"/>
                </a:solidFill>
                <a:latin typeface="Arial" charset="0"/>
                <a:ea typeface="Droid Sans" charset="0"/>
                <a:cs typeface="Droid Sans" charset="0"/>
              </a:rPr>
              <a:t>always balanced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Insertion and deletions are also O(logn)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The height balancing adds no more than a constant factor to the speed of insertion.</a:t>
            </a:r>
          </a:p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457200" indent="-455613">
              <a:buClrTx/>
              <a:buFontTx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Arguments against using AVL trees</a:t>
            </a:r>
            <a:r>
              <a:rPr lang="en-US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: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Difficult to program &amp; debug; more space for balance factor.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Asymptotically faster but rebalancing costs time.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Most large searches are done in database systems on disk and use other structures (e.g. B-trees).</a:t>
            </a:r>
          </a:p>
          <a:p>
            <a:pPr marL="457200" indent="-455613">
              <a:buFont typeface="Times New Roman" pitchFamily="16" charset="0"/>
              <a:buAutoNum type="arabicPeriod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Arial" charset="0"/>
                <a:ea typeface="Droid Sans" charset="0"/>
                <a:cs typeface="Droid Sans" charset="0"/>
              </a:rPr>
              <a:t>Pros and Cons of AVL Trees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E7BAB4C-EE6F-4866-B046-0465551EE094}" type="slidenum">
              <a:rPr lang="en-US"/>
              <a:pPr/>
              <a:t>42</a:t>
            </a:fld>
            <a:endParaRPr lang="en-US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Double Rotation Solution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39788" y="2362200"/>
            <a:ext cx="7953375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DoubleRotateFromRight(n : reference node pointer)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RotateFromLeft(n.right);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RotateFromRight(n);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Droid Sans" charset="0"/>
                <a:cs typeface="Droid Sans" charset="0"/>
              </a:rPr>
              <a:t>}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6019800" y="35052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486400" y="41910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X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>
            <a:off x="5713413" y="3733800"/>
            <a:ext cx="3079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6324600" y="3657600"/>
            <a:ext cx="5334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>
            <a:off x="6475413" y="4419600"/>
            <a:ext cx="2317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7010400" y="4419600"/>
            <a:ext cx="3048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6170613" y="3276600"/>
            <a:ext cx="1555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326188" y="28194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n</a:t>
            </a: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6324600" y="48768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6629400" y="5105400"/>
            <a:ext cx="3048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58674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V</a:t>
            </a:r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67056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W</a:t>
            </a:r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7086600" y="4800600"/>
            <a:ext cx="457200" cy="533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Z</a:t>
            </a: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6094413" y="5105400"/>
            <a:ext cx="231775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D1A2AA-AD6D-4AC5-9D9C-6D2057E7A720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Approaches to balancing trees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3333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3333CC"/>
                </a:solidFill>
              </a:rPr>
              <a:t>Don't balance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May end up with some nodes very deep</a:t>
            </a:r>
          </a:p>
          <a:p>
            <a:pPr marL="341313" indent="-341313">
              <a:spcBef>
                <a:spcPts val="700"/>
              </a:spcBef>
              <a:buClr>
                <a:srgbClr val="008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8000"/>
                </a:solidFill>
              </a:rPr>
              <a:t>Strict balance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The tree must always be balanced perfectly</a:t>
            </a:r>
          </a:p>
          <a:p>
            <a:pPr marL="341313" indent="-341313"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FF0000"/>
                </a:solidFill>
              </a:rPr>
              <a:t>Pretty good balance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Only allow a little out of balance</a:t>
            </a:r>
          </a:p>
          <a:p>
            <a:pPr marL="341313" indent="-341313">
              <a:spcBef>
                <a:spcPts val="700"/>
              </a:spcBef>
              <a:buClr>
                <a:srgbClr val="6600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6600CC"/>
                </a:solidFill>
              </a:rPr>
              <a:t>Adjust on access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Self-adjusting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24A651-DFB4-48D2-8C7E-133E1250CAA8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Balancing Binary Search Trees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Many algorithms exist for keeping binary search trees balanced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Adelson-Velskii and Landis (</a:t>
            </a:r>
            <a:r>
              <a:rPr lang="en-US">
                <a:solidFill>
                  <a:srgbClr val="3333CC"/>
                </a:solidFill>
              </a:rPr>
              <a:t>AVL) trees</a:t>
            </a:r>
            <a:r>
              <a:rPr lang="en-US"/>
              <a:t> (height-balanced trees) </a:t>
            </a:r>
          </a:p>
          <a:p>
            <a:pPr marL="741363" lvl="1" indent="-284163">
              <a:buClr>
                <a:srgbClr val="3333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Splay trees</a:t>
            </a:r>
            <a:r>
              <a:rPr lang="en-US"/>
              <a:t> and other self-adjusting trees</a:t>
            </a:r>
          </a:p>
          <a:p>
            <a:pPr marL="741363" lvl="1" indent="-284163">
              <a:buClr>
                <a:srgbClr val="3333CC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B-trees</a:t>
            </a:r>
            <a:r>
              <a:rPr lang="en-US"/>
              <a:t> and other multiway search trees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2EA29E-4EC6-45BF-A7D8-0FC597015298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Perfect Balance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2743200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Want a </a:t>
            </a:r>
            <a:r>
              <a:rPr lang="en-US">
                <a:solidFill>
                  <a:srgbClr val="0000FF"/>
                </a:solidFill>
              </a:rPr>
              <a:t>complete tree</a:t>
            </a:r>
            <a:r>
              <a:rPr lang="en-US"/>
              <a:t> after every operation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tree is full except possibly in the lower right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is expensive</a:t>
            </a:r>
          </a:p>
          <a:p>
            <a:pPr marL="741363" lvl="1" indent="-284163"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For example, insert 2 in the tree on the left and then rebuild as a complete tree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60813" y="4857750"/>
            <a:ext cx="1722437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  <a:latin typeface="Arial" charset="0"/>
                <a:ea typeface="Droid Sans" charset="0"/>
                <a:cs typeface="Droid Sans" charset="0"/>
              </a:rPr>
              <a:t>Insert 2 &amp;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  <a:latin typeface="Arial" charset="0"/>
                <a:ea typeface="Droid Sans" charset="0"/>
                <a:cs typeface="Droid Sans" charset="0"/>
              </a:rPr>
              <a:t>complete tree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cxnSp>
        <p:nvCxnSpPr>
          <p:cNvPr id="10250" name="AutoShape 10"/>
          <p:cNvCxnSpPr>
            <a:cxnSpLocks noChangeShapeType="1"/>
            <a:stCxn id="10244" idx="3"/>
            <a:endCxn id="10245" idx="7"/>
          </p:cNvCxnSpPr>
          <p:nvPr/>
        </p:nvCxnSpPr>
        <p:spPr bwMode="auto">
          <a:xfrm flipH="1">
            <a:off x="1685925" y="48101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1" name="AutoShape 11"/>
          <p:cNvCxnSpPr>
            <a:cxnSpLocks noChangeShapeType="1"/>
            <a:stCxn id="10244" idx="5"/>
            <a:endCxn id="10246" idx="1"/>
          </p:cNvCxnSpPr>
          <p:nvPr/>
        </p:nvCxnSpPr>
        <p:spPr bwMode="auto">
          <a:xfrm>
            <a:off x="2752725" y="48101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2" name="AutoShape 12"/>
          <p:cNvCxnSpPr>
            <a:cxnSpLocks noChangeShapeType="1"/>
            <a:stCxn id="10245" idx="3"/>
            <a:endCxn id="10248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3" name="AutoShape 13"/>
          <p:cNvCxnSpPr>
            <a:cxnSpLocks noChangeShapeType="1"/>
            <a:stCxn id="10245" idx="5"/>
            <a:endCxn id="10249" idx="0"/>
          </p:cNvCxnSpPr>
          <p:nvPr/>
        </p:nvCxnSpPr>
        <p:spPr bwMode="auto">
          <a:xfrm>
            <a:off x="1685925" y="5403850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54" name="AutoShape 14"/>
          <p:cNvCxnSpPr>
            <a:cxnSpLocks noChangeShapeType="1"/>
            <a:stCxn id="10246" idx="3"/>
            <a:endCxn id="10247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5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ea typeface="Droid Sans" charset="0"/>
                <a:cs typeface="Droid Sans" charset="0"/>
              </a:rPr>
              <a:t>2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8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6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9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1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Droid Sans" charset="0"/>
                <a:cs typeface="Droid Sans" charset="0"/>
              </a:rPr>
              <a:t>4</a:t>
            </a:r>
          </a:p>
        </p:txBody>
      </p:sp>
      <p:cxnSp>
        <p:nvCxnSpPr>
          <p:cNvPr id="10262" name="AutoShape 22"/>
          <p:cNvCxnSpPr>
            <a:cxnSpLocks noChangeShapeType="1"/>
            <a:stCxn id="10255" idx="3"/>
            <a:endCxn id="10256" idx="7"/>
          </p:cNvCxnSpPr>
          <p:nvPr/>
        </p:nvCxnSpPr>
        <p:spPr bwMode="auto">
          <a:xfrm flipH="1">
            <a:off x="6105525" y="4810125"/>
            <a:ext cx="742950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3" name="AutoShape 23"/>
          <p:cNvCxnSpPr>
            <a:cxnSpLocks noChangeShapeType="1"/>
            <a:stCxn id="10255" idx="5"/>
            <a:endCxn id="10257" idx="1"/>
          </p:cNvCxnSpPr>
          <p:nvPr/>
        </p:nvCxnSpPr>
        <p:spPr bwMode="auto">
          <a:xfrm>
            <a:off x="7172325" y="4810125"/>
            <a:ext cx="592138" cy="271463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4" name="AutoShape 24"/>
          <p:cNvCxnSpPr>
            <a:cxnSpLocks noChangeShapeType="1"/>
            <a:stCxn id="10256" idx="3"/>
            <a:endCxn id="10260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5" name="AutoShape 25"/>
          <p:cNvCxnSpPr>
            <a:cxnSpLocks noChangeShapeType="1"/>
            <a:stCxn id="10256" idx="5"/>
            <a:endCxn id="10261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6" name="AutoShape 26"/>
          <p:cNvCxnSpPr>
            <a:cxnSpLocks noChangeShapeType="1"/>
            <a:stCxn id="10257" idx="3"/>
            <a:endCxn id="10258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0267" name="AutoShape 27"/>
          <p:cNvCxnSpPr>
            <a:cxnSpLocks noChangeShapeType="1"/>
            <a:stCxn id="10257" idx="5"/>
            <a:endCxn id="10259" idx="0"/>
          </p:cNvCxnSpPr>
          <p:nvPr/>
        </p:nvCxnSpPr>
        <p:spPr bwMode="auto">
          <a:xfrm>
            <a:off x="8086725" y="5403850"/>
            <a:ext cx="449263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114800" y="5715000"/>
            <a:ext cx="609600" cy="1588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CD4F214-6F76-42FE-ADC1-05DACD85492B}" type="slidenum">
              <a:rPr lang="en-US"/>
              <a:pPr/>
              <a:t>8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AVL - Good but not Perfect Balance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6588" y="1863725"/>
            <a:ext cx="8050212" cy="4384675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AVL trees are height-balanced binary search trees</a:t>
            </a:r>
          </a:p>
          <a:p>
            <a:pPr marL="341313" indent="-341313">
              <a:lnSpc>
                <a:spcPct val="90000"/>
              </a:lnSpc>
              <a:buClr>
                <a:srgbClr val="0000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00FF"/>
                </a:solidFill>
              </a:rPr>
              <a:t>Balance factor</a:t>
            </a:r>
            <a:r>
              <a:rPr lang="en-US"/>
              <a:t> of a node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height(left subtree) - height(right subtree)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An AVL tree has balance factor calculated at every node</a:t>
            </a:r>
          </a:p>
          <a:p>
            <a:pPr marL="741363" lvl="1" indent="-284163">
              <a:lnSpc>
                <a:spcPct val="90000"/>
              </a:lnSpc>
              <a:buClr>
                <a:srgbClr val="FF0000"/>
              </a:buClr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FF0000"/>
                </a:solidFill>
              </a:rPr>
              <a:t>For every node, heights of left and right subtree can differ by no more than 1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Store current heights in each node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55367D-9F2A-4E52-A52F-209AB56414E5}" type="slidenum">
              <a:rPr lang="en-US"/>
              <a:pPr/>
              <a:t>9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N(h) = </a:t>
            </a:r>
            <a:r>
              <a:rPr lang="en-US">
                <a:solidFill>
                  <a:srgbClr val="FF0000"/>
                </a:solidFill>
              </a:rPr>
              <a:t>minimum </a:t>
            </a:r>
            <a:r>
              <a:rPr lang="en-US"/>
              <a:t>number of nodes in an AVL tree of height h.</a:t>
            </a:r>
          </a:p>
          <a:p>
            <a:pPr marL="341313" indent="-341313">
              <a:lnSpc>
                <a:spcPct val="90000"/>
              </a:lnSpc>
              <a:buClr>
                <a:srgbClr val="3333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Basis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N(0) = 1, N(1) = 2</a:t>
            </a:r>
          </a:p>
          <a:p>
            <a:pPr marL="341313" indent="-341313">
              <a:lnSpc>
                <a:spcPct val="90000"/>
              </a:lnSpc>
              <a:buClr>
                <a:srgbClr val="3333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Induction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N(h) = N(h-1) + N(h-2) + 1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3333CC"/>
                </a:solidFill>
              </a:rPr>
              <a:t>Solution</a:t>
            </a:r>
            <a:r>
              <a:rPr lang="en-US"/>
              <a:t> </a:t>
            </a:r>
            <a:r>
              <a:rPr lang="en-US" sz="2000"/>
              <a:t>(recall Fibonacci analysis)</a:t>
            </a:r>
          </a:p>
          <a:p>
            <a:pPr marL="741363" lvl="1" indent="-284163">
              <a:lnSpc>
                <a:spcPct val="90000"/>
              </a:lnSpc>
              <a:buFont typeface="Arial" charset="0"/>
              <a:buChar char="›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N(h) </a:t>
            </a:r>
            <a:r>
              <a:rPr lang="en-US" u="sng"/>
              <a:t>&gt;</a:t>
            </a:r>
            <a:r>
              <a:rPr lang="en-US"/>
              <a:t> </a:t>
            </a:r>
            <a:r>
              <a:rPr lang="en-US">
                <a:latin typeface="Symbol" pitchFamily="16" charset="2"/>
              </a:rPr>
              <a:t></a:t>
            </a:r>
            <a:r>
              <a:rPr lang="en-US" baseline="30000"/>
              <a:t>h</a:t>
            </a:r>
            <a:r>
              <a:rPr lang="en-US"/>
              <a:t>   (</a:t>
            </a:r>
            <a:r>
              <a:rPr lang="en-US">
                <a:latin typeface="Symbol" pitchFamily="16" charset="2"/>
              </a:rPr>
              <a:t></a:t>
            </a:r>
            <a:r>
              <a:rPr lang="en-US"/>
              <a:t> </a:t>
            </a:r>
            <a:r>
              <a:rPr lang="en-US">
                <a:latin typeface="Symbol" pitchFamily="16" charset="2"/>
              </a:rPr>
              <a:t></a:t>
            </a:r>
            <a:r>
              <a:rPr lang="en-US"/>
              <a:t> 1.62)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6477000" y="4800600"/>
            <a:ext cx="838200" cy="72548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7620000" y="4800600"/>
            <a:ext cx="838200" cy="609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6934200" y="4341813"/>
            <a:ext cx="457200" cy="460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7694613" y="4418013"/>
            <a:ext cx="384175" cy="384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613525" y="5573713"/>
            <a:ext cx="54927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h-1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772400" y="5410200"/>
            <a:ext cx="5492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h-2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773988" y="3886200"/>
            <a:ext cx="3222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41007</TotalTime>
  <Words>2103</Words>
  <Application>Microsoft Office PowerPoint</Application>
  <PresentationFormat>On-screen Show (4:3)</PresentationFormat>
  <Paragraphs>732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Times New Roman</vt:lpstr>
      <vt:lpstr>Arial</vt:lpstr>
      <vt:lpstr>Droid Sans</vt:lpstr>
      <vt:lpstr>Bitstream Vera Sans</vt:lpstr>
      <vt:lpstr>Symbol</vt:lpstr>
      <vt:lpstr>Courier New</vt:lpstr>
      <vt:lpstr>Office Theme</vt:lpstr>
      <vt:lpstr>AVL Trees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Implementation</vt:lpstr>
      <vt:lpstr>Single Rotation</vt:lpstr>
      <vt:lpstr>Double Rotation</vt:lpstr>
      <vt:lpstr>Insertion in AVL Trees</vt:lpstr>
      <vt:lpstr>Insert in BST</vt:lpstr>
      <vt:lpstr>Insert in AVL trees</vt:lpstr>
      <vt:lpstr>Example of Insertions in an AVL Tree</vt:lpstr>
      <vt:lpstr>Example of Insertions in an AVL Tree</vt:lpstr>
      <vt:lpstr>Single rotation (outside case)</vt:lpstr>
      <vt:lpstr>Double rotation (inside case)</vt:lpstr>
      <vt:lpstr>AVL Tree Deletion</vt:lpstr>
      <vt:lpstr>Slide 41</vt:lpstr>
      <vt:lpstr>Double Rotation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Douglas Johnson</dc:creator>
  <cp:lastModifiedBy>User</cp:lastModifiedBy>
  <cp:revision>36</cp:revision>
  <cp:lastPrinted>2001-12-07T01:39:00Z</cp:lastPrinted>
  <dcterms:created xsi:type="dcterms:W3CDTF">2002-04-10T16:18:07Z</dcterms:created>
  <dcterms:modified xsi:type="dcterms:W3CDTF">2022-02-28T06:12:43Z</dcterms:modified>
</cp:coreProperties>
</file>