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80CE-B167-4432-9C91-338A1F855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DC8709-4A5E-4E40-B2CF-B0B127627C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99BC20-CC5B-4A5E-AF92-D99848E0ED87}"/>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5" name="Footer Placeholder 4">
            <a:extLst>
              <a:ext uri="{FF2B5EF4-FFF2-40B4-BE49-F238E27FC236}">
                <a16:creationId xmlns:a16="http://schemas.microsoft.com/office/drawing/2014/main" id="{CBA03241-FA9F-4E9C-AD93-BA4FB9DA4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C310E-AA2A-45EE-9202-F9356ABFBFFA}"/>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342034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E064-8F97-45C3-AC25-B1E5170F0D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2A3FC0-25D4-454D-A43B-BFAB5ECBF2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3C6F5-B66E-4E78-BCFE-6CE2B28DE9EE}"/>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5" name="Footer Placeholder 4">
            <a:extLst>
              <a:ext uri="{FF2B5EF4-FFF2-40B4-BE49-F238E27FC236}">
                <a16:creationId xmlns:a16="http://schemas.microsoft.com/office/drawing/2014/main" id="{FE9A253A-FD70-46B5-B57D-1C6C93948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173F9-71BA-4638-B759-93770A46948A}"/>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261847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75D40-987D-440C-BA14-CBBCF891C1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49491C-EA43-4591-9ACC-521BE4E1D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9D285-7EE7-4FE0-8E86-4A55B5EDBACE}"/>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5" name="Footer Placeholder 4">
            <a:extLst>
              <a:ext uri="{FF2B5EF4-FFF2-40B4-BE49-F238E27FC236}">
                <a16:creationId xmlns:a16="http://schemas.microsoft.com/office/drawing/2014/main" id="{7BAED311-366E-4298-ACB4-A172E0DF06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E3320-10FA-4B58-A043-5195278237AF}"/>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6200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4AFE-D4F1-4454-8BDF-01CB0980C4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08F923-976C-4CE5-A0FE-2C3D12F68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4A8F77-345B-4504-BE18-BDB001FD9E24}"/>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5" name="Footer Placeholder 4">
            <a:extLst>
              <a:ext uri="{FF2B5EF4-FFF2-40B4-BE49-F238E27FC236}">
                <a16:creationId xmlns:a16="http://schemas.microsoft.com/office/drawing/2014/main" id="{4021966E-86CA-42AC-A7BA-6051DE4DE3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2F3C4-3E7E-4785-BD20-1BC50520F2E9}"/>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384233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1ED8-D412-417F-8CDD-C6F45895F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E08C56-4899-4E7F-86FF-ED544A627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1BD56-4E13-403E-AD79-BD3794E94ED1}"/>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5" name="Footer Placeholder 4">
            <a:extLst>
              <a:ext uri="{FF2B5EF4-FFF2-40B4-BE49-F238E27FC236}">
                <a16:creationId xmlns:a16="http://schemas.microsoft.com/office/drawing/2014/main" id="{170FAF3A-14AA-40D0-9AE5-A98A46571B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DC8A1-0257-457A-81D6-CFA9CFC5C874}"/>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82301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FED-4FA4-4789-8C88-7A98AF33C0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AF69B8-B03C-4797-A2EB-0DE29F9095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291B69-D661-4718-8C95-59B5570278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A1235D-C053-4278-A75C-917565FEFB26}"/>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6" name="Footer Placeholder 5">
            <a:extLst>
              <a:ext uri="{FF2B5EF4-FFF2-40B4-BE49-F238E27FC236}">
                <a16:creationId xmlns:a16="http://schemas.microsoft.com/office/drawing/2014/main" id="{7C57AE7B-4BF3-47BA-A29C-61E2BB5979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A50F6-E5C5-460A-8395-2B1E63A6A047}"/>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125582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84D6-4E1C-4802-8275-57FA3F71FE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15B580-E42B-4FEA-8EC5-FB3B23D1C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4739E-D8B3-41A9-B25C-37465BA6F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9930F-DDFA-40FF-8AC8-C9806BAE2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3D7DDB-B17C-465F-B54F-F06E9444C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81169C-4EAB-4100-B537-5049F4C9B516}"/>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8" name="Footer Placeholder 7">
            <a:extLst>
              <a:ext uri="{FF2B5EF4-FFF2-40B4-BE49-F238E27FC236}">
                <a16:creationId xmlns:a16="http://schemas.microsoft.com/office/drawing/2014/main" id="{1397845F-54FA-4F0D-AAE9-804C64CA0F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A66F1B-7230-47C4-B26D-59A25DD3342C}"/>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79980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0F7-132B-4A5F-B13B-CB6EBE24CF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D5129B-6AA3-4C69-8431-36868E2A87DC}"/>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4" name="Footer Placeholder 3">
            <a:extLst>
              <a:ext uri="{FF2B5EF4-FFF2-40B4-BE49-F238E27FC236}">
                <a16:creationId xmlns:a16="http://schemas.microsoft.com/office/drawing/2014/main" id="{E2EEDA3A-E7EC-4EEE-AB6E-638A91ED2B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353ECB-F710-4F37-82E9-6F5EFC8AAD46}"/>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188140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622985-E4FB-403E-A33A-E856E4C7CDD0}"/>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3" name="Footer Placeholder 2">
            <a:extLst>
              <a:ext uri="{FF2B5EF4-FFF2-40B4-BE49-F238E27FC236}">
                <a16:creationId xmlns:a16="http://schemas.microsoft.com/office/drawing/2014/main" id="{8B47535A-F195-42AD-8A41-89237E46AF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33809C-405C-49A5-A1F9-71EFF0FBFD6B}"/>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46767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D754-8A75-4975-9A63-BF49457DF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733016-0C9A-4B7D-8580-B74B6E24C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BB54EB-6303-48E7-954A-45412C003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A8CCC-AA39-49A5-A6ED-F03912CEEDE9}"/>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6" name="Footer Placeholder 5">
            <a:extLst>
              <a:ext uri="{FF2B5EF4-FFF2-40B4-BE49-F238E27FC236}">
                <a16:creationId xmlns:a16="http://schemas.microsoft.com/office/drawing/2014/main" id="{76AEDE2E-5D33-49D8-8295-98358C2ED2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86445C-0CFC-4A68-8AD0-C6FA93734F6B}"/>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137613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BF9D-2980-41DB-978B-8DC1B9C11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66AE44-999B-4DAE-A6F2-1A220BAE2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F3CC7E-13FF-4166-AF57-3A91EEE30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F6BC5-387D-40B5-8164-0293B335FEBD}"/>
              </a:ext>
            </a:extLst>
          </p:cNvPr>
          <p:cNvSpPr>
            <a:spLocks noGrp="1"/>
          </p:cNvSpPr>
          <p:nvPr>
            <p:ph type="dt" sz="half" idx="10"/>
          </p:nvPr>
        </p:nvSpPr>
        <p:spPr/>
        <p:txBody>
          <a:bodyPr/>
          <a:lstStyle/>
          <a:p>
            <a:fld id="{7AD06048-DB78-4FCE-B18C-9808D799E701}" type="datetimeFigureOut">
              <a:rPr lang="en-IN" smtClean="0"/>
              <a:t>02-09-2020</a:t>
            </a:fld>
            <a:endParaRPr lang="en-IN"/>
          </a:p>
        </p:txBody>
      </p:sp>
      <p:sp>
        <p:nvSpPr>
          <p:cNvPr id="6" name="Footer Placeholder 5">
            <a:extLst>
              <a:ext uri="{FF2B5EF4-FFF2-40B4-BE49-F238E27FC236}">
                <a16:creationId xmlns:a16="http://schemas.microsoft.com/office/drawing/2014/main" id="{D63F823C-7C47-4D77-87D1-A31D3EA7D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988B10-FBAF-4A57-886D-67C4E355D5EA}"/>
              </a:ext>
            </a:extLst>
          </p:cNvPr>
          <p:cNvSpPr>
            <a:spLocks noGrp="1"/>
          </p:cNvSpPr>
          <p:nvPr>
            <p:ph type="sldNum" sz="quarter" idx="12"/>
          </p:nvPr>
        </p:nvSpPr>
        <p:spPr/>
        <p:txBody>
          <a:bodyPr/>
          <a:lstStyle/>
          <a:p>
            <a:fld id="{809533E3-7BF6-490E-90EE-32FE83E967A7}" type="slidenum">
              <a:rPr lang="en-IN" smtClean="0"/>
              <a:t>‹#›</a:t>
            </a:fld>
            <a:endParaRPr lang="en-IN"/>
          </a:p>
        </p:txBody>
      </p:sp>
    </p:spTree>
    <p:extLst>
      <p:ext uri="{BB962C8B-B14F-4D97-AF65-F5344CB8AC3E}">
        <p14:creationId xmlns:p14="http://schemas.microsoft.com/office/powerpoint/2010/main" val="176351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AB47F7-1C90-4586-8B15-F204F527E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2F86A3-78F9-423A-A29F-7E2EA70FB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A4BD89-3A7E-4B45-B280-8C73935A0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06048-DB78-4FCE-B18C-9808D799E701}" type="datetimeFigureOut">
              <a:rPr lang="en-IN" smtClean="0"/>
              <a:t>02-09-2020</a:t>
            </a:fld>
            <a:endParaRPr lang="en-IN"/>
          </a:p>
        </p:txBody>
      </p:sp>
      <p:sp>
        <p:nvSpPr>
          <p:cNvPr id="5" name="Footer Placeholder 4">
            <a:extLst>
              <a:ext uri="{FF2B5EF4-FFF2-40B4-BE49-F238E27FC236}">
                <a16:creationId xmlns:a16="http://schemas.microsoft.com/office/drawing/2014/main" id="{53B9D1EA-627B-4D98-AB79-9442C8D57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226FF2-55C9-43E4-B82B-A63E36251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533E3-7BF6-490E-90EE-32FE83E967A7}" type="slidenum">
              <a:rPr lang="en-IN" smtClean="0"/>
              <a:t>‹#›</a:t>
            </a:fld>
            <a:endParaRPr lang="en-IN"/>
          </a:p>
        </p:txBody>
      </p:sp>
    </p:spTree>
    <p:extLst>
      <p:ext uri="{BB962C8B-B14F-4D97-AF65-F5344CB8AC3E}">
        <p14:creationId xmlns:p14="http://schemas.microsoft.com/office/powerpoint/2010/main" val="1854829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8944-7FC5-4B31-86A9-45E0A1F752E3}"/>
              </a:ext>
            </a:extLst>
          </p:cNvPr>
          <p:cNvSpPr>
            <a:spLocks noGrp="1"/>
          </p:cNvSpPr>
          <p:nvPr>
            <p:ph type="ctrTitle"/>
          </p:nvPr>
        </p:nvSpPr>
        <p:spPr/>
        <p:txBody>
          <a:bodyPr>
            <a:normAutofit/>
          </a:bodyPr>
          <a:lstStyle/>
          <a:p>
            <a:r>
              <a:rPr lang="en-IN" dirty="0"/>
              <a:t>Binomial Heap</a:t>
            </a:r>
          </a:p>
        </p:txBody>
      </p:sp>
      <p:sp>
        <p:nvSpPr>
          <p:cNvPr id="3" name="Subtitle 2">
            <a:extLst>
              <a:ext uri="{FF2B5EF4-FFF2-40B4-BE49-F238E27FC236}">
                <a16:creationId xmlns:a16="http://schemas.microsoft.com/office/drawing/2014/main" id="{EEF4D7BD-235E-4491-87A3-D2596113C47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1457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E99F-AA1E-47E7-AE13-7613237842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360D81-7F84-4C04-97B5-082AF0CBBE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8370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5BD1-A4BD-4735-8085-2EBC6B751E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47B183-F935-4657-86D5-F07B08860A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8502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7030-3946-43F4-9783-6E82389DEC2E}"/>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FA204CFC-DDAB-4885-9B82-2F949F5D2F6E}"/>
              </a:ext>
            </a:extLst>
          </p:cNvPr>
          <p:cNvSpPr>
            <a:spLocks noGrp="1"/>
          </p:cNvSpPr>
          <p:nvPr>
            <p:ph idx="1"/>
          </p:nvPr>
        </p:nvSpPr>
        <p:spPr/>
        <p:txBody>
          <a:bodyPr/>
          <a:lstStyle/>
          <a:p>
            <a:r>
              <a:rPr lang="en-US" dirty="0"/>
              <a:t>Binomial Heap is defined as an extension of Binary Heap that provides faster merge or union operation together with other operations provided by Binary Heap.</a:t>
            </a:r>
          </a:p>
          <a:p>
            <a:r>
              <a:rPr lang="en-US" dirty="0"/>
              <a:t>A Binomial Heap is treated as a collection of Binomial Trees.</a:t>
            </a:r>
          </a:p>
          <a:p>
            <a:endParaRPr lang="en-IN" dirty="0"/>
          </a:p>
        </p:txBody>
      </p:sp>
    </p:spTree>
    <p:extLst>
      <p:ext uri="{BB962C8B-B14F-4D97-AF65-F5344CB8AC3E}">
        <p14:creationId xmlns:p14="http://schemas.microsoft.com/office/powerpoint/2010/main" val="228759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FBA7-E996-4E31-AB5E-AA93F2DADA2E}"/>
              </a:ext>
            </a:extLst>
          </p:cNvPr>
          <p:cNvSpPr>
            <a:spLocks noGrp="1"/>
          </p:cNvSpPr>
          <p:nvPr>
            <p:ph type="title"/>
          </p:nvPr>
        </p:nvSpPr>
        <p:spPr/>
        <p:txBody>
          <a:bodyPr/>
          <a:lstStyle/>
          <a:p>
            <a:r>
              <a:rPr lang="en-US" dirty="0"/>
              <a:t>What is a Binomial Tree?</a:t>
            </a:r>
            <a:endParaRPr lang="en-IN" dirty="0"/>
          </a:p>
        </p:txBody>
      </p:sp>
      <p:sp>
        <p:nvSpPr>
          <p:cNvPr id="3" name="Content Placeholder 2">
            <a:extLst>
              <a:ext uri="{FF2B5EF4-FFF2-40B4-BE49-F238E27FC236}">
                <a16:creationId xmlns:a16="http://schemas.microsoft.com/office/drawing/2014/main" id="{FCE43555-8283-4D7B-A91B-BC8314B4EBC3}"/>
              </a:ext>
            </a:extLst>
          </p:cNvPr>
          <p:cNvSpPr>
            <a:spLocks noGrp="1"/>
          </p:cNvSpPr>
          <p:nvPr>
            <p:ph idx="1"/>
          </p:nvPr>
        </p:nvSpPr>
        <p:spPr/>
        <p:txBody>
          <a:bodyPr/>
          <a:lstStyle/>
          <a:p>
            <a:r>
              <a:rPr lang="en-US" dirty="0"/>
              <a:t>A Binomial Tree of order k can be built by taking two binomial trees of order k-1 and treating one as leftmost child or other.</a:t>
            </a:r>
          </a:p>
          <a:p>
            <a:pPr marL="0" indent="0">
              <a:buNone/>
            </a:pPr>
            <a:r>
              <a:rPr lang="en-US" dirty="0"/>
              <a:t>A Binomial Tree of order k has below properties.</a:t>
            </a:r>
          </a:p>
          <a:p>
            <a:pPr lvl="1"/>
            <a:r>
              <a:rPr lang="en-US" dirty="0"/>
              <a:t>The number of nodes of Binomial Tree has exactly 2</a:t>
            </a:r>
            <a:r>
              <a:rPr lang="en-US" baseline="30000" dirty="0"/>
              <a:t>k</a:t>
            </a:r>
            <a:r>
              <a:rPr lang="en-US" dirty="0"/>
              <a:t>.</a:t>
            </a:r>
          </a:p>
          <a:p>
            <a:pPr lvl="1"/>
            <a:r>
              <a:rPr lang="en-US" dirty="0"/>
              <a:t>The depth of Binomial Tree is k.</a:t>
            </a:r>
          </a:p>
          <a:p>
            <a:pPr lvl="1"/>
            <a:r>
              <a:rPr lang="en-US" dirty="0"/>
              <a:t>There are exactly </a:t>
            </a:r>
            <a:r>
              <a:rPr lang="en-US" dirty="0" err="1"/>
              <a:t>kCi</a:t>
            </a:r>
            <a:r>
              <a:rPr lang="en-US" dirty="0"/>
              <a:t> nodes at depth </a:t>
            </a:r>
            <a:r>
              <a:rPr lang="en-US" dirty="0" err="1"/>
              <a:t>i</a:t>
            </a:r>
            <a:r>
              <a:rPr lang="en-US" dirty="0"/>
              <a:t> where </a:t>
            </a:r>
            <a:r>
              <a:rPr lang="en-US" dirty="0" err="1"/>
              <a:t>i</a:t>
            </a:r>
            <a:r>
              <a:rPr lang="en-US" dirty="0"/>
              <a:t> = 0, 1, . . . , k.</a:t>
            </a:r>
          </a:p>
          <a:p>
            <a:pPr lvl="1"/>
            <a:r>
              <a:rPr lang="en-US" dirty="0"/>
              <a:t>The root with degree k and children of root are themselves treated as Binomial Trees with order k-1, k-2,..0 from left to right.</a:t>
            </a:r>
          </a:p>
          <a:p>
            <a:pPr marL="0" indent="0">
              <a:buNone/>
            </a:pPr>
            <a:endParaRPr lang="en-IN" dirty="0"/>
          </a:p>
        </p:txBody>
      </p:sp>
    </p:spTree>
    <p:extLst>
      <p:ext uri="{BB962C8B-B14F-4D97-AF65-F5344CB8AC3E}">
        <p14:creationId xmlns:p14="http://schemas.microsoft.com/office/powerpoint/2010/main" val="963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98A0-C3E7-4C99-B4CD-9DD2B41D03D5}"/>
              </a:ext>
            </a:extLst>
          </p:cNvPr>
          <p:cNvSpPr>
            <a:spLocks noGrp="1"/>
          </p:cNvSpPr>
          <p:nvPr>
            <p:ph type="title"/>
          </p:nvPr>
        </p:nvSpPr>
        <p:spPr/>
        <p:txBody>
          <a:bodyPr/>
          <a:lstStyle/>
          <a:p>
            <a:r>
              <a:rPr lang="en-IN" dirty="0"/>
              <a:t>Binomial Heap −</a:t>
            </a:r>
          </a:p>
        </p:txBody>
      </p:sp>
      <p:sp>
        <p:nvSpPr>
          <p:cNvPr id="3" name="Content Placeholder 2">
            <a:extLst>
              <a:ext uri="{FF2B5EF4-FFF2-40B4-BE49-F238E27FC236}">
                <a16:creationId xmlns:a16="http://schemas.microsoft.com/office/drawing/2014/main" id="{61F85DBE-BB30-40D7-9026-ED600A33C5D0}"/>
              </a:ext>
            </a:extLst>
          </p:cNvPr>
          <p:cNvSpPr>
            <a:spLocks noGrp="1"/>
          </p:cNvSpPr>
          <p:nvPr>
            <p:ph idx="1"/>
          </p:nvPr>
        </p:nvSpPr>
        <p:spPr>
          <a:xfrm>
            <a:off x="589626" y="1690688"/>
            <a:ext cx="10515600" cy="4351338"/>
          </a:xfrm>
        </p:spPr>
        <p:txBody>
          <a:bodyPr/>
          <a:lstStyle/>
          <a:p>
            <a:r>
              <a:rPr lang="en-US" dirty="0"/>
              <a:t>A  Binomial Heap is defined as a set of Binomial Trees where each Binomial Tree follows Min Heap property. And having any degree, there can be maximum one Binomial Tree of any degree.</a:t>
            </a:r>
          </a:p>
          <a:p>
            <a:r>
              <a:rPr lang="en-US" dirty="0"/>
              <a:t>Examples Binomial Heap −</a:t>
            </a:r>
          </a:p>
          <a:p>
            <a:pPr marL="0" indent="0">
              <a:buNone/>
            </a:pPr>
            <a:endParaRPr lang="en-IN" dirty="0"/>
          </a:p>
        </p:txBody>
      </p:sp>
      <p:pic>
        <p:nvPicPr>
          <p:cNvPr id="1026" name="Picture 2">
            <a:extLst>
              <a:ext uri="{FF2B5EF4-FFF2-40B4-BE49-F238E27FC236}">
                <a16:creationId xmlns:a16="http://schemas.microsoft.com/office/drawing/2014/main" id="{1301827F-2DB2-48DB-864F-B9DE9C255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3863528"/>
            <a:ext cx="57150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91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57E0-E7EE-4E92-8281-9EB8D84D413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3F64A0C-64ED-4167-B6F2-6699A09B9B73}"/>
              </a:ext>
            </a:extLst>
          </p:cNvPr>
          <p:cNvSpPr>
            <a:spLocks noGrp="1"/>
          </p:cNvSpPr>
          <p:nvPr>
            <p:ph idx="1"/>
          </p:nvPr>
        </p:nvSpPr>
        <p:spPr/>
        <p:txBody>
          <a:bodyPr/>
          <a:lstStyle/>
          <a:p>
            <a:r>
              <a:rPr lang="en-US" dirty="0"/>
              <a:t>A Binomial Heap having 12 nodes. It is treated as a collection of 2</a:t>
            </a:r>
          </a:p>
          <a:p>
            <a:pPr marL="0" indent="0">
              <a:buNone/>
            </a:pPr>
            <a:r>
              <a:rPr lang="en-US" dirty="0"/>
              <a:t>From left to right Binomial Trees of orders 2 and 3</a:t>
            </a:r>
          </a:p>
          <a:p>
            <a:endParaRPr lang="en-IN" dirty="0"/>
          </a:p>
        </p:txBody>
      </p:sp>
      <p:pic>
        <p:nvPicPr>
          <p:cNvPr id="2050" name="Picture 2">
            <a:extLst>
              <a:ext uri="{FF2B5EF4-FFF2-40B4-BE49-F238E27FC236}">
                <a16:creationId xmlns:a16="http://schemas.microsoft.com/office/drawing/2014/main" id="{21B5FC01-26EC-402F-AAFD-45F7949BE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229" y="3918151"/>
            <a:ext cx="57150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86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482C-34AB-4D66-81A0-1B43E987DDD1}"/>
              </a:ext>
            </a:extLst>
          </p:cNvPr>
          <p:cNvSpPr>
            <a:spLocks noGrp="1"/>
          </p:cNvSpPr>
          <p:nvPr>
            <p:ph type="title"/>
          </p:nvPr>
        </p:nvSpPr>
        <p:spPr/>
        <p:txBody>
          <a:bodyPr/>
          <a:lstStyle/>
          <a:p>
            <a:r>
              <a:rPr lang="en-US" dirty="0"/>
              <a:t>Binomial Heaps and Binary Representation of a number</a:t>
            </a:r>
            <a:endParaRPr lang="en-IN" dirty="0"/>
          </a:p>
        </p:txBody>
      </p:sp>
      <p:sp>
        <p:nvSpPr>
          <p:cNvPr id="3" name="Content Placeholder 2">
            <a:extLst>
              <a:ext uri="{FF2B5EF4-FFF2-40B4-BE49-F238E27FC236}">
                <a16:creationId xmlns:a16="http://schemas.microsoft.com/office/drawing/2014/main" id="{06D9EF9B-14D6-4FC8-8D81-BBD865D21FCF}"/>
              </a:ext>
            </a:extLst>
          </p:cNvPr>
          <p:cNvSpPr>
            <a:spLocks noGrp="1"/>
          </p:cNvSpPr>
          <p:nvPr>
            <p:ph idx="1"/>
          </p:nvPr>
        </p:nvSpPr>
        <p:spPr/>
        <p:txBody>
          <a:bodyPr/>
          <a:lstStyle/>
          <a:p>
            <a:r>
              <a:rPr lang="en-US" dirty="0"/>
              <a:t>A Binomial Heap having m nodes has the number of Binomial Trees equal to the number of set bits in the Binary representation of m. For example, suppose m be 13, there 3 set bits in the binary representation of m (00001101), that indicating 3 Binomial Trees. We can also be able to relate the degree of these Binomial Trees with positions of set bits. With the help of this relation, we can decide or conclude that there are O(</a:t>
            </a:r>
            <a:r>
              <a:rPr lang="en-US" dirty="0" err="1"/>
              <a:t>logm</a:t>
            </a:r>
            <a:r>
              <a:rPr lang="en-US" dirty="0"/>
              <a:t>) Binomial Trees in a Binomial Heap with ‘m’ nodes</a:t>
            </a:r>
            <a:endParaRPr lang="en-IN" dirty="0"/>
          </a:p>
        </p:txBody>
      </p:sp>
    </p:spTree>
    <p:extLst>
      <p:ext uri="{BB962C8B-B14F-4D97-AF65-F5344CB8AC3E}">
        <p14:creationId xmlns:p14="http://schemas.microsoft.com/office/powerpoint/2010/main" val="64616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F652-5949-4CA9-B6DC-EB83A68A7BB1}"/>
              </a:ext>
            </a:extLst>
          </p:cNvPr>
          <p:cNvSpPr>
            <a:spLocks noGrp="1"/>
          </p:cNvSpPr>
          <p:nvPr>
            <p:ph type="title"/>
          </p:nvPr>
        </p:nvSpPr>
        <p:spPr/>
        <p:txBody>
          <a:bodyPr>
            <a:normAutofit/>
          </a:bodyPr>
          <a:lstStyle/>
          <a:p>
            <a:r>
              <a:rPr lang="en-IN" dirty="0"/>
              <a:t>Operations of Binomial Heap −</a:t>
            </a:r>
          </a:p>
        </p:txBody>
      </p:sp>
      <p:sp>
        <p:nvSpPr>
          <p:cNvPr id="3" name="Content Placeholder 2">
            <a:extLst>
              <a:ext uri="{FF2B5EF4-FFF2-40B4-BE49-F238E27FC236}">
                <a16:creationId xmlns:a16="http://schemas.microsoft.com/office/drawing/2014/main" id="{D82C9552-6FF2-485A-937A-0795C6EA1D07}"/>
              </a:ext>
            </a:extLst>
          </p:cNvPr>
          <p:cNvSpPr>
            <a:spLocks noGrp="1"/>
          </p:cNvSpPr>
          <p:nvPr>
            <p:ph idx="1"/>
          </p:nvPr>
        </p:nvSpPr>
        <p:spPr/>
        <p:txBody>
          <a:bodyPr/>
          <a:lstStyle/>
          <a:p>
            <a:r>
              <a:rPr lang="en-US" dirty="0"/>
              <a:t>union() is the main operation in Binomial Heap, all other operations mainly implement this operation. The union() operation is responsible to combine two Binomial Heaps into one.</a:t>
            </a:r>
            <a:endParaRPr lang="en-IN" dirty="0"/>
          </a:p>
        </p:txBody>
      </p:sp>
    </p:spTree>
    <p:extLst>
      <p:ext uri="{BB962C8B-B14F-4D97-AF65-F5344CB8AC3E}">
        <p14:creationId xmlns:p14="http://schemas.microsoft.com/office/powerpoint/2010/main" val="113892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CB0C-0D67-436E-9253-616D50FE7CCB}"/>
              </a:ext>
            </a:extLst>
          </p:cNvPr>
          <p:cNvSpPr>
            <a:spLocks noGrp="1"/>
          </p:cNvSpPr>
          <p:nvPr>
            <p:ph type="title"/>
          </p:nvPr>
        </p:nvSpPr>
        <p:spPr/>
        <p:txBody>
          <a:bodyPr/>
          <a:lstStyle/>
          <a:p>
            <a:r>
              <a:rPr lang="en-US" dirty="0"/>
              <a:t>Continue. . . . </a:t>
            </a:r>
            <a:endParaRPr lang="en-IN" dirty="0"/>
          </a:p>
        </p:txBody>
      </p:sp>
      <p:sp>
        <p:nvSpPr>
          <p:cNvPr id="3" name="Content Placeholder 2">
            <a:extLst>
              <a:ext uri="{FF2B5EF4-FFF2-40B4-BE49-F238E27FC236}">
                <a16:creationId xmlns:a16="http://schemas.microsoft.com/office/drawing/2014/main" id="{D8FD52F3-629C-4BAC-B658-0502445E0C84}"/>
              </a:ext>
            </a:extLst>
          </p:cNvPr>
          <p:cNvSpPr>
            <a:spLocks noGrp="1"/>
          </p:cNvSpPr>
          <p:nvPr>
            <p:ph idx="1"/>
          </p:nvPr>
        </p:nvSpPr>
        <p:spPr/>
        <p:txBody>
          <a:bodyPr>
            <a:normAutofit fontScale="70000" lnSpcReduction="20000"/>
          </a:bodyPr>
          <a:lstStyle/>
          <a:p>
            <a:r>
              <a:rPr lang="en-US" dirty="0"/>
              <a:t>insert(h, K)− Inserts a key ‘K’ to Binomial Heap ‘h’. At first, this operation is able to create a Binomial Heap with single key ‘K’, then calls union on h and the new Binomial heap.</a:t>
            </a:r>
          </a:p>
          <a:p>
            <a:r>
              <a:rPr lang="en-US" dirty="0" err="1"/>
              <a:t>getMin</a:t>
            </a:r>
            <a:r>
              <a:rPr lang="en-US" dirty="0"/>
              <a:t>(h)− A simple method to </a:t>
            </a:r>
            <a:r>
              <a:rPr lang="en-US" dirty="0" err="1"/>
              <a:t>getMin</a:t>
            </a:r>
            <a:r>
              <a:rPr lang="en-US" dirty="0"/>
              <a:t>() is to visit the list of root of Binomial Trees and return the smallest key.</a:t>
            </a:r>
          </a:p>
          <a:p>
            <a:r>
              <a:rPr lang="en-US" dirty="0"/>
              <a:t>This application requires O(</a:t>
            </a:r>
            <a:r>
              <a:rPr lang="en-US" dirty="0" err="1"/>
              <a:t>logm</a:t>
            </a:r>
            <a:r>
              <a:rPr lang="en-US" dirty="0"/>
              <a:t>) time. It can be improved to O(1) by maintaining a pointer to smallest key root.</a:t>
            </a:r>
          </a:p>
          <a:p>
            <a:r>
              <a:rPr lang="en-US" dirty="0" err="1"/>
              <a:t>extractMin</a:t>
            </a:r>
            <a:r>
              <a:rPr lang="en-US" dirty="0"/>
              <a:t>(h)− This operation also implements union(). At first, we call </a:t>
            </a:r>
            <a:r>
              <a:rPr lang="en-US" dirty="0" err="1"/>
              <a:t>getMin</a:t>
            </a:r>
            <a:r>
              <a:rPr lang="en-US" dirty="0"/>
              <a:t>() to calculate the smallest key Binomial Tree, next we remove the node and create a new Binomial Heap by combining all subtrees of the removed smallest node. At last, we call union() on h as well as the newly created Binomial Heap. This operation requires O(</a:t>
            </a:r>
            <a:r>
              <a:rPr lang="en-US" dirty="0" err="1"/>
              <a:t>logm</a:t>
            </a:r>
            <a:r>
              <a:rPr lang="en-US" dirty="0"/>
              <a:t>) time.</a:t>
            </a:r>
          </a:p>
          <a:p>
            <a:r>
              <a:rPr lang="en-US" dirty="0"/>
              <a:t>delete(h)− Same as Binary Heap, at first, delete operation reduces the key to minus infinite, next calls </a:t>
            </a:r>
            <a:r>
              <a:rPr lang="en-US" dirty="0" err="1"/>
              <a:t>extractMin</a:t>
            </a:r>
            <a:r>
              <a:rPr lang="en-US" dirty="0"/>
              <a:t>().</a:t>
            </a:r>
          </a:p>
          <a:p>
            <a:r>
              <a:rPr lang="en-US" dirty="0" err="1"/>
              <a:t>decreaseKey</a:t>
            </a:r>
            <a:r>
              <a:rPr lang="en-US" dirty="0"/>
              <a:t>(h)− </a:t>
            </a:r>
            <a:r>
              <a:rPr lang="en-US" dirty="0" err="1"/>
              <a:t>decreaseKey</a:t>
            </a:r>
            <a:r>
              <a:rPr lang="en-US" dirty="0"/>
              <a:t>() is also same as Binary Heap. At first, we compare the decreases key with it parent and if parent’s key is more, then we exchange keys and recur for the parent. At last, we stop when we either reach a node whose parent has a smaller key or we arrive the root node. Time complexity of </a:t>
            </a:r>
            <a:r>
              <a:rPr lang="en-US" dirty="0" err="1"/>
              <a:t>decreaseKey</a:t>
            </a:r>
            <a:r>
              <a:rPr lang="en-US" dirty="0"/>
              <a:t>() is O(</a:t>
            </a:r>
            <a:r>
              <a:rPr lang="en-US" dirty="0" err="1"/>
              <a:t>logm</a:t>
            </a:r>
            <a:r>
              <a:rPr lang="en-US" dirty="0"/>
              <a:t>).</a:t>
            </a:r>
          </a:p>
          <a:p>
            <a:endParaRPr lang="en-IN" dirty="0"/>
          </a:p>
        </p:txBody>
      </p:sp>
    </p:spTree>
    <p:extLst>
      <p:ext uri="{BB962C8B-B14F-4D97-AF65-F5344CB8AC3E}">
        <p14:creationId xmlns:p14="http://schemas.microsoft.com/office/powerpoint/2010/main" val="227136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7B2C-2F2E-4158-8467-191BFF8A9A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D3AC4E-C3AC-495B-90E0-E49424FE83B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17186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651</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Binomial Heap</vt:lpstr>
      <vt:lpstr>Definition</vt:lpstr>
      <vt:lpstr>What is a Binomial Tree?</vt:lpstr>
      <vt:lpstr>Binomial Heap −</vt:lpstr>
      <vt:lpstr>Example…</vt:lpstr>
      <vt:lpstr>Binomial Heaps and Binary Representation of a number</vt:lpstr>
      <vt:lpstr>Operations of Binomial Heap −</vt:lpstr>
      <vt:lpstr>Continue. . . .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Binomial Heap</dc:title>
  <dc:creator>Girish Kumar</dc:creator>
  <cp:lastModifiedBy>Girish Kumar</cp:lastModifiedBy>
  <cp:revision>1</cp:revision>
  <dcterms:created xsi:type="dcterms:W3CDTF">2020-09-02T04:06:19Z</dcterms:created>
  <dcterms:modified xsi:type="dcterms:W3CDTF">2020-09-02T04:11:29Z</dcterms:modified>
</cp:coreProperties>
</file>