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935B-D9BC-4887-92A3-AC5AD2AB30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0DF656-2120-4ACC-B065-F6D825A32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BAA5FB-D016-456C-9654-BDFCE6D52C55}"/>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5" name="Footer Placeholder 4">
            <a:extLst>
              <a:ext uri="{FF2B5EF4-FFF2-40B4-BE49-F238E27FC236}">
                <a16:creationId xmlns:a16="http://schemas.microsoft.com/office/drawing/2014/main" id="{0D2E8210-16DF-4F2B-9F37-4B3FCB65D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0A1AD-3605-411E-BE8A-DEFDA7A0AA9B}"/>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278218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9376-7BC2-4611-B623-4AFFC85F03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90226C-6F84-4613-BA10-C80C613DDB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C662D-4A96-4EFB-A7AD-A8785505B1B6}"/>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5" name="Footer Placeholder 4">
            <a:extLst>
              <a:ext uri="{FF2B5EF4-FFF2-40B4-BE49-F238E27FC236}">
                <a16:creationId xmlns:a16="http://schemas.microsoft.com/office/drawing/2014/main" id="{291CF687-7C1E-4456-82B9-3BF95674F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C10919-F286-4945-8F87-A51240B45A82}"/>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62684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BF6AF-C269-4BCF-A167-84C0ACCE1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47EBB8-4C55-411B-8CBD-51214B28E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FD9A87-1BF3-4DE3-9D47-ABCBD5F65D0D}"/>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5" name="Footer Placeholder 4">
            <a:extLst>
              <a:ext uri="{FF2B5EF4-FFF2-40B4-BE49-F238E27FC236}">
                <a16:creationId xmlns:a16="http://schemas.microsoft.com/office/drawing/2014/main" id="{9537E385-5065-456A-A494-F845C9EAC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C81268-B74E-46AC-84D9-736B01EECD22}"/>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329158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F7DE-184D-4B86-B6EB-7ED0492F1E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F95EB1-AA0F-4B24-B2A9-F6187C700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64A25-04AD-498E-99BA-2DBF9D27BE2C}"/>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5" name="Footer Placeholder 4">
            <a:extLst>
              <a:ext uri="{FF2B5EF4-FFF2-40B4-BE49-F238E27FC236}">
                <a16:creationId xmlns:a16="http://schemas.microsoft.com/office/drawing/2014/main" id="{6153F5A9-57A1-45BE-BD1F-C73CA7E55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67F0E-6372-43DB-B9F3-C6501082A75C}"/>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44505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3F0E-76AA-49D2-AB60-ECDB0B3D5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158084-866A-40B5-B53B-533A9A088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FF1AAA-97CD-4D2F-85BD-A82B75F6C8C2}"/>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5" name="Footer Placeholder 4">
            <a:extLst>
              <a:ext uri="{FF2B5EF4-FFF2-40B4-BE49-F238E27FC236}">
                <a16:creationId xmlns:a16="http://schemas.microsoft.com/office/drawing/2014/main" id="{1477C1E2-C71D-4F0C-83BA-DDD21EB9F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940EA-8DC9-4DE5-BF88-668A462ABCC3}"/>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100738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3AFE-9814-4D22-9F6A-F05225BB8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A16FF6-8C47-4938-B97D-C182517436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15773F-75F8-4FAD-B6F5-FCFDCF6AF1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6AC3EB-354F-488C-AE88-5F52B6D0B1E1}"/>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6" name="Footer Placeholder 5">
            <a:extLst>
              <a:ext uri="{FF2B5EF4-FFF2-40B4-BE49-F238E27FC236}">
                <a16:creationId xmlns:a16="http://schemas.microsoft.com/office/drawing/2014/main" id="{905863D0-B4B9-46C4-8BFF-2D89D41FDA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85D3A-BDA7-4AB6-9527-B473BFFB8425}"/>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171990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383D-6CE6-49FE-B4DB-AA29B75878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0357BE-0EB0-4580-9291-B41B0BB28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433B7-61D8-43E6-86E9-1148E9D36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471392-94AB-4CBD-8FC2-22549D78D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026E25-6725-4103-BBF4-52AF600B30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099E01-3C43-4917-9DB8-3D9B525CAD3A}"/>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8" name="Footer Placeholder 7">
            <a:extLst>
              <a:ext uri="{FF2B5EF4-FFF2-40B4-BE49-F238E27FC236}">
                <a16:creationId xmlns:a16="http://schemas.microsoft.com/office/drawing/2014/main" id="{C24B9D4F-8C31-4557-A8D5-E5361355C4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A17A58-7C6A-4BAE-8B8A-B97C1769C737}"/>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133259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ED37-DEB9-4C91-8FC0-B6EC2958F6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93F980-484F-4EEF-9723-37C98C64175E}"/>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4" name="Footer Placeholder 3">
            <a:extLst>
              <a:ext uri="{FF2B5EF4-FFF2-40B4-BE49-F238E27FC236}">
                <a16:creationId xmlns:a16="http://schemas.microsoft.com/office/drawing/2014/main" id="{8A756782-DE73-4AEB-8998-EF6826C426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B44C0E-2686-401C-8FB5-298906FF59CE}"/>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23613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648A90-A6D9-47B6-9FFF-9460FC9A683C}"/>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3" name="Footer Placeholder 2">
            <a:extLst>
              <a:ext uri="{FF2B5EF4-FFF2-40B4-BE49-F238E27FC236}">
                <a16:creationId xmlns:a16="http://schemas.microsoft.com/office/drawing/2014/main" id="{ED199B20-0829-4225-B75A-49C681FE16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7721DF-6C9A-49FC-B162-2FB390CBE8AD}"/>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344941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521C-A1F9-403F-9EE7-ACBE6DD63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EBF784-A572-4671-8FB1-9B89AB72C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BC69D0-5151-455A-A147-74907A32A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F1BD3-0F76-4277-A890-954996492EBE}"/>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6" name="Footer Placeholder 5">
            <a:extLst>
              <a:ext uri="{FF2B5EF4-FFF2-40B4-BE49-F238E27FC236}">
                <a16:creationId xmlns:a16="http://schemas.microsoft.com/office/drawing/2014/main" id="{5ACAB0B1-BFB0-4410-B613-519C17E99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E5196-6712-422A-A42C-98CEECFCDE06}"/>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384692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CCAF-6030-428D-9060-1FDB14F83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583797-2CD3-4E21-97CB-3CE778C4F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9B81C3-DCB2-458E-8C21-EAFDA9043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82708-A63A-4F5F-B0D0-D3B8989CD729}"/>
              </a:ext>
            </a:extLst>
          </p:cNvPr>
          <p:cNvSpPr>
            <a:spLocks noGrp="1"/>
          </p:cNvSpPr>
          <p:nvPr>
            <p:ph type="dt" sz="half" idx="10"/>
          </p:nvPr>
        </p:nvSpPr>
        <p:spPr/>
        <p:txBody>
          <a:bodyPr/>
          <a:lstStyle/>
          <a:p>
            <a:fld id="{ECF4F0B9-4FCC-48E7-805B-4AED40044B46}" type="datetimeFigureOut">
              <a:rPr lang="en-IN" smtClean="0"/>
              <a:t>26-08-2020</a:t>
            </a:fld>
            <a:endParaRPr lang="en-IN"/>
          </a:p>
        </p:txBody>
      </p:sp>
      <p:sp>
        <p:nvSpPr>
          <p:cNvPr id="6" name="Footer Placeholder 5">
            <a:extLst>
              <a:ext uri="{FF2B5EF4-FFF2-40B4-BE49-F238E27FC236}">
                <a16:creationId xmlns:a16="http://schemas.microsoft.com/office/drawing/2014/main" id="{A26E99A6-DC2D-447E-8D6B-5F0AC1EA3D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EABEC-AC38-4EAA-A1EA-E97A50F92B79}"/>
              </a:ext>
            </a:extLst>
          </p:cNvPr>
          <p:cNvSpPr>
            <a:spLocks noGrp="1"/>
          </p:cNvSpPr>
          <p:nvPr>
            <p:ph type="sldNum" sz="quarter" idx="12"/>
          </p:nvPr>
        </p:nvSpPr>
        <p:spPr/>
        <p:txBody>
          <a:bodyPr/>
          <a:lstStyle/>
          <a:p>
            <a:fld id="{012F0F52-C4D7-464D-B2A4-484E6834ADAF}" type="slidenum">
              <a:rPr lang="en-IN" smtClean="0"/>
              <a:t>‹#›</a:t>
            </a:fld>
            <a:endParaRPr lang="en-IN"/>
          </a:p>
        </p:txBody>
      </p:sp>
    </p:spTree>
    <p:extLst>
      <p:ext uri="{BB962C8B-B14F-4D97-AF65-F5344CB8AC3E}">
        <p14:creationId xmlns:p14="http://schemas.microsoft.com/office/powerpoint/2010/main" val="355677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972B34-4A1D-4F45-AF9D-DA204E4E9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6CCF7E-34D9-483E-839F-A12613222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0579E-F92A-4750-B813-FBF3B9F43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4F0B9-4FCC-48E7-805B-4AED40044B46}" type="datetimeFigureOut">
              <a:rPr lang="en-IN" smtClean="0"/>
              <a:t>26-08-2020</a:t>
            </a:fld>
            <a:endParaRPr lang="en-IN"/>
          </a:p>
        </p:txBody>
      </p:sp>
      <p:sp>
        <p:nvSpPr>
          <p:cNvPr id="5" name="Footer Placeholder 4">
            <a:extLst>
              <a:ext uri="{FF2B5EF4-FFF2-40B4-BE49-F238E27FC236}">
                <a16:creationId xmlns:a16="http://schemas.microsoft.com/office/drawing/2014/main" id="{B2B8DFDF-938E-409B-868C-5A69FD866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D7C598-C372-4BCD-AB74-F748B4052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F0F52-C4D7-464D-B2A4-484E6834ADAF}" type="slidenum">
              <a:rPr lang="en-IN" smtClean="0"/>
              <a:t>‹#›</a:t>
            </a:fld>
            <a:endParaRPr lang="en-IN"/>
          </a:p>
        </p:txBody>
      </p:sp>
    </p:spTree>
    <p:extLst>
      <p:ext uri="{BB962C8B-B14F-4D97-AF65-F5344CB8AC3E}">
        <p14:creationId xmlns:p14="http://schemas.microsoft.com/office/powerpoint/2010/main" val="2614521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binary-hea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714A-9BE3-432F-943C-E9AF5AEF3F6B}"/>
              </a:ext>
            </a:extLst>
          </p:cNvPr>
          <p:cNvSpPr>
            <a:spLocks noGrp="1"/>
          </p:cNvSpPr>
          <p:nvPr>
            <p:ph type="ctrTitle"/>
          </p:nvPr>
        </p:nvSpPr>
        <p:spPr/>
        <p:txBody>
          <a:bodyPr/>
          <a:lstStyle/>
          <a:p>
            <a:r>
              <a:rPr lang="en-IN" dirty="0"/>
              <a:t>Heapsort</a:t>
            </a:r>
            <a:br>
              <a:rPr lang="en-IN" dirty="0"/>
            </a:br>
            <a:endParaRPr lang="en-IN" dirty="0"/>
          </a:p>
        </p:txBody>
      </p:sp>
      <p:sp>
        <p:nvSpPr>
          <p:cNvPr id="3" name="Subtitle 2">
            <a:extLst>
              <a:ext uri="{FF2B5EF4-FFF2-40B4-BE49-F238E27FC236}">
                <a16:creationId xmlns:a16="http://schemas.microsoft.com/office/drawing/2014/main" id="{619E0437-991F-42B0-83FC-59FE2B0D32D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9139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6934-D2FA-4727-8AF3-E0DA66ACDDF8}"/>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7CC25144-A833-40CA-B094-D5E0244989B0}"/>
              </a:ext>
            </a:extLst>
          </p:cNvPr>
          <p:cNvSpPr>
            <a:spLocks noGrp="1"/>
          </p:cNvSpPr>
          <p:nvPr>
            <p:ph idx="1"/>
          </p:nvPr>
        </p:nvSpPr>
        <p:spPr/>
        <p:txBody>
          <a:bodyPr/>
          <a:lstStyle/>
          <a:p>
            <a:r>
              <a:rPr lang="en-US" dirty="0"/>
              <a:t>Heap sort is a comparison-based sorting technique based on Binary Heap data structure. It is like selection sort where we first find the maximum element and place the maximum element at the end. We repeat the same process for the remaining elements.</a:t>
            </a:r>
            <a:endParaRPr lang="en-IN" dirty="0"/>
          </a:p>
        </p:txBody>
      </p:sp>
    </p:spTree>
    <p:extLst>
      <p:ext uri="{BB962C8B-B14F-4D97-AF65-F5344CB8AC3E}">
        <p14:creationId xmlns:p14="http://schemas.microsoft.com/office/powerpoint/2010/main" val="56122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511C-BFEF-4A4A-811D-55FBE938503B}"/>
              </a:ext>
            </a:extLst>
          </p:cNvPr>
          <p:cNvSpPr>
            <a:spLocks noGrp="1"/>
          </p:cNvSpPr>
          <p:nvPr>
            <p:ph type="title"/>
          </p:nvPr>
        </p:nvSpPr>
        <p:spPr/>
        <p:txBody>
          <a:bodyPr/>
          <a:lstStyle/>
          <a:p>
            <a:r>
              <a:rPr lang="en-IN" b="1" dirty="0"/>
              <a:t>What is </a:t>
            </a:r>
            <a:r>
              <a:rPr lang="en-IN" b="1" dirty="0">
                <a:hlinkClick r:id="rId2"/>
              </a:rPr>
              <a:t>Binary Heap</a:t>
            </a:r>
            <a:r>
              <a:rPr lang="en-IN" b="1" dirty="0"/>
              <a:t>?</a:t>
            </a:r>
            <a:endParaRPr lang="en-IN" dirty="0"/>
          </a:p>
        </p:txBody>
      </p:sp>
      <p:sp>
        <p:nvSpPr>
          <p:cNvPr id="3" name="Content Placeholder 2">
            <a:extLst>
              <a:ext uri="{FF2B5EF4-FFF2-40B4-BE49-F238E27FC236}">
                <a16:creationId xmlns:a16="http://schemas.microsoft.com/office/drawing/2014/main" id="{E762BFB9-3541-4187-A1C5-6A6168A101B9}"/>
              </a:ext>
            </a:extLst>
          </p:cNvPr>
          <p:cNvSpPr>
            <a:spLocks noGrp="1"/>
          </p:cNvSpPr>
          <p:nvPr>
            <p:ph idx="1"/>
          </p:nvPr>
        </p:nvSpPr>
        <p:spPr/>
        <p:txBody>
          <a:bodyPr/>
          <a:lstStyle/>
          <a:p>
            <a:r>
              <a:rPr lang="en-US" dirty="0"/>
              <a:t>Let us first define a Complete Binary Tree. A complete binary tree is a binary tree in which every level, except possibly the last, is completely filled, and all nodes are as far left as possible</a:t>
            </a:r>
          </a:p>
          <a:p>
            <a:endParaRPr lang="en-US" dirty="0"/>
          </a:p>
          <a:p>
            <a:pPr fontAlgn="base"/>
            <a:r>
              <a:rPr lang="en-US" sz="2400" dirty="0"/>
              <a:t>A </a:t>
            </a:r>
            <a:r>
              <a:rPr lang="en-US" sz="2400" dirty="0">
                <a:hlinkClick r:id="rId2"/>
              </a:rPr>
              <a:t>Binary Heap</a:t>
            </a:r>
            <a:r>
              <a:rPr lang="en-US" sz="2400" dirty="0"/>
              <a:t> is a Complete Binary Tree where items are stored in a special order such that value in a parent node is greater(or smaller) than the values in its two children nodes. The former is called as max heap and the latter is called min-heap. The heap can be represented by a binary tree or array.</a:t>
            </a:r>
          </a:p>
          <a:p>
            <a:pPr marL="0" indent="0">
              <a:buNone/>
            </a:pPr>
            <a:endParaRPr lang="en-IN" dirty="0"/>
          </a:p>
        </p:txBody>
      </p:sp>
    </p:spTree>
    <p:extLst>
      <p:ext uri="{BB962C8B-B14F-4D97-AF65-F5344CB8AC3E}">
        <p14:creationId xmlns:p14="http://schemas.microsoft.com/office/powerpoint/2010/main" val="311329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BCBE-E39A-481F-86F0-A2A9F325C241}"/>
              </a:ext>
            </a:extLst>
          </p:cNvPr>
          <p:cNvSpPr>
            <a:spLocks noGrp="1"/>
          </p:cNvSpPr>
          <p:nvPr>
            <p:ph type="title"/>
          </p:nvPr>
        </p:nvSpPr>
        <p:spPr/>
        <p:txBody>
          <a:bodyPr>
            <a:normAutofit fontScale="90000"/>
          </a:bodyPr>
          <a:lstStyle/>
          <a:p>
            <a:r>
              <a:rPr lang="en-US" b="1" dirty="0"/>
              <a:t>Why array-based representation for Binary Heap?</a:t>
            </a:r>
            <a:br>
              <a:rPr lang="en-US" dirty="0"/>
            </a:br>
            <a:endParaRPr lang="en-IN" dirty="0"/>
          </a:p>
        </p:txBody>
      </p:sp>
      <p:sp>
        <p:nvSpPr>
          <p:cNvPr id="3" name="Content Placeholder 2">
            <a:extLst>
              <a:ext uri="{FF2B5EF4-FFF2-40B4-BE49-F238E27FC236}">
                <a16:creationId xmlns:a16="http://schemas.microsoft.com/office/drawing/2014/main" id="{43BC01E6-17D1-4844-8C2C-E851C0EABA73}"/>
              </a:ext>
            </a:extLst>
          </p:cNvPr>
          <p:cNvSpPr>
            <a:spLocks noGrp="1"/>
          </p:cNvSpPr>
          <p:nvPr>
            <p:ph idx="1"/>
          </p:nvPr>
        </p:nvSpPr>
        <p:spPr/>
        <p:txBody>
          <a:bodyPr/>
          <a:lstStyle/>
          <a:p>
            <a:pPr fontAlgn="base"/>
            <a:r>
              <a:rPr lang="en-US" dirty="0"/>
              <a:t>Since a Binary Heap is a Complete Binary Tree, it can be easily represented as an array and the array-based representation is space-efficient. </a:t>
            </a:r>
          </a:p>
          <a:p>
            <a:pPr fontAlgn="base"/>
            <a:endParaRPr lang="en-US" dirty="0"/>
          </a:p>
          <a:p>
            <a:pPr fontAlgn="base"/>
            <a:r>
              <a:rPr lang="en-US" dirty="0"/>
              <a:t>If the parent node is stored at index I, the left child can be calculated by 2 * I + 1 and right child by 2 * I + 2 (assuming the indexing starts at 0).</a:t>
            </a:r>
          </a:p>
          <a:p>
            <a:pPr marL="0" indent="0">
              <a:buNone/>
            </a:pPr>
            <a:br>
              <a:rPr lang="en-US" dirty="0"/>
            </a:br>
            <a:endParaRPr lang="en-IN" dirty="0"/>
          </a:p>
        </p:txBody>
      </p:sp>
    </p:spTree>
    <p:extLst>
      <p:ext uri="{BB962C8B-B14F-4D97-AF65-F5344CB8AC3E}">
        <p14:creationId xmlns:p14="http://schemas.microsoft.com/office/powerpoint/2010/main" val="12383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8AAE-A88A-421E-B331-36ADA0E3DF9D}"/>
              </a:ext>
            </a:extLst>
          </p:cNvPr>
          <p:cNvSpPr>
            <a:spLocks noGrp="1"/>
          </p:cNvSpPr>
          <p:nvPr>
            <p:ph type="title"/>
          </p:nvPr>
        </p:nvSpPr>
        <p:spPr/>
        <p:txBody>
          <a:bodyPr/>
          <a:lstStyle/>
          <a:p>
            <a:r>
              <a:rPr lang="en-US" b="1" dirty="0"/>
              <a:t>Heap Sort Algorithm for sorting in increasing order</a:t>
            </a:r>
            <a:endParaRPr lang="en-IN" dirty="0"/>
          </a:p>
        </p:txBody>
      </p:sp>
      <p:sp>
        <p:nvSpPr>
          <p:cNvPr id="3" name="Content Placeholder 2">
            <a:extLst>
              <a:ext uri="{FF2B5EF4-FFF2-40B4-BE49-F238E27FC236}">
                <a16:creationId xmlns:a16="http://schemas.microsoft.com/office/drawing/2014/main" id="{38E44D80-8D6A-47DB-82C6-9B6BDBD8E587}"/>
              </a:ext>
            </a:extLst>
          </p:cNvPr>
          <p:cNvSpPr>
            <a:spLocks noGrp="1"/>
          </p:cNvSpPr>
          <p:nvPr>
            <p:ph idx="1"/>
          </p:nvPr>
        </p:nvSpPr>
        <p:spPr/>
        <p:txBody>
          <a:bodyPr/>
          <a:lstStyle/>
          <a:p>
            <a:pPr marL="0" indent="0">
              <a:buNone/>
            </a:pPr>
            <a:endParaRPr lang="en-US" b="1" dirty="0"/>
          </a:p>
          <a:p>
            <a:pPr marL="0" indent="0">
              <a:buNone/>
            </a:pPr>
            <a:endParaRPr lang="en-US" b="1" dirty="0"/>
          </a:p>
          <a:p>
            <a:pPr marL="0" indent="0">
              <a:buNone/>
            </a:pPr>
            <a:r>
              <a:rPr lang="en-US" b="1" dirty="0"/>
              <a:t>1.</a:t>
            </a:r>
            <a:r>
              <a:rPr lang="en-US" dirty="0"/>
              <a:t> Build a max heap from the input data.</a:t>
            </a:r>
            <a:br>
              <a:rPr lang="en-US" dirty="0"/>
            </a:br>
            <a:r>
              <a:rPr lang="en-US" b="1" dirty="0"/>
              <a:t>2.</a:t>
            </a:r>
            <a:r>
              <a:rPr lang="en-US" dirty="0"/>
              <a:t> At this point, the largest item is stored at the root of the heap. Replace it with the last item of the heap followed by reducing the size of heap by 1. Finally, </a:t>
            </a:r>
            <a:r>
              <a:rPr lang="en-US" dirty="0" err="1"/>
              <a:t>heapify</a:t>
            </a:r>
            <a:r>
              <a:rPr lang="en-US" dirty="0"/>
              <a:t> the root of the tree.</a:t>
            </a:r>
            <a:br>
              <a:rPr lang="en-US" dirty="0"/>
            </a:br>
            <a:r>
              <a:rPr lang="en-US" b="1" dirty="0"/>
              <a:t>3.</a:t>
            </a:r>
            <a:r>
              <a:rPr lang="en-US" dirty="0"/>
              <a:t> Repeat step 2 while size of heap is greater than 1.</a:t>
            </a:r>
            <a:endParaRPr lang="en-IN" dirty="0"/>
          </a:p>
        </p:txBody>
      </p:sp>
    </p:spTree>
    <p:extLst>
      <p:ext uri="{BB962C8B-B14F-4D97-AF65-F5344CB8AC3E}">
        <p14:creationId xmlns:p14="http://schemas.microsoft.com/office/powerpoint/2010/main" val="352725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A2E9-B0B9-4A00-B6AA-F89FA82A156C}"/>
              </a:ext>
            </a:extLst>
          </p:cNvPr>
          <p:cNvSpPr>
            <a:spLocks noGrp="1"/>
          </p:cNvSpPr>
          <p:nvPr>
            <p:ph type="title"/>
          </p:nvPr>
        </p:nvSpPr>
        <p:spPr/>
        <p:txBody>
          <a:bodyPr/>
          <a:lstStyle/>
          <a:p>
            <a:r>
              <a:rPr lang="en-US" b="1" dirty="0"/>
              <a:t>How to build the heap?</a:t>
            </a:r>
            <a:endParaRPr lang="en-IN" dirty="0"/>
          </a:p>
        </p:txBody>
      </p:sp>
      <p:sp>
        <p:nvSpPr>
          <p:cNvPr id="3" name="Content Placeholder 2">
            <a:extLst>
              <a:ext uri="{FF2B5EF4-FFF2-40B4-BE49-F238E27FC236}">
                <a16:creationId xmlns:a16="http://schemas.microsoft.com/office/drawing/2014/main" id="{84847781-6677-45F0-8A24-5F4B7EABF417}"/>
              </a:ext>
            </a:extLst>
          </p:cNvPr>
          <p:cNvSpPr>
            <a:spLocks noGrp="1"/>
          </p:cNvSpPr>
          <p:nvPr>
            <p:ph idx="1"/>
          </p:nvPr>
        </p:nvSpPr>
        <p:spPr/>
        <p:txBody>
          <a:bodyPr/>
          <a:lstStyle/>
          <a:p>
            <a:pPr fontAlgn="base"/>
            <a:r>
              <a:rPr lang="en-US" dirty="0" err="1"/>
              <a:t>Heapify</a:t>
            </a:r>
            <a:r>
              <a:rPr lang="en-US" dirty="0"/>
              <a:t> procedure can be applied to a node only if its children nodes are </a:t>
            </a:r>
            <a:r>
              <a:rPr lang="en-US" dirty="0" err="1"/>
              <a:t>heapified</a:t>
            </a:r>
            <a:r>
              <a:rPr lang="en-US" dirty="0"/>
              <a:t>. So the </a:t>
            </a:r>
            <a:r>
              <a:rPr lang="en-US" dirty="0" err="1"/>
              <a:t>heapification</a:t>
            </a:r>
            <a:r>
              <a:rPr lang="en-US" dirty="0"/>
              <a:t> must be performed in the bottom-up order.</a:t>
            </a:r>
          </a:p>
          <a:p>
            <a:pPr fontAlgn="base"/>
            <a:r>
              <a:rPr lang="en-US" dirty="0"/>
              <a:t>Lets understand with the help of an example:</a:t>
            </a:r>
          </a:p>
          <a:p>
            <a:endParaRPr lang="en-IN" dirty="0"/>
          </a:p>
        </p:txBody>
      </p:sp>
    </p:spTree>
    <p:extLst>
      <p:ext uri="{BB962C8B-B14F-4D97-AF65-F5344CB8AC3E}">
        <p14:creationId xmlns:p14="http://schemas.microsoft.com/office/powerpoint/2010/main" val="261265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E5D0-9925-4522-93A4-C12369527B6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FD5C0485-52F8-4A6F-92B4-9B6D40109CCF}"/>
              </a:ext>
            </a:extLst>
          </p:cNvPr>
          <p:cNvPicPr>
            <a:picLocks noChangeAspect="1"/>
          </p:cNvPicPr>
          <p:nvPr/>
        </p:nvPicPr>
        <p:blipFill rotWithShape="1">
          <a:blip r:embed="rId2"/>
          <a:srcRect l="22344" t="16251" r="32266" b="14860"/>
          <a:stretch/>
        </p:blipFill>
        <p:spPr>
          <a:xfrm>
            <a:off x="1642370" y="0"/>
            <a:ext cx="7915275" cy="6757276"/>
          </a:xfrm>
          <a:prstGeom prst="rect">
            <a:avLst/>
          </a:prstGeom>
        </p:spPr>
      </p:pic>
    </p:spTree>
    <p:extLst>
      <p:ext uri="{BB962C8B-B14F-4D97-AF65-F5344CB8AC3E}">
        <p14:creationId xmlns:p14="http://schemas.microsoft.com/office/powerpoint/2010/main" val="291202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853B-74DC-4D0C-8D5C-DEA13AEF39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A3D66B-E722-44A1-970B-ACEB4BB9EF1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570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9960-B2D5-457A-831C-6E89BFC2EA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D7DD84-0E08-4AF6-B731-B3ED979BDC9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604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353</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Heapsort </vt:lpstr>
      <vt:lpstr>Definition</vt:lpstr>
      <vt:lpstr>What is Binary Heap?</vt:lpstr>
      <vt:lpstr>Why array-based representation for Binary Heap? </vt:lpstr>
      <vt:lpstr>Heap Sort Algorithm for sorting in increasing order</vt:lpstr>
      <vt:lpstr>How to build the heap?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HeapSort </dc:title>
  <dc:creator>Girish Kumar</dc:creator>
  <cp:lastModifiedBy>Girish Kumar</cp:lastModifiedBy>
  <cp:revision>2</cp:revision>
  <dcterms:created xsi:type="dcterms:W3CDTF">2020-08-26T04:10:36Z</dcterms:created>
  <dcterms:modified xsi:type="dcterms:W3CDTF">2020-08-26T04:18:37Z</dcterms:modified>
</cp:coreProperties>
</file>